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3" r:id="rId7"/>
    <p:sldId id="264" r:id="rId8"/>
    <p:sldId id="261"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07"/>
    <p:restoredTop sz="94761"/>
  </p:normalViewPr>
  <p:slideViewPr>
    <p:cSldViewPr snapToGrid="0">
      <p:cViewPr varScale="1">
        <p:scale>
          <a:sx n="105" d="100"/>
          <a:sy n="105" d="100"/>
        </p:scale>
        <p:origin x="224"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92E8367-56C2-C642-A66C-87A1C99DBE6E}" type="datetimeFigureOut">
              <a:rPr lang="en-US" smtClean="0"/>
              <a:t>11/14/22</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FF80E84A-0B73-B340-91FA-A6233B11F804}"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6692004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2E8367-56C2-C642-A66C-87A1C99DBE6E}" type="datetimeFigureOut">
              <a:rPr lang="en-US" smtClean="0"/>
              <a:t>11/14/22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3787817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2E8367-56C2-C642-A66C-87A1C99DBE6E}" type="datetimeFigureOut">
              <a:rPr lang="en-US" smtClean="0"/>
              <a:t>11/14/22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614164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2E8367-56C2-C642-A66C-87A1C99DBE6E}" type="datetimeFigureOut">
              <a:rPr lang="en-US" smtClean="0"/>
              <a:t>11/14/22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78975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392E8367-56C2-C642-A66C-87A1C99DBE6E}" type="datetimeFigureOut">
              <a:rPr lang="en-US" smtClean="0"/>
              <a:t>11/14/22</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FF80E84A-0B73-B340-91FA-A6233B11F804}"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52306703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92E8367-56C2-C642-A66C-87A1C99DBE6E}" type="datetimeFigureOut">
              <a:rPr lang="en-US" smtClean="0"/>
              <a:t>11/14/22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4130058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92E8367-56C2-C642-A66C-87A1C99DBE6E}" type="datetimeFigureOut">
              <a:rPr lang="en-US" smtClean="0"/>
              <a:t>11/14/22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2192590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92E8367-56C2-C642-A66C-87A1C99DBE6E}" type="datetimeFigureOut">
              <a:rPr lang="en-US" smtClean="0"/>
              <a:t>11/14/22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1128988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2E8367-56C2-C642-A66C-87A1C99DBE6E}" type="datetimeFigureOut">
              <a:rPr lang="en-US" smtClean="0"/>
              <a:t>11/14/22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80E84A-0B73-B340-91FA-A6233B11F804}" type="slidenum">
              <a:rPr lang="en-US" smtClean="0"/>
              <a:t>‹#›</a:t>
            </a:fld>
            <a:endParaRPr lang="en-US"/>
          </a:p>
        </p:txBody>
      </p:sp>
    </p:spTree>
    <p:extLst>
      <p:ext uri="{BB962C8B-B14F-4D97-AF65-F5344CB8AC3E}">
        <p14:creationId xmlns:p14="http://schemas.microsoft.com/office/powerpoint/2010/main" val="2620532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92E8367-56C2-C642-A66C-87A1C99DBE6E}" type="datetimeFigureOut">
              <a:rPr lang="en-US" smtClean="0"/>
              <a:t>11/14/22</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F80E84A-0B73-B340-91FA-A6233B11F80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41396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92E8367-56C2-C642-A66C-87A1C99DBE6E}" type="datetimeFigureOut">
              <a:rPr lang="en-US" smtClean="0"/>
              <a:t>11/14/22</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F80E84A-0B73-B340-91FA-A6233B11F80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24076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392E8367-56C2-C642-A66C-87A1C99DBE6E}" type="datetimeFigureOut">
              <a:rPr lang="en-US" smtClean="0"/>
              <a:t>11/14/22</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FF80E84A-0B73-B340-91FA-A6233B11F804}"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19145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2E125-D297-05D2-BACB-166BA3908E7B}"/>
              </a:ext>
            </a:extLst>
          </p:cNvPr>
          <p:cNvSpPr>
            <a:spLocks noGrp="1"/>
          </p:cNvSpPr>
          <p:nvPr>
            <p:ph type="ctrTitle"/>
          </p:nvPr>
        </p:nvSpPr>
        <p:spPr>
          <a:xfrm>
            <a:off x="1915385" y="2379887"/>
            <a:ext cx="8361229" cy="2098226"/>
          </a:xfrm>
        </p:spPr>
        <p:txBody>
          <a:bodyPr>
            <a:noAutofit/>
          </a:bodyPr>
          <a:lstStyle/>
          <a:p>
            <a:r>
              <a:rPr lang="en-US" sz="5400" dirty="0"/>
              <a:t>The Church in the 4th century and beyond</a:t>
            </a:r>
            <a:br>
              <a:rPr lang="en-US" sz="5400" dirty="0"/>
            </a:br>
            <a:r>
              <a:rPr lang="en-US" sz="5400" dirty="0"/>
              <a:t>(Ecumenical councils)</a:t>
            </a:r>
          </a:p>
        </p:txBody>
      </p:sp>
    </p:spTree>
    <p:extLst>
      <p:ext uri="{BB962C8B-B14F-4D97-AF65-F5344CB8AC3E}">
        <p14:creationId xmlns:p14="http://schemas.microsoft.com/office/powerpoint/2010/main" val="429310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DEFB3-82D0-271E-DD5A-BC8B87DA3DCE}"/>
              </a:ext>
            </a:extLst>
          </p:cNvPr>
          <p:cNvSpPr>
            <a:spLocks noGrp="1"/>
          </p:cNvSpPr>
          <p:nvPr>
            <p:ph type="title"/>
          </p:nvPr>
        </p:nvSpPr>
        <p:spPr/>
        <p:txBody>
          <a:bodyPr/>
          <a:lstStyle/>
          <a:p>
            <a:r>
              <a:rPr lang="en-US" dirty="0"/>
              <a:t>Major aspects</a:t>
            </a:r>
          </a:p>
        </p:txBody>
      </p:sp>
      <p:sp>
        <p:nvSpPr>
          <p:cNvPr id="3" name="Content Placeholder 2">
            <a:extLst>
              <a:ext uri="{FF2B5EF4-FFF2-40B4-BE49-F238E27FC236}">
                <a16:creationId xmlns:a16="http://schemas.microsoft.com/office/drawing/2014/main" id="{131997FE-EA3A-CFD7-A232-F759CC6A4B50}"/>
              </a:ext>
            </a:extLst>
          </p:cNvPr>
          <p:cNvSpPr>
            <a:spLocks noGrp="1"/>
          </p:cNvSpPr>
          <p:nvPr>
            <p:ph idx="1"/>
          </p:nvPr>
        </p:nvSpPr>
        <p:spPr/>
        <p:txBody>
          <a:bodyPr>
            <a:normAutofit/>
          </a:bodyPr>
          <a:lstStyle/>
          <a:p>
            <a:r>
              <a:rPr lang="en-US" sz="2400" dirty="0"/>
              <a:t>Three Ecumenical Councils</a:t>
            </a:r>
          </a:p>
          <a:p>
            <a:r>
              <a:rPr lang="en-US" sz="2400" dirty="0">
                <a:solidFill>
                  <a:schemeClr val="accent1"/>
                </a:solidFill>
              </a:rPr>
              <a:t>Monasticism</a:t>
            </a:r>
          </a:p>
          <a:p>
            <a:r>
              <a:rPr lang="en-US" sz="2400" dirty="0">
                <a:solidFill>
                  <a:schemeClr val="accent1"/>
                </a:solidFill>
              </a:rPr>
              <a:t>Chalcedonian Assembly in 451</a:t>
            </a:r>
          </a:p>
        </p:txBody>
      </p:sp>
    </p:spTree>
    <p:extLst>
      <p:ext uri="{BB962C8B-B14F-4D97-AF65-F5344CB8AC3E}">
        <p14:creationId xmlns:p14="http://schemas.microsoft.com/office/powerpoint/2010/main" val="2265443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9AEE9-4616-C370-32DB-CDE56FBE3C16}"/>
              </a:ext>
            </a:extLst>
          </p:cNvPr>
          <p:cNvSpPr>
            <a:spLocks noGrp="1"/>
          </p:cNvSpPr>
          <p:nvPr>
            <p:ph type="title"/>
          </p:nvPr>
        </p:nvSpPr>
        <p:spPr/>
        <p:txBody>
          <a:bodyPr/>
          <a:lstStyle/>
          <a:p>
            <a:r>
              <a:rPr lang="en-US" dirty="0"/>
              <a:t>Summary of the 4</a:t>
            </a:r>
            <a:r>
              <a:rPr lang="en-US" baseline="30000" dirty="0"/>
              <a:t>th</a:t>
            </a:r>
            <a:r>
              <a:rPr lang="en-US" dirty="0"/>
              <a:t> century A.D.</a:t>
            </a:r>
          </a:p>
        </p:txBody>
      </p:sp>
      <p:sp>
        <p:nvSpPr>
          <p:cNvPr id="3" name="Content Placeholder 2">
            <a:extLst>
              <a:ext uri="{FF2B5EF4-FFF2-40B4-BE49-F238E27FC236}">
                <a16:creationId xmlns:a16="http://schemas.microsoft.com/office/drawing/2014/main" id="{A6E01DB2-F39F-D625-DFBD-8A53DAF7D8D4}"/>
              </a:ext>
            </a:extLst>
          </p:cNvPr>
          <p:cNvSpPr>
            <a:spLocks noGrp="1"/>
          </p:cNvSpPr>
          <p:nvPr>
            <p:ph idx="1"/>
          </p:nvPr>
        </p:nvSpPr>
        <p:spPr>
          <a:xfrm>
            <a:off x="1371600" y="2286000"/>
            <a:ext cx="9913434" cy="3581400"/>
          </a:xfrm>
        </p:spPr>
        <p:txBody>
          <a:bodyPr>
            <a:normAutofit/>
          </a:bodyPr>
          <a:lstStyle/>
          <a:p>
            <a:r>
              <a:rPr lang="en-US" sz="2400" dirty="0"/>
              <a:t>Diocletian </a:t>
            </a:r>
            <a:r>
              <a:rPr lang="en-US" sz="2400" dirty="0">
                <a:sym typeface="Wingdings" pitchFamily="2" charset="2"/>
              </a:rPr>
              <a:t> King Constantine 313 A.D.</a:t>
            </a:r>
          </a:p>
          <a:p>
            <a:r>
              <a:rPr lang="en-US" sz="2400" dirty="0"/>
              <a:t>Christianity becomes the official religion of the Roman Empire 381 A.D.</a:t>
            </a:r>
          </a:p>
          <a:p>
            <a:r>
              <a:rPr lang="en-US" sz="2400" dirty="0"/>
              <a:t>Monasticism begins</a:t>
            </a:r>
          </a:p>
          <a:p>
            <a:r>
              <a:rPr lang="en-US" sz="2400" dirty="0"/>
              <a:t>Council of </a:t>
            </a:r>
            <a:r>
              <a:rPr lang="en-US" sz="2400" dirty="0" err="1"/>
              <a:t>Nicea</a:t>
            </a:r>
            <a:r>
              <a:rPr lang="en-US" sz="2400" dirty="0"/>
              <a:t> 325 A.D.</a:t>
            </a:r>
          </a:p>
          <a:p>
            <a:r>
              <a:rPr lang="en-US" sz="2400" dirty="0"/>
              <a:t>Council of Constantinople 381 A.D.</a:t>
            </a:r>
          </a:p>
          <a:p>
            <a:r>
              <a:rPr lang="en-US" sz="2400" dirty="0"/>
              <a:t>Council of Ephesus 431 A.D.</a:t>
            </a:r>
          </a:p>
        </p:txBody>
      </p:sp>
    </p:spTree>
    <p:extLst>
      <p:ext uri="{BB962C8B-B14F-4D97-AF65-F5344CB8AC3E}">
        <p14:creationId xmlns:p14="http://schemas.microsoft.com/office/powerpoint/2010/main" val="2593403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55AF9B-7125-C5BC-CECF-4AE3CB80887C}"/>
              </a:ext>
            </a:extLst>
          </p:cNvPr>
          <p:cNvPicPr>
            <a:picLocks noChangeAspect="1"/>
          </p:cNvPicPr>
          <p:nvPr/>
        </p:nvPicPr>
        <p:blipFill>
          <a:blip r:embed="rId2">
            <a:alphaModFix amt="20000"/>
          </a:blip>
          <a:stretch>
            <a:fillRect/>
          </a:stretch>
        </p:blipFill>
        <p:spPr>
          <a:xfrm>
            <a:off x="-194526" y="-109421"/>
            <a:ext cx="12386526" cy="6967421"/>
          </a:xfrm>
          <a:prstGeom prst="rect">
            <a:avLst/>
          </a:prstGeom>
        </p:spPr>
      </p:pic>
      <p:sp>
        <p:nvSpPr>
          <p:cNvPr id="2" name="Title 1">
            <a:extLst>
              <a:ext uri="{FF2B5EF4-FFF2-40B4-BE49-F238E27FC236}">
                <a16:creationId xmlns:a16="http://schemas.microsoft.com/office/drawing/2014/main" id="{DA67D515-DB0C-B699-0077-83BF59B18A68}"/>
              </a:ext>
            </a:extLst>
          </p:cNvPr>
          <p:cNvSpPr>
            <a:spLocks noGrp="1"/>
          </p:cNvSpPr>
          <p:nvPr>
            <p:ph type="title"/>
          </p:nvPr>
        </p:nvSpPr>
        <p:spPr/>
        <p:txBody>
          <a:bodyPr/>
          <a:lstStyle/>
          <a:p>
            <a:r>
              <a:rPr lang="en-US" dirty="0"/>
              <a:t>The Council of </a:t>
            </a:r>
            <a:r>
              <a:rPr lang="en-US" dirty="0" err="1"/>
              <a:t>Nicea</a:t>
            </a:r>
            <a:endParaRPr lang="en-US" dirty="0"/>
          </a:p>
        </p:txBody>
      </p:sp>
      <p:sp>
        <p:nvSpPr>
          <p:cNvPr id="3" name="Content Placeholder 2">
            <a:extLst>
              <a:ext uri="{FF2B5EF4-FFF2-40B4-BE49-F238E27FC236}">
                <a16:creationId xmlns:a16="http://schemas.microsoft.com/office/drawing/2014/main" id="{FB8C575C-5C05-1EC0-FDFD-0C1B93909149}"/>
              </a:ext>
            </a:extLst>
          </p:cNvPr>
          <p:cNvSpPr>
            <a:spLocks noGrp="1"/>
          </p:cNvSpPr>
          <p:nvPr>
            <p:ph idx="1"/>
          </p:nvPr>
        </p:nvSpPr>
        <p:spPr>
          <a:xfrm>
            <a:off x="1371600" y="2286000"/>
            <a:ext cx="9601200" cy="3886200"/>
          </a:xfrm>
        </p:spPr>
        <p:txBody>
          <a:bodyPr>
            <a:normAutofit/>
          </a:bodyPr>
          <a:lstStyle/>
          <a:p>
            <a:r>
              <a:rPr lang="en-US" dirty="0"/>
              <a:t>Who was there?</a:t>
            </a:r>
          </a:p>
          <a:p>
            <a:pPr lvl="1"/>
            <a:r>
              <a:rPr lang="en-US" dirty="0"/>
              <a:t>318 Bishops of the church form all around the world!</a:t>
            </a:r>
          </a:p>
          <a:p>
            <a:pPr lvl="1"/>
            <a:r>
              <a:rPr lang="en-US" dirty="0"/>
              <a:t>St. </a:t>
            </a:r>
            <a:r>
              <a:rPr lang="en-US" dirty="0" err="1"/>
              <a:t>Macanus</a:t>
            </a:r>
            <a:r>
              <a:rPr lang="en-US" dirty="0"/>
              <a:t> of Jerusalem, St. </a:t>
            </a:r>
            <a:r>
              <a:rPr lang="en-US" dirty="0" err="1"/>
              <a:t>Eustathius</a:t>
            </a:r>
            <a:r>
              <a:rPr lang="en-US" dirty="0"/>
              <a:t> of Antioch, St. </a:t>
            </a:r>
            <a:r>
              <a:rPr lang="en-US" dirty="0" err="1"/>
              <a:t>Leontius</a:t>
            </a:r>
            <a:r>
              <a:rPr lang="en-US" dirty="0"/>
              <a:t> of Caesarean, St. </a:t>
            </a:r>
            <a:r>
              <a:rPr lang="en-US" dirty="0" err="1"/>
              <a:t>Hypatius</a:t>
            </a:r>
            <a:r>
              <a:rPr lang="en-US" dirty="0"/>
              <a:t> of </a:t>
            </a:r>
            <a:r>
              <a:rPr lang="en-US" dirty="0" err="1"/>
              <a:t>Gangra</a:t>
            </a:r>
            <a:r>
              <a:rPr lang="en-US" dirty="0"/>
              <a:t>, St. Alexander, St. Athanasius.</a:t>
            </a:r>
          </a:p>
          <a:p>
            <a:r>
              <a:rPr lang="en-US" dirty="0"/>
              <a:t>Why were they there?</a:t>
            </a:r>
          </a:p>
          <a:p>
            <a:pPr lvl="1"/>
            <a:r>
              <a:rPr lang="en-US" dirty="0"/>
              <a:t>Arius: Jesus is created not born, God the Father is greater than the Son.</a:t>
            </a:r>
          </a:p>
          <a:p>
            <a:r>
              <a:rPr lang="en-US" dirty="0"/>
              <a:t>What was their conclusion?</a:t>
            </a:r>
          </a:p>
          <a:p>
            <a:pPr lvl="1"/>
            <a:r>
              <a:rPr lang="en-US" dirty="0"/>
              <a:t>The Creed &amp; its careful wording. </a:t>
            </a:r>
            <a:r>
              <a:rPr lang="en-US" dirty="0" err="1"/>
              <a:t>Eg.</a:t>
            </a:r>
            <a:r>
              <a:rPr lang="en-US" dirty="0"/>
              <a:t> </a:t>
            </a:r>
            <a:r>
              <a:rPr lang="en-US" dirty="0" err="1"/>
              <a:t>Homeiousios</a:t>
            </a:r>
            <a:r>
              <a:rPr lang="en-US" dirty="0"/>
              <a:t> vs </a:t>
            </a:r>
            <a:r>
              <a:rPr lang="en-US" dirty="0" err="1"/>
              <a:t>Homeiousious</a:t>
            </a:r>
            <a:r>
              <a:rPr lang="en-US" dirty="0"/>
              <a:t>.</a:t>
            </a:r>
          </a:p>
          <a:p>
            <a:pPr lvl="1"/>
            <a:r>
              <a:rPr lang="en-US" dirty="0"/>
              <a:t>The anathema</a:t>
            </a:r>
          </a:p>
          <a:p>
            <a:pPr lvl="1"/>
            <a:r>
              <a:rPr lang="en-US" dirty="0"/>
              <a:t>Arius is banished</a:t>
            </a:r>
          </a:p>
        </p:txBody>
      </p:sp>
    </p:spTree>
    <p:extLst>
      <p:ext uri="{BB962C8B-B14F-4D97-AF65-F5344CB8AC3E}">
        <p14:creationId xmlns:p14="http://schemas.microsoft.com/office/powerpoint/2010/main" val="1962394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93AFB-E698-C280-0E51-A5EA6B1B1380}"/>
              </a:ext>
            </a:extLst>
          </p:cNvPr>
          <p:cNvSpPr>
            <a:spLocks noGrp="1"/>
          </p:cNvSpPr>
          <p:nvPr>
            <p:ph type="title"/>
          </p:nvPr>
        </p:nvSpPr>
        <p:spPr>
          <a:xfrm>
            <a:off x="765025" y="1301360"/>
            <a:ext cx="9612971" cy="4140435"/>
          </a:xfrm>
        </p:spPr>
        <p:txBody>
          <a:bodyPr>
            <a:noAutofit/>
          </a:bodyPr>
          <a:lstStyle/>
          <a:p>
            <a:pPr algn="l" fontAlgn="base"/>
            <a:r>
              <a:rPr lang="en-CA" sz="1800" b="0" i="0" dirty="0">
                <a:solidFill>
                  <a:schemeClr val="tx1"/>
                </a:solidFill>
                <a:effectLst/>
                <a:latin typeface="Open Sans" panose="020B0606030504020204" pitchFamily="34" charset="0"/>
              </a:rPr>
              <a:t>“We believe in one God, God the Father the </a:t>
            </a:r>
            <a:r>
              <a:rPr lang="en-CA" sz="1800" b="0" i="0" dirty="0" err="1">
                <a:solidFill>
                  <a:schemeClr val="tx1"/>
                </a:solidFill>
                <a:effectLst/>
                <a:latin typeface="Open Sans" panose="020B0606030504020204" pitchFamily="34" charset="0"/>
              </a:rPr>
              <a:t>Pantocrator</a:t>
            </a:r>
            <a:r>
              <a:rPr lang="en-CA" sz="1800" b="0" i="0" dirty="0">
                <a:solidFill>
                  <a:schemeClr val="tx1"/>
                </a:solidFill>
                <a:effectLst/>
                <a:latin typeface="Open Sans" panose="020B0606030504020204" pitchFamily="34" charset="0"/>
              </a:rPr>
              <a:t> who created heaven and earth, and all things seen and unseen.</a:t>
            </a:r>
            <a:br>
              <a:rPr lang="en-CA" sz="1800" b="0" i="0" dirty="0">
                <a:solidFill>
                  <a:schemeClr val="tx1"/>
                </a:solidFill>
                <a:effectLst/>
                <a:latin typeface="Open Sans" panose="020B0606030504020204" pitchFamily="34" charset="0"/>
              </a:rPr>
            </a:br>
            <a:r>
              <a:rPr lang="en-CA" sz="1800" b="0" i="0" dirty="0">
                <a:solidFill>
                  <a:schemeClr val="tx1"/>
                </a:solidFill>
                <a:effectLst/>
                <a:latin typeface="Open Sans" panose="020B0606030504020204" pitchFamily="34" charset="0"/>
              </a:rPr>
              <a:t>We believe in one Lord Jesus Christ, the Only-Begotten Son of God, begotten of the Father before all ages; Light of Light, true God of true God, begotten not created, of one essence with the Father, by whom all things were made; Who for us men and for our salvation came down from heaven, and was incarnate of the Holy spirit and the Virgin Mary and became Man. And He was crucified for us under Pontius Pilate, suffered and was buried. And on the third day He rose from the dead, according to the scriptures, ascended to the heavens; He sits at the right hand of his Father, and He is coming again in His glory to judge the living and the dead, Whose kingdom shall have no end.</a:t>
            </a:r>
            <a:br>
              <a:rPr lang="en-CA" sz="1800" b="0" i="0" dirty="0">
                <a:solidFill>
                  <a:schemeClr val="tx1"/>
                </a:solidFill>
                <a:effectLst/>
                <a:latin typeface="Open Sans" panose="020B0606030504020204" pitchFamily="34" charset="0"/>
              </a:rPr>
            </a:br>
            <a:r>
              <a:rPr lang="en-CA" sz="1800" b="0" i="0" dirty="0">
                <a:solidFill>
                  <a:schemeClr val="tx1"/>
                </a:solidFill>
                <a:effectLst/>
                <a:latin typeface="Open Sans" panose="020B0606030504020204" pitchFamily="34" charset="0"/>
              </a:rPr>
              <a:t>Yes, we believe in the Holy Spirit”</a:t>
            </a:r>
            <a:br>
              <a:rPr lang="en-CA" sz="1800" b="0" i="0" dirty="0">
                <a:solidFill>
                  <a:schemeClr val="tx1"/>
                </a:solidFill>
                <a:effectLst/>
                <a:latin typeface="Open Sans" panose="020B0606030504020204" pitchFamily="34" charset="0"/>
              </a:rPr>
            </a:br>
            <a:endParaRPr lang="en-US" sz="1800" dirty="0">
              <a:solidFill>
                <a:schemeClr val="tx1"/>
              </a:solidFill>
            </a:endParaRPr>
          </a:p>
        </p:txBody>
      </p:sp>
    </p:spTree>
    <p:extLst>
      <p:ext uri="{BB962C8B-B14F-4D97-AF65-F5344CB8AC3E}">
        <p14:creationId xmlns:p14="http://schemas.microsoft.com/office/powerpoint/2010/main" val="2165234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DD97B1-6D57-055B-5D1E-541EC664CDED}"/>
              </a:ext>
            </a:extLst>
          </p:cNvPr>
          <p:cNvPicPr>
            <a:picLocks noChangeAspect="1"/>
          </p:cNvPicPr>
          <p:nvPr/>
        </p:nvPicPr>
        <p:blipFill rotWithShape="1">
          <a:blip r:embed="rId2">
            <a:alphaModFix amt="20000"/>
          </a:blip>
          <a:srcRect t="15049" b="32364"/>
          <a:stretch/>
        </p:blipFill>
        <p:spPr>
          <a:xfrm>
            <a:off x="-62874" y="-1"/>
            <a:ext cx="12254874" cy="6858001"/>
          </a:xfrm>
          <a:prstGeom prst="rect">
            <a:avLst/>
          </a:prstGeom>
        </p:spPr>
      </p:pic>
      <p:sp>
        <p:nvSpPr>
          <p:cNvPr id="2" name="Title 1">
            <a:extLst>
              <a:ext uri="{FF2B5EF4-FFF2-40B4-BE49-F238E27FC236}">
                <a16:creationId xmlns:a16="http://schemas.microsoft.com/office/drawing/2014/main" id="{A1F5CCB6-DF4E-740F-B822-F1B7DFA9D255}"/>
              </a:ext>
            </a:extLst>
          </p:cNvPr>
          <p:cNvSpPr>
            <a:spLocks noGrp="1"/>
          </p:cNvSpPr>
          <p:nvPr>
            <p:ph type="title"/>
          </p:nvPr>
        </p:nvSpPr>
        <p:spPr/>
        <p:txBody>
          <a:bodyPr/>
          <a:lstStyle/>
          <a:p>
            <a:r>
              <a:rPr lang="en-US" dirty="0"/>
              <a:t>The Council of Constantinople</a:t>
            </a:r>
          </a:p>
        </p:txBody>
      </p:sp>
      <p:sp>
        <p:nvSpPr>
          <p:cNvPr id="3" name="Content Placeholder 2">
            <a:extLst>
              <a:ext uri="{FF2B5EF4-FFF2-40B4-BE49-F238E27FC236}">
                <a16:creationId xmlns:a16="http://schemas.microsoft.com/office/drawing/2014/main" id="{57892474-105F-4819-C3BE-79DDB82D5610}"/>
              </a:ext>
            </a:extLst>
          </p:cNvPr>
          <p:cNvSpPr>
            <a:spLocks noGrp="1"/>
          </p:cNvSpPr>
          <p:nvPr>
            <p:ph idx="1"/>
          </p:nvPr>
        </p:nvSpPr>
        <p:spPr>
          <a:xfrm>
            <a:off x="1371600" y="2285999"/>
            <a:ext cx="9601200" cy="4047893"/>
          </a:xfrm>
        </p:spPr>
        <p:txBody>
          <a:bodyPr>
            <a:normAutofit lnSpcReduction="10000"/>
          </a:bodyPr>
          <a:lstStyle/>
          <a:p>
            <a:r>
              <a:rPr lang="en-US" dirty="0"/>
              <a:t>Who was there?</a:t>
            </a:r>
          </a:p>
          <a:p>
            <a:pPr lvl="1"/>
            <a:r>
              <a:rPr lang="en-US" dirty="0"/>
              <a:t>150 Bishops from all over the world!</a:t>
            </a:r>
          </a:p>
          <a:p>
            <a:pPr lvl="1"/>
            <a:r>
              <a:rPr lang="en-US" dirty="0"/>
              <a:t>Pope Timothy attends</a:t>
            </a:r>
          </a:p>
          <a:p>
            <a:r>
              <a:rPr lang="en-US" dirty="0"/>
              <a:t>Why were they there?</a:t>
            </a:r>
          </a:p>
          <a:p>
            <a:pPr lvl="1"/>
            <a:r>
              <a:rPr lang="en-US" dirty="0" err="1"/>
              <a:t>Macedonius</a:t>
            </a:r>
            <a:r>
              <a:rPr lang="en-US" dirty="0"/>
              <a:t>: denial of the divinity of the Holy Spirit</a:t>
            </a:r>
          </a:p>
          <a:p>
            <a:pPr lvl="1"/>
            <a:r>
              <a:rPr lang="en-US" dirty="0"/>
              <a:t>Also for </a:t>
            </a:r>
            <a:r>
              <a:rPr lang="en-US" dirty="0" err="1"/>
              <a:t>Sabellius</a:t>
            </a:r>
            <a:r>
              <a:rPr lang="en-US" dirty="0"/>
              <a:t> (The trinity is one being and one person),</a:t>
            </a:r>
          </a:p>
          <a:p>
            <a:pPr lvl="1"/>
            <a:r>
              <a:rPr lang="en-US" dirty="0"/>
              <a:t>and Apollinaris (humanity of Christ is just His flesh, and divinity is His soul and mind)</a:t>
            </a:r>
          </a:p>
          <a:p>
            <a:r>
              <a:rPr lang="en-US" dirty="0"/>
              <a:t>What was their conclusion?</a:t>
            </a:r>
          </a:p>
          <a:p>
            <a:pPr lvl="1"/>
            <a:r>
              <a:rPr lang="en-US" dirty="0"/>
              <a:t>Addition to the Nicene Creed</a:t>
            </a:r>
          </a:p>
          <a:p>
            <a:pPr lvl="1"/>
            <a:r>
              <a:rPr lang="en-US" dirty="0"/>
              <a:t>The 3 heretics are banished</a:t>
            </a:r>
          </a:p>
        </p:txBody>
      </p:sp>
    </p:spTree>
    <p:extLst>
      <p:ext uri="{BB962C8B-B14F-4D97-AF65-F5344CB8AC3E}">
        <p14:creationId xmlns:p14="http://schemas.microsoft.com/office/powerpoint/2010/main" val="3365033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3A8E8-F501-AABC-3B15-1667DDC18BAC}"/>
              </a:ext>
            </a:extLst>
          </p:cNvPr>
          <p:cNvSpPr>
            <a:spLocks noGrp="1"/>
          </p:cNvSpPr>
          <p:nvPr>
            <p:ph type="title"/>
          </p:nvPr>
        </p:nvSpPr>
        <p:spPr>
          <a:xfrm>
            <a:off x="765025" y="2002631"/>
            <a:ext cx="9612971" cy="2852737"/>
          </a:xfrm>
        </p:spPr>
        <p:txBody>
          <a:bodyPr>
            <a:normAutofit/>
          </a:bodyPr>
          <a:lstStyle/>
          <a:p>
            <a:pPr algn="l" fontAlgn="base"/>
            <a:r>
              <a:rPr lang="en-CA" sz="2400" b="0" i="0" dirty="0">
                <a:solidFill>
                  <a:schemeClr val="tx1"/>
                </a:solidFill>
                <a:effectLst/>
                <a:latin typeface="Open Sans" panose="020B0606030504020204" pitchFamily="34" charset="0"/>
              </a:rPr>
              <a:t>Yes, we believe in the Holy Spirit, the Lord, the Life-Giver, Who proceeds from the Father, Who with the Father and the Son is worshipped and glorified, who spoke by the prophets.</a:t>
            </a:r>
            <a:br>
              <a:rPr lang="en-CA" sz="2400" b="0" i="0" dirty="0">
                <a:solidFill>
                  <a:schemeClr val="tx1"/>
                </a:solidFill>
                <a:effectLst/>
                <a:latin typeface="Open Sans" panose="020B0606030504020204" pitchFamily="34" charset="0"/>
              </a:rPr>
            </a:br>
            <a:r>
              <a:rPr lang="en-CA" sz="2400" b="0" i="0" dirty="0">
                <a:solidFill>
                  <a:schemeClr val="tx1"/>
                </a:solidFill>
                <a:effectLst/>
                <a:latin typeface="Open Sans" panose="020B0606030504020204" pitchFamily="34" charset="0"/>
              </a:rPr>
              <a:t>And in one holy, catholic and apostolic church. We confess one baptism for the remission of sins. We look for the resurrection of the dead, and the life of the coming age. Amen.</a:t>
            </a:r>
            <a:endParaRPr lang="en-US" sz="2400" dirty="0">
              <a:solidFill>
                <a:schemeClr val="tx1"/>
              </a:solidFill>
            </a:endParaRPr>
          </a:p>
        </p:txBody>
      </p:sp>
    </p:spTree>
    <p:extLst>
      <p:ext uri="{BB962C8B-B14F-4D97-AF65-F5344CB8AC3E}">
        <p14:creationId xmlns:p14="http://schemas.microsoft.com/office/powerpoint/2010/main" val="3271949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01F880-D0E2-B0E7-CE23-0B51D380B553}"/>
              </a:ext>
            </a:extLst>
          </p:cNvPr>
          <p:cNvPicPr>
            <a:picLocks noChangeAspect="1"/>
          </p:cNvPicPr>
          <p:nvPr/>
        </p:nvPicPr>
        <p:blipFill rotWithShape="1">
          <a:blip r:embed="rId2">
            <a:alphaModFix amt="20000"/>
          </a:blip>
          <a:srcRect b="16667"/>
          <a:stretch/>
        </p:blipFill>
        <p:spPr>
          <a:xfrm>
            <a:off x="-76201" y="1"/>
            <a:ext cx="12344401" cy="6858000"/>
          </a:xfrm>
          <a:prstGeom prst="rect">
            <a:avLst/>
          </a:prstGeom>
        </p:spPr>
      </p:pic>
      <p:sp>
        <p:nvSpPr>
          <p:cNvPr id="2" name="Title 1">
            <a:extLst>
              <a:ext uri="{FF2B5EF4-FFF2-40B4-BE49-F238E27FC236}">
                <a16:creationId xmlns:a16="http://schemas.microsoft.com/office/drawing/2014/main" id="{A37DC0EB-3135-F84A-8E54-C1EB07466E24}"/>
              </a:ext>
            </a:extLst>
          </p:cNvPr>
          <p:cNvSpPr>
            <a:spLocks noGrp="1"/>
          </p:cNvSpPr>
          <p:nvPr>
            <p:ph type="title"/>
          </p:nvPr>
        </p:nvSpPr>
        <p:spPr/>
        <p:txBody>
          <a:bodyPr/>
          <a:lstStyle/>
          <a:p>
            <a:r>
              <a:rPr lang="en-US" dirty="0"/>
              <a:t>The Council of Ephesus</a:t>
            </a:r>
          </a:p>
        </p:txBody>
      </p:sp>
      <p:sp>
        <p:nvSpPr>
          <p:cNvPr id="3" name="Content Placeholder 2">
            <a:extLst>
              <a:ext uri="{FF2B5EF4-FFF2-40B4-BE49-F238E27FC236}">
                <a16:creationId xmlns:a16="http://schemas.microsoft.com/office/drawing/2014/main" id="{55F7F15F-BF6D-CBFB-D428-8B456E80975F}"/>
              </a:ext>
            </a:extLst>
          </p:cNvPr>
          <p:cNvSpPr>
            <a:spLocks noGrp="1"/>
          </p:cNvSpPr>
          <p:nvPr>
            <p:ph idx="1"/>
          </p:nvPr>
        </p:nvSpPr>
        <p:spPr/>
        <p:txBody>
          <a:bodyPr>
            <a:normAutofit/>
          </a:bodyPr>
          <a:lstStyle/>
          <a:p>
            <a:r>
              <a:rPr lang="en-US" dirty="0"/>
              <a:t>Who was there?</a:t>
            </a:r>
          </a:p>
          <a:p>
            <a:pPr lvl="1"/>
            <a:r>
              <a:rPr lang="en-US" dirty="0"/>
              <a:t>200 Bishops from all over the world!</a:t>
            </a:r>
          </a:p>
          <a:p>
            <a:pPr lvl="1"/>
            <a:r>
              <a:rPr lang="en-US" dirty="0"/>
              <a:t>St. Cyril the Pillar of Faith</a:t>
            </a:r>
          </a:p>
          <a:p>
            <a:r>
              <a:rPr lang="en-US" dirty="0"/>
              <a:t>Why were they there?</a:t>
            </a:r>
          </a:p>
          <a:p>
            <a:pPr lvl="1"/>
            <a:r>
              <a:rPr lang="en-US" dirty="0"/>
              <a:t>Nestorius: Christ was of two separated persons &amp; no to the term “</a:t>
            </a:r>
            <a:r>
              <a:rPr lang="en-US" dirty="0" err="1"/>
              <a:t>Theotokos</a:t>
            </a:r>
            <a:r>
              <a:rPr lang="en-US" dirty="0"/>
              <a:t>”</a:t>
            </a:r>
          </a:p>
          <a:p>
            <a:r>
              <a:rPr lang="en-US" dirty="0"/>
              <a:t>What was their conclusion?</a:t>
            </a:r>
          </a:p>
          <a:p>
            <a:pPr lvl="1"/>
            <a:r>
              <a:rPr lang="en-US" dirty="0"/>
              <a:t>St. Cyril: Hot iron analogy</a:t>
            </a:r>
          </a:p>
          <a:p>
            <a:pPr lvl="1"/>
            <a:r>
              <a:rPr lang="en-US" dirty="0"/>
              <a:t>Nestorius is banished</a:t>
            </a:r>
          </a:p>
          <a:p>
            <a:pPr lvl="1"/>
            <a:endParaRPr lang="en-US" dirty="0"/>
          </a:p>
        </p:txBody>
      </p:sp>
    </p:spTree>
    <p:extLst>
      <p:ext uri="{BB962C8B-B14F-4D97-AF65-F5344CB8AC3E}">
        <p14:creationId xmlns:p14="http://schemas.microsoft.com/office/powerpoint/2010/main" val="273220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1FCD5-BC81-6B2F-B1E7-37A7CD89002B}"/>
              </a:ext>
            </a:extLst>
          </p:cNvPr>
          <p:cNvSpPr>
            <a:spLocks noGrp="1"/>
          </p:cNvSpPr>
          <p:nvPr>
            <p:ph type="title"/>
          </p:nvPr>
        </p:nvSpPr>
        <p:spPr/>
        <p:txBody>
          <a:bodyPr/>
          <a:lstStyle/>
          <a:p>
            <a:r>
              <a:rPr lang="en-US" dirty="0"/>
              <a:t>Workshop</a:t>
            </a:r>
          </a:p>
        </p:txBody>
      </p:sp>
      <p:graphicFrame>
        <p:nvGraphicFramePr>
          <p:cNvPr id="4" name="Table 4">
            <a:extLst>
              <a:ext uri="{FF2B5EF4-FFF2-40B4-BE49-F238E27FC236}">
                <a16:creationId xmlns:a16="http://schemas.microsoft.com/office/drawing/2014/main" id="{30BA7806-6952-C68B-7D23-15CC2DCFE576}"/>
              </a:ext>
            </a:extLst>
          </p:cNvPr>
          <p:cNvGraphicFramePr>
            <a:graphicFrameLocks noGrp="1"/>
          </p:cNvGraphicFramePr>
          <p:nvPr>
            <p:extLst>
              <p:ext uri="{D42A27DB-BD31-4B8C-83A1-F6EECF244321}">
                <p14:modId xmlns:p14="http://schemas.microsoft.com/office/powerpoint/2010/main" val="4249905859"/>
              </p:ext>
            </p:extLst>
          </p:nvPr>
        </p:nvGraphicFramePr>
        <p:xfrm>
          <a:off x="752502" y="2832410"/>
          <a:ext cx="11439498" cy="1505642"/>
        </p:xfrm>
        <a:graphic>
          <a:graphicData uri="http://schemas.openxmlformats.org/drawingml/2006/table">
            <a:tbl>
              <a:tblPr firstRow="1" bandRow="1">
                <a:tableStyleId>{616DA210-FB5B-4158-B5E0-FEB733F419BA}</a:tableStyleId>
              </a:tblPr>
              <a:tblGrid>
                <a:gridCol w="3813166">
                  <a:extLst>
                    <a:ext uri="{9D8B030D-6E8A-4147-A177-3AD203B41FA5}">
                      <a16:colId xmlns:a16="http://schemas.microsoft.com/office/drawing/2014/main" val="2968857603"/>
                    </a:ext>
                  </a:extLst>
                </a:gridCol>
                <a:gridCol w="3813166">
                  <a:extLst>
                    <a:ext uri="{9D8B030D-6E8A-4147-A177-3AD203B41FA5}">
                      <a16:colId xmlns:a16="http://schemas.microsoft.com/office/drawing/2014/main" val="2792487213"/>
                    </a:ext>
                  </a:extLst>
                </a:gridCol>
                <a:gridCol w="3813166">
                  <a:extLst>
                    <a:ext uri="{9D8B030D-6E8A-4147-A177-3AD203B41FA5}">
                      <a16:colId xmlns:a16="http://schemas.microsoft.com/office/drawing/2014/main" val="1614865079"/>
                    </a:ext>
                  </a:extLst>
                </a:gridCol>
              </a:tblGrid>
              <a:tr h="374982">
                <a:tc>
                  <a:txBody>
                    <a:bodyPr/>
                    <a:lstStyle/>
                    <a:p>
                      <a:r>
                        <a:rPr lang="en-US" sz="2400" dirty="0" err="1"/>
                        <a:t>Nicea</a:t>
                      </a:r>
                      <a:endParaRPr lang="en-US" sz="2400" dirty="0"/>
                    </a:p>
                  </a:txBody>
                  <a:tcPr marL="125109" marR="125109" marT="62555" marB="62555"/>
                </a:tc>
                <a:tc>
                  <a:txBody>
                    <a:bodyPr/>
                    <a:lstStyle/>
                    <a:p>
                      <a:r>
                        <a:rPr lang="en-US" sz="2400" dirty="0"/>
                        <a:t>Constantinople</a:t>
                      </a:r>
                    </a:p>
                  </a:txBody>
                  <a:tcPr marL="125109" marR="125109" marT="62555" marB="62555"/>
                </a:tc>
                <a:tc>
                  <a:txBody>
                    <a:bodyPr/>
                    <a:lstStyle/>
                    <a:p>
                      <a:r>
                        <a:rPr lang="en-US" sz="2400" dirty="0"/>
                        <a:t>Ephesus</a:t>
                      </a:r>
                    </a:p>
                  </a:txBody>
                  <a:tcPr marL="125109" marR="125109" marT="62555" marB="62555"/>
                </a:tc>
                <a:extLst>
                  <a:ext uri="{0D108BD9-81ED-4DB2-BD59-A6C34878D82A}">
                    <a16:rowId xmlns:a16="http://schemas.microsoft.com/office/drawing/2014/main" val="964428269"/>
                  </a:ext>
                </a:extLst>
              </a:tr>
              <a:tr h="507386">
                <a:tc>
                  <a:txBody>
                    <a:bodyPr/>
                    <a:lstStyle/>
                    <a:p>
                      <a:r>
                        <a:rPr lang="en-US" sz="2400" dirty="0"/>
                        <a:t>Jesus is created, not born</a:t>
                      </a:r>
                    </a:p>
                  </a:txBody>
                  <a:tcPr marL="125109" marR="125109" marT="62555" marB="62555"/>
                </a:tc>
                <a:tc>
                  <a:txBody>
                    <a:bodyPr/>
                    <a:lstStyle/>
                    <a:p>
                      <a:r>
                        <a:rPr lang="en-US" sz="2400" dirty="0"/>
                        <a:t>The Holy Spirit is not God</a:t>
                      </a:r>
                    </a:p>
                  </a:txBody>
                  <a:tcPr marL="125109" marR="125109" marT="62555" marB="62555"/>
                </a:tc>
                <a:tc>
                  <a:txBody>
                    <a:bodyPr/>
                    <a:lstStyle/>
                    <a:p>
                      <a:r>
                        <a:rPr lang="en-US" sz="2400" dirty="0"/>
                        <a:t>Jesus is made of 2 natures</a:t>
                      </a:r>
                    </a:p>
                  </a:txBody>
                  <a:tcPr marL="125109" marR="125109" marT="62555" marB="62555"/>
                </a:tc>
                <a:extLst>
                  <a:ext uri="{0D108BD9-81ED-4DB2-BD59-A6C34878D82A}">
                    <a16:rowId xmlns:a16="http://schemas.microsoft.com/office/drawing/2014/main" val="2258473161"/>
                  </a:ext>
                </a:extLst>
              </a:tr>
              <a:tr h="507386">
                <a:tc>
                  <a:txBody>
                    <a:bodyPr/>
                    <a:lstStyle/>
                    <a:p>
                      <a:r>
                        <a:rPr lang="en-US" sz="2400" dirty="0"/>
                        <a:t>Arius</a:t>
                      </a:r>
                    </a:p>
                  </a:txBody>
                  <a:tcPr marL="125109" marR="125109" marT="62555" marB="62555"/>
                </a:tc>
                <a:tc>
                  <a:txBody>
                    <a:bodyPr/>
                    <a:lstStyle/>
                    <a:p>
                      <a:r>
                        <a:rPr lang="en-US" sz="2400" dirty="0" err="1"/>
                        <a:t>Macedonius</a:t>
                      </a:r>
                      <a:endParaRPr lang="en-US" sz="2400" dirty="0"/>
                    </a:p>
                  </a:txBody>
                  <a:tcPr marL="125109" marR="125109" marT="62555" marB="62555"/>
                </a:tc>
                <a:tc>
                  <a:txBody>
                    <a:bodyPr/>
                    <a:lstStyle/>
                    <a:p>
                      <a:r>
                        <a:rPr lang="en-US" sz="2400" dirty="0"/>
                        <a:t>Nestorius</a:t>
                      </a:r>
                    </a:p>
                  </a:txBody>
                  <a:tcPr marL="125109" marR="125109" marT="62555" marB="62555"/>
                </a:tc>
                <a:extLst>
                  <a:ext uri="{0D108BD9-81ED-4DB2-BD59-A6C34878D82A}">
                    <a16:rowId xmlns:a16="http://schemas.microsoft.com/office/drawing/2014/main" val="436802573"/>
                  </a:ext>
                </a:extLst>
              </a:tr>
            </a:tbl>
          </a:graphicData>
        </a:graphic>
      </p:graphicFrame>
      <p:sp>
        <p:nvSpPr>
          <p:cNvPr id="11" name="TextBox 10">
            <a:extLst>
              <a:ext uri="{FF2B5EF4-FFF2-40B4-BE49-F238E27FC236}">
                <a16:creationId xmlns:a16="http://schemas.microsoft.com/office/drawing/2014/main" id="{97B9B64B-A24B-BEFF-DC6A-F7B2EFDF006C}"/>
              </a:ext>
            </a:extLst>
          </p:cNvPr>
          <p:cNvSpPr txBox="1"/>
          <p:nvPr/>
        </p:nvSpPr>
        <p:spPr>
          <a:xfrm>
            <a:off x="3250984" y="5263376"/>
            <a:ext cx="6442533" cy="369332"/>
          </a:xfrm>
          <a:prstGeom prst="rect">
            <a:avLst/>
          </a:prstGeom>
          <a:noFill/>
        </p:spPr>
        <p:txBody>
          <a:bodyPr wrap="none" rtlCol="0">
            <a:spAutoFit/>
          </a:bodyPr>
          <a:lstStyle/>
          <a:p>
            <a:r>
              <a:rPr lang="en-US" dirty="0"/>
              <a:t>Explain these concepts to a child in grade 3 and one in grade 12</a:t>
            </a:r>
          </a:p>
        </p:txBody>
      </p:sp>
    </p:spTree>
    <p:extLst>
      <p:ext uri="{BB962C8B-B14F-4D97-AF65-F5344CB8AC3E}">
        <p14:creationId xmlns:p14="http://schemas.microsoft.com/office/powerpoint/2010/main" val="321217510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{020E8386-95AB-594E-A425-28444E5DCDC0}tf10001072</Template>
  <TotalTime>64</TotalTime>
  <Words>619</Words>
  <Application>Microsoft Macintosh PowerPoint</Application>
  <PresentationFormat>Widescreen</PresentationFormat>
  <Paragraphs>55</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Franklin Gothic Book</vt:lpstr>
      <vt:lpstr>Open Sans</vt:lpstr>
      <vt:lpstr>Crop</vt:lpstr>
      <vt:lpstr>The Church in the 4th century and beyond (Ecumenical councils)</vt:lpstr>
      <vt:lpstr>Major aspects</vt:lpstr>
      <vt:lpstr>Summary of the 4th century A.D.</vt:lpstr>
      <vt:lpstr>The Council of Nicea</vt:lpstr>
      <vt:lpstr>“We believe in one God, God the Father the Pantocrator who created heaven and earth, and all things seen and unseen. We believe in one Lord Jesus Christ, the Only-Begotten Son of God, begotten of the Father before all ages; Light of Light, true God of true God, begotten not created, of one essence with the Father, by whom all things were made; Who for us men and for our salvation came down from heaven, and was incarnate of the Holy spirit and the Virgin Mary and became Man. And He was crucified for us under Pontius Pilate, suffered and was buried. And on the third day He rose from the dead, according to the scriptures, ascended to the heavens; He sits at the right hand of his Father, and He is coming again in His glory to judge the living and the dead, Whose kingdom shall have no end. Yes, we believe in the Holy Spirit” </vt:lpstr>
      <vt:lpstr>The Council of Constantinople</vt:lpstr>
      <vt:lpstr>Yes, we believe in the Holy Spirit, the Lord, the Life-Giver, Who proceeds from the Father, Who with the Father and the Son is worshipped and glorified, who spoke by the prophets. And in one holy, catholic and apostolic church. We confess one baptism for the remission of sins. We look for the resurrection of the dead, and the life of the coming age. Amen.</vt:lpstr>
      <vt:lpstr>The Council of Ephesus</vt:lpstr>
      <vt:lpstr>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Church in the 4th century and beyond (Ecumenical councils)</dc:title>
  <dc:creator>Nicolas Mourad</dc:creator>
  <cp:lastModifiedBy>WGI - Sam Menshawy</cp:lastModifiedBy>
  <cp:revision>71</cp:revision>
  <dcterms:created xsi:type="dcterms:W3CDTF">2022-11-13T09:43:05Z</dcterms:created>
  <dcterms:modified xsi:type="dcterms:W3CDTF">2022-11-15T03:23:34Z</dcterms:modified>
</cp:coreProperties>
</file>