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sldIdLst>
    <p:sldId id="256" r:id="rId2"/>
    <p:sldId id="264" r:id="rId3"/>
    <p:sldId id="257" r:id="rId4"/>
    <p:sldId id="259" r:id="rId5"/>
    <p:sldId id="262" r:id="rId6"/>
    <p:sldId id="267" r:id="rId7"/>
    <p:sldId id="261" r:id="rId8"/>
    <p:sldId id="258" r:id="rId9"/>
    <p:sldId id="263" r:id="rId10"/>
    <p:sldId id="271" r:id="rId11"/>
    <p:sldId id="272" r:id="rId12"/>
    <p:sldId id="260" r:id="rId13"/>
    <p:sldId id="265" r:id="rId14"/>
    <p:sldId id="266" r:id="rId15"/>
    <p:sldId id="268" r:id="rId16"/>
    <p:sldId id="274" r:id="rId17"/>
    <p:sldId id="273" r:id="rId18"/>
    <p:sldId id="269" r:id="rId19"/>
    <p:sldId id="270"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0" autoAdjust="0"/>
    <p:restoredTop sz="94660"/>
  </p:normalViewPr>
  <p:slideViewPr>
    <p:cSldViewPr snapToGrid="0">
      <p:cViewPr varScale="1">
        <p:scale>
          <a:sx n="96" d="100"/>
          <a:sy n="96" d="100"/>
        </p:scale>
        <p:origin x="552"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a:t>Click to edit Master title style</a:t>
            </a:r>
            <a:endParaRPr lang="en-US" dirty="0"/>
          </a:p>
        </p:txBody>
      </p:sp>
      <p:sp>
        <p:nvSpPr>
          <p:cNvPr id="3" name="Subtitle 2"/>
          <p:cNvSpPr>
            <a:spLocks noGrp="1"/>
          </p:cNvSpPr>
          <p:nvPr>
            <p:ph type="subTitle" idx="1"/>
          </p:nvPr>
        </p:nvSpPr>
        <p:spPr>
          <a:xfrm>
            <a:off x="1370693" y="377348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8D38747-4367-4BD2-8D51-C97E202738E2}" type="datetime1">
              <a:rPr lang="en-US" smtClean="0"/>
              <a:t>1/8/20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576881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a:extLst>
              <a:ext uri="{FF2B5EF4-FFF2-40B4-BE49-F238E27FC236}">
                <a16:creationId xmlns:a16="http://schemas.microsoft.com/office/drawing/2014/main" xmlns="" id="{CE39118B-B3AD-4BD4-BA22-DEFF4E76CE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247728"/>
            <a:ext cx="10353762" cy="543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1F1B079-7EF0-44EE-B798-BCC497C9F3B2}" type="datetime1">
              <a:rPr lang="en-US" smtClean="0"/>
              <a:t>1/8/20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880030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normAutofit/>
          </a:bodyPr>
          <a:lstStyle>
            <a:lvl1pPr>
              <a:defRPr sz="4000"/>
            </a:lvl1pPr>
          </a:lstStyle>
          <a:p>
            <a:r>
              <a:rPr lang="en-US"/>
              <a:t>Click to edit Master title style</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8FF70A8-1D13-4657-95F0-A9EA54967B8D}" type="datetime1">
              <a:rPr lang="en-US" smtClean="0"/>
              <a:t>1/8/20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601525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1EB90AC-71BD-4C7F-8ACA-7B3F18292E63}" type="datetime1">
              <a:rPr lang="en-US" smtClean="0"/>
              <a:t>1/8/20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
        <p:nvSpPr>
          <p:cNvPr id="11" name="TextBox 10">
            <a:extLst>
              <a:ext uri="{FF2B5EF4-FFF2-40B4-BE49-F238E27FC236}">
                <a16:creationId xmlns:a16="http://schemas.microsoft.com/office/drawing/2014/main" xmlns="" id="{223F0D53-0705-41B7-8554-09D21E7807F9}"/>
              </a:ext>
            </a:extLst>
          </p:cNvPr>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a:extLst>
              <a:ext uri="{FF2B5EF4-FFF2-40B4-BE49-F238E27FC236}">
                <a16:creationId xmlns:a16="http://schemas.microsoft.com/office/drawing/2014/main" xmlns="" id="{C7F647CD-0F1A-4BB3-89E0-A74F1E1B098D}"/>
              </a:ext>
            </a:extLst>
          </p:cNvPr>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2587173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E6EFC2C-8905-46F0-B443-CE905B76BA01}" type="datetime1">
              <a:rPr lang="en-US" smtClean="0"/>
              <a:t>1/8/20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1594785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5" y="1885950"/>
            <a:ext cx="3300984" cy="764782"/>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3"/>
          <p:cNvSpPr>
            <a:spLocks noGrp="1"/>
          </p:cNvSpPr>
          <p:nvPr>
            <p:ph type="body" sz="half" idx="15"/>
          </p:nvPr>
        </p:nvSpPr>
        <p:spPr>
          <a:xfrm>
            <a:off x="913795" y="2768112"/>
            <a:ext cx="3300984" cy="302308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6711" y="1885949"/>
            <a:ext cx="3300984" cy="764783"/>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0" name="Text Placeholder 3"/>
          <p:cNvSpPr>
            <a:spLocks noGrp="1"/>
          </p:cNvSpPr>
          <p:nvPr>
            <p:ph type="body" sz="half" idx="16"/>
          </p:nvPr>
        </p:nvSpPr>
        <p:spPr>
          <a:xfrm>
            <a:off x="4441435" y="2768112"/>
            <a:ext cx="3300984" cy="302308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1" name="Text Placeholder 4"/>
          <p:cNvSpPr>
            <a:spLocks noGrp="1"/>
          </p:cNvSpPr>
          <p:nvPr>
            <p:ph type="body" sz="quarter" idx="13"/>
          </p:nvPr>
        </p:nvSpPr>
        <p:spPr>
          <a:xfrm>
            <a:off x="7966572" y="1885950"/>
            <a:ext cx="3300984" cy="764782"/>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Text Placeholder 3"/>
          <p:cNvSpPr>
            <a:spLocks noGrp="1"/>
          </p:cNvSpPr>
          <p:nvPr>
            <p:ph type="body" sz="half" idx="17"/>
          </p:nvPr>
        </p:nvSpPr>
        <p:spPr>
          <a:xfrm>
            <a:off x="7966572" y="2768110"/>
            <a:ext cx="3300984" cy="302308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9079DC3-C9B5-499E-9140-0DC28B7074E2}" type="datetime1">
              <a:rPr lang="en-US" smtClean="0"/>
              <a:t>1/8/20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9127073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a:extLst>
              <a:ext uri="{FF2B5EF4-FFF2-40B4-BE49-F238E27FC236}">
                <a16:creationId xmlns:a16="http://schemas.microsoft.com/office/drawing/2014/main" xmlns="" id="{7E87C569-D426-4615-ADA7-B370EA9834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a:extLst>
              <a:ext uri="{FF2B5EF4-FFF2-40B4-BE49-F238E27FC236}">
                <a16:creationId xmlns:a16="http://schemas.microsoft.com/office/drawing/2014/main" xmlns="" id="{7B353ED4-7AD0-46C9-88ED-1A16B1433A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a:extLst>
              <a:ext uri="{FF2B5EF4-FFF2-40B4-BE49-F238E27FC236}">
                <a16:creationId xmlns:a16="http://schemas.microsoft.com/office/drawing/2014/main" xmlns="" id="{F561D985-AD57-459A-B3A6-EBF2960397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572443"/>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435" y="4572442"/>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66572" y="4572442"/>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0BB33EA-E472-4D22-9C03-A9C14AA21CED}" type="datetime1">
              <a:rPr lang="en-US" smtClean="0"/>
              <a:t>1/8/20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3146567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7E833E-1B6D-415F-AD29-75AE8C43BD0D}" type="datetime1">
              <a:rPr lang="en-US" smtClean="0"/>
              <a:t>1/8/20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0590983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52596F-08A7-4B70-989A-F2B1CF31E66B}" type="datetime1">
              <a:rPr lang="en-US" smtClean="0"/>
              <a:t>1/8/20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32759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C55A3C-5767-4844-A0A3-83778C2E5409}" type="datetime1">
              <a:rPr lang="en-US" smtClean="0"/>
              <a:t>1/8/20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030610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3763439"/>
            <a:ext cx="9590550" cy="133349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AE507A8-A5CF-4D38-AB86-7EDDA87A85D4}" type="datetime1">
              <a:rPr lang="en-US" smtClean="0"/>
              <a:t>1/8/20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992196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126187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76450"/>
            <a:ext cx="4856841" cy="362267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0716" y="2076451"/>
            <a:ext cx="4856841" cy="3622672"/>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FCD27C-8599-43EF-BA1D-14DDC1946E06}" type="datetime1">
              <a:rPr lang="en-US" smtClean="0"/>
              <a:t>1/8/20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948017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a:extLst>
              <a:ext uri="{FF2B5EF4-FFF2-40B4-BE49-F238E27FC236}">
                <a16:creationId xmlns:a16="http://schemas.microsoft.com/office/drawing/2014/main" xmlns="" id="{37B721FF-D609-4D98-9D19-CF75AA8A54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29200" cy="4099959"/>
          </a:xfrm>
          <a:prstGeom prst="rect">
            <a:avLst/>
          </a:prstGeom>
        </p:spPr>
      </p:pic>
      <p:pic>
        <p:nvPicPr>
          <p:cNvPr id="21" name="Picture 20" descr="Slate-V2-HD-compPhotoInset.png">
            <a:extLst>
              <a:ext uri="{FF2B5EF4-FFF2-40B4-BE49-F238E27FC236}">
                <a16:creationId xmlns:a16="http://schemas.microsoft.com/office/drawing/2014/main" xmlns="" id="{073936BD-C868-433F-8E84-D6DD8E640E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357" y="1734506"/>
            <a:ext cx="5029200" cy="4099959"/>
          </a:xfrm>
          <a:prstGeom prst="rect">
            <a:avLst/>
          </a:prstGeom>
        </p:spPr>
      </p:pic>
      <p:sp>
        <p:nvSpPr>
          <p:cNvPr id="2" name="Title 1"/>
          <p:cNvSpPr>
            <a:spLocks noGrp="1"/>
          </p:cNvSpPr>
          <p:nvPr>
            <p:ph type="title"/>
          </p:nvPr>
        </p:nvSpPr>
        <p:spPr>
          <a:xfrm>
            <a:off x="913795" y="609600"/>
            <a:ext cx="10353762" cy="97045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046013" y="1855153"/>
            <a:ext cx="4764764" cy="69249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046013" y="2702103"/>
            <a:ext cx="4764764" cy="3043533"/>
          </a:xfrm>
        </p:spPr>
        <p:txBody>
          <a:bodyPr anchor="t">
            <a:normAutofit/>
          </a:bodyPr>
          <a:lstStyle>
            <a:lvl1pPr>
              <a:defRPr sz="1800"/>
            </a:lvl1pPr>
            <a:lvl2pPr>
              <a:defRPr sz="1600"/>
            </a:lvl2pPr>
            <a:lvl3pPr>
              <a:defRPr sz="14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363166" y="1855152"/>
            <a:ext cx="4779582" cy="692495"/>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363167" y="2702103"/>
            <a:ext cx="4779581" cy="3043533"/>
          </a:xfrm>
        </p:spPr>
        <p:txBody>
          <a:bodyPr anchor="t">
            <a:normAutofit/>
          </a:bodyPr>
          <a:lstStyle>
            <a:lvl1pPr>
              <a:defRPr sz="1800"/>
            </a:lvl1pPr>
            <a:lvl2pPr>
              <a:defRPr sz="1600"/>
            </a:lvl2pPr>
            <a:lvl3pPr>
              <a:defRPr sz="14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49343D99-809A-49C0-96E5-4250D0B498EE}" type="datetime1">
              <a:rPr lang="en-US" smtClean="0"/>
              <a:t>1/8/20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068646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143DE9B-B678-4EFB-BB7D-A4370204A0B0}" type="datetime1">
              <a:rPr lang="en-US" smtClean="0"/>
              <a:t>1/8/20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900257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8812DA-F765-4142-A6A3-A8ED7235E082}" type="datetime1">
              <a:rPr lang="en-US" smtClean="0"/>
              <a:t>1/8/20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80875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800" b="0"/>
            </a:lvl1pPr>
          </a:lstStyle>
          <a:p>
            <a:r>
              <a:rPr lang="en-US"/>
              <a:t>Click to edit Master title style</a:t>
            </a:r>
            <a:endParaRPr lang="en-US" dirty="0"/>
          </a:p>
        </p:txBody>
      </p:sp>
      <p:sp>
        <p:nvSpPr>
          <p:cNvPr id="3" name="Content Placeholder 2"/>
          <p:cNvSpPr>
            <a:spLocks noGrp="1"/>
          </p:cNvSpPr>
          <p:nvPr>
            <p:ph idx="1"/>
          </p:nvPr>
        </p:nvSpPr>
        <p:spPr>
          <a:xfrm>
            <a:off x="4855633" y="609600"/>
            <a:ext cx="6411924" cy="50800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95" y="2673351"/>
            <a:ext cx="3706889" cy="301625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0277FD-7DE6-41D4-930D-AC99F5AFE54E}" type="datetime1">
              <a:rPr lang="en-US" smtClean="0"/>
              <a:t>1/8/20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17554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a:extLst>
              <a:ext uri="{FF2B5EF4-FFF2-40B4-BE49-F238E27FC236}">
                <a16:creationId xmlns:a16="http://schemas.microsoft.com/office/drawing/2014/main" xmlns="" id="{4D06E496-ACBA-4063-B4A1-C5C484EE5A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763701"/>
            <a:ext cx="5707899" cy="1675559"/>
          </a:xfrm>
        </p:spPr>
        <p:txBody>
          <a:bodyPr anchor="b">
            <a:noAutofit/>
          </a:bodyPr>
          <a:lstStyle>
            <a:lvl1pPr algn="ct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73698" y="2679699"/>
            <a:ext cx="4588094" cy="3135695"/>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A15526-7079-4B7B-987C-1B5FAE11A0FF}" type="datetime1">
              <a:rPr lang="en-US" smtClean="0"/>
              <a:t>1/8/20</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62893495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125730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76450"/>
            <a:ext cx="10353762" cy="3714749"/>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6000749"/>
            <a:ext cx="2743200" cy="365125"/>
          </a:xfrm>
          <a:prstGeom prst="rect">
            <a:avLst/>
          </a:prstGeom>
        </p:spPr>
        <p:txBody>
          <a:bodyPr vert="horz" lIns="91440" tIns="45720" rIns="91440" bIns="45720" rtlCol="0" anchor="ctr"/>
          <a:lstStyle>
            <a:lvl1pPr algn="r">
              <a:defRPr sz="1100">
                <a:solidFill>
                  <a:schemeClr val="tx1">
                    <a:lumMod val="95000"/>
                  </a:schemeClr>
                </a:solidFill>
                <a:effectLst>
                  <a:outerShdw blurRad="50800" dist="38100" dir="2700000" algn="tl" rotWithShape="0">
                    <a:schemeClr val="bg1">
                      <a:alpha val="43000"/>
                    </a:schemeClr>
                  </a:outerShdw>
                </a:effectLst>
              </a:defRPr>
            </a:lvl1pPr>
          </a:lstStyle>
          <a:p>
            <a:fld id="{073ED0CC-082F-4160-86E5-0D6041F12778}" type="datetime1">
              <a:rPr lang="en-US" smtClean="0"/>
              <a:t>1/8/20</a:t>
            </a:fld>
            <a:endParaRPr lang="en-US" dirty="0"/>
          </a:p>
        </p:txBody>
      </p:sp>
      <p:sp>
        <p:nvSpPr>
          <p:cNvPr id="5" name="Footer Placeholder 4"/>
          <p:cNvSpPr>
            <a:spLocks noGrp="1"/>
          </p:cNvSpPr>
          <p:nvPr>
            <p:ph type="ftr" sz="quarter" idx="3"/>
          </p:nvPr>
        </p:nvSpPr>
        <p:spPr>
          <a:xfrm>
            <a:off x="913795" y="6000749"/>
            <a:ext cx="6672865" cy="365125"/>
          </a:xfrm>
          <a:prstGeom prst="rect">
            <a:avLst/>
          </a:prstGeom>
        </p:spPr>
        <p:txBody>
          <a:bodyPr vert="horz" lIns="91440" tIns="45720" rIns="91440" bIns="45720" rtlCol="0" anchor="ctr"/>
          <a:lstStyle>
            <a:lvl1pPr algn="l">
              <a:defRPr sz="11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10514011" y="6000749"/>
            <a:ext cx="753545" cy="365125"/>
          </a:xfrm>
          <a:prstGeom prst="rect">
            <a:avLst/>
          </a:prstGeom>
        </p:spPr>
        <p:txBody>
          <a:bodyPr vert="horz" lIns="91440" tIns="45720" rIns="91440" bIns="45720" rtlCol="0" anchor="ctr"/>
          <a:lstStyle>
            <a:lvl1pPr algn="r">
              <a:defRPr sz="1100">
                <a:solidFill>
                  <a:schemeClr val="tx1">
                    <a:lumMod val="95000"/>
                  </a:schemeClr>
                </a:solidFill>
                <a:effectLst>
                  <a:outerShdw blurRad="50800" dist="38100" dir="2700000" algn="tl" rotWithShape="0">
                    <a:schemeClr val="bg1">
                      <a:alpha val="43000"/>
                    </a:schemeClr>
                  </a:outerShdw>
                </a:effectLst>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243620117"/>
      </p:ext>
    </p:extLst>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75" r:id="rId5"/>
    <p:sldLayoutId id="2147483676" r:id="rId6"/>
    <p:sldLayoutId id="2147483677" r:id="rId7"/>
    <p:sldLayoutId id="2147483678" r:id="rId8"/>
    <p:sldLayoutId id="2147483679" r:id="rId9"/>
    <p:sldLayoutId id="2147483680" r:id="rId10"/>
    <p:sldLayoutId id="2147483681" r:id="rId11"/>
    <p:sldLayoutId id="2147483687" r:id="rId12"/>
    <p:sldLayoutId id="2147483682" r:id="rId13"/>
    <p:sldLayoutId id="2147483683" r:id="rId14"/>
    <p:sldLayoutId id="2147483684" r:id="rId15"/>
    <p:sldLayoutId id="2147483685" r:id="rId16"/>
    <p:sldLayoutId id="2147483686" r:id="rId17"/>
  </p:sldLayoutIdLst>
  <p:hf sldNum="0" hdr="0" ftr="0" dt="0"/>
  <p:txStyles>
    <p:titleStyle>
      <a:lvl1pPr algn="ctr" defTabSz="457200" rtl="0" eaLnBrk="1" latinLnBrk="0" hangingPunct="1">
        <a:lnSpc>
          <a:spcPct val="90000"/>
        </a:lnSpc>
        <a:spcBef>
          <a:spcPct val="0"/>
        </a:spcBef>
        <a:buNone/>
        <a:defRPr sz="3900" i="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lnSpc>
          <a:spcPct val="110000"/>
        </a:lnSpc>
        <a:spcBef>
          <a:spcPct val="20000"/>
        </a:spcBef>
        <a:spcAft>
          <a:spcPts val="600"/>
        </a:spcAft>
        <a:buClr>
          <a:schemeClr val="tx2"/>
        </a:buClr>
        <a:buSzPct val="70000"/>
        <a:buFont typeface="Wingdings 2" charset="2"/>
        <a:buChar char=""/>
        <a:defRPr sz="21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9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7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5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5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eg"/><Relationship Id="rId3" Type="http://schemas.openxmlformats.org/officeDocument/2006/relationships/image" Target="../media/image7.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pic>
        <p:nvPicPr>
          <p:cNvPr id="5" name="Picture 3">
            <a:extLst>
              <a:ext uri="{FF2B5EF4-FFF2-40B4-BE49-F238E27FC236}">
                <a16:creationId xmlns:a16="http://schemas.microsoft.com/office/drawing/2014/main" xmlns="" id="{EF1E16FE-B8BA-4B8D-8530-7CE1E2604B01}"/>
              </a:ext>
            </a:extLst>
          </p:cNvPr>
          <p:cNvPicPr>
            <a:picLocks noChangeAspect="1"/>
          </p:cNvPicPr>
          <p:nvPr/>
        </p:nvPicPr>
        <p:blipFill rotWithShape="1">
          <a:blip r:embed="rId3"/>
          <a:srcRect t="5418" b="9676"/>
          <a:stretch/>
        </p:blipFill>
        <p:spPr>
          <a:xfrm>
            <a:off x="20" y="10"/>
            <a:ext cx="12191981" cy="6857990"/>
          </a:xfrm>
          <a:prstGeom prst="rect">
            <a:avLst/>
          </a:prstGeom>
        </p:spPr>
      </p:pic>
      <p:sp useBgFill="1">
        <p:nvSpPr>
          <p:cNvPr id="10" name="Freeform 5">
            <a:extLst>
              <a:ext uri="{FF2B5EF4-FFF2-40B4-BE49-F238E27FC236}">
                <a16:creationId xmlns:a16="http://schemas.microsoft.com/office/drawing/2014/main" xmlns="" id="{608EAA06-5488-416B-B2B2-E5521301101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bwMode="auto">
          <a:xfrm>
            <a:off x="2271651" y="1762886"/>
            <a:ext cx="7656919" cy="3332229"/>
          </a:xfrm>
          <a:custGeom>
            <a:avLst/>
            <a:gdLst>
              <a:gd name="T0" fmla="*/ 1577 w 1601"/>
              <a:gd name="T1" fmla="*/ 0 h 696"/>
              <a:gd name="T2" fmla="*/ 833 w 1601"/>
              <a:gd name="T3" fmla="*/ 0 h 696"/>
              <a:gd name="T4" fmla="*/ 768 w 1601"/>
              <a:gd name="T5" fmla="*/ 0 h 696"/>
              <a:gd name="T6" fmla="*/ 24 w 1601"/>
              <a:gd name="T7" fmla="*/ 0 h 696"/>
              <a:gd name="T8" fmla="*/ 0 w 1601"/>
              <a:gd name="T9" fmla="*/ 27 h 696"/>
              <a:gd name="T10" fmla="*/ 0 w 1601"/>
              <a:gd name="T11" fmla="*/ 669 h 696"/>
              <a:gd name="T12" fmla="*/ 24 w 1601"/>
              <a:gd name="T13" fmla="*/ 696 h 696"/>
              <a:gd name="T14" fmla="*/ 768 w 1601"/>
              <a:gd name="T15" fmla="*/ 696 h 696"/>
              <a:gd name="T16" fmla="*/ 833 w 1601"/>
              <a:gd name="T17" fmla="*/ 696 h 696"/>
              <a:gd name="T18" fmla="*/ 1577 w 1601"/>
              <a:gd name="T19" fmla="*/ 696 h 696"/>
              <a:gd name="T20" fmla="*/ 1601 w 1601"/>
              <a:gd name="T21" fmla="*/ 669 h 696"/>
              <a:gd name="T22" fmla="*/ 1601 w 1601"/>
              <a:gd name="T23" fmla="*/ 27 h 696"/>
              <a:gd name="T24" fmla="*/ 1577 w 1601"/>
              <a:gd name="T25" fmla="*/ 0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1" h="696">
                <a:moveTo>
                  <a:pt x="1577" y="0"/>
                </a:moveTo>
                <a:cubicBezTo>
                  <a:pt x="833" y="0"/>
                  <a:pt x="833" y="0"/>
                  <a:pt x="833" y="0"/>
                </a:cubicBezTo>
                <a:cubicBezTo>
                  <a:pt x="768" y="0"/>
                  <a:pt x="768" y="0"/>
                  <a:pt x="768" y="0"/>
                </a:cubicBezTo>
                <a:cubicBezTo>
                  <a:pt x="24" y="0"/>
                  <a:pt x="24" y="0"/>
                  <a:pt x="24" y="0"/>
                </a:cubicBezTo>
                <a:cubicBezTo>
                  <a:pt x="11" y="0"/>
                  <a:pt x="0" y="12"/>
                  <a:pt x="0" y="27"/>
                </a:cubicBezTo>
                <a:cubicBezTo>
                  <a:pt x="0" y="669"/>
                  <a:pt x="0" y="669"/>
                  <a:pt x="0" y="669"/>
                </a:cubicBezTo>
                <a:cubicBezTo>
                  <a:pt x="0" y="684"/>
                  <a:pt x="11" y="696"/>
                  <a:pt x="24" y="696"/>
                </a:cubicBezTo>
                <a:cubicBezTo>
                  <a:pt x="768" y="696"/>
                  <a:pt x="768" y="696"/>
                  <a:pt x="768" y="696"/>
                </a:cubicBezTo>
                <a:cubicBezTo>
                  <a:pt x="833" y="696"/>
                  <a:pt x="833" y="696"/>
                  <a:pt x="833" y="696"/>
                </a:cubicBezTo>
                <a:cubicBezTo>
                  <a:pt x="1577" y="696"/>
                  <a:pt x="1577" y="696"/>
                  <a:pt x="1577" y="696"/>
                </a:cubicBezTo>
                <a:cubicBezTo>
                  <a:pt x="1590" y="696"/>
                  <a:pt x="1601" y="684"/>
                  <a:pt x="1601" y="669"/>
                </a:cubicBezTo>
                <a:cubicBezTo>
                  <a:pt x="1601" y="27"/>
                  <a:pt x="1601" y="27"/>
                  <a:pt x="1601" y="27"/>
                </a:cubicBezTo>
                <a:cubicBezTo>
                  <a:pt x="1601" y="12"/>
                  <a:pt x="1590" y="0"/>
                  <a:pt x="1577" y="0"/>
                </a:cubicBezTo>
                <a:close/>
              </a:path>
            </a:pathLst>
          </a:custGeom>
          <a:ln>
            <a:noFill/>
          </a:ln>
          <a:effectLst>
            <a:outerShdw blurRad="50800" dist="38100" dir="5400000" algn="tl" rotWithShape="0">
              <a:srgbClr val="000000">
                <a:alpha val="43000"/>
              </a:srgbClr>
            </a:outerShdw>
          </a:effectLst>
          <a:extLst>
            <a:ext uri="{91240B29-F687-4f45-9708-019B960494DF}">
              <a14:hiddenLine xmlns:a16="http://schemas.microsoft.com/office/drawing/2014/main" xmlns:p14="http://schemas.microsoft.com/office/powerpoint/2010/main"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xmlns="" id="{0F085081-56F4-41D1-8AE8-2CB2F65D368E}"/>
              </a:ext>
            </a:extLst>
          </p:cNvPr>
          <p:cNvSpPr>
            <a:spLocks noGrp="1"/>
          </p:cNvSpPr>
          <p:nvPr>
            <p:ph type="ctrTitle"/>
          </p:nvPr>
        </p:nvSpPr>
        <p:spPr>
          <a:xfrm>
            <a:off x="2480733" y="2074339"/>
            <a:ext cx="7219954" cy="1828801"/>
          </a:xfrm>
        </p:spPr>
        <p:txBody>
          <a:bodyPr>
            <a:normAutofit/>
          </a:bodyPr>
          <a:lstStyle/>
          <a:p>
            <a:r>
              <a:rPr lang="en-CA" sz="4800" dirty="0"/>
              <a:t>Who do you say </a:t>
            </a:r>
            <a:br>
              <a:rPr lang="en-CA" sz="4800" dirty="0"/>
            </a:br>
            <a:r>
              <a:rPr lang="en-CA" sz="4800" dirty="0"/>
              <a:t>that I am?</a:t>
            </a:r>
          </a:p>
        </p:txBody>
      </p:sp>
      <p:sp>
        <p:nvSpPr>
          <p:cNvPr id="3" name="Subtitle 2">
            <a:extLst>
              <a:ext uri="{FF2B5EF4-FFF2-40B4-BE49-F238E27FC236}">
                <a16:creationId xmlns:a16="http://schemas.microsoft.com/office/drawing/2014/main" xmlns="" id="{2453E973-785C-4A88-A619-2169D041E934}"/>
              </a:ext>
            </a:extLst>
          </p:cNvPr>
          <p:cNvSpPr>
            <a:spLocks noGrp="1"/>
          </p:cNvSpPr>
          <p:nvPr>
            <p:ph type="subTitle" idx="1"/>
          </p:nvPr>
        </p:nvSpPr>
        <p:spPr>
          <a:xfrm>
            <a:off x="2480733" y="3903138"/>
            <a:ext cx="7219954" cy="1049867"/>
          </a:xfrm>
        </p:spPr>
        <p:txBody>
          <a:bodyPr>
            <a:normAutofit/>
          </a:bodyPr>
          <a:lstStyle/>
          <a:p>
            <a:r>
              <a:rPr lang="en-CA">
                <a:solidFill>
                  <a:srgbClr val="FF8703"/>
                </a:solidFill>
              </a:rPr>
              <a:t>What do we believe about Jesus?</a:t>
            </a:r>
          </a:p>
        </p:txBody>
      </p:sp>
    </p:spTree>
    <p:extLst>
      <p:ext uri="{BB962C8B-B14F-4D97-AF65-F5344CB8AC3E}">
        <p14:creationId xmlns:p14="http://schemas.microsoft.com/office/powerpoint/2010/main" val="19117026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56B051A4-96A7-4A11-9DAD-063A9C577F8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45B67B9C-9B45-4084-9BB5-187071EE9A6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2000" cy="2565918"/>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33D61FE5-9440-40CC-AA29-31DFBAEDB273}"/>
              </a:ext>
            </a:extLst>
          </p:cNvPr>
          <p:cNvSpPr>
            <a:spLocks noGrp="1"/>
          </p:cNvSpPr>
          <p:nvPr>
            <p:ph type="title"/>
          </p:nvPr>
        </p:nvSpPr>
        <p:spPr>
          <a:xfrm>
            <a:off x="913794" y="741515"/>
            <a:ext cx="10353761" cy="1633340"/>
          </a:xfrm>
        </p:spPr>
        <p:txBody>
          <a:bodyPr>
            <a:normAutofit/>
          </a:bodyPr>
          <a:lstStyle/>
          <a:p>
            <a:r>
              <a:rPr lang="en-CA" sz="4800" dirty="0">
                <a:solidFill>
                  <a:srgbClr val="FFFFFF"/>
                </a:solidFill>
              </a:rPr>
              <a:t>Proper Theological Syllogism #1</a:t>
            </a:r>
          </a:p>
        </p:txBody>
      </p:sp>
      <p:sp>
        <p:nvSpPr>
          <p:cNvPr id="3" name="Content Placeholder 2">
            <a:extLst>
              <a:ext uri="{FF2B5EF4-FFF2-40B4-BE49-F238E27FC236}">
                <a16:creationId xmlns:a16="http://schemas.microsoft.com/office/drawing/2014/main" xmlns="" id="{58693F29-B5C0-46AD-A538-2FBFB3438CC7}"/>
              </a:ext>
            </a:extLst>
          </p:cNvPr>
          <p:cNvSpPr>
            <a:spLocks noGrp="1"/>
          </p:cNvSpPr>
          <p:nvPr>
            <p:ph idx="1"/>
          </p:nvPr>
        </p:nvSpPr>
        <p:spPr>
          <a:xfrm>
            <a:off x="913795" y="3070927"/>
            <a:ext cx="10353762" cy="3645962"/>
          </a:xfrm>
          <a:effectLst/>
        </p:spPr>
        <p:txBody>
          <a:bodyPr anchor="ctr">
            <a:normAutofit fontScale="92500" lnSpcReduction="10000"/>
          </a:bodyPr>
          <a:lstStyle/>
          <a:p>
            <a:pPr>
              <a:lnSpc>
                <a:spcPct val="100000"/>
              </a:lnSpc>
            </a:pPr>
            <a:r>
              <a:rPr lang="en-CA" sz="1900" dirty="0"/>
              <a:t>Improper definitions (Two meanings for “God”)</a:t>
            </a:r>
          </a:p>
          <a:p>
            <a:pPr>
              <a:lnSpc>
                <a:spcPct val="100000"/>
              </a:lnSpc>
            </a:pPr>
            <a:r>
              <a:rPr lang="en-CA" sz="1900" dirty="0"/>
              <a:t>Person (Hypostasis) vs Nature or Essence (</a:t>
            </a:r>
            <a:r>
              <a:rPr lang="en-CA" sz="1900" dirty="0" err="1"/>
              <a:t>Physis</a:t>
            </a:r>
            <a:r>
              <a:rPr lang="en-CA" sz="1900" dirty="0"/>
              <a:t>) </a:t>
            </a:r>
          </a:p>
          <a:p>
            <a:pPr>
              <a:lnSpc>
                <a:spcPct val="100000"/>
              </a:lnSpc>
            </a:pPr>
            <a:r>
              <a:rPr lang="en-CA" sz="2000" dirty="0"/>
              <a:t>Hypostasis: Underlying Substance or Reality as opposed to attributes</a:t>
            </a:r>
            <a:endParaRPr lang="en-CA" sz="1900" dirty="0"/>
          </a:p>
          <a:p>
            <a:pPr>
              <a:lnSpc>
                <a:spcPct val="100000"/>
              </a:lnSpc>
            </a:pPr>
            <a:r>
              <a:rPr lang="en-CA" sz="1900" dirty="0"/>
              <a:t>(Divine vs Divinity) – (Divine vs Godhead) – Instantiation vs Abstraction</a:t>
            </a:r>
          </a:p>
          <a:p>
            <a:pPr>
              <a:lnSpc>
                <a:spcPct val="100000"/>
              </a:lnSpc>
            </a:pPr>
            <a:r>
              <a:rPr lang="en-CA" sz="1900" dirty="0"/>
              <a:t>P1. Only humans die.</a:t>
            </a:r>
          </a:p>
          <a:p>
            <a:pPr>
              <a:lnSpc>
                <a:spcPct val="100000"/>
              </a:lnSpc>
            </a:pPr>
            <a:r>
              <a:rPr lang="en-CA" sz="1900" dirty="0"/>
              <a:t>P2. Jesus died.</a:t>
            </a:r>
          </a:p>
          <a:p>
            <a:pPr>
              <a:lnSpc>
                <a:spcPct val="100000"/>
              </a:lnSpc>
            </a:pPr>
            <a:r>
              <a:rPr lang="en-CA" sz="1900" i="1" dirty="0"/>
              <a:t>(C1. Jesus is human.)</a:t>
            </a:r>
          </a:p>
          <a:p>
            <a:pPr>
              <a:lnSpc>
                <a:spcPct val="100000"/>
              </a:lnSpc>
            </a:pPr>
            <a:r>
              <a:rPr lang="en-CA" sz="1900" dirty="0"/>
              <a:t>P4. Someone who is divine can die if He is human.</a:t>
            </a:r>
          </a:p>
          <a:p>
            <a:pPr>
              <a:lnSpc>
                <a:spcPct val="100000"/>
              </a:lnSpc>
            </a:pPr>
            <a:r>
              <a:rPr lang="en-CA" sz="1900" dirty="0"/>
              <a:t>C2. Jesus </a:t>
            </a:r>
            <a:r>
              <a:rPr lang="en-CA" sz="1900" b="1" dirty="0"/>
              <a:t>can</a:t>
            </a:r>
            <a:r>
              <a:rPr lang="en-CA" sz="1900" dirty="0"/>
              <a:t> be divine and still die as a human.</a:t>
            </a:r>
          </a:p>
          <a:p>
            <a:pPr>
              <a:lnSpc>
                <a:spcPct val="100000"/>
              </a:lnSpc>
            </a:pPr>
            <a:endParaRPr lang="en-CA" sz="1900" dirty="0"/>
          </a:p>
        </p:txBody>
      </p:sp>
    </p:spTree>
    <p:extLst>
      <p:ext uri="{BB962C8B-B14F-4D97-AF65-F5344CB8AC3E}">
        <p14:creationId xmlns:p14="http://schemas.microsoft.com/office/powerpoint/2010/main" val="67189692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56B051A4-96A7-4A11-9DAD-063A9C577F8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45B67B9C-9B45-4084-9BB5-187071EE9A6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2000" cy="2565918"/>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6879EA0C-747D-40CA-B77A-7955EFD5483B}"/>
              </a:ext>
            </a:extLst>
          </p:cNvPr>
          <p:cNvSpPr>
            <a:spLocks noGrp="1"/>
          </p:cNvSpPr>
          <p:nvPr>
            <p:ph type="title"/>
          </p:nvPr>
        </p:nvSpPr>
        <p:spPr>
          <a:xfrm>
            <a:off x="913794" y="741515"/>
            <a:ext cx="10353761" cy="1633340"/>
          </a:xfrm>
        </p:spPr>
        <p:txBody>
          <a:bodyPr>
            <a:normAutofit/>
          </a:bodyPr>
          <a:lstStyle/>
          <a:p>
            <a:r>
              <a:rPr lang="en-CA" sz="4800" dirty="0">
                <a:solidFill>
                  <a:srgbClr val="FFFFFF"/>
                </a:solidFill>
              </a:rPr>
              <a:t>Proper Theological Syllogism #2</a:t>
            </a:r>
          </a:p>
        </p:txBody>
      </p:sp>
      <p:sp>
        <p:nvSpPr>
          <p:cNvPr id="3" name="Content Placeholder 2">
            <a:extLst>
              <a:ext uri="{FF2B5EF4-FFF2-40B4-BE49-F238E27FC236}">
                <a16:creationId xmlns:a16="http://schemas.microsoft.com/office/drawing/2014/main" xmlns="" id="{EBE198BC-5B00-44F1-9657-E948D3A5A6B1}"/>
              </a:ext>
            </a:extLst>
          </p:cNvPr>
          <p:cNvSpPr>
            <a:spLocks noGrp="1"/>
          </p:cNvSpPr>
          <p:nvPr>
            <p:ph idx="1"/>
          </p:nvPr>
        </p:nvSpPr>
        <p:spPr>
          <a:xfrm>
            <a:off x="913795" y="2757714"/>
            <a:ext cx="10353762" cy="4100286"/>
          </a:xfrm>
          <a:effectLst/>
        </p:spPr>
        <p:txBody>
          <a:bodyPr anchor="ctr">
            <a:normAutofit/>
          </a:bodyPr>
          <a:lstStyle/>
          <a:p>
            <a:r>
              <a:rPr lang="en-CA" dirty="0"/>
              <a:t>P1. Only someone divine can live forever.</a:t>
            </a:r>
          </a:p>
          <a:p>
            <a:r>
              <a:rPr lang="en-CA" dirty="0"/>
              <a:t>P2. Jesus is alive forever.</a:t>
            </a:r>
          </a:p>
          <a:p>
            <a:r>
              <a:rPr lang="en-CA" i="1" dirty="0"/>
              <a:t>(C1. Jesus is divine.)</a:t>
            </a:r>
          </a:p>
          <a:p>
            <a:r>
              <a:rPr lang="en-CA" dirty="0"/>
              <a:t>P4. Someone who is human can live forever if He is divine.</a:t>
            </a:r>
          </a:p>
          <a:p>
            <a:r>
              <a:rPr lang="en-CA" dirty="0"/>
              <a:t>C2. Jesus </a:t>
            </a:r>
            <a:r>
              <a:rPr lang="en-CA" b="1" dirty="0"/>
              <a:t>can</a:t>
            </a:r>
            <a:r>
              <a:rPr lang="en-CA" dirty="0"/>
              <a:t> be human and still live forever as a divine person.</a:t>
            </a:r>
          </a:p>
          <a:p>
            <a:r>
              <a:rPr lang="en-CA" dirty="0"/>
              <a:t>Combining C2 from Syllogisms 1 &amp; 2, we have:</a:t>
            </a:r>
          </a:p>
          <a:p>
            <a:r>
              <a:rPr lang="en-CA" dirty="0"/>
              <a:t>C3. Jesus is both divine and human.</a:t>
            </a:r>
          </a:p>
          <a:p>
            <a:endParaRPr lang="en-CA" dirty="0"/>
          </a:p>
        </p:txBody>
      </p:sp>
    </p:spTree>
    <p:extLst>
      <p:ext uri="{BB962C8B-B14F-4D97-AF65-F5344CB8AC3E}">
        <p14:creationId xmlns:p14="http://schemas.microsoft.com/office/powerpoint/2010/main" val="26046383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9A6C2C86-63BF-47D5-AA3F-905111A238E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722CD269-5A43-4CEE-A81B-E50BCF6B0E46}"/>
              </a:ext>
            </a:extLst>
          </p:cNvPr>
          <p:cNvSpPr>
            <a:spLocks noGrp="1"/>
          </p:cNvSpPr>
          <p:nvPr>
            <p:ph type="title"/>
          </p:nvPr>
        </p:nvSpPr>
        <p:spPr>
          <a:xfrm>
            <a:off x="834013" y="1115568"/>
            <a:ext cx="3487616" cy="4626864"/>
          </a:xfrm>
        </p:spPr>
        <p:txBody>
          <a:bodyPr>
            <a:normAutofit/>
          </a:bodyPr>
          <a:lstStyle/>
          <a:p>
            <a:pPr algn="l"/>
            <a:r>
              <a:rPr lang="en-CA" sz="3600"/>
              <a:t>Heresy #3: Semi-Arianism</a:t>
            </a:r>
          </a:p>
        </p:txBody>
      </p:sp>
      <p:cxnSp>
        <p:nvCxnSpPr>
          <p:cNvPr id="10" name="Straight Connector 9">
            <a:extLst>
              <a:ext uri="{FF2B5EF4-FFF2-40B4-BE49-F238E27FC236}">
                <a16:creationId xmlns:a16="http://schemas.microsoft.com/office/drawing/2014/main" xmlns="" id="{425A0768-3044-4AA9-A889-D2CAA68C517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nvPr>
        </p:nvCxnSpPr>
        <p:spPr>
          <a:xfrm>
            <a:off x="4654605" y="2057400"/>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xmlns="" id="{69327850-799B-45F7-A320-B076018CA174}"/>
              </a:ext>
            </a:extLst>
          </p:cNvPr>
          <p:cNvSpPr>
            <a:spLocks noGrp="1"/>
          </p:cNvSpPr>
          <p:nvPr>
            <p:ph idx="1"/>
          </p:nvPr>
        </p:nvSpPr>
        <p:spPr>
          <a:xfrm>
            <a:off x="5105398" y="1115568"/>
            <a:ext cx="6245352" cy="4626864"/>
          </a:xfrm>
          <a:effectLst/>
        </p:spPr>
        <p:txBody>
          <a:bodyPr anchor="ctr">
            <a:normAutofit/>
          </a:bodyPr>
          <a:lstStyle/>
          <a:p>
            <a:r>
              <a:rPr lang="en-CA" dirty="0"/>
              <a:t>Believed that Christ was the Son of God but of a lesser ‘divinity’ than the Father</a:t>
            </a:r>
          </a:p>
          <a:p>
            <a:r>
              <a:rPr lang="en-CA" dirty="0"/>
              <a:t>Refuted at the Council of Nicaea (325 AD)</a:t>
            </a:r>
          </a:p>
          <a:p>
            <a:r>
              <a:rPr lang="en-CA" dirty="0"/>
              <a:t>I and My Father are one. (John 10:30)</a:t>
            </a:r>
          </a:p>
          <a:p>
            <a:r>
              <a:rPr lang="en-CA" dirty="0"/>
              <a:t>Man begets Man, creates what he is not</a:t>
            </a:r>
          </a:p>
        </p:txBody>
      </p:sp>
    </p:spTree>
    <p:extLst>
      <p:ext uri="{BB962C8B-B14F-4D97-AF65-F5344CB8AC3E}">
        <p14:creationId xmlns:p14="http://schemas.microsoft.com/office/powerpoint/2010/main" val="2726337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9A6C2C86-63BF-47D5-AA3F-905111A238E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50F91070-F415-4D27-972D-216C830CA403}"/>
              </a:ext>
            </a:extLst>
          </p:cNvPr>
          <p:cNvSpPr>
            <a:spLocks noGrp="1"/>
          </p:cNvSpPr>
          <p:nvPr>
            <p:ph type="title"/>
          </p:nvPr>
        </p:nvSpPr>
        <p:spPr>
          <a:xfrm>
            <a:off x="834013" y="1115568"/>
            <a:ext cx="3487616" cy="4626864"/>
          </a:xfrm>
        </p:spPr>
        <p:txBody>
          <a:bodyPr>
            <a:normAutofit/>
          </a:bodyPr>
          <a:lstStyle/>
          <a:p>
            <a:pPr algn="l"/>
            <a:r>
              <a:rPr lang="en-CA" sz="3600"/>
              <a:t>Heresy #4: Docetism</a:t>
            </a:r>
          </a:p>
        </p:txBody>
      </p:sp>
      <p:cxnSp>
        <p:nvCxnSpPr>
          <p:cNvPr id="10" name="Straight Connector 9">
            <a:extLst>
              <a:ext uri="{FF2B5EF4-FFF2-40B4-BE49-F238E27FC236}">
                <a16:creationId xmlns:a16="http://schemas.microsoft.com/office/drawing/2014/main" xmlns="" id="{425A0768-3044-4AA9-A889-D2CAA68C517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nvPr>
        </p:nvCxnSpPr>
        <p:spPr>
          <a:xfrm>
            <a:off x="4654605" y="2057400"/>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xmlns="" id="{539818C2-78E4-4DE3-B4DA-3895D69AE9FE}"/>
              </a:ext>
            </a:extLst>
          </p:cNvPr>
          <p:cNvSpPr>
            <a:spLocks noGrp="1"/>
          </p:cNvSpPr>
          <p:nvPr>
            <p:ph idx="1"/>
          </p:nvPr>
        </p:nvSpPr>
        <p:spPr>
          <a:xfrm>
            <a:off x="4987583" y="0"/>
            <a:ext cx="6370404" cy="6858000"/>
          </a:xfrm>
          <a:effectLst/>
        </p:spPr>
        <p:txBody>
          <a:bodyPr anchor="ctr">
            <a:normAutofit/>
          </a:bodyPr>
          <a:lstStyle/>
          <a:p>
            <a:pPr>
              <a:lnSpc>
                <a:spcPct val="100000"/>
              </a:lnSpc>
            </a:pPr>
            <a:r>
              <a:rPr lang="en-CA" sz="1600" dirty="0"/>
              <a:t>Believed that Christ’s humanity was phantasmal and He only appeared to die</a:t>
            </a:r>
          </a:p>
          <a:p>
            <a:pPr>
              <a:lnSpc>
                <a:spcPct val="100000"/>
              </a:lnSpc>
            </a:pPr>
            <a:r>
              <a:rPr lang="en-CA" sz="1600" dirty="0"/>
              <a:t>Son of God, Son of Man (Virgin Birth)</a:t>
            </a:r>
          </a:p>
          <a:p>
            <a:pPr>
              <a:lnSpc>
                <a:spcPct val="100000"/>
              </a:lnSpc>
            </a:pPr>
            <a:r>
              <a:rPr lang="en-CA" sz="1600" b="1" baseline="30000" dirty="0">
                <a:effectLst/>
              </a:rPr>
              <a:t> </a:t>
            </a:r>
            <a:r>
              <a:rPr lang="en-CA" sz="1600" dirty="0">
                <a:effectLst/>
              </a:rPr>
              <a:t>Let this mind be in you which was also in Christ Jesus, who, being in the form of God, did not consider it robbery to be equal with God, but made Himself of no reputation, taking the form of a bondservant, </a:t>
            </a:r>
            <a:r>
              <a:rPr lang="en-CA" sz="1600" i="1" dirty="0">
                <a:effectLst/>
              </a:rPr>
              <a:t>and</a:t>
            </a:r>
            <a:r>
              <a:rPr lang="en-CA" sz="1600" dirty="0">
                <a:effectLst/>
              </a:rPr>
              <a:t> coming in the likeness of men. And being found in appearance as a man, He humbled Himself and became obedient to </a:t>
            </a:r>
            <a:r>
              <a:rPr lang="en-CA" sz="1600" i="1" dirty="0">
                <a:effectLst/>
              </a:rPr>
              <a:t>the point of</a:t>
            </a:r>
            <a:r>
              <a:rPr lang="en-CA" sz="1600" dirty="0">
                <a:effectLst/>
              </a:rPr>
              <a:t> death, even the death of the cross. Therefore God also has highly exalted Him and given Him the name which is above every name,</a:t>
            </a:r>
            <a:r>
              <a:rPr lang="en-CA" sz="1600" b="1" baseline="30000" dirty="0">
                <a:effectLst/>
              </a:rPr>
              <a:t> </a:t>
            </a:r>
            <a:r>
              <a:rPr lang="en-CA" sz="1600" dirty="0">
                <a:effectLst/>
              </a:rPr>
              <a:t>that at the name of Jesus every knee should bow, of those in heaven, and of those on earth, and of those under the earth, and </a:t>
            </a:r>
            <a:r>
              <a:rPr lang="en-CA" sz="1600" i="1" dirty="0">
                <a:effectLst/>
              </a:rPr>
              <a:t>that</a:t>
            </a:r>
            <a:r>
              <a:rPr lang="en-CA" sz="1600" dirty="0">
                <a:effectLst/>
              </a:rPr>
              <a:t> every tongue should confess that Jesus Christ </a:t>
            </a:r>
            <a:r>
              <a:rPr lang="en-CA" sz="1600" i="1" dirty="0">
                <a:effectLst/>
              </a:rPr>
              <a:t>is</a:t>
            </a:r>
            <a:r>
              <a:rPr lang="en-CA" sz="1600" dirty="0">
                <a:effectLst/>
              </a:rPr>
              <a:t> Lord, to the glory of God the Father. (Philippians 2.5-11)</a:t>
            </a:r>
            <a:endParaRPr lang="en-CA" sz="1600" dirty="0"/>
          </a:p>
        </p:txBody>
      </p:sp>
    </p:spTree>
    <p:extLst>
      <p:ext uri="{BB962C8B-B14F-4D97-AF65-F5344CB8AC3E}">
        <p14:creationId xmlns:p14="http://schemas.microsoft.com/office/powerpoint/2010/main" val="3663059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7CFAC9FD-BAD6-47B4-9C11-BE23CEAC750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45B67B9C-9B45-4084-9BB5-187071EE9A6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1" y="0"/>
            <a:ext cx="4654287"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8AA6E9C5-E144-43E9-834C-BCD8A1EE9821}"/>
              </a:ext>
            </a:extLst>
          </p:cNvPr>
          <p:cNvSpPr>
            <a:spLocks noGrp="1"/>
          </p:cNvSpPr>
          <p:nvPr>
            <p:ph type="title"/>
          </p:nvPr>
        </p:nvSpPr>
        <p:spPr>
          <a:xfrm>
            <a:off x="695916" y="1078264"/>
            <a:ext cx="3422930" cy="4701473"/>
          </a:xfrm>
        </p:spPr>
        <p:txBody>
          <a:bodyPr>
            <a:normAutofit/>
          </a:bodyPr>
          <a:lstStyle/>
          <a:p>
            <a:pPr algn="r"/>
            <a:r>
              <a:rPr lang="en-CA" sz="4400">
                <a:solidFill>
                  <a:srgbClr val="FFFFFF"/>
                </a:solidFill>
              </a:rPr>
              <a:t>Jesus is Human, but His Spirit was Divine</a:t>
            </a:r>
          </a:p>
        </p:txBody>
      </p:sp>
      <p:sp>
        <p:nvSpPr>
          <p:cNvPr id="3" name="Content Placeholder 2">
            <a:extLst>
              <a:ext uri="{FF2B5EF4-FFF2-40B4-BE49-F238E27FC236}">
                <a16:creationId xmlns:a16="http://schemas.microsoft.com/office/drawing/2014/main" xmlns="" id="{37529989-9D03-4232-BAD7-521721D08527}"/>
              </a:ext>
            </a:extLst>
          </p:cNvPr>
          <p:cNvSpPr>
            <a:spLocks noGrp="1"/>
          </p:cNvSpPr>
          <p:nvPr>
            <p:ph idx="1"/>
          </p:nvPr>
        </p:nvSpPr>
        <p:spPr>
          <a:xfrm>
            <a:off x="5114167" y="1078263"/>
            <a:ext cx="6117578" cy="4701474"/>
          </a:xfrm>
          <a:effectLst/>
        </p:spPr>
        <p:txBody>
          <a:bodyPr anchor="ctr">
            <a:normAutofit/>
          </a:bodyPr>
          <a:lstStyle/>
          <a:p>
            <a:r>
              <a:rPr lang="en-CA" dirty="0"/>
              <a:t>P1. Jesus is both divine and human.</a:t>
            </a:r>
            <a:endParaRPr lang="en-CA"/>
          </a:p>
          <a:p>
            <a:r>
              <a:rPr lang="en-CA" dirty="0"/>
              <a:t>P2. Jesus had a body and a spirit like us.</a:t>
            </a:r>
            <a:endParaRPr lang="en-CA"/>
          </a:p>
          <a:p>
            <a:r>
              <a:rPr lang="en-CA" dirty="0"/>
              <a:t>C. Jesus’ Spirit was divine and His Body was human.</a:t>
            </a:r>
            <a:endParaRPr lang="en-CA"/>
          </a:p>
        </p:txBody>
      </p:sp>
    </p:spTree>
    <p:extLst>
      <p:ext uri="{BB962C8B-B14F-4D97-AF65-F5344CB8AC3E}">
        <p14:creationId xmlns:p14="http://schemas.microsoft.com/office/powerpoint/2010/main" val="55922158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9A6C2C86-63BF-47D5-AA3F-905111A238E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9CC87EB9-D61C-405C-86E4-9B5E60939AE7}"/>
              </a:ext>
            </a:extLst>
          </p:cNvPr>
          <p:cNvSpPr>
            <a:spLocks noGrp="1"/>
          </p:cNvSpPr>
          <p:nvPr>
            <p:ph type="title"/>
          </p:nvPr>
        </p:nvSpPr>
        <p:spPr>
          <a:xfrm>
            <a:off x="834013" y="1115568"/>
            <a:ext cx="3487616" cy="4626864"/>
          </a:xfrm>
        </p:spPr>
        <p:txBody>
          <a:bodyPr>
            <a:normAutofit/>
          </a:bodyPr>
          <a:lstStyle/>
          <a:p>
            <a:pPr algn="l"/>
            <a:r>
              <a:rPr lang="en-CA" sz="3600"/>
              <a:t>Heresy #5: Apollinarianism</a:t>
            </a:r>
          </a:p>
        </p:txBody>
      </p:sp>
      <p:cxnSp>
        <p:nvCxnSpPr>
          <p:cNvPr id="10" name="Straight Connector 9">
            <a:extLst>
              <a:ext uri="{FF2B5EF4-FFF2-40B4-BE49-F238E27FC236}">
                <a16:creationId xmlns:a16="http://schemas.microsoft.com/office/drawing/2014/main" xmlns="" id="{425A0768-3044-4AA9-A889-D2CAA68C517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nvPr>
        </p:nvCxnSpPr>
        <p:spPr>
          <a:xfrm>
            <a:off x="4654605" y="2057400"/>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xmlns="" id="{89414914-3187-481F-A463-D438C2F91DCA}"/>
              </a:ext>
            </a:extLst>
          </p:cNvPr>
          <p:cNvSpPr>
            <a:spLocks noGrp="1"/>
          </p:cNvSpPr>
          <p:nvPr>
            <p:ph idx="1"/>
          </p:nvPr>
        </p:nvSpPr>
        <p:spPr>
          <a:xfrm>
            <a:off x="5105398" y="1115568"/>
            <a:ext cx="6245352" cy="4980432"/>
          </a:xfrm>
          <a:effectLst/>
        </p:spPr>
        <p:txBody>
          <a:bodyPr anchor="ctr">
            <a:normAutofit/>
          </a:bodyPr>
          <a:lstStyle/>
          <a:p>
            <a:r>
              <a:rPr lang="en-CA" dirty="0"/>
              <a:t>Believed that Jesus had a human body, but His spirit was divine unlike ours, and thus not fully human</a:t>
            </a:r>
          </a:p>
          <a:p>
            <a:r>
              <a:rPr lang="en-CA" dirty="0"/>
              <a:t>Refuted at the Council of Constantinople (381 AD)</a:t>
            </a:r>
          </a:p>
          <a:p>
            <a:r>
              <a:rPr lang="en-CA" dirty="0"/>
              <a:t>“That which isn't assumed isn't healed” – St Gregory the Theologian</a:t>
            </a:r>
          </a:p>
          <a:p>
            <a:r>
              <a:rPr lang="en-CA" dirty="0"/>
              <a:t>“He groaned in the spirit and was troubled.” (John 11:33)</a:t>
            </a:r>
          </a:p>
          <a:p>
            <a:r>
              <a:rPr lang="en-CA" dirty="0"/>
              <a:t>Rose bodily, Ascended and returns as Judge</a:t>
            </a:r>
          </a:p>
        </p:txBody>
      </p:sp>
    </p:spTree>
    <p:extLst>
      <p:ext uri="{BB962C8B-B14F-4D97-AF65-F5344CB8AC3E}">
        <p14:creationId xmlns:p14="http://schemas.microsoft.com/office/powerpoint/2010/main" val="1396964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56B051A4-96A7-4A11-9DAD-063A9C577F8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45B67B9C-9B45-4084-9BB5-187071EE9A6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2000" cy="2565918"/>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0E884CAA-73AB-497F-A805-85594FDD7ABD}"/>
              </a:ext>
            </a:extLst>
          </p:cNvPr>
          <p:cNvSpPr>
            <a:spLocks noGrp="1"/>
          </p:cNvSpPr>
          <p:nvPr>
            <p:ph type="title"/>
          </p:nvPr>
        </p:nvSpPr>
        <p:spPr>
          <a:xfrm>
            <a:off x="913794" y="741515"/>
            <a:ext cx="10353761" cy="1633340"/>
          </a:xfrm>
        </p:spPr>
        <p:txBody>
          <a:bodyPr>
            <a:normAutofit/>
          </a:bodyPr>
          <a:lstStyle/>
          <a:p>
            <a:r>
              <a:rPr lang="en-CA" sz="4800">
                <a:solidFill>
                  <a:srgbClr val="FFFFFF"/>
                </a:solidFill>
              </a:rPr>
              <a:t>Proper Theological Syllogism</a:t>
            </a:r>
          </a:p>
        </p:txBody>
      </p:sp>
      <p:sp>
        <p:nvSpPr>
          <p:cNvPr id="3" name="Content Placeholder 2">
            <a:extLst>
              <a:ext uri="{FF2B5EF4-FFF2-40B4-BE49-F238E27FC236}">
                <a16:creationId xmlns:a16="http://schemas.microsoft.com/office/drawing/2014/main" xmlns="" id="{9E9A19FD-57AC-4254-89D9-4DBD8EE9B141}"/>
              </a:ext>
            </a:extLst>
          </p:cNvPr>
          <p:cNvSpPr>
            <a:spLocks noGrp="1"/>
          </p:cNvSpPr>
          <p:nvPr>
            <p:ph idx="1"/>
          </p:nvPr>
        </p:nvSpPr>
        <p:spPr>
          <a:xfrm>
            <a:off x="913795" y="3070927"/>
            <a:ext cx="10353762" cy="3045558"/>
          </a:xfrm>
          <a:effectLst/>
        </p:spPr>
        <p:txBody>
          <a:bodyPr anchor="ctr">
            <a:normAutofit/>
          </a:bodyPr>
          <a:lstStyle/>
          <a:p>
            <a:pPr>
              <a:lnSpc>
                <a:spcPct val="100000"/>
              </a:lnSpc>
            </a:pPr>
            <a:r>
              <a:rPr lang="en-CA" sz="1900"/>
              <a:t>P1. To be fully human is to have a body and spirit (soul, conscience, mind, free will)</a:t>
            </a:r>
          </a:p>
          <a:p>
            <a:pPr>
              <a:lnSpc>
                <a:spcPct val="100000"/>
              </a:lnSpc>
            </a:pPr>
            <a:r>
              <a:rPr lang="en-CA" sz="1900"/>
              <a:t>P2. Jesus became fully human.</a:t>
            </a:r>
          </a:p>
          <a:p>
            <a:pPr>
              <a:lnSpc>
                <a:spcPct val="100000"/>
              </a:lnSpc>
            </a:pPr>
            <a:r>
              <a:rPr lang="en-CA" sz="1900"/>
              <a:t>C1. Jesus had a human body and human spirit (united to His divinity).</a:t>
            </a:r>
          </a:p>
          <a:p>
            <a:pPr>
              <a:lnSpc>
                <a:spcPct val="100000"/>
              </a:lnSpc>
            </a:pPr>
            <a:endParaRPr lang="en-CA" sz="1900"/>
          </a:p>
          <a:p>
            <a:pPr>
              <a:lnSpc>
                <a:spcPct val="100000"/>
              </a:lnSpc>
            </a:pPr>
            <a:r>
              <a:rPr lang="en-CA" sz="1900"/>
              <a:t>P1. What is not assumed is not healed.</a:t>
            </a:r>
          </a:p>
          <a:p>
            <a:pPr>
              <a:lnSpc>
                <a:spcPct val="100000"/>
              </a:lnSpc>
            </a:pPr>
            <a:r>
              <a:rPr lang="en-CA" sz="1900"/>
              <a:t>P2. Jesus only assumed (took on) our human body.</a:t>
            </a:r>
          </a:p>
          <a:p>
            <a:pPr>
              <a:lnSpc>
                <a:spcPct val="100000"/>
              </a:lnSpc>
            </a:pPr>
            <a:r>
              <a:rPr lang="en-CA" sz="1900"/>
              <a:t>C1. Our human spirit is not healed.</a:t>
            </a:r>
          </a:p>
        </p:txBody>
      </p:sp>
    </p:spTree>
    <p:extLst>
      <p:ext uri="{BB962C8B-B14F-4D97-AF65-F5344CB8AC3E}">
        <p14:creationId xmlns:p14="http://schemas.microsoft.com/office/powerpoint/2010/main" val="31590834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6FD3689-4C8C-40D7-904B-E9D004D47E2B}"/>
              </a:ext>
            </a:extLst>
          </p:cNvPr>
          <p:cNvSpPr>
            <a:spLocks noGrp="1"/>
          </p:cNvSpPr>
          <p:nvPr>
            <p:ph type="title"/>
          </p:nvPr>
        </p:nvSpPr>
        <p:spPr/>
        <p:txBody>
          <a:bodyPr/>
          <a:lstStyle/>
          <a:p>
            <a:r>
              <a:rPr lang="en-CA" dirty="0"/>
              <a:t>Touched by our Experience in Every Way</a:t>
            </a:r>
          </a:p>
        </p:txBody>
      </p:sp>
      <p:sp>
        <p:nvSpPr>
          <p:cNvPr id="3" name="Content Placeholder 2">
            <a:extLst>
              <a:ext uri="{FF2B5EF4-FFF2-40B4-BE49-F238E27FC236}">
                <a16:creationId xmlns:a16="http://schemas.microsoft.com/office/drawing/2014/main" xmlns="" id="{E7B860B4-18F8-4C48-9406-3D367D2FAF6D}"/>
              </a:ext>
            </a:extLst>
          </p:cNvPr>
          <p:cNvSpPr>
            <a:spLocks noGrp="1"/>
          </p:cNvSpPr>
          <p:nvPr>
            <p:ph idx="1"/>
          </p:nvPr>
        </p:nvSpPr>
        <p:spPr/>
        <p:txBody>
          <a:bodyPr>
            <a:normAutofit lnSpcReduction="10000"/>
          </a:bodyPr>
          <a:lstStyle/>
          <a:p>
            <a:r>
              <a:rPr lang="en-CA" dirty="0">
                <a:effectLst/>
              </a:rPr>
              <a:t>“Not Your wounds, but mine, hurt You, Lord Jesus; not Your death, but our weakness, even as the Prophet says: ‘For He is afflicted for our sakes’ (Isa. 53.4) — and we, Lord, ‘esteemed You afflicted,’ when You grieved not for Yourself, but for me. And what wonder if He grieved for all, Who wept for one? What wonder if, in the hour of death, He is heavy for all, Who wept when at the point to raise Lazarus from the dead? Then, indeed, He was moved by a loving sister's tears, for they touched His human heart—here by secret grief He brought it to pass that, even as His death made an end of death, and His stripes healed our scars, so also His sorrow took away our sorrow.” - St Ambrose of Milan</a:t>
            </a:r>
          </a:p>
          <a:p>
            <a:r>
              <a:rPr lang="en-CA" dirty="0">
                <a:effectLst/>
              </a:rPr>
              <a:t>Magill, Frank N. </a:t>
            </a:r>
            <a:r>
              <a:rPr lang="en-CA" i="1" dirty="0">
                <a:effectLst/>
              </a:rPr>
              <a:t>Masterpieces of Christian Literature in Summary Form</a:t>
            </a:r>
            <a:r>
              <a:rPr lang="en-CA" dirty="0">
                <a:effectLst/>
              </a:rPr>
              <a:t>. Harper &amp; Row, 1963.</a:t>
            </a:r>
          </a:p>
          <a:p>
            <a:endParaRPr lang="en-CA" dirty="0"/>
          </a:p>
        </p:txBody>
      </p:sp>
    </p:spTree>
    <p:extLst>
      <p:ext uri="{BB962C8B-B14F-4D97-AF65-F5344CB8AC3E}">
        <p14:creationId xmlns:p14="http://schemas.microsoft.com/office/powerpoint/2010/main" val="30453174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7CFAC9FD-BAD6-47B4-9C11-BE23CEAC750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45B67B9C-9B45-4084-9BB5-187071EE9A6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1" y="0"/>
            <a:ext cx="4654287"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AD61228D-D81B-448E-BD0E-5A8F2A4D3447}"/>
              </a:ext>
            </a:extLst>
          </p:cNvPr>
          <p:cNvSpPr>
            <a:spLocks noGrp="1"/>
          </p:cNvSpPr>
          <p:nvPr>
            <p:ph type="title"/>
          </p:nvPr>
        </p:nvSpPr>
        <p:spPr>
          <a:xfrm>
            <a:off x="695916" y="1078264"/>
            <a:ext cx="3422930" cy="4701473"/>
          </a:xfrm>
        </p:spPr>
        <p:txBody>
          <a:bodyPr>
            <a:normAutofit/>
          </a:bodyPr>
          <a:lstStyle/>
          <a:p>
            <a:pPr algn="r"/>
            <a:r>
              <a:rPr lang="en-CA" sz="4400">
                <a:solidFill>
                  <a:srgbClr val="FFFFFF"/>
                </a:solidFill>
              </a:rPr>
              <a:t>Jesus paid the debt to God’s wrath</a:t>
            </a:r>
          </a:p>
        </p:txBody>
      </p:sp>
      <p:sp>
        <p:nvSpPr>
          <p:cNvPr id="3" name="Content Placeholder 2">
            <a:extLst>
              <a:ext uri="{FF2B5EF4-FFF2-40B4-BE49-F238E27FC236}">
                <a16:creationId xmlns:a16="http://schemas.microsoft.com/office/drawing/2014/main" xmlns="" id="{B101457C-84F5-41D9-BB58-521BB179370E}"/>
              </a:ext>
            </a:extLst>
          </p:cNvPr>
          <p:cNvSpPr>
            <a:spLocks noGrp="1"/>
          </p:cNvSpPr>
          <p:nvPr>
            <p:ph idx="1"/>
          </p:nvPr>
        </p:nvSpPr>
        <p:spPr>
          <a:xfrm>
            <a:off x="5114167" y="1078263"/>
            <a:ext cx="6117578" cy="4701474"/>
          </a:xfrm>
          <a:effectLst/>
        </p:spPr>
        <p:txBody>
          <a:bodyPr anchor="ctr">
            <a:normAutofit/>
          </a:bodyPr>
          <a:lstStyle/>
          <a:p>
            <a:r>
              <a:rPr lang="en-CA" dirty="0"/>
              <a:t>P1. God was angry and wanted to kill us in Paradise.</a:t>
            </a:r>
          </a:p>
          <a:p>
            <a:r>
              <a:rPr lang="en-CA" dirty="0"/>
              <a:t>P2. The only way we could be saved is if we paid the debt of death which would satisfy God’s wrath.</a:t>
            </a:r>
          </a:p>
          <a:p>
            <a:r>
              <a:rPr lang="en-CA" dirty="0"/>
              <a:t>C. Jesus saved us from God’s wrath by paying our debt.</a:t>
            </a:r>
          </a:p>
          <a:p>
            <a:endParaRPr lang="en-CA" dirty="0"/>
          </a:p>
        </p:txBody>
      </p:sp>
    </p:spTree>
    <p:extLst>
      <p:ext uri="{BB962C8B-B14F-4D97-AF65-F5344CB8AC3E}">
        <p14:creationId xmlns:p14="http://schemas.microsoft.com/office/powerpoint/2010/main" val="170252867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9A6C2C86-63BF-47D5-AA3F-905111A238E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174F4488-C172-4021-9C46-2F676F5E3578}"/>
              </a:ext>
            </a:extLst>
          </p:cNvPr>
          <p:cNvSpPr>
            <a:spLocks noGrp="1"/>
          </p:cNvSpPr>
          <p:nvPr>
            <p:ph type="title"/>
          </p:nvPr>
        </p:nvSpPr>
        <p:spPr>
          <a:xfrm>
            <a:off x="834013" y="1115568"/>
            <a:ext cx="3487616" cy="4626864"/>
          </a:xfrm>
        </p:spPr>
        <p:txBody>
          <a:bodyPr>
            <a:normAutofit/>
          </a:bodyPr>
          <a:lstStyle/>
          <a:p>
            <a:pPr algn="l"/>
            <a:r>
              <a:rPr lang="en-CA" sz="3600"/>
              <a:t>Heresy #6: Penal Substitutionary Atonement</a:t>
            </a:r>
          </a:p>
        </p:txBody>
      </p:sp>
      <p:cxnSp>
        <p:nvCxnSpPr>
          <p:cNvPr id="10" name="Straight Connector 9">
            <a:extLst>
              <a:ext uri="{FF2B5EF4-FFF2-40B4-BE49-F238E27FC236}">
                <a16:creationId xmlns:a16="http://schemas.microsoft.com/office/drawing/2014/main" xmlns="" id="{425A0768-3044-4AA9-A889-D2CAA68C517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nvPr>
        </p:nvCxnSpPr>
        <p:spPr>
          <a:xfrm>
            <a:off x="4654605" y="2057400"/>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xmlns="" id="{169FBE38-2FB3-4154-8978-1452ED688761}"/>
              </a:ext>
            </a:extLst>
          </p:cNvPr>
          <p:cNvSpPr>
            <a:spLocks noGrp="1"/>
          </p:cNvSpPr>
          <p:nvPr>
            <p:ph idx="1"/>
          </p:nvPr>
        </p:nvSpPr>
        <p:spPr>
          <a:xfrm>
            <a:off x="5105398" y="1115568"/>
            <a:ext cx="6245352" cy="4626864"/>
          </a:xfrm>
          <a:effectLst/>
        </p:spPr>
        <p:txBody>
          <a:bodyPr anchor="ctr">
            <a:normAutofit/>
          </a:bodyPr>
          <a:lstStyle/>
          <a:p>
            <a:pPr>
              <a:lnSpc>
                <a:spcPct val="100000"/>
              </a:lnSpc>
            </a:pPr>
            <a:r>
              <a:rPr lang="en-CA" sz="1800" dirty="0"/>
              <a:t>Believed that God needed a scapegoat to satiate His wrath against Man, and Christ placated this anger on the Cross so that God could be satisfied</a:t>
            </a:r>
          </a:p>
          <a:p>
            <a:pPr>
              <a:lnSpc>
                <a:spcPct val="100000"/>
              </a:lnSpc>
            </a:pPr>
            <a:r>
              <a:rPr lang="en-CA" sz="1800" dirty="0"/>
              <a:t>The Father and the Son are One – this is Division</a:t>
            </a:r>
          </a:p>
          <a:p>
            <a:pPr>
              <a:lnSpc>
                <a:spcPct val="100000"/>
              </a:lnSpc>
            </a:pPr>
            <a:r>
              <a:rPr lang="en-CA" sz="1800" dirty="0"/>
              <a:t>Salvation is Self-Sacrificial, the Father cannot be looking for a scapegoat</a:t>
            </a:r>
          </a:p>
          <a:p>
            <a:pPr>
              <a:lnSpc>
                <a:spcPct val="100000"/>
              </a:lnSpc>
            </a:pPr>
            <a:r>
              <a:rPr lang="en-CA" sz="1800" dirty="0"/>
              <a:t>The debt was forgiven – NOT Paid</a:t>
            </a:r>
          </a:p>
          <a:p>
            <a:pPr>
              <a:lnSpc>
                <a:spcPct val="100000"/>
              </a:lnSpc>
            </a:pPr>
            <a:r>
              <a:rPr lang="en-CA" sz="1800" dirty="0">
                <a:effectLst/>
              </a:rPr>
              <a:t>“There was a certain creditor who had two debtors. One owed five hundred denarii, and the other fifty. And when they had nothing with which to repay, he freely forgave them both. Tell Me, therefore, which of them will love him more?”…Therefore I say to you, her sins, which </a:t>
            </a:r>
            <a:r>
              <a:rPr lang="en-CA" sz="1800" i="1" dirty="0">
                <a:effectLst/>
              </a:rPr>
              <a:t>are</a:t>
            </a:r>
            <a:r>
              <a:rPr lang="en-CA" sz="1800" dirty="0">
                <a:effectLst/>
              </a:rPr>
              <a:t> many, are forgiven, for she loved much. But to whom little is forgiven, </a:t>
            </a:r>
            <a:r>
              <a:rPr lang="en-CA" sz="1800" i="1" dirty="0">
                <a:effectLst/>
              </a:rPr>
              <a:t>the same</a:t>
            </a:r>
            <a:r>
              <a:rPr lang="en-CA" sz="1800" dirty="0">
                <a:effectLst/>
              </a:rPr>
              <a:t> loves little.” (Luke 7:41-42,47)</a:t>
            </a:r>
            <a:endParaRPr lang="en-CA" sz="1800" dirty="0"/>
          </a:p>
        </p:txBody>
      </p:sp>
    </p:spTree>
    <p:extLst>
      <p:ext uri="{BB962C8B-B14F-4D97-AF65-F5344CB8AC3E}">
        <p14:creationId xmlns:p14="http://schemas.microsoft.com/office/powerpoint/2010/main" val="803981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A910756-CDB2-4559-B3E9-99610B5C5812}"/>
              </a:ext>
            </a:extLst>
          </p:cNvPr>
          <p:cNvSpPr>
            <a:spLocks noGrp="1"/>
          </p:cNvSpPr>
          <p:nvPr>
            <p:ph type="title"/>
          </p:nvPr>
        </p:nvSpPr>
        <p:spPr/>
        <p:txBody>
          <a:bodyPr/>
          <a:lstStyle/>
          <a:p>
            <a:r>
              <a:rPr lang="en-CA" dirty="0"/>
              <a:t>Syllogisms</a:t>
            </a:r>
          </a:p>
        </p:txBody>
      </p:sp>
      <p:sp>
        <p:nvSpPr>
          <p:cNvPr id="3" name="Content Placeholder 2">
            <a:extLst>
              <a:ext uri="{FF2B5EF4-FFF2-40B4-BE49-F238E27FC236}">
                <a16:creationId xmlns:a16="http://schemas.microsoft.com/office/drawing/2014/main" xmlns="" id="{F9618814-C0AB-4DCE-8039-BDAED6E821F9}"/>
              </a:ext>
            </a:extLst>
          </p:cNvPr>
          <p:cNvSpPr>
            <a:spLocks noGrp="1"/>
          </p:cNvSpPr>
          <p:nvPr>
            <p:ph idx="1"/>
          </p:nvPr>
        </p:nvSpPr>
        <p:spPr>
          <a:effectLst/>
        </p:spPr>
        <p:txBody>
          <a:bodyPr/>
          <a:lstStyle/>
          <a:p>
            <a:pPr algn="ctr"/>
            <a:r>
              <a:rPr lang="en-CA" dirty="0"/>
              <a:t>P1. All men are mortal.</a:t>
            </a:r>
          </a:p>
          <a:p>
            <a:pPr algn="ctr"/>
            <a:r>
              <a:rPr lang="en-CA" dirty="0"/>
              <a:t>P2. Socrates was a man.</a:t>
            </a:r>
          </a:p>
          <a:p>
            <a:pPr algn="ctr"/>
            <a:r>
              <a:rPr lang="en-CA" dirty="0"/>
              <a:t>C. Socrates was a mortal.</a:t>
            </a:r>
          </a:p>
          <a:p>
            <a:r>
              <a:rPr lang="en-CA" dirty="0"/>
              <a:t>Premises have to be true</a:t>
            </a:r>
          </a:p>
          <a:p>
            <a:r>
              <a:rPr lang="en-CA" dirty="0"/>
              <a:t>Conclusion must follow naturally from Premises</a:t>
            </a:r>
          </a:p>
        </p:txBody>
      </p:sp>
    </p:spTree>
    <p:extLst>
      <p:ext uri="{BB962C8B-B14F-4D97-AF65-F5344CB8AC3E}">
        <p14:creationId xmlns:p14="http://schemas.microsoft.com/office/powerpoint/2010/main" val="2006687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9A6C2C86-63BF-47D5-AA3F-905111A238E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356D3CD1-A133-4B57-B05D-7A0B9FE82F04}"/>
              </a:ext>
            </a:extLst>
          </p:cNvPr>
          <p:cNvSpPr>
            <a:spLocks noGrp="1"/>
          </p:cNvSpPr>
          <p:nvPr>
            <p:ph type="title"/>
          </p:nvPr>
        </p:nvSpPr>
        <p:spPr>
          <a:xfrm>
            <a:off x="834013" y="1115568"/>
            <a:ext cx="3487616" cy="4626864"/>
          </a:xfrm>
        </p:spPr>
        <p:txBody>
          <a:bodyPr>
            <a:normAutofit/>
          </a:bodyPr>
          <a:lstStyle/>
          <a:p>
            <a:pPr algn="l"/>
            <a:r>
              <a:rPr lang="en-CA" sz="3600" dirty="0"/>
              <a:t>Jesus is only a Human Being</a:t>
            </a:r>
          </a:p>
        </p:txBody>
      </p:sp>
      <p:cxnSp>
        <p:nvCxnSpPr>
          <p:cNvPr id="10" name="Straight Connector 9">
            <a:extLst>
              <a:ext uri="{FF2B5EF4-FFF2-40B4-BE49-F238E27FC236}">
                <a16:creationId xmlns:a16="http://schemas.microsoft.com/office/drawing/2014/main" xmlns="" id="{425A0768-3044-4AA9-A889-D2CAA68C517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nvPr>
        </p:nvCxnSpPr>
        <p:spPr>
          <a:xfrm>
            <a:off x="4654605" y="2057400"/>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xmlns="" id="{37FE8B7B-56DA-44DA-8A24-3953216C1DBF}"/>
              </a:ext>
            </a:extLst>
          </p:cNvPr>
          <p:cNvSpPr>
            <a:spLocks noGrp="1"/>
          </p:cNvSpPr>
          <p:nvPr>
            <p:ph idx="1"/>
          </p:nvPr>
        </p:nvSpPr>
        <p:spPr>
          <a:xfrm>
            <a:off x="5105398" y="1115568"/>
            <a:ext cx="6245352" cy="4626864"/>
          </a:xfrm>
          <a:effectLst/>
        </p:spPr>
        <p:txBody>
          <a:bodyPr anchor="ctr">
            <a:normAutofit/>
          </a:bodyPr>
          <a:lstStyle/>
          <a:p>
            <a:r>
              <a:rPr lang="en-CA" dirty="0"/>
              <a:t>P1. Jesus was a Human Being.</a:t>
            </a:r>
          </a:p>
          <a:p>
            <a:r>
              <a:rPr lang="en-CA" dirty="0"/>
              <a:t>P2. No Human Being can be divine.</a:t>
            </a:r>
          </a:p>
          <a:p>
            <a:r>
              <a:rPr lang="en-CA" dirty="0"/>
              <a:t>C. Jesus was not divine.</a:t>
            </a:r>
          </a:p>
        </p:txBody>
      </p:sp>
    </p:spTree>
    <p:extLst>
      <p:ext uri="{BB962C8B-B14F-4D97-AF65-F5344CB8AC3E}">
        <p14:creationId xmlns:p14="http://schemas.microsoft.com/office/powerpoint/2010/main" val="2688312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xmlns="" id="{9A6C2C86-63BF-47D5-AA3F-905111A238E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12ECB3B0-476B-49FD-946C-35882FDD2FA0}"/>
              </a:ext>
            </a:extLst>
          </p:cNvPr>
          <p:cNvSpPr>
            <a:spLocks noGrp="1"/>
          </p:cNvSpPr>
          <p:nvPr>
            <p:ph type="title"/>
          </p:nvPr>
        </p:nvSpPr>
        <p:spPr>
          <a:xfrm>
            <a:off x="834013" y="1115568"/>
            <a:ext cx="3487616" cy="4626864"/>
          </a:xfrm>
        </p:spPr>
        <p:txBody>
          <a:bodyPr>
            <a:normAutofit/>
          </a:bodyPr>
          <a:lstStyle/>
          <a:p>
            <a:pPr algn="l"/>
            <a:r>
              <a:rPr lang="en-CA" sz="3600"/>
              <a:t>Heresy #1: Ebionism</a:t>
            </a:r>
          </a:p>
        </p:txBody>
      </p:sp>
      <p:cxnSp>
        <p:nvCxnSpPr>
          <p:cNvPr id="19" name="Straight Connector 18">
            <a:extLst>
              <a:ext uri="{FF2B5EF4-FFF2-40B4-BE49-F238E27FC236}">
                <a16:creationId xmlns:a16="http://schemas.microsoft.com/office/drawing/2014/main" xmlns="" id="{425A0768-3044-4AA9-A889-D2CAA68C517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nvPr>
        </p:nvCxnSpPr>
        <p:spPr>
          <a:xfrm>
            <a:off x="4654605" y="2057400"/>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xmlns="" id="{61CFB983-5988-4DEC-8169-DFF3B4274836}"/>
              </a:ext>
            </a:extLst>
          </p:cNvPr>
          <p:cNvSpPr>
            <a:spLocks noGrp="1"/>
          </p:cNvSpPr>
          <p:nvPr>
            <p:ph idx="1"/>
          </p:nvPr>
        </p:nvSpPr>
        <p:spPr>
          <a:xfrm>
            <a:off x="5105398" y="1115568"/>
            <a:ext cx="6245352" cy="5465854"/>
          </a:xfrm>
          <a:effectLst/>
        </p:spPr>
        <p:txBody>
          <a:bodyPr anchor="ctr">
            <a:normAutofit lnSpcReduction="10000"/>
          </a:bodyPr>
          <a:lstStyle/>
          <a:p>
            <a:r>
              <a:rPr lang="en-CA" sz="1900" dirty="0"/>
              <a:t>Believed that Jesus was only a righteous man whose existence began at birth and was </a:t>
            </a:r>
            <a:r>
              <a:rPr lang="en-CA" sz="1900" i="1" dirty="0"/>
              <a:t>only</a:t>
            </a:r>
            <a:r>
              <a:rPr lang="en-CA" sz="1900" dirty="0"/>
              <a:t> human</a:t>
            </a:r>
          </a:p>
          <a:p>
            <a:r>
              <a:rPr lang="en-CA" sz="1900" dirty="0">
                <a:effectLst/>
              </a:rPr>
              <a:t>Jesus answered them, “Is it not written in your law, ‘I said, “You are gods” ’? If He called them gods, to whom the word of God came (and the Scripture cannot be broken), </a:t>
            </a:r>
            <a:r>
              <a:rPr lang="en-CA" sz="1900" b="1" baseline="30000" dirty="0">
                <a:effectLst/>
              </a:rPr>
              <a:t>36 </a:t>
            </a:r>
            <a:r>
              <a:rPr lang="en-CA" sz="1900" dirty="0">
                <a:effectLst/>
              </a:rPr>
              <a:t>do you say of Him whom the Father sanctified and sent into the world, ‘You are blaspheming,’ because I said, ‘I am the Son of God’? (John 10:34-36)</a:t>
            </a:r>
          </a:p>
          <a:p>
            <a:r>
              <a:rPr lang="en-CA" sz="1900" dirty="0">
                <a:effectLst/>
              </a:rPr>
              <a:t>Humans Made in God’s Image and Likeness (for Union with Him)</a:t>
            </a:r>
          </a:p>
          <a:p>
            <a:r>
              <a:rPr lang="en-CA" sz="1900" dirty="0"/>
              <a:t>Satan’s Counterfeit</a:t>
            </a:r>
          </a:p>
          <a:p>
            <a:r>
              <a:rPr lang="en-CA" sz="1900" dirty="0"/>
              <a:t>Christ is the image of the invisible God; firstborn of creation (Colossians 1:15)</a:t>
            </a:r>
          </a:p>
          <a:p>
            <a:r>
              <a:rPr lang="en-CA" sz="1900" dirty="0">
                <a:effectLst/>
              </a:rPr>
              <a:t>“You are the Christ, the Son of the living God.” (Matthew 16:16)</a:t>
            </a:r>
            <a:endParaRPr lang="en-CA" sz="1900" dirty="0"/>
          </a:p>
          <a:p>
            <a:endParaRPr lang="en-CA" sz="1900" dirty="0"/>
          </a:p>
        </p:txBody>
      </p:sp>
    </p:spTree>
    <p:extLst>
      <p:ext uri="{BB962C8B-B14F-4D97-AF65-F5344CB8AC3E}">
        <p14:creationId xmlns:p14="http://schemas.microsoft.com/office/powerpoint/2010/main" val="2181586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7CFAC9FD-BAD6-47B4-9C11-BE23CEAC750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45B67B9C-9B45-4084-9BB5-187071EE9A6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1" y="0"/>
            <a:ext cx="4654287"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C4B9E3D5-CAC2-4739-B253-4B679F3F3997}"/>
              </a:ext>
            </a:extLst>
          </p:cNvPr>
          <p:cNvSpPr>
            <a:spLocks noGrp="1"/>
          </p:cNvSpPr>
          <p:nvPr>
            <p:ph type="title"/>
          </p:nvPr>
        </p:nvSpPr>
        <p:spPr>
          <a:xfrm>
            <a:off x="695916" y="1078264"/>
            <a:ext cx="3422930" cy="4701473"/>
          </a:xfrm>
        </p:spPr>
        <p:txBody>
          <a:bodyPr>
            <a:normAutofit/>
          </a:bodyPr>
          <a:lstStyle/>
          <a:p>
            <a:pPr algn="r"/>
            <a:r>
              <a:rPr lang="en-CA" sz="4400">
                <a:solidFill>
                  <a:srgbClr val="FFFFFF"/>
                </a:solidFill>
              </a:rPr>
              <a:t>Jesus was begotten and created by God</a:t>
            </a:r>
          </a:p>
        </p:txBody>
      </p:sp>
      <p:sp>
        <p:nvSpPr>
          <p:cNvPr id="3" name="Content Placeholder 2">
            <a:extLst>
              <a:ext uri="{FF2B5EF4-FFF2-40B4-BE49-F238E27FC236}">
                <a16:creationId xmlns:a16="http://schemas.microsoft.com/office/drawing/2014/main" xmlns="" id="{B3B6CE7B-9750-494B-9CAE-2DBBCEEAC0A0}"/>
              </a:ext>
            </a:extLst>
          </p:cNvPr>
          <p:cNvSpPr>
            <a:spLocks noGrp="1"/>
          </p:cNvSpPr>
          <p:nvPr>
            <p:ph idx="1"/>
          </p:nvPr>
        </p:nvSpPr>
        <p:spPr>
          <a:xfrm>
            <a:off x="5114167" y="1078263"/>
            <a:ext cx="6117578" cy="4701474"/>
          </a:xfrm>
          <a:effectLst/>
        </p:spPr>
        <p:txBody>
          <a:bodyPr anchor="ctr">
            <a:normAutofit/>
          </a:bodyPr>
          <a:lstStyle/>
          <a:p>
            <a:r>
              <a:rPr lang="en-CA" dirty="0"/>
              <a:t>P1. Jesus was begotten by God.</a:t>
            </a:r>
            <a:endParaRPr lang="en-CA"/>
          </a:p>
          <a:p>
            <a:r>
              <a:rPr lang="en-CA" dirty="0"/>
              <a:t>P2. You cannot exist before you are begotten.</a:t>
            </a:r>
            <a:endParaRPr lang="en-CA"/>
          </a:p>
          <a:p>
            <a:r>
              <a:rPr lang="en-CA" dirty="0"/>
              <a:t>C. Jesus did not always exist.</a:t>
            </a:r>
            <a:endParaRPr lang="en-CA"/>
          </a:p>
        </p:txBody>
      </p:sp>
    </p:spTree>
    <p:extLst>
      <p:ext uri="{BB962C8B-B14F-4D97-AF65-F5344CB8AC3E}">
        <p14:creationId xmlns:p14="http://schemas.microsoft.com/office/powerpoint/2010/main" val="154056529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1C3D9BD5-A493-4B97-963D-60135D53382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xmlns="" id="{1F759AF4-E342-4E60-8A32-C44A328F2F4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bwMode="ltGray">
          <a:xfrm>
            <a:off x="321564" y="320040"/>
            <a:ext cx="11548872" cy="6217920"/>
          </a:xfrm>
          <a:prstGeom prst="rect">
            <a:avLst/>
          </a:prstGeom>
          <a:ln w="15875" cap="sq" cmpd="sng">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B3754B3F-F8DD-4DFB-86FF-58DBC9EB505A}"/>
              </a:ext>
            </a:extLst>
          </p:cNvPr>
          <p:cNvSpPr>
            <a:spLocks noGrp="1"/>
          </p:cNvSpPr>
          <p:nvPr>
            <p:ph type="title"/>
          </p:nvPr>
        </p:nvSpPr>
        <p:spPr>
          <a:xfrm>
            <a:off x="924443" y="1023257"/>
            <a:ext cx="3732902" cy="4570457"/>
          </a:xfrm>
          <a:effectLst/>
        </p:spPr>
        <p:txBody>
          <a:bodyPr>
            <a:normAutofit/>
          </a:bodyPr>
          <a:lstStyle/>
          <a:p>
            <a:pPr algn="l"/>
            <a:r>
              <a:rPr lang="en-CA" dirty="0"/>
              <a:t>Proper Theological Syllogism</a:t>
            </a:r>
            <a:endParaRPr lang="en-CA"/>
          </a:p>
        </p:txBody>
      </p:sp>
      <p:cxnSp>
        <p:nvCxnSpPr>
          <p:cNvPr id="12" name="Straight Connector 11">
            <a:extLst>
              <a:ext uri="{FF2B5EF4-FFF2-40B4-BE49-F238E27FC236}">
                <a16:creationId xmlns:a16="http://schemas.microsoft.com/office/drawing/2014/main" xmlns="" id="{A49B2805-6469-407A-A68A-BB85AC8A8596}"/>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nvPr>
        </p:nvCxnSpPr>
        <p:spPr>
          <a:xfrm>
            <a:off x="4968371" y="2057399"/>
            <a:ext cx="0" cy="2743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xmlns="" id="{A5D9A3AB-0292-4C62-BF57-B13D3D96EE9E}"/>
              </a:ext>
            </a:extLst>
          </p:cNvPr>
          <p:cNvSpPr>
            <a:spLocks noGrp="1"/>
          </p:cNvSpPr>
          <p:nvPr>
            <p:ph idx="1"/>
          </p:nvPr>
        </p:nvSpPr>
        <p:spPr>
          <a:xfrm>
            <a:off x="5252560" y="1023257"/>
            <a:ext cx="6025645" cy="4570457"/>
          </a:xfrm>
          <a:effectLst/>
        </p:spPr>
        <p:txBody>
          <a:bodyPr anchor="ctr">
            <a:normAutofit/>
          </a:bodyPr>
          <a:lstStyle/>
          <a:p>
            <a:r>
              <a:rPr lang="en-CA" dirty="0"/>
              <a:t>P1. To be a Father at one point and not a Father at another is to change.</a:t>
            </a:r>
          </a:p>
          <a:p>
            <a:r>
              <a:rPr lang="en-CA" dirty="0"/>
              <a:t>P2. God cannot change.</a:t>
            </a:r>
          </a:p>
          <a:p>
            <a:r>
              <a:rPr lang="en-CA" i="1" dirty="0"/>
              <a:t>(C1. God must either never or eternally be a Father)</a:t>
            </a:r>
          </a:p>
          <a:p>
            <a:r>
              <a:rPr lang="en-CA" dirty="0"/>
              <a:t>P4. God is Jesus’ Father</a:t>
            </a:r>
          </a:p>
          <a:p>
            <a:r>
              <a:rPr lang="en-CA" i="1" dirty="0"/>
              <a:t>(C2. God is eternally Jesus’ Father)</a:t>
            </a:r>
          </a:p>
          <a:p>
            <a:r>
              <a:rPr lang="en-CA" dirty="0"/>
              <a:t>P6. The Son of a Father is begotten by Him.</a:t>
            </a:r>
          </a:p>
          <a:p>
            <a:r>
              <a:rPr lang="en-CA" dirty="0"/>
              <a:t>C3. Jesus is eternally begotten by God.</a:t>
            </a:r>
          </a:p>
          <a:p>
            <a:endParaRPr lang="en-CA" dirty="0"/>
          </a:p>
        </p:txBody>
      </p:sp>
    </p:spTree>
    <p:extLst>
      <p:ext uri="{BB962C8B-B14F-4D97-AF65-F5344CB8AC3E}">
        <p14:creationId xmlns:p14="http://schemas.microsoft.com/office/powerpoint/2010/main" val="244385249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9A6C2C86-63BF-47D5-AA3F-905111A238E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B54EC3F5-50B7-4C49-810F-36FF0D9933E9}"/>
              </a:ext>
            </a:extLst>
          </p:cNvPr>
          <p:cNvSpPr>
            <a:spLocks noGrp="1"/>
          </p:cNvSpPr>
          <p:nvPr>
            <p:ph type="title"/>
          </p:nvPr>
        </p:nvSpPr>
        <p:spPr>
          <a:xfrm>
            <a:off x="834013" y="1115568"/>
            <a:ext cx="3487616" cy="4626864"/>
          </a:xfrm>
        </p:spPr>
        <p:txBody>
          <a:bodyPr>
            <a:normAutofit/>
          </a:bodyPr>
          <a:lstStyle/>
          <a:p>
            <a:pPr algn="l"/>
            <a:r>
              <a:rPr lang="en-CA" sz="3600"/>
              <a:t>Heresy #2: Arianism</a:t>
            </a:r>
          </a:p>
        </p:txBody>
      </p:sp>
      <p:cxnSp>
        <p:nvCxnSpPr>
          <p:cNvPr id="10" name="Straight Connector 9">
            <a:extLst>
              <a:ext uri="{FF2B5EF4-FFF2-40B4-BE49-F238E27FC236}">
                <a16:creationId xmlns:a16="http://schemas.microsoft.com/office/drawing/2014/main" xmlns="" id="{425A0768-3044-4AA9-A889-D2CAA68C517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nvPr>
        </p:nvCxnSpPr>
        <p:spPr>
          <a:xfrm>
            <a:off x="4654605" y="2057400"/>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xmlns="" id="{C629C994-BE77-41D5-B495-83643FED4DCB}"/>
              </a:ext>
            </a:extLst>
          </p:cNvPr>
          <p:cNvSpPr>
            <a:spLocks noGrp="1"/>
          </p:cNvSpPr>
          <p:nvPr>
            <p:ph idx="1"/>
          </p:nvPr>
        </p:nvSpPr>
        <p:spPr>
          <a:xfrm>
            <a:off x="5105398" y="1115568"/>
            <a:ext cx="6245352" cy="4626864"/>
          </a:xfrm>
          <a:effectLst/>
        </p:spPr>
        <p:txBody>
          <a:bodyPr anchor="ctr">
            <a:normAutofit/>
          </a:bodyPr>
          <a:lstStyle/>
          <a:p>
            <a:pPr>
              <a:lnSpc>
                <a:spcPct val="100000"/>
              </a:lnSpc>
            </a:pPr>
            <a:r>
              <a:rPr lang="en-CA" dirty="0"/>
              <a:t>Believed that Christ was the Son of God and a lesser creature made by God the Father as His first creation</a:t>
            </a:r>
          </a:p>
          <a:p>
            <a:pPr>
              <a:lnSpc>
                <a:spcPct val="100000"/>
              </a:lnSpc>
            </a:pPr>
            <a:r>
              <a:rPr lang="en-CA" dirty="0"/>
              <a:t>Refuted at the Council of Nicaea (325 AD) – First part of the Creed</a:t>
            </a:r>
          </a:p>
          <a:p>
            <a:pPr>
              <a:lnSpc>
                <a:spcPct val="100000"/>
              </a:lnSpc>
            </a:pPr>
            <a:r>
              <a:rPr lang="en-CA" dirty="0"/>
              <a:t>“But you, Bethlehem Ephrathah, Though you are little among the thousands of Judah, Yet out of you shall come forth to Me The One to be Ruler in Israel, Whose goings forth are from of old, From everlasting.” (Micah 5:2)</a:t>
            </a:r>
          </a:p>
          <a:p>
            <a:pPr>
              <a:lnSpc>
                <a:spcPct val="100000"/>
              </a:lnSpc>
            </a:pPr>
            <a:r>
              <a:rPr lang="en-CA" dirty="0">
                <a:effectLst/>
              </a:rPr>
              <a:t>All things were made through Him, and without Him nothing was made that was made. (John 1:3)</a:t>
            </a:r>
            <a:endParaRPr lang="en-CA" dirty="0"/>
          </a:p>
        </p:txBody>
      </p:sp>
    </p:spTree>
    <p:extLst>
      <p:ext uri="{BB962C8B-B14F-4D97-AF65-F5344CB8AC3E}">
        <p14:creationId xmlns:p14="http://schemas.microsoft.com/office/powerpoint/2010/main" val="3924113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7CFAC9FD-BAD6-47B4-9C11-BE23CEAC750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45B67B9C-9B45-4084-9BB5-187071EE9A6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1" y="0"/>
            <a:ext cx="4654287"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582D6C27-8AA7-4E0E-B9FE-D54B2F31A968}"/>
              </a:ext>
            </a:extLst>
          </p:cNvPr>
          <p:cNvSpPr>
            <a:spLocks noGrp="1"/>
          </p:cNvSpPr>
          <p:nvPr>
            <p:ph type="title"/>
          </p:nvPr>
        </p:nvSpPr>
        <p:spPr>
          <a:xfrm>
            <a:off x="695916" y="1078264"/>
            <a:ext cx="3422930" cy="4701473"/>
          </a:xfrm>
        </p:spPr>
        <p:txBody>
          <a:bodyPr>
            <a:normAutofit/>
          </a:bodyPr>
          <a:lstStyle/>
          <a:p>
            <a:pPr algn="r"/>
            <a:r>
              <a:rPr lang="en-CA" sz="4400">
                <a:solidFill>
                  <a:srgbClr val="FFFFFF"/>
                </a:solidFill>
              </a:rPr>
              <a:t>Jesus is the Son of God, not God</a:t>
            </a:r>
          </a:p>
        </p:txBody>
      </p:sp>
      <p:sp>
        <p:nvSpPr>
          <p:cNvPr id="3" name="Content Placeholder 2">
            <a:extLst>
              <a:ext uri="{FF2B5EF4-FFF2-40B4-BE49-F238E27FC236}">
                <a16:creationId xmlns:a16="http://schemas.microsoft.com/office/drawing/2014/main" xmlns="" id="{92F95A49-FD97-467C-A18A-4C88B533EE31}"/>
              </a:ext>
            </a:extLst>
          </p:cNvPr>
          <p:cNvSpPr>
            <a:spLocks noGrp="1"/>
          </p:cNvSpPr>
          <p:nvPr>
            <p:ph idx="1"/>
          </p:nvPr>
        </p:nvSpPr>
        <p:spPr>
          <a:xfrm>
            <a:off x="5159323" y="180622"/>
            <a:ext cx="6117578" cy="6581422"/>
          </a:xfrm>
          <a:effectLst/>
        </p:spPr>
        <p:txBody>
          <a:bodyPr anchor="ctr">
            <a:normAutofit/>
          </a:bodyPr>
          <a:lstStyle/>
          <a:p>
            <a:r>
              <a:rPr lang="en-CA" dirty="0"/>
              <a:t>“My Father is greater than I.” (John 14:28)</a:t>
            </a:r>
          </a:p>
          <a:p>
            <a:r>
              <a:rPr lang="en-CA" dirty="0"/>
              <a:t>P1. Jesus died.</a:t>
            </a:r>
          </a:p>
          <a:p>
            <a:r>
              <a:rPr lang="en-CA" dirty="0"/>
              <a:t>P2. God cannot die.</a:t>
            </a:r>
          </a:p>
          <a:p>
            <a:r>
              <a:rPr lang="en-CA" dirty="0"/>
              <a:t>C. Jesus is not God.</a:t>
            </a:r>
          </a:p>
        </p:txBody>
      </p:sp>
    </p:spTree>
    <p:extLst>
      <p:ext uri="{BB962C8B-B14F-4D97-AF65-F5344CB8AC3E}">
        <p14:creationId xmlns:p14="http://schemas.microsoft.com/office/powerpoint/2010/main" val="42523009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2" grpId="0"/>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7CFAC9FD-BAD6-47B4-9C11-BE23CEAC750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45B67B9C-9B45-4084-9BB5-187071EE9A6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1" y="0"/>
            <a:ext cx="4654287"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CD90C89F-9B07-40A5-A558-F7115536FA0A}"/>
              </a:ext>
            </a:extLst>
          </p:cNvPr>
          <p:cNvSpPr>
            <a:spLocks noGrp="1"/>
          </p:cNvSpPr>
          <p:nvPr>
            <p:ph type="title"/>
          </p:nvPr>
        </p:nvSpPr>
        <p:spPr>
          <a:xfrm>
            <a:off x="695916" y="1078264"/>
            <a:ext cx="3422930" cy="4701473"/>
          </a:xfrm>
        </p:spPr>
        <p:txBody>
          <a:bodyPr>
            <a:normAutofit/>
          </a:bodyPr>
          <a:lstStyle/>
          <a:p>
            <a:pPr algn="r"/>
            <a:r>
              <a:rPr lang="en-CA" sz="4400" dirty="0">
                <a:solidFill>
                  <a:srgbClr val="FFFFFF"/>
                </a:solidFill>
              </a:rPr>
              <a:t>Jesus is God, He didn’t die</a:t>
            </a:r>
          </a:p>
        </p:txBody>
      </p:sp>
      <p:sp>
        <p:nvSpPr>
          <p:cNvPr id="3" name="Content Placeholder 2">
            <a:extLst>
              <a:ext uri="{FF2B5EF4-FFF2-40B4-BE49-F238E27FC236}">
                <a16:creationId xmlns:a16="http://schemas.microsoft.com/office/drawing/2014/main" xmlns="" id="{A884AA7D-9D6A-496C-B6EC-C2D3B951FFE1}"/>
              </a:ext>
            </a:extLst>
          </p:cNvPr>
          <p:cNvSpPr>
            <a:spLocks noGrp="1"/>
          </p:cNvSpPr>
          <p:nvPr>
            <p:ph idx="1"/>
          </p:nvPr>
        </p:nvSpPr>
        <p:spPr>
          <a:xfrm>
            <a:off x="5114167" y="1078263"/>
            <a:ext cx="6117578" cy="4701474"/>
          </a:xfrm>
          <a:effectLst/>
        </p:spPr>
        <p:txBody>
          <a:bodyPr anchor="ctr">
            <a:normAutofit/>
          </a:bodyPr>
          <a:lstStyle/>
          <a:p>
            <a:r>
              <a:rPr lang="en-CA" dirty="0"/>
              <a:t>P1. Jesus is God.</a:t>
            </a:r>
            <a:endParaRPr lang="en-CA"/>
          </a:p>
          <a:p>
            <a:r>
              <a:rPr lang="en-CA" dirty="0"/>
              <a:t>P2. Jesus didn’t die.</a:t>
            </a:r>
            <a:endParaRPr lang="en-CA"/>
          </a:p>
          <a:p>
            <a:r>
              <a:rPr lang="en-CA" dirty="0"/>
              <a:t>C. Jesus loves me.</a:t>
            </a:r>
            <a:endParaRPr lang="en-CA"/>
          </a:p>
          <a:p>
            <a:endParaRPr lang="en-CA"/>
          </a:p>
          <a:p>
            <a:r>
              <a:rPr lang="en-CA" dirty="0"/>
              <a:t>P1. Jesus is God.</a:t>
            </a:r>
            <a:endParaRPr lang="en-CA"/>
          </a:p>
          <a:p>
            <a:r>
              <a:rPr lang="en-CA" dirty="0"/>
              <a:t>P2. God cannot die.</a:t>
            </a:r>
            <a:endParaRPr lang="en-CA"/>
          </a:p>
          <a:p>
            <a:r>
              <a:rPr lang="en-CA" dirty="0"/>
              <a:t>C. Jesus didn’t die.</a:t>
            </a:r>
            <a:endParaRPr lang="en-CA"/>
          </a:p>
        </p:txBody>
      </p:sp>
    </p:spTree>
    <p:extLst>
      <p:ext uri="{BB962C8B-B14F-4D97-AF65-F5344CB8AC3E}">
        <p14:creationId xmlns:p14="http://schemas.microsoft.com/office/powerpoint/2010/main" val="83423783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VTI">
  <a:themeElements>
    <a:clrScheme name="AnalogousFromRegularSeedLeftStep">
      <a:dk1>
        <a:srgbClr val="000000"/>
      </a:dk1>
      <a:lt1>
        <a:srgbClr val="FFFFFF"/>
      </a:lt1>
      <a:dk2>
        <a:srgbClr val="3E2441"/>
      </a:dk2>
      <a:lt2>
        <a:srgbClr val="E2E3E8"/>
      </a:lt2>
      <a:accent1>
        <a:srgbClr val="B89F21"/>
      </a:accent1>
      <a:accent2>
        <a:srgbClr val="D56717"/>
      </a:accent2>
      <a:accent3>
        <a:srgbClr val="E72A29"/>
      </a:accent3>
      <a:accent4>
        <a:srgbClr val="D51766"/>
      </a:accent4>
      <a:accent5>
        <a:srgbClr val="E729C6"/>
      </a:accent5>
      <a:accent6>
        <a:srgbClr val="A617D5"/>
      </a:accent6>
      <a:hlink>
        <a:srgbClr val="5E6FC9"/>
      </a:hlink>
      <a:folHlink>
        <a:srgbClr val="7F7F7F"/>
      </a:folHlink>
    </a:clrScheme>
    <a:fontScheme name="Slate">
      <a:majorFont>
        <a:latin typeface="Georgia Pro"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Dubai"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VTI" id="{35C4A07C-0176-4A32-9BCB-B016516853F0}" vid="{9B70D35C-BCA8-4715-BB49-8BE54A7FC07C}"/>
    </a:ext>
  </a:extLst>
</a:theme>
</file>

<file path=docProps/app.xml><?xml version="1.0" encoding="utf-8"?>
<Properties xmlns="http://schemas.openxmlformats.org/officeDocument/2006/extended-properties" xmlns:vt="http://schemas.openxmlformats.org/officeDocument/2006/docPropsVTypes">
  <TotalTime>363</TotalTime>
  <Words>1181</Words>
  <Application>Microsoft Macintosh PowerPoint</Application>
  <PresentationFormat>Widescreen</PresentationFormat>
  <Paragraphs>107</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Dubai</vt:lpstr>
      <vt:lpstr>Georgia Pro</vt:lpstr>
      <vt:lpstr>Trebuchet MS</vt:lpstr>
      <vt:lpstr>Wingdings 2</vt:lpstr>
      <vt:lpstr>SlateVTI</vt:lpstr>
      <vt:lpstr>Who do you say  that I am?</vt:lpstr>
      <vt:lpstr>Syllogisms</vt:lpstr>
      <vt:lpstr>Jesus is only a Human Being</vt:lpstr>
      <vt:lpstr>Heresy #1: Ebionism</vt:lpstr>
      <vt:lpstr>Jesus was begotten and created by God</vt:lpstr>
      <vt:lpstr>Proper Theological Syllogism</vt:lpstr>
      <vt:lpstr>Heresy #2: Arianism</vt:lpstr>
      <vt:lpstr>Jesus is the Son of God, not God</vt:lpstr>
      <vt:lpstr>Jesus is God, He didn’t die</vt:lpstr>
      <vt:lpstr>Proper Theological Syllogism #1</vt:lpstr>
      <vt:lpstr>Proper Theological Syllogism #2</vt:lpstr>
      <vt:lpstr>Heresy #3: Semi-Arianism</vt:lpstr>
      <vt:lpstr>Heresy #4: Docetism</vt:lpstr>
      <vt:lpstr>Jesus is Human, but His Spirit was Divine</vt:lpstr>
      <vt:lpstr>Heresy #5: Apollinarianism</vt:lpstr>
      <vt:lpstr>Proper Theological Syllogism</vt:lpstr>
      <vt:lpstr>Touched by our Experience in Every Way</vt:lpstr>
      <vt:lpstr>Jesus paid the debt to God’s wrath</vt:lpstr>
      <vt:lpstr>Heresy #6: Penal Substitutionary Atonement</vt:lpstr>
    </vt:vector>
  </TitlesOfParts>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 do you say  that I am?</dc:title>
  <dc:creator>Peter Ibrahim</dc:creator>
  <cp:lastModifiedBy>Sam Menshawy</cp:lastModifiedBy>
  <cp:revision>2</cp:revision>
  <dcterms:created xsi:type="dcterms:W3CDTF">2020-01-04T01:20:53Z</dcterms:created>
  <dcterms:modified xsi:type="dcterms:W3CDTF">2020-01-09T06:02:07Z</dcterms:modified>
</cp:coreProperties>
</file>