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gif" ContentType="image/gif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6" r:id="rId17"/>
    <p:sldId id="271" r:id="rId18"/>
    <p:sldId id="272" r:id="rId19"/>
    <p:sldId id="277" r:id="rId20"/>
    <p:sldId id="278" r:id="rId21"/>
    <p:sldId id="279" r:id="rId22"/>
    <p:sldId id="273" r:id="rId23"/>
    <p:sldId id="274" r:id="rId24"/>
    <p:sldId id="275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43"/>
  </p:normalViewPr>
  <p:slideViewPr>
    <p:cSldViewPr>
      <p:cViewPr varScale="1">
        <p:scale>
          <a:sx n="90" d="100"/>
          <a:sy n="90" d="100"/>
        </p:scale>
        <p:origin x="1744" y="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3FF964-511D-4C3F-B42A-793EE81B3FF1}" type="datetimeFigureOut">
              <a:rPr lang="en-CA" smtClean="0"/>
              <a:pPr/>
              <a:t>2020-01-29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C5015C-FDE4-40F4-9AC0-D1BC71BA32C2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8404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/>
              <a:t>https://www.youtube.com/watch?v=5JrtpCM4yMM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5015C-FDE4-40F4-9AC0-D1BC71BA32C2}" type="slidenum">
              <a:rPr lang="en-CA" smtClean="0"/>
              <a:pPr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646633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/>
              <a:t>Would bang a gong every time a small rabbit</a:t>
            </a:r>
            <a:r>
              <a:rPr lang="en-CA" baseline="0" dirty="0"/>
              <a:t> was near him, would cause the child to cry. By the end of it Albert was afraid of everything that was furry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5015C-FDE4-40F4-9AC0-D1BC71BA32C2}" type="slidenum">
              <a:rPr lang="en-CA" smtClean="0"/>
              <a:pPr/>
              <a:t>13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593466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87505-D1B5-41A7-9443-95724BEB9690}" type="datetimeFigureOut">
              <a:rPr lang="en-CA" smtClean="0"/>
              <a:pPr/>
              <a:t>2020-01-29</a:t>
            </a:fld>
            <a:endParaRPr lang="en-C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4EE3D-5697-4EEA-AD8C-A565E7CC1F9C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87505-D1B5-41A7-9443-95724BEB9690}" type="datetimeFigureOut">
              <a:rPr lang="en-CA" smtClean="0"/>
              <a:pPr/>
              <a:t>2020-01-29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4EE3D-5697-4EEA-AD8C-A565E7CC1F9C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87505-D1B5-41A7-9443-95724BEB9690}" type="datetimeFigureOut">
              <a:rPr lang="en-CA" smtClean="0"/>
              <a:pPr/>
              <a:t>2020-01-29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4EE3D-5697-4EEA-AD8C-A565E7CC1F9C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87505-D1B5-41A7-9443-95724BEB9690}" type="datetimeFigureOut">
              <a:rPr lang="en-CA" smtClean="0"/>
              <a:pPr/>
              <a:t>2020-01-29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4EE3D-5697-4EEA-AD8C-A565E7CC1F9C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87505-D1B5-41A7-9443-95724BEB9690}" type="datetimeFigureOut">
              <a:rPr lang="en-CA" smtClean="0"/>
              <a:pPr/>
              <a:t>2020-01-29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4EE3D-5697-4EEA-AD8C-A565E7CC1F9C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87505-D1B5-41A7-9443-95724BEB9690}" type="datetimeFigureOut">
              <a:rPr lang="en-CA" smtClean="0"/>
              <a:pPr/>
              <a:t>2020-01-29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4EE3D-5697-4EEA-AD8C-A565E7CC1F9C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87505-D1B5-41A7-9443-95724BEB9690}" type="datetimeFigureOut">
              <a:rPr lang="en-CA" smtClean="0"/>
              <a:pPr/>
              <a:t>2020-01-29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4EE3D-5697-4EEA-AD8C-A565E7CC1F9C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87505-D1B5-41A7-9443-95724BEB9690}" type="datetimeFigureOut">
              <a:rPr lang="en-CA" smtClean="0"/>
              <a:pPr/>
              <a:t>2020-01-29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4EE3D-5697-4EEA-AD8C-A565E7CC1F9C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87505-D1B5-41A7-9443-95724BEB9690}" type="datetimeFigureOut">
              <a:rPr lang="en-CA" smtClean="0"/>
              <a:pPr/>
              <a:t>2020-01-29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4EE3D-5697-4EEA-AD8C-A565E7CC1F9C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87505-D1B5-41A7-9443-95724BEB9690}" type="datetimeFigureOut">
              <a:rPr lang="en-CA" smtClean="0"/>
              <a:pPr/>
              <a:t>2020-01-29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4EE3D-5697-4EEA-AD8C-A565E7CC1F9C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87505-D1B5-41A7-9443-95724BEB9690}" type="datetimeFigureOut">
              <a:rPr lang="en-CA" smtClean="0"/>
              <a:pPr/>
              <a:t>2020-01-29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934EE3D-5697-4EEA-AD8C-A565E7CC1F9C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0587505-D1B5-41A7-9443-95724BEB9690}" type="datetimeFigureOut">
              <a:rPr lang="en-CA" smtClean="0"/>
              <a:pPr/>
              <a:t>2020-01-29</a:t>
            </a:fld>
            <a:endParaRPr lang="en-C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934EE3D-5697-4EEA-AD8C-A565E7CC1F9C}" type="slidenum">
              <a:rPr lang="en-CA" smtClean="0"/>
              <a:pPr/>
              <a:t>‹#›</a:t>
            </a:fld>
            <a:endParaRPr lang="en-CA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1.xml"/><Relationship Id="rId5" Type="http://schemas.openxmlformats.org/officeDocument/2006/relationships/image" Target="../media/image2.png"/><Relationship Id="rId1" Type="http://schemas.microsoft.com/office/2007/relationships/media" Target="file:///F:\7532_burloak\DATA\W7\Videos\Children%20See,%20Children%20Do.mp4" TargetMode="External"/><Relationship Id="rId2" Type="http://schemas.openxmlformats.org/officeDocument/2006/relationships/video" Target="file:///F:\7532_burloak\DATA\W7\Videos\Children%20See,%20Children%20Do.mp4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g"/><Relationship Id="rId3" Type="http://schemas.openxmlformats.org/officeDocument/2006/relationships/hyperlink" Target="http://www.publicdomainpictures.net/view-image.php?image=8790&amp;picture=orange&amp;large=1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/>
              <a:t>Children’s Development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Ages and Stages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CA" dirty="0"/>
              <a:t>Briefly: Arnold </a:t>
            </a:r>
            <a:r>
              <a:rPr lang="en-CA" dirty="0" err="1"/>
              <a:t>Gessell</a:t>
            </a:r>
            <a:r>
              <a:rPr lang="en-CA" dirty="0"/>
              <a:t> developed developmental profiles</a:t>
            </a:r>
          </a:p>
          <a:p>
            <a:r>
              <a:rPr lang="en-CA" dirty="0"/>
              <a:t>As a child ages they gain new skills that can be broken down into three domains</a:t>
            </a:r>
          </a:p>
          <a:p>
            <a:pPr lvl="1"/>
            <a:r>
              <a:rPr lang="en-CA" dirty="0"/>
              <a:t>Physical</a:t>
            </a:r>
          </a:p>
          <a:p>
            <a:pPr lvl="1"/>
            <a:r>
              <a:rPr lang="en-CA" dirty="0"/>
              <a:t>Motor</a:t>
            </a:r>
          </a:p>
          <a:p>
            <a:pPr lvl="1"/>
            <a:r>
              <a:rPr lang="en-CA" dirty="0"/>
              <a:t>Cognitive</a:t>
            </a:r>
          </a:p>
          <a:p>
            <a:pPr lvl="1"/>
            <a:r>
              <a:rPr lang="en-CA" dirty="0"/>
              <a:t>Social</a:t>
            </a:r>
          </a:p>
          <a:p>
            <a:r>
              <a:rPr lang="en-CA" dirty="0"/>
              <a:t>The current school system is partly derived from this style of teaching</a:t>
            </a:r>
          </a:p>
          <a:p>
            <a:r>
              <a:rPr lang="en-CA" dirty="0"/>
              <a:t>This style has some relevancy but children are rarely this cut and dry (essentially we can judge a child based on the date they were manufactured...)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Psychosocial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Abraham Maslow...created the Hierarchy of Needs</a:t>
            </a:r>
          </a:p>
          <a:p>
            <a:endParaRPr lang="en-CA" dirty="0"/>
          </a:p>
        </p:txBody>
      </p:sp>
      <p:pic>
        <p:nvPicPr>
          <p:cNvPr id="4" name="Picture 5" descr="image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755576" y="2996952"/>
            <a:ext cx="1708534" cy="30963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Picture 2" descr="MASLO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95536" y="0"/>
            <a:ext cx="7620000" cy="6667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Behavioural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Anything can be taught through repetition (skills through drills)</a:t>
            </a:r>
          </a:p>
          <a:p>
            <a:r>
              <a:rPr lang="en-CA" dirty="0"/>
              <a:t>The older school system tends to also use this method of teaching</a:t>
            </a:r>
          </a:p>
          <a:p>
            <a:r>
              <a:rPr lang="en-CA" dirty="0"/>
              <a:t>John Watson and Little Albert</a:t>
            </a:r>
          </a:p>
          <a:p>
            <a:r>
              <a:rPr lang="en-CA" dirty="0"/>
              <a:t>11 months old and made him afraid</a:t>
            </a:r>
            <a:br>
              <a:rPr lang="en-CA" dirty="0"/>
            </a:br>
            <a:r>
              <a:rPr lang="en-CA" dirty="0"/>
              <a:t>of rabbits and fury creatures </a:t>
            </a:r>
            <a:br>
              <a:rPr lang="en-CA" dirty="0"/>
            </a:br>
            <a:r>
              <a:rPr lang="en-CA" dirty="0"/>
              <a:t>through stimuli</a:t>
            </a:r>
          </a:p>
        </p:txBody>
      </p:sp>
      <p:pic>
        <p:nvPicPr>
          <p:cNvPr id="4" name="Picture 4" descr="watsonima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5796136" y="3356992"/>
            <a:ext cx="2562225" cy="3067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Ecological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Children influence and are influenced by their environment</a:t>
            </a:r>
          </a:p>
          <a:p>
            <a:r>
              <a:rPr lang="en-CA" dirty="0" err="1"/>
              <a:t>Urie</a:t>
            </a:r>
            <a:r>
              <a:rPr lang="en-CA" dirty="0"/>
              <a:t> Bronfenbrenner </a:t>
            </a:r>
          </a:p>
        </p:txBody>
      </p:sp>
      <p:pic>
        <p:nvPicPr>
          <p:cNvPr id="4" name="Picture 7" descr="bronfenbre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2780928"/>
            <a:ext cx="2314575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err="1"/>
              <a:t>Bronfenbrenner’s</a:t>
            </a:r>
            <a:r>
              <a:rPr lang="en-CA" dirty="0"/>
              <a:t> spheres of influence</a:t>
            </a:r>
          </a:p>
        </p:txBody>
      </p:sp>
      <p:pic>
        <p:nvPicPr>
          <p:cNvPr id="5" name="Picture 5" descr="urie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2237581"/>
            <a:ext cx="3810000" cy="378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Each Sphere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CA" dirty="0" err="1"/>
              <a:t>Microsystem</a:t>
            </a:r>
            <a:r>
              <a:rPr lang="en-CA" dirty="0"/>
              <a:t>: things in direct contact with the child like school, or parents</a:t>
            </a:r>
          </a:p>
          <a:p>
            <a:r>
              <a:rPr lang="en-CA" dirty="0" err="1"/>
              <a:t>Mesosystem</a:t>
            </a:r>
            <a:r>
              <a:rPr lang="en-CA" dirty="0"/>
              <a:t>: the middle and the interaction of the </a:t>
            </a:r>
            <a:r>
              <a:rPr lang="en-CA" dirty="0" err="1"/>
              <a:t>microsystem</a:t>
            </a:r>
            <a:r>
              <a:rPr lang="en-CA" dirty="0"/>
              <a:t> to the </a:t>
            </a:r>
            <a:r>
              <a:rPr lang="en-CA" dirty="0" err="1"/>
              <a:t>exosystem</a:t>
            </a:r>
            <a:r>
              <a:rPr lang="en-CA" dirty="0"/>
              <a:t> (e.g. How involved are the parents with the child’s school?)</a:t>
            </a:r>
          </a:p>
          <a:p>
            <a:r>
              <a:rPr lang="en-CA" dirty="0" err="1"/>
              <a:t>Exosystem</a:t>
            </a:r>
            <a:r>
              <a:rPr lang="en-CA" dirty="0"/>
              <a:t>: Indirectly affect the child (e.g. Parent gets a promotion and must move due to work, indirectly will affect the child)</a:t>
            </a:r>
          </a:p>
          <a:p>
            <a:r>
              <a:rPr lang="en-CA" dirty="0" err="1"/>
              <a:t>Macrosystem</a:t>
            </a:r>
            <a:r>
              <a:rPr lang="en-CA" dirty="0"/>
              <a:t>: Large scale out of child’s direct control (e.g. Child lives in a country full of war)</a:t>
            </a:r>
          </a:p>
          <a:p>
            <a:r>
              <a:rPr lang="en-CA" dirty="0"/>
              <a:t>Systems influence the child and child influences the systems</a:t>
            </a:r>
          </a:p>
          <a:p>
            <a:endParaRPr lang="en-CA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Cognitive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Children learn through interactions of the mind.</a:t>
            </a:r>
          </a:p>
          <a:p>
            <a:r>
              <a:rPr lang="en-CA" dirty="0"/>
              <a:t>Lev </a:t>
            </a:r>
            <a:r>
              <a:rPr lang="en-CA" dirty="0" err="1"/>
              <a:t>Vygotsky</a:t>
            </a:r>
            <a:r>
              <a:rPr lang="en-CA" dirty="0"/>
              <a:t>, took it a step forward and added a social aspect</a:t>
            </a:r>
          </a:p>
          <a:p>
            <a:r>
              <a:rPr lang="en-CA" dirty="0"/>
              <a:t>Created the theory of Zone of Proximal Development (ZPD) </a:t>
            </a:r>
          </a:p>
        </p:txBody>
      </p:sp>
      <p:pic>
        <p:nvPicPr>
          <p:cNvPr id="4" name="Picture 5" descr="vygotsk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148064" y="3789040"/>
            <a:ext cx="2208326" cy="27361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Zone of Proximal Development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CA" dirty="0"/>
              <a:t>Create learning through scaffolding</a:t>
            </a:r>
          </a:p>
          <a:p>
            <a:endParaRPr lang="en-CA" dirty="0"/>
          </a:p>
          <a:p>
            <a:r>
              <a:rPr lang="en-CA" dirty="0"/>
              <a:t>Child is at a point of learning and through social interactions of peer-to-peer and child-to-teacher is able to move up to next point of learning through active engagement</a:t>
            </a:r>
          </a:p>
          <a:p>
            <a:endParaRPr lang="en-CA" dirty="0"/>
          </a:p>
          <a:p>
            <a:r>
              <a:rPr lang="en-CA" dirty="0"/>
              <a:t>Learning must be done in a way that encourages hands on learning and multiple avenues of understanding (memorization alone is not good enough)</a:t>
            </a:r>
          </a:p>
          <a:p>
            <a:endParaRPr lang="en-CA" dirty="0"/>
          </a:p>
          <a:p>
            <a:r>
              <a:rPr lang="en-CA" dirty="0"/>
              <a:t>If learning is not done properly ZPD will collapse and child will be set back</a:t>
            </a:r>
          </a:p>
          <a:p>
            <a:r>
              <a:rPr lang="en-CA" dirty="0"/>
              <a:t>School systems have started using this system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D6A1B07-93CF-4CC1-8EA0-416BD3C483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897509C-8BA2-46F1-9B67-06E5A6413B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endParaRPr lang="en-CA" b="1" dirty="0">
              <a:ln/>
              <a:solidFill>
                <a:schemeClr val="accent4"/>
              </a:solidFill>
            </a:endParaRPr>
          </a:p>
          <a:p>
            <a:endParaRPr lang="en-CA" b="1" dirty="0">
              <a:ln/>
              <a:solidFill>
                <a:schemeClr val="accent4"/>
              </a:solidFill>
            </a:endParaRPr>
          </a:p>
          <a:p>
            <a:endParaRPr lang="en-CA" b="1" dirty="0">
              <a:ln/>
              <a:solidFill>
                <a:schemeClr val="accent4"/>
              </a:solidFill>
            </a:endParaRPr>
          </a:p>
          <a:p>
            <a:pPr marL="0" indent="0" algn="ctr">
              <a:buNone/>
            </a:pPr>
            <a:r>
              <a:rPr lang="en-CA" sz="8800" b="1" dirty="0">
                <a:ln/>
                <a:solidFill>
                  <a:srgbClr val="FFC000"/>
                </a:solidFill>
              </a:rPr>
              <a:t>Orange</a:t>
            </a:r>
          </a:p>
        </p:txBody>
      </p:sp>
    </p:spTree>
    <p:extLst>
      <p:ext uri="{BB962C8B-B14F-4D97-AF65-F5344CB8AC3E}">
        <p14:creationId xmlns:p14="http://schemas.microsoft.com/office/powerpoint/2010/main" val="9596205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142852"/>
            <a:ext cx="8229600" cy="1143000"/>
          </a:xfrm>
        </p:spPr>
        <p:txBody>
          <a:bodyPr/>
          <a:lstStyle/>
          <a:p>
            <a:r>
              <a:rPr lang="en-CA" dirty="0"/>
              <a:t>Quick Intro Video</a:t>
            </a:r>
          </a:p>
        </p:txBody>
      </p:sp>
      <p:pic>
        <p:nvPicPr>
          <p:cNvPr id="5" name="Children See, Children Do.mp4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758229" y="1268760"/>
            <a:ext cx="7414171" cy="51285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C77836-CF6B-48CE-8FA6-D1338E90B6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Describe an Orange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29A21DF-DA68-43CA-9067-70434B2B82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CA" dirty="0"/>
              <a:t>Only using the picture (no drawing on prior knowledge)</a:t>
            </a:r>
          </a:p>
          <a:p>
            <a:pPr marL="0" indent="0">
              <a:buNone/>
            </a:pPr>
            <a:endParaRPr lang="en-CA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0F6B8FFE-9B18-4D91-B216-1A9E4E5049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xmlns="" r:id="rId3"/>
              </a:ext>
            </a:extLst>
          </a:blip>
          <a:stretch>
            <a:fillRect/>
          </a:stretch>
        </p:blipFill>
        <p:spPr>
          <a:xfrm>
            <a:off x="1907810" y="2604291"/>
            <a:ext cx="5328380" cy="3550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68015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A6E2C24-6D93-4D4A-B1E4-B0F3C049BE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Describe an Orange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8BBAEEF-7D86-4E25-A116-7AC878E813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Using a real orange, describe it</a:t>
            </a:r>
          </a:p>
          <a:p>
            <a:endParaRPr lang="en-CA" dirty="0"/>
          </a:p>
          <a:p>
            <a:r>
              <a:rPr lang="en-CA" dirty="0"/>
              <a:t>A strong ZPD is done through more than just pictures or memorization</a:t>
            </a:r>
          </a:p>
          <a:p>
            <a:r>
              <a:rPr lang="en-CA" dirty="0"/>
              <a:t>A VERY strong ZPD is done through social interactions with others</a:t>
            </a:r>
          </a:p>
        </p:txBody>
      </p:sp>
    </p:spTree>
    <p:extLst>
      <p:ext uri="{BB962C8B-B14F-4D97-AF65-F5344CB8AC3E}">
        <p14:creationId xmlns:p14="http://schemas.microsoft.com/office/powerpoint/2010/main" val="3719043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Have I put you to sleep yet?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Turn and talk to an elbow partner</a:t>
            </a:r>
          </a:p>
          <a:p>
            <a:endParaRPr lang="en-CA" dirty="0"/>
          </a:p>
          <a:p>
            <a:r>
              <a:rPr lang="en-CA" dirty="0"/>
              <a:t>Which theory do you like and identify with the most? Why is that?</a:t>
            </a:r>
          </a:p>
          <a:p>
            <a:endParaRPr lang="en-CA" dirty="0"/>
          </a:p>
          <a:p>
            <a:r>
              <a:rPr lang="en-CA" dirty="0"/>
              <a:t>I’m going to ask you to share openly next...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How is this relevant?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Why am I telling you this?</a:t>
            </a:r>
          </a:p>
          <a:p>
            <a:endParaRPr lang="en-CA" dirty="0"/>
          </a:p>
          <a:p>
            <a:r>
              <a:rPr lang="en-CA" dirty="0"/>
              <a:t>How would you use the theory you identify with in your Sunday School teaching?</a:t>
            </a:r>
          </a:p>
          <a:p>
            <a:endParaRPr lang="en-CA" dirty="0"/>
          </a:p>
        </p:txBody>
      </p:sp>
      <p:pic>
        <p:nvPicPr>
          <p:cNvPr id="4" name="Picture 3" descr="cros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27784" y="3923928"/>
            <a:ext cx="3912096" cy="29340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/>
          </a:p>
          <a:p>
            <a:endParaRPr lang="en-CA" dirty="0"/>
          </a:p>
          <a:p>
            <a:endParaRPr lang="en-CA" dirty="0"/>
          </a:p>
          <a:p>
            <a:pPr algn="ctr">
              <a:buNone/>
            </a:pPr>
            <a:r>
              <a:rPr lang="en-CA" sz="3200" dirty="0"/>
              <a:t>Thanks for listening! I’ll be seeing you all again!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So what?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So having seen the video what do you get out of it?</a:t>
            </a:r>
          </a:p>
          <a:p>
            <a:pPr>
              <a:buNone/>
            </a:pPr>
            <a:r>
              <a:rPr lang="en-CA" dirty="0"/>
              <a:t>	(children see and they do what their role models show, being us)</a:t>
            </a:r>
          </a:p>
          <a:p>
            <a:r>
              <a:rPr lang="en-CA" dirty="0"/>
              <a:t>How is this relevant to you as Sunday school teachers?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What is your view of the child?</a:t>
            </a:r>
          </a:p>
        </p:txBody>
      </p:sp>
      <p:pic>
        <p:nvPicPr>
          <p:cNvPr id="4" name="Content Placeholder 3" descr="spong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1844824"/>
            <a:ext cx="2141909" cy="2141909"/>
          </a:xfrm>
        </p:spPr>
      </p:pic>
      <p:pic>
        <p:nvPicPr>
          <p:cNvPr id="6" name="Picture 5" descr="children good and evi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80112" y="1916832"/>
            <a:ext cx="2889092" cy="3150518"/>
          </a:xfrm>
          <a:prstGeom prst="rect">
            <a:avLst/>
          </a:prstGeom>
        </p:spPr>
      </p:pic>
      <p:pic>
        <p:nvPicPr>
          <p:cNvPr id="7" name="Picture 6" descr="Children cut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99592" y="3879728"/>
            <a:ext cx="3888432" cy="26368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Why are you here?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A" dirty="0"/>
              <a:t>There are many reasons to want to teach children but before you can understand their development you must know your feelings first</a:t>
            </a:r>
          </a:p>
          <a:p>
            <a:endParaRPr lang="en-CA" dirty="0"/>
          </a:p>
          <a:p>
            <a:r>
              <a:rPr lang="en-CA" dirty="0"/>
              <a:t>Are you here because...</a:t>
            </a:r>
          </a:p>
          <a:p>
            <a:pPr lvl="1"/>
            <a:r>
              <a:rPr lang="en-CA" dirty="0"/>
              <a:t>You want to help children learn about God?</a:t>
            </a:r>
          </a:p>
          <a:p>
            <a:pPr lvl="1"/>
            <a:r>
              <a:rPr lang="en-CA" dirty="0"/>
              <a:t>You want to learn how to be a teacher for your future career?</a:t>
            </a:r>
          </a:p>
          <a:p>
            <a:pPr lvl="1"/>
            <a:r>
              <a:rPr lang="en-CA" dirty="0"/>
              <a:t>You are experimenting?</a:t>
            </a:r>
          </a:p>
          <a:p>
            <a:pPr lvl="1"/>
            <a:r>
              <a:rPr lang="en-CA" dirty="0"/>
              <a:t>You’re parents forced you to be here and right now you are making your weekend plans rather than listening...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/>
              <a:t>Each reason will give different results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No matter your reason there is always someone watching your every move with children</a:t>
            </a:r>
          </a:p>
          <a:p>
            <a:endParaRPr lang="en-CA" dirty="0"/>
          </a:p>
        </p:txBody>
      </p:sp>
      <p:pic>
        <p:nvPicPr>
          <p:cNvPr id="4" name="Picture 3" descr="OntarioMinistryOfEducation-logo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3068960"/>
            <a:ext cx="2752725" cy="762000"/>
          </a:xfrm>
          <a:prstGeom prst="rect">
            <a:avLst/>
          </a:prstGeom>
        </p:spPr>
      </p:pic>
      <p:pic>
        <p:nvPicPr>
          <p:cNvPr id="5" name="Picture 4" descr="manager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80112" y="2852936"/>
            <a:ext cx="2592288" cy="2592288"/>
          </a:xfrm>
          <a:prstGeom prst="rect">
            <a:avLst/>
          </a:prstGeom>
        </p:spPr>
      </p:pic>
      <p:pic>
        <p:nvPicPr>
          <p:cNvPr id="6" name="Picture 5" descr="college of EC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1560" y="4221088"/>
            <a:ext cx="4248472" cy="8581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This would be your supervisor</a:t>
            </a:r>
          </a:p>
        </p:txBody>
      </p:sp>
      <p:pic>
        <p:nvPicPr>
          <p:cNvPr id="4" name="Content Placeholder 3" descr="Jesu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87824" y="2301080"/>
            <a:ext cx="2864336" cy="4091909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It’s true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CA" dirty="0"/>
              <a:t>You might think you are ‘only’ a Sunday School teacher but you are more than that...</a:t>
            </a:r>
          </a:p>
          <a:p>
            <a:endParaRPr lang="en-CA" dirty="0"/>
          </a:p>
          <a:p>
            <a:r>
              <a:rPr lang="en-CA" dirty="0"/>
              <a:t>You might be the main point of contact between children and God. You’re job is to understand the children in order to give them a chance to know God</a:t>
            </a:r>
          </a:p>
          <a:p>
            <a:endParaRPr lang="en-CA" dirty="0"/>
          </a:p>
          <a:p>
            <a:r>
              <a:rPr lang="en-CA" dirty="0"/>
              <a:t>How can you teach about God in a true and authentic way if you don’t know how children develop? How will they remember what you said?</a:t>
            </a:r>
          </a:p>
          <a:p>
            <a:endParaRPr lang="en-CA" dirty="0"/>
          </a:p>
          <a:p>
            <a:r>
              <a:rPr lang="en-CA" dirty="0"/>
              <a:t>We’ll come back to view of the child later for now...let’s jump in...</a:t>
            </a:r>
          </a:p>
          <a:p>
            <a:pPr lvl="1"/>
            <a:r>
              <a:rPr lang="en-CA" dirty="0"/>
              <a:t>Today we’ll be talking mostly theories</a:t>
            </a:r>
          </a:p>
          <a:p>
            <a:pPr lvl="1"/>
            <a:r>
              <a:rPr lang="en-CA" dirty="0"/>
              <a:t>Next time we’ll be looking more at practical applications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So many theories...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CA" dirty="0"/>
              <a:t>We could talk about this for days...let’s look at a quick few highlights</a:t>
            </a:r>
          </a:p>
          <a:p>
            <a:endParaRPr lang="en-CA" dirty="0"/>
          </a:p>
          <a:p>
            <a:r>
              <a:rPr lang="en-CA" dirty="0"/>
              <a:t>Developmental theories</a:t>
            </a:r>
          </a:p>
          <a:p>
            <a:pPr lvl="1"/>
            <a:r>
              <a:rPr lang="en-CA" dirty="0"/>
              <a:t>Ages and stages (children learn as they age)</a:t>
            </a:r>
          </a:p>
          <a:p>
            <a:pPr lvl="1"/>
            <a:r>
              <a:rPr lang="en-CA" dirty="0"/>
              <a:t>Psychosocial (combination of mental and social development)</a:t>
            </a:r>
          </a:p>
          <a:p>
            <a:pPr lvl="1"/>
            <a:r>
              <a:rPr lang="en-CA" dirty="0"/>
              <a:t>Behavioural (everything can be taught...what you may have gotten in school)</a:t>
            </a:r>
          </a:p>
          <a:p>
            <a:pPr lvl="1"/>
            <a:r>
              <a:rPr lang="en-CA" dirty="0"/>
              <a:t>Ecological (the children’s environment)</a:t>
            </a:r>
          </a:p>
          <a:p>
            <a:pPr lvl="1"/>
            <a:r>
              <a:rPr lang="en-CA" dirty="0"/>
              <a:t>Cognitive (children learn through many avenues in the mind)</a:t>
            </a:r>
          </a:p>
          <a:p>
            <a:pPr lvl="1"/>
            <a:endParaRPr lang="en-CA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118</TotalTime>
  <Words>824</Words>
  <Application>Microsoft Macintosh PowerPoint</Application>
  <PresentationFormat>On-screen Show (4:3)</PresentationFormat>
  <Paragraphs>106</Paragraphs>
  <Slides>24</Slides>
  <Notes>2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Constantia</vt:lpstr>
      <vt:lpstr>Wingdings 2</vt:lpstr>
      <vt:lpstr>Calibri</vt:lpstr>
      <vt:lpstr>Flow</vt:lpstr>
      <vt:lpstr>Children’s Development</vt:lpstr>
      <vt:lpstr>Quick Intro Video</vt:lpstr>
      <vt:lpstr>So what?</vt:lpstr>
      <vt:lpstr>What is your view of the child?</vt:lpstr>
      <vt:lpstr>Why are you here?</vt:lpstr>
      <vt:lpstr>Each reason will give different results</vt:lpstr>
      <vt:lpstr>This would be your supervisor</vt:lpstr>
      <vt:lpstr>It’s true</vt:lpstr>
      <vt:lpstr>So many theories...</vt:lpstr>
      <vt:lpstr>Ages and Stages</vt:lpstr>
      <vt:lpstr>Psychosocial</vt:lpstr>
      <vt:lpstr>PowerPoint Presentation</vt:lpstr>
      <vt:lpstr>Behavioural</vt:lpstr>
      <vt:lpstr>Ecological</vt:lpstr>
      <vt:lpstr>Bronfenbrenner’s spheres of influence</vt:lpstr>
      <vt:lpstr>Each Sphere</vt:lpstr>
      <vt:lpstr>Cognitive</vt:lpstr>
      <vt:lpstr>Zone of Proximal Development</vt:lpstr>
      <vt:lpstr>Example</vt:lpstr>
      <vt:lpstr>Describe an Orange</vt:lpstr>
      <vt:lpstr>Describe an Orange</vt:lpstr>
      <vt:lpstr>Have I put you to sleep yet?</vt:lpstr>
      <vt:lpstr>How is this relevant?</vt:lpstr>
      <vt:lpstr>PowerPoint Presentation</vt:lpstr>
    </vt:vector>
  </TitlesOfParts>
  <Company>Sheridan</Company>
  <LinksUpToDate>false</LinksUpToDate>
  <SharedDoc>false</SharedDoc>
  <HyperlinksChanged>false</HyperlinksChanged>
  <AppVersion>15.0024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Children’s Development</dc:title>
  <dc:creator>Daniel</dc:creator>
  <cp:lastModifiedBy>Sam Menshawy</cp:lastModifiedBy>
  <cp:revision>14</cp:revision>
  <dcterms:created xsi:type="dcterms:W3CDTF">2014-10-07T00:24:43Z</dcterms:created>
  <dcterms:modified xsi:type="dcterms:W3CDTF">2020-01-30T04:37:36Z</dcterms:modified>
</cp:coreProperties>
</file>