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0" r:id="rId4"/>
    <p:sldId id="272" r:id="rId5"/>
    <p:sldId id="276" r:id="rId6"/>
    <p:sldId id="258" r:id="rId7"/>
    <p:sldId id="271" r:id="rId8"/>
    <p:sldId id="273" r:id="rId9"/>
    <p:sldId id="274" r:id="rId10"/>
    <p:sldId id="275" r:id="rId11"/>
    <p:sldId id="259" r:id="rId12"/>
    <p:sldId id="260" r:id="rId13"/>
    <p:sldId id="261" r:id="rId14"/>
    <p:sldId id="262" r:id="rId15"/>
    <p:sldId id="268" r:id="rId16"/>
    <p:sldId id="263" r:id="rId17"/>
    <p:sldId id="264" r:id="rId18"/>
    <p:sldId id="269" r:id="rId19"/>
    <p:sldId id="265"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2"/>
    <p:restoredTop sz="94633"/>
  </p:normalViewPr>
  <p:slideViewPr>
    <p:cSldViewPr snapToGrid="0" snapToObjects="1">
      <p:cViewPr varScale="1">
        <p:scale>
          <a:sx n="90" d="100"/>
          <a:sy n="90" d="100"/>
        </p:scale>
        <p:origin x="79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4FFAC-215F-60EA-24A8-6936C4DC64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B21450-D2CA-3E7B-C74F-5A58E9745E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F8D0E-F772-E493-469E-13B97637455F}"/>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33B914C0-B491-C2FB-D6AA-2C9CD2398B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620E65-AFA3-2DC3-2A8D-94E867EE0AD3}"/>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25440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7B86-FFCD-ABA8-7BEC-378A21C3AD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F5D68A-0F62-1E14-4CD2-946C66C63D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F4859D-5C35-6BF4-E731-23F96B4A1E7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F4A088FE-4272-8BEB-EAEE-25E68DCF69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142430-660D-1281-EA2D-BC704D7C45D2}"/>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11294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1731C8-A408-B0A5-6A47-68106053C6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DCEFBC-DB2D-4011-A6FB-46CBF55297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907C62-EA5B-5590-CC0B-21DE1AE39F73}"/>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53226B33-7A93-53C2-DFE6-B5E92E7682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D02FD1-4435-760A-2997-769DBD776A06}"/>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4165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04F70-3C39-2657-BC8B-E8CB8B288C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6B6427-FC63-E4F7-9B74-95DCB2857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3C43BC-9D6E-21CC-66E3-8CB65ABF97B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8106124A-3490-EC3F-281A-EEAF7DE186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3167B6-AA5E-8F4D-187B-500896C7F1A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413073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6E4C-EC6B-A353-3109-CBCCFF06F3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B46A4C-B8D4-459B-F508-638D942163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30A01B-B486-0AA1-4AC3-62DE8F5329EE}"/>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2F93C4CC-F120-F4C0-3C42-38F7AF307D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70AB58-1431-F6D4-0677-0AB227C252B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17116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734D2-CE4D-61EF-6993-1DDBD1ED4A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A47728-AB91-5F76-F307-A40B618721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18E6C2-52BE-445B-F1AA-B86B5A453A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FD714A-2A76-1E78-1024-8BF943A40667}"/>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D3B7B873-BEBE-1A7D-F05B-B44B9BA91D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C18655-E137-D425-5589-FB732F9F972C}"/>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613794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96404-07B7-627C-ABF8-7C781E20E1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3F0EB8-F859-2DD3-8699-DC169EB421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B38BC3-E66F-29EA-C2FA-D02C3DE52A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C21504-3D65-F403-557F-A3ACE48DFD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F17867-BB7B-0B1D-6971-4803C1B4E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181F88-A708-5D62-E800-D71CB571D886}"/>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8" name="Footer Placeholder 7">
            <a:extLst>
              <a:ext uri="{FF2B5EF4-FFF2-40B4-BE49-F238E27FC236}">
                <a16:creationId xmlns:a16="http://schemas.microsoft.com/office/drawing/2014/main" id="{1CCCC68A-AEB8-97FE-DF95-C449A8CA07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5677A9-C75C-75D9-0140-4F78D9EF26D5}"/>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1858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96F86-6AA1-096C-D99C-6239942590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A6EF26-205E-7CFA-4B82-BD616363528A}"/>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4" name="Footer Placeholder 3">
            <a:extLst>
              <a:ext uri="{FF2B5EF4-FFF2-40B4-BE49-F238E27FC236}">
                <a16:creationId xmlns:a16="http://schemas.microsoft.com/office/drawing/2014/main" id="{6EF0D3DA-120C-82FE-8235-7108B5C1A1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7A93C5-E0CE-472D-5407-4F4E7B7EAB3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542191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F93509-46C1-3BC4-E37A-0334D91BB4AF}"/>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3" name="Footer Placeholder 2">
            <a:extLst>
              <a:ext uri="{FF2B5EF4-FFF2-40B4-BE49-F238E27FC236}">
                <a16:creationId xmlns:a16="http://schemas.microsoft.com/office/drawing/2014/main" id="{892220D2-FBF2-1E79-3474-D265756496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E55550-BCBC-6F17-17C3-15BB20E21A5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8115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C171-6EE6-42D4-94F2-C841946B2C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BC94C2-FB1B-3E59-962C-A6121288DF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43B1C1-1B10-3348-9F92-BF93F1120C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314391-3172-873B-5CBB-792673E80E9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F1DCF65C-0992-73E4-0440-8FE0F5099D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666503-F3C7-D3C9-B21C-6BDEC0331D4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055325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60BB0-170D-5ECD-F023-E3D24B7A8A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487F1D-DD99-E908-DBD1-CCE5FD5545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FBA10F-F3F2-DA19-3726-B136E4C448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8C245B-9F4C-C90A-1C2F-BDC404EB8939}"/>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3FA964EB-5F8B-1A78-3293-046F7FC0E0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C09C64-6D4C-8B3C-5076-04435DAA9BB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482553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7B6D2A-0653-86FD-4BB3-4B3BA88E67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13613A-C755-9576-A692-EB4CC85F6F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E0729-A4B0-1476-3A10-F42ECB90C7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380D685B-81DE-1270-C035-D4CC168690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5E50F3-DB78-1903-DD38-904E67CCB1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70859-E491-BB42-BA75-55A646FD073A}" type="slidenum">
              <a:rPr lang="en-US" smtClean="0"/>
              <a:t>‹#›</a:t>
            </a:fld>
            <a:endParaRPr lang="en-US"/>
          </a:p>
        </p:txBody>
      </p:sp>
    </p:spTree>
    <p:extLst>
      <p:ext uri="{BB962C8B-B14F-4D97-AF65-F5344CB8AC3E}">
        <p14:creationId xmlns:p14="http://schemas.microsoft.com/office/powerpoint/2010/main" val="4235459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5520DB-F960-4775-B29C-691D6E65A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B32E6318-2CED-5A9B-B7F2-7E63E0B25FC9}"/>
              </a:ext>
            </a:extLst>
          </p:cNvPr>
          <p:cNvSpPr>
            <a:spLocks noGrp="1"/>
          </p:cNvSpPr>
          <p:nvPr>
            <p:ph type="ctrTitle"/>
          </p:nvPr>
        </p:nvSpPr>
        <p:spPr>
          <a:xfrm>
            <a:off x="5229509" y="552160"/>
            <a:ext cx="5847781" cy="1046671"/>
          </a:xfrm>
        </p:spPr>
        <p:txBody>
          <a:bodyPr vert="horz" lIns="91440" tIns="45720" rIns="91440" bIns="45720" rtlCol="0" anchor="ctr">
            <a:normAutofit/>
          </a:bodyPr>
          <a:lstStyle/>
          <a:p>
            <a:pPr algn="l"/>
            <a:r>
              <a:rPr lang="en-US" sz="3200" b="1" dirty="0"/>
              <a:t>The Faithful Servant</a:t>
            </a:r>
          </a:p>
        </p:txBody>
      </p:sp>
      <p:pic>
        <p:nvPicPr>
          <p:cNvPr id="5" name="Picture 4" descr="Lone person stanging on misty jagged mountain">
            <a:extLst>
              <a:ext uri="{FF2B5EF4-FFF2-40B4-BE49-F238E27FC236}">
                <a16:creationId xmlns:a16="http://schemas.microsoft.com/office/drawing/2014/main" id="{AF2A63A6-C086-6B38-2B64-25937B64448C}"/>
              </a:ext>
            </a:extLst>
          </p:cNvPr>
          <p:cNvPicPr>
            <a:picLocks noChangeAspect="1"/>
          </p:cNvPicPr>
          <p:nvPr/>
        </p:nvPicPr>
        <p:blipFill rotWithShape="1">
          <a:blip r:embed="rId2"/>
          <a:srcRect l="27766" r="27904"/>
          <a:stretch/>
        </p:blipFill>
        <p:spPr>
          <a:xfrm>
            <a:off x="-12651" y="10"/>
            <a:ext cx="4251960" cy="6857991"/>
          </a:xfrm>
          <a:prstGeom prst="rect">
            <a:avLst/>
          </a:prstGeom>
        </p:spPr>
      </p:pic>
      <p:sp>
        <p:nvSpPr>
          <p:cNvPr id="11" name="Rectangle 10">
            <a:extLst>
              <a:ext uri="{FF2B5EF4-FFF2-40B4-BE49-F238E27FC236}">
                <a16:creationId xmlns:a16="http://schemas.microsoft.com/office/drawing/2014/main" id="{CD84038B-4A56-439B-A184-79B2D4506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51960" y="1982602"/>
            <a:ext cx="794004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Subtitle 2">
            <a:extLst>
              <a:ext uri="{FF2B5EF4-FFF2-40B4-BE49-F238E27FC236}">
                <a16:creationId xmlns:a16="http://schemas.microsoft.com/office/drawing/2014/main" id="{A4C0AD42-7F7E-A67C-E2E9-C9574D243BB3}"/>
              </a:ext>
            </a:extLst>
          </p:cNvPr>
          <p:cNvSpPr>
            <a:spLocks noGrp="1"/>
          </p:cNvSpPr>
          <p:nvPr>
            <p:ph type="subTitle" idx="1"/>
          </p:nvPr>
        </p:nvSpPr>
        <p:spPr>
          <a:xfrm>
            <a:off x="5229509" y="2551558"/>
            <a:ext cx="6300503" cy="3754282"/>
          </a:xfrm>
        </p:spPr>
        <p:txBody>
          <a:bodyPr vert="horz" lIns="91440" tIns="45720" rIns="91440" bIns="45720" rtlCol="0" anchor="ctr">
            <a:normAutofit/>
          </a:bodyPr>
          <a:lstStyle/>
          <a:p>
            <a:pPr indent="-228600" algn="l">
              <a:buFont typeface="Arial" panose="020B0604020202020204" pitchFamily="34" charset="0"/>
              <a:buChar char="•"/>
            </a:pPr>
            <a:r>
              <a:rPr lang="en-US" dirty="0"/>
              <a:t> </a:t>
            </a:r>
            <a:r>
              <a:rPr lang="en-US" dirty="0">
                <a:effectLst/>
              </a:rPr>
              <a:t>What does it mean to be faithful in service? We shall define it by four aspects of our service life: </a:t>
            </a:r>
            <a:r>
              <a:rPr lang="en-US" b="1" i="1" dirty="0">
                <a:effectLst/>
              </a:rPr>
              <a:t>tradition, holy zeal, honesty, and unity. </a:t>
            </a:r>
          </a:p>
          <a:p>
            <a:pPr indent="-228600" algn="l">
              <a:buFont typeface="Arial" panose="020B0604020202020204" pitchFamily="34" charset="0"/>
              <a:buChar char="•"/>
            </a:pPr>
            <a:endParaRPr lang="en-US" dirty="0">
              <a:effectLst/>
            </a:endParaRPr>
          </a:p>
          <a:p>
            <a:pPr indent="-228600" algn="l">
              <a:buFont typeface="Arial" panose="020B0604020202020204" pitchFamily="34" charset="0"/>
              <a:buChar char="•"/>
            </a:pPr>
            <a:r>
              <a:rPr lang="en-US" dirty="0">
                <a:effectLst/>
              </a:rPr>
              <a:t>These are discussed in detail in the Pastoral Epistles. St. Paul’s Epistles to Timothy (1 and 2 Timothy) and Titus, they are all about service and are a must read for all servants. </a:t>
            </a:r>
          </a:p>
          <a:p>
            <a:pPr indent="-228600" algn="l">
              <a:buFont typeface="Arial" panose="020B0604020202020204" pitchFamily="34" charset="0"/>
              <a:buChar char="•"/>
            </a:pPr>
            <a:endParaRPr lang="en-US" dirty="0"/>
          </a:p>
        </p:txBody>
      </p:sp>
      <p:sp>
        <p:nvSpPr>
          <p:cNvPr id="13" name="Rectangle 12">
            <a:extLst>
              <a:ext uri="{FF2B5EF4-FFF2-40B4-BE49-F238E27FC236}">
                <a16:creationId xmlns:a16="http://schemas.microsoft.com/office/drawing/2014/main" id="{4F96EE13-2C4D-4262-812E-DDE5FC35F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841054" y="3396995"/>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Tree>
    <p:extLst>
      <p:ext uri="{BB962C8B-B14F-4D97-AF65-F5344CB8AC3E}">
        <p14:creationId xmlns:p14="http://schemas.microsoft.com/office/powerpoint/2010/main" val="68764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B799A9-5DE2-8467-6B08-694AA08CEA88}"/>
              </a:ext>
            </a:extLst>
          </p:cNvPr>
          <p:cNvSpPr>
            <a:spLocks noGrp="1"/>
          </p:cNvSpPr>
          <p:nvPr>
            <p:ph type="title"/>
          </p:nvPr>
        </p:nvSpPr>
        <p:spPr>
          <a:xfrm>
            <a:off x="1171074" y="1396686"/>
            <a:ext cx="3240506" cy="4064628"/>
          </a:xfrm>
        </p:spPr>
        <p:txBody>
          <a:bodyPr>
            <a:normAutofit/>
          </a:bodyPr>
          <a:lstStyle/>
          <a:p>
            <a:r>
              <a:rPr lang="en-US">
                <a:solidFill>
                  <a:srgbClr val="FFFFFF"/>
                </a:solidFill>
              </a:rPr>
              <a:t>What does this mean for us?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25D2D4F-FFFF-DE72-ACA7-73477B418DE8}"/>
              </a:ext>
            </a:extLst>
          </p:cNvPr>
          <p:cNvSpPr>
            <a:spLocks noGrp="1"/>
          </p:cNvSpPr>
          <p:nvPr>
            <p:ph idx="1"/>
          </p:nvPr>
        </p:nvSpPr>
        <p:spPr>
          <a:xfrm>
            <a:off x="5370153" y="1526033"/>
            <a:ext cx="5536397" cy="3935281"/>
          </a:xfrm>
        </p:spPr>
        <p:txBody>
          <a:bodyPr>
            <a:normAutofit/>
          </a:bodyPr>
          <a:lstStyle/>
          <a:p>
            <a:r>
              <a:rPr lang="en-US" sz="2200"/>
              <a:t>Be proud of our fathers who sacrificed to preserve for us untainted faith.</a:t>
            </a:r>
          </a:p>
          <a:p>
            <a:r>
              <a:rPr lang="en-US" sz="2200"/>
              <a:t>Observe the Holy Tradition in our teachings and church life.</a:t>
            </a:r>
          </a:p>
          <a:p>
            <a:r>
              <a:rPr lang="en-US" sz="2200"/>
              <a:t>Be honest in handing over what we have received from God.</a:t>
            </a:r>
          </a:p>
          <a:p>
            <a:r>
              <a:rPr lang="en-US" sz="2200"/>
              <a:t>Take serving and teaching very seriously and not spread false teachings.</a:t>
            </a:r>
          </a:p>
          <a:p>
            <a:r>
              <a:rPr lang="en-US" sz="2200"/>
              <a:t>Be vigilant in recognizing false or new ideas that are different from what we have received.</a:t>
            </a:r>
          </a:p>
          <a:p>
            <a:endParaRPr lang="en-US" sz="2200"/>
          </a:p>
        </p:txBody>
      </p:sp>
    </p:spTree>
    <p:extLst>
      <p:ext uri="{BB962C8B-B14F-4D97-AF65-F5344CB8AC3E}">
        <p14:creationId xmlns:p14="http://schemas.microsoft.com/office/powerpoint/2010/main" val="3709866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BDED99-B35B-4FEE-A274-8E8DB6FEEE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02473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726C19-766D-7170-728E-52FE42F5B335}"/>
              </a:ext>
            </a:extLst>
          </p:cNvPr>
          <p:cNvPicPr>
            <a:picLocks noChangeAspect="1"/>
          </p:cNvPicPr>
          <p:nvPr/>
        </p:nvPicPr>
        <p:blipFill rotWithShape="1">
          <a:blip r:embed="rId2"/>
          <a:srcRect l="13772" r="51430" b="-445"/>
          <a:stretch/>
        </p:blipFill>
        <p:spPr>
          <a:xfrm>
            <a:off x="7968222" y="10"/>
            <a:ext cx="4223778" cy="6857990"/>
          </a:xfrm>
          <a:custGeom>
            <a:avLst/>
            <a:gdLst/>
            <a:ahLst/>
            <a:cxnLst/>
            <a:rect l="l" t="t" r="r" b="b"/>
            <a:pathLst>
              <a:path w="4223778" h="6865951">
                <a:moveTo>
                  <a:pt x="478794" y="0"/>
                </a:moveTo>
                <a:lnTo>
                  <a:pt x="4223778" y="0"/>
                </a:lnTo>
                <a:lnTo>
                  <a:pt x="4223778" y="6865951"/>
                </a:lnTo>
                <a:lnTo>
                  <a:pt x="52221" y="6865951"/>
                </a:lnTo>
                <a:lnTo>
                  <a:pt x="49989" y="6844695"/>
                </a:lnTo>
                <a:cubicBezTo>
                  <a:pt x="46440" y="6810509"/>
                  <a:pt x="42891" y="6776323"/>
                  <a:pt x="41304" y="6765443"/>
                </a:cubicBezTo>
                <a:cubicBezTo>
                  <a:pt x="35681" y="6732842"/>
                  <a:pt x="13533" y="6716945"/>
                  <a:pt x="11182" y="6694817"/>
                </a:cubicBezTo>
                <a:cubicBezTo>
                  <a:pt x="16764" y="6697663"/>
                  <a:pt x="14835" y="6635151"/>
                  <a:pt x="10913" y="6627127"/>
                </a:cubicBezTo>
                <a:cubicBezTo>
                  <a:pt x="19564" y="6579282"/>
                  <a:pt x="-12861" y="6585665"/>
                  <a:pt x="5999" y="6527525"/>
                </a:cubicBezTo>
                <a:cubicBezTo>
                  <a:pt x="12287" y="6468687"/>
                  <a:pt x="19003" y="6409739"/>
                  <a:pt x="7685" y="6346547"/>
                </a:cubicBezTo>
                <a:cubicBezTo>
                  <a:pt x="31149" y="6240430"/>
                  <a:pt x="5895" y="6134229"/>
                  <a:pt x="12535" y="6084924"/>
                </a:cubicBezTo>
                <a:cubicBezTo>
                  <a:pt x="14696" y="6024961"/>
                  <a:pt x="53867" y="6020785"/>
                  <a:pt x="45320" y="5989742"/>
                </a:cubicBezTo>
                <a:cubicBezTo>
                  <a:pt x="41264" y="5940899"/>
                  <a:pt x="43258" y="5932095"/>
                  <a:pt x="40418" y="5889597"/>
                </a:cubicBezTo>
                <a:cubicBezTo>
                  <a:pt x="20860" y="5848611"/>
                  <a:pt x="51187" y="5792775"/>
                  <a:pt x="49796" y="5755774"/>
                </a:cubicBezTo>
                <a:cubicBezTo>
                  <a:pt x="43522" y="5734342"/>
                  <a:pt x="37368" y="5692606"/>
                  <a:pt x="49956" y="5684909"/>
                </a:cubicBezTo>
                <a:cubicBezTo>
                  <a:pt x="52825" y="5660429"/>
                  <a:pt x="62553" y="5623499"/>
                  <a:pt x="67011" y="5608897"/>
                </a:cubicBezTo>
                <a:lnTo>
                  <a:pt x="76701" y="5597290"/>
                </a:lnTo>
                <a:cubicBezTo>
                  <a:pt x="87717" y="5587442"/>
                  <a:pt x="82431" y="5550877"/>
                  <a:pt x="89120" y="5529641"/>
                </a:cubicBezTo>
                <a:cubicBezTo>
                  <a:pt x="69291" y="5496375"/>
                  <a:pt x="118554" y="5526326"/>
                  <a:pt x="94330" y="5470852"/>
                </a:cubicBezTo>
                <a:cubicBezTo>
                  <a:pt x="95483" y="5449506"/>
                  <a:pt x="114690" y="5429653"/>
                  <a:pt x="116139" y="5390946"/>
                </a:cubicBezTo>
                <a:cubicBezTo>
                  <a:pt x="127589" y="5337323"/>
                  <a:pt x="132794" y="5338384"/>
                  <a:pt x="135560" y="5284344"/>
                </a:cubicBezTo>
                <a:cubicBezTo>
                  <a:pt x="143629" y="5226223"/>
                  <a:pt x="148113" y="5192743"/>
                  <a:pt x="158141" y="5143920"/>
                </a:cubicBezTo>
                <a:cubicBezTo>
                  <a:pt x="170128" y="5118849"/>
                  <a:pt x="159838" y="5102006"/>
                  <a:pt x="174950" y="5088188"/>
                </a:cubicBezTo>
                <a:cubicBezTo>
                  <a:pt x="197620" y="5107654"/>
                  <a:pt x="181875" y="4983257"/>
                  <a:pt x="203603" y="5010764"/>
                </a:cubicBezTo>
                <a:lnTo>
                  <a:pt x="258582" y="4919969"/>
                </a:lnTo>
                <a:cubicBezTo>
                  <a:pt x="238838" y="4883087"/>
                  <a:pt x="271098" y="4853332"/>
                  <a:pt x="287910" y="4849612"/>
                </a:cubicBezTo>
                <a:cubicBezTo>
                  <a:pt x="294156" y="4811643"/>
                  <a:pt x="286101" y="4834074"/>
                  <a:pt x="305439" y="4799017"/>
                </a:cubicBezTo>
                <a:cubicBezTo>
                  <a:pt x="322572" y="4758926"/>
                  <a:pt x="352642" y="4705848"/>
                  <a:pt x="373456" y="4667754"/>
                </a:cubicBezTo>
                <a:cubicBezTo>
                  <a:pt x="384080" y="4649919"/>
                  <a:pt x="401158" y="4670663"/>
                  <a:pt x="407944" y="4574050"/>
                </a:cubicBezTo>
                <a:cubicBezTo>
                  <a:pt x="408098" y="4548109"/>
                  <a:pt x="427782" y="4503327"/>
                  <a:pt x="425133" y="4462469"/>
                </a:cubicBezTo>
                <a:lnTo>
                  <a:pt x="433890" y="4364681"/>
                </a:lnTo>
                <a:cubicBezTo>
                  <a:pt x="430018" y="4339230"/>
                  <a:pt x="435361" y="4287915"/>
                  <a:pt x="440691" y="4222147"/>
                </a:cubicBezTo>
                <a:cubicBezTo>
                  <a:pt x="451463" y="4164562"/>
                  <a:pt x="497377" y="4067298"/>
                  <a:pt x="503057" y="3977136"/>
                </a:cubicBezTo>
                <a:cubicBezTo>
                  <a:pt x="519229" y="3939837"/>
                  <a:pt x="472839" y="3875689"/>
                  <a:pt x="507582" y="3776020"/>
                </a:cubicBezTo>
                <a:cubicBezTo>
                  <a:pt x="497716" y="3757477"/>
                  <a:pt x="518006" y="3707185"/>
                  <a:pt x="521577" y="3692206"/>
                </a:cubicBezTo>
                <a:cubicBezTo>
                  <a:pt x="525148" y="3677227"/>
                  <a:pt x="526352" y="3687655"/>
                  <a:pt x="529009" y="3686147"/>
                </a:cubicBezTo>
                <a:cubicBezTo>
                  <a:pt x="531848" y="3650325"/>
                  <a:pt x="545504" y="3563351"/>
                  <a:pt x="551870" y="3514534"/>
                </a:cubicBezTo>
                <a:cubicBezTo>
                  <a:pt x="561331" y="3487751"/>
                  <a:pt x="581973" y="3426419"/>
                  <a:pt x="567205" y="3393248"/>
                </a:cubicBezTo>
                <a:cubicBezTo>
                  <a:pt x="585208" y="3400657"/>
                  <a:pt x="563566" y="3353906"/>
                  <a:pt x="579630" y="3344723"/>
                </a:cubicBezTo>
                <a:cubicBezTo>
                  <a:pt x="592861" y="3339338"/>
                  <a:pt x="589379" y="3323900"/>
                  <a:pt x="592672" y="3310978"/>
                </a:cubicBezTo>
                <a:cubicBezTo>
                  <a:pt x="605351" y="3299735"/>
                  <a:pt x="594296" y="3237176"/>
                  <a:pt x="589270" y="3216655"/>
                </a:cubicBezTo>
                <a:cubicBezTo>
                  <a:pt x="566909" y="3160431"/>
                  <a:pt x="626099" y="3142203"/>
                  <a:pt x="609663" y="3096973"/>
                </a:cubicBezTo>
                <a:cubicBezTo>
                  <a:pt x="609191" y="3084373"/>
                  <a:pt x="615889" y="3033331"/>
                  <a:pt x="618886" y="3023628"/>
                </a:cubicBezTo>
                <a:lnTo>
                  <a:pt x="630425" y="2998646"/>
                </a:lnTo>
                <a:lnTo>
                  <a:pt x="640017" y="2995914"/>
                </a:lnTo>
                <a:lnTo>
                  <a:pt x="643600" y="2978244"/>
                </a:lnTo>
                <a:lnTo>
                  <a:pt x="659520" y="2950805"/>
                </a:lnTo>
                <a:cubicBezTo>
                  <a:pt x="620152" y="2937671"/>
                  <a:pt x="687598" y="2860550"/>
                  <a:pt x="650890" y="2864933"/>
                </a:cubicBezTo>
                <a:cubicBezTo>
                  <a:pt x="663707" y="2817056"/>
                  <a:pt x="662078" y="2779813"/>
                  <a:pt x="640210" y="2741864"/>
                </a:cubicBezTo>
                <a:cubicBezTo>
                  <a:pt x="634452" y="2649732"/>
                  <a:pt x="665268" y="2597914"/>
                  <a:pt x="639387" y="2510931"/>
                </a:cubicBezTo>
                <a:cubicBezTo>
                  <a:pt x="645574" y="2407642"/>
                  <a:pt x="671719" y="2317589"/>
                  <a:pt x="680438" y="2227415"/>
                </a:cubicBezTo>
                <a:cubicBezTo>
                  <a:pt x="664175" y="2189847"/>
                  <a:pt x="704423" y="2141655"/>
                  <a:pt x="688135" y="2054289"/>
                </a:cubicBezTo>
                <a:cubicBezTo>
                  <a:pt x="683239" y="2048201"/>
                  <a:pt x="684029" y="1979567"/>
                  <a:pt x="681480" y="1972202"/>
                </a:cubicBezTo>
                <a:lnTo>
                  <a:pt x="686247" y="1917474"/>
                </a:lnTo>
                <a:lnTo>
                  <a:pt x="679783" y="1862721"/>
                </a:lnTo>
                <a:cubicBezTo>
                  <a:pt x="683677" y="1851209"/>
                  <a:pt x="688980" y="1824057"/>
                  <a:pt x="686639" y="1818227"/>
                </a:cubicBezTo>
                <a:lnTo>
                  <a:pt x="658235" y="1742488"/>
                </a:lnTo>
                <a:cubicBezTo>
                  <a:pt x="645662" y="1715201"/>
                  <a:pt x="661423" y="1719638"/>
                  <a:pt x="636990" y="1638389"/>
                </a:cubicBezTo>
                <a:cubicBezTo>
                  <a:pt x="626351" y="1601441"/>
                  <a:pt x="629414" y="1617134"/>
                  <a:pt x="602059" y="1570807"/>
                </a:cubicBezTo>
                <a:lnTo>
                  <a:pt x="570903" y="1513173"/>
                </a:lnTo>
                <a:cubicBezTo>
                  <a:pt x="570781" y="1503175"/>
                  <a:pt x="550561" y="1468055"/>
                  <a:pt x="550438" y="1458058"/>
                </a:cubicBezTo>
                <a:cubicBezTo>
                  <a:pt x="556848" y="1428101"/>
                  <a:pt x="546263" y="1422712"/>
                  <a:pt x="531416" y="1385478"/>
                </a:cubicBezTo>
                <a:cubicBezTo>
                  <a:pt x="527790" y="1370753"/>
                  <a:pt x="490725" y="1304050"/>
                  <a:pt x="501981" y="1265452"/>
                </a:cubicBezTo>
                <a:cubicBezTo>
                  <a:pt x="501825" y="1234781"/>
                  <a:pt x="490462" y="1187660"/>
                  <a:pt x="487370" y="1141743"/>
                </a:cubicBezTo>
                <a:cubicBezTo>
                  <a:pt x="484278" y="1095826"/>
                  <a:pt x="483852" y="1028118"/>
                  <a:pt x="483427" y="989948"/>
                </a:cubicBezTo>
                <a:cubicBezTo>
                  <a:pt x="483001" y="951779"/>
                  <a:pt x="494678" y="945984"/>
                  <a:pt x="484820" y="912725"/>
                </a:cubicBezTo>
                <a:cubicBezTo>
                  <a:pt x="467566" y="854951"/>
                  <a:pt x="510777" y="860797"/>
                  <a:pt x="475093" y="812798"/>
                </a:cubicBezTo>
                <a:cubicBezTo>
                  <a:pt x="461960" y="787034"/>
                  <a:pt x="498505" y="551948"/>
                  <a:pt x="461972" y="450605"/>
                </a:cubicBezTo>
                <a:cubicBezTo>
                  <a:pt x="470167" y="357604"/>
                  <a:pt x="458694" y="431306"/>
                  <a:pt x="465015" y="372906"/>
                </a:cubicBezTo>
                <a:cubicBezTo>
                  <a:pt x="503427" y="364177"/>
                  <a:pt x="489736" y="290341"/>
                  <a:pt x="490377" y="246134"/>
                </a:cubicBezTo>
                <a:cubicBezTo>
                  <a:pt x="491019" y="201927"/>
                  <a:pt x="449725" y="138160"/>
                  <a:pt x="468864" y="107666"/>
                </a:cubicBezTo>
                <a:cubicBezTo>
                  <a:pt x="468282" y="89794"/>
                  <a:pt x="477749" y="76947"/>
                  <a:pt x="477167" y="59075"/>
                </a:cubicBezTo>
                <a:lnTo>
                  <a:pt x="472992" y="14560"/>
                </a:lnTo>
                <a:close/>
              </a:path>
            </a:pathLst>
          </a:custGeom>
        </p:spPr>
      </p:pic>
      <p:sp>
        <p:nvSpPr>
          <p:cNvPr id="2" name="Title 1">
            <a:extLst>
              <a:ext uri="{FF2B5EF4-FFF2-40B4-BE49-F238E27FC236}">
                <a16:creationId xmlns:a16="http://schemas.microsoft.com/office/drawing/2014/main" id="{01F7AA60-ADA6-68E9-2147-9B2647B0AD1C}"/>
              </a:ext>
            </a:extLst>
          </p:cNvPr>
          <p:cNvSpPr>
            <a:spLocks noGrp="1"/>
          </p:cNvSpPr>
          <p:nvPr>
            <p:ph type="title"/>
          </p:nvPr>
        </p:nvSpPr>
        <p:spPr>
          <a:xfrm>
            <a:off x="1137034" y="609600"/>
            <a:ext cx="6831188" cy="1322887"/>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385201EA-6641-A5C0-86CD-52DBF5F355AD}"/>
              </a:ext>
            </a:extLst>
          </p:cNvPr>
          <p:cNvSpPr>
            <a:spLocks noGrp="1"/>
          </p:cNvSpPr>
          <p:nvPr>
            <p:ph idx="1"/>
          </p:nvPr>
        </p:nvSpPr>
        <p:spPr>
          <a:xfrm>
            <a:off x="1137035" y="2194102"/>
            <a:ext cx="6516216" cy="3908585"/>
          </a:xfrm>
        </p:spPr>
        <p:txBody>
          <a:bodyPr>
            <a:normAutofit/>
          </a:bodyPr>
          <a:lstStyle/>
          <a:p>
            <a:pPr>
              <a:buFont typeface="Arial" panose="020B0604020202020204" pitchFamily="34" charset="0"/>
              <a:buChar char="•"/>
            </a:pPr>
            <a:r>
              <a:rPr lang="en-CA" sz="2000" dirty="0">
                <a:effectLst/>
                <a:latin typeface="CMR10"/>
              </a:rPr>
              <a:t>In order to serve with zeal, we must </a:t>
            </a:r>
          </a:p>
          <a:p>
            <a:pPr>
              <a:buFont typeface="Arial" panose="020B0604020202020204" pitchFamily="34" charset="0"/>
              <a:buChar char="•"/>
            </a:pPr>
            <a:endParaRPr lang="en-CA" sz="2000" dirty="0">
              <a:effectLst/>
              <a:latin typeface="CMSY10"/>
            </a:endParaRPr>
          </a:p>
          <a:p>
            <a:pPr marL="0" indent="0">
              <a:buNone/>
            </a:pPr>
            <a:r>
              <a:rPr lang="en-CA" sz="2000" dirty="0">
                <a:effectLst/>
                <a:latin typeface="CMR10"/>
              </a:rPr>
              <a:t>1) have fire in our spiritual life. </a:t>
            </a:r>
            <a:endParaRPr lang="en-CA" sz="2000" dirty="0">
              <a:effectLst/>
              <a:latin typeface="CMSY10"/>
            </a:endParaRPr>
          </a:p>
          <a:p>
            <a:pPr marL="0" indent="0">
              <a:buNone/>
            </a:pPr>
            <a:r>
              <a:rPr lang="en-CA" sz="2000" dirty="0">
                <a:effectLst/>
                <a:latin typeface="CMR10"/>
              </a:rPr>
              <a:t>2) </a:t>
            </a:r>
            <a:r>
              <a:rPr lang="en-CA" sz="2000" dirty="0">
                <a:latin typeface="CMR10"/>
              </a:rPr>
              <a:t>N</a:t>
            </a:r>
            <a:r>
              <a:rPr lang="en-CA" sz="2000" dirty="0">
                <a:effectLst/>
                <a:latin typeface="CMR10"/>
              </a:rPr>
              <a:t>ever feel burdened by service, nor should we feel that service is taking too much of our time. </a:t>
            </a:r>
          </a:p>
          <a:p>
            <a:pPr marL="0" indent="0">
              <a:buNone/>
            </a:pPr>
            <a:r>
              <a:rPr lang="en-CA" sz="2000" dirty="0">
                <a:latin typeface="CMR10"/>
              </a:rPr>
              <a:t>3) L</a:t>
            </a:r>
            <a:r>
              <a:rPr lang="en-CA" sz="2000" dirty="0">
                <a:effectLst/>
                <a:latin typeface="CMR10"/>
              </a:rPr>
              <a:t>earn to love to serve God.  </a:t>
            </a:r>
          </a:p>
          <a:p>
            <a:pPr marL="0" indent="0">
              <a:buNone/>
            </a:pPr>
            <a:endParaRPr lang="en-CA" sz="2000" dirty="0">
              <a:effectLst/>
              <a:latin typeface="CMSY10"/>
            </a:endParaRPr>
          </a:p>
          <a:p>
            <a:pPr>
              <a:buFont typeface="Arial" panose="020B0604020202020204" pitchFamily="34" charset="0"/>
              <a:buChar char="•"/>
            </a:pPr>
            <a:r>
              <a:rPr lang="en-CA" sz="2000" dirty="0">
                <a:effectLst/>
                <a:latin typeface="CMR10"/>
              </a:rPr>
              <a:t>A zealous person is never lukewarm or indifferent in their service. In the Book of Revelation, Jesus warns us about being lukewarm in our service. </a:t>
            </a:r>
          </a:p>
          <a:p>
            <a:endParaRPr lang="en-US" sz="2000" dirty="0"/>
          </a:p>
        </p:txBody>
      </p:sp>
    </p:spTree>
    <p:extLst>
      <p:ext uri="{BB962C8B-B14F-4D97-AF65-F5344CB8AC3E}">
        <p14:creationId xmlns:p14="http://schemas.microsoft.com/office/powerpoint/2010/main" val="2411482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5F65A449-69FC-3BBB-48F0-72230C581BB0}"/>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3F6CF28-5411-8C01-F06E-2647B2E6A78C}"/>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Zeal in service is given to us by the Holy Spirit as a result of our close relationship with Jesus Christ. The fire that is within us is the fire of the Holy Spirit being stirred up within.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latin typeface="CMR10"/>
              </a:rPr>
              <a:t>I</a:t>
            </a:r>
            <a:r>
              <a:rPr lang="en-CA" sz="2000" dirty="0">
                <a:effectLst/>
                <a:latin typeface="CMR10"/>
              </a:rPr>
              <a:t>n 2 Timothy 1:6-7, “Therefore I remind you to stir up the gift of God which is in you through the laying on of my hands. For God has not given us a spirit of fear, but of power and of love, and of a sound mind.”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“But you be watchful in all things, endure afflictions do the work of an evangelist, fulfill your ministry” (2 Timothy 4:5). </a:t>
            </a:r>
            <a:endParaRPr lang="en-CA" sz="2000" dirty="0">
              <a:effectLst/>
              <a:latin typeface="CMSY10"/>
            </a:endParaRPr>
          </a:p>
          <a:p>
            <a:endParaRPr lang="en-US" sz="2000" dirty="0"/>
          </a:p>
        </p:txBody>
      </p:sp>
    </p:spTree>
    <p:extLst>
      <p:ext uri="{BB962C8B-B14F-4D97-AF65-F5344CB8AC3E}">
        <p14:creationId xmlns:p14="http://schemas.microsoft.com/office/powerpoint/2010/main" val="212457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B6AAC169-5199-39E4-F9AD-7856CBCAB818}"/>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FA609F7-3956-D957-C759-8EFDE993618D}"/>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1900" dirty="0">
                <a:effectLst/>
                <a:latin typeface="CMR10"/>
              </a:rPr>
              <a:t>In Titus 2:14, “Who gave Himself for us, that He might redeem us from every lawless deed and purify for Himself His own special people, zealous for good works.” </a:t>
            </a:r>
          </a:p>
          <a:p>
            <a:pPr>
              <a:buFont typeface="Arial" panose="020B0604020202020204" pitchFamily="34" charset="0"/>
              <a:buChar char="•"/>
            </a:pPr>
            <a:endParaRPr lang="en-CA" sz="1900" dirty="0">
              <a:effectLst/>
              <a:latin typeface="CMSY10"/>
            </a:endParaRPr>
          </a:p>
          <a:p>
            <a:pPr>
              <a:buFont typeface="Arial" panose="020B0604020202020204" pitchFamily="34" charset="0"/>
              <a:buChar char="•"/>
            </a:pPr>
            <a:r>
              <a:rPr lang="en-CA" sz="1900" dirty="0">
                <a:latin typeface="CMR10"/>
              </a:rPr>
              <a:t>Jesus was zealous </a:t>
            </a:r>
            <a:r>
              <a:rPr lang="en-CA" sz="1900" dirty="0">
                <a:effectLst/>
                <a:latin typeface="CMR10"/>
              </a:rPr>
              <a:t>when he overturned the tables in the temple. “And He said to those who sold doves, “Take these things away! Do not make My Father’s house a house of merchandise!” Then His disciples remembered that it was written, “Zeal for Your house has eaten Me up” (John 2:17 and Psalm 69:9). </a:t>
            </a:r>
            <a:endParaRPr lang="en-CA" sz="1900" dirty="0">
              <a:effectLst/>
              <a:latin typeface="CMSY10"/>
            </a:endParaRPr>
          </a:p>
        </p:txBody>
      </p:sp>
    </p:spTree>
    <p:extLst>
      <p:ext uri="{BB962C8B-B14F-4D97-AF65-F5344CB8AC3E}">
        <p14:creationId xmlns:p14="http://schemas.microsoft.com/office/powerpoint/2010/main" val="35815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Hand reaching out to sun">
            <a:extLst>
              <a:ext uri="{FF2B5EF4-FFF2-40B4-BE49-F238E27FC236}">
                <a16:creationId xmlns:a16="http://schemas.microsoft.com/office/drawing/2014/main" id="{C719F8AE-9282-C3DC-9DBA-DFFC9F7067CF}"/>
              </a:ext>
            </a:extLst>
          </p:cNvPr>
          <p:cNvPicPr>
            <a:picLocks noChangeAspect="1"/>
          </p:cNvPicPr>
          <p:nvPr/>
        </p:nvPicPr>
        <p:blipFill rotWithShape="1">
          <a:blip r:embed="rId2"/>
          <a:srcRect l="5531" r="2" b="2"/>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E7DCC9B-C3A7-5076-9D5A-FA86F42172E2}"/>
              </a:ext>
            </a:extLst>
          </p:cNvPr>
          <p:cNvSpPr>
            <a:spLocks noGrp="1"/>
          </p:cNvSpPr>
          <p:nvPr>
            <p:ph type="title"/>
          </p:nvPr>
        </p:nvSpPr>
        <p:spPr>
          <a:xfrm>
            <a:off x="838200" y="365125"/>
            <a:ext cx="3822189" cy="1899912"/>
          </a:xfrm>
        </p:spPr>
        <p:txBody>
          <a:bodyPr>
            <a:normAutofit/>
          </a:bodyPr>
          <a:lstStyle/>
          <a:p>
            <a:r>
              <a:rPr lang="en-US" sz="4000" b="1"/>
              <a:t>3) Honesty</a:t>
            </a:r>
          </a:p>
        </p:txBody>
      </p:sp>
      <p:sp>
        <p:nvSpPr>
          <p:cNvPr id="3" name="Content Placeholder 2">
            <a:extLst>
              <a:ext uri="{FF2B5EF4-FFF2-40B4-BE49-F238E27FC236}">
                <a16:creationId xmlns:a16="http://schemas.microsoft.com/office/drawing/2014/main" id="{34FF0BE3-6E90-0854-2340-929C0FE7309C}"/>
              </a:ext>
            </a:extLst>
          </p:cNvPr>
          <p:cNvSpPr>
            <a:spLocks noGrp="1"/>
          </p:cNvSpPr>
          <p:nvPr>
            <p:ph idx="1"/>
          </p:nvPr>
        </p:nvSpPr>
        <p:spPr>
          <a:xfrm>
            <a:off x="838200" y="2265037"/>
            <a:ext cx="4051300" cy="3911926"/>
          </a:xfrm>
        </p:spPr>
        <p:txBody>
          <a:bodyPr>
            <a:normAutofit/>
          </a:bodyPr>
          <a:lstStyle/>
          <a:p>
            <a:pPr>
              <a:buFont typeface="Arial" panose="020B0604020202020204" pitchFamily="34" charset="0"/>
              <a:buChar char="•"/>
            </a:pPr>
            <a:r>
              <a:rPr lang="en-CA" sz="2000" dirty="0">
                <a:effectLst/>
                <a:latin typeface="CMR10"/>
              </a:rPr>
              <a:t>The faithful servant must be honest in their service, and one who is always telling and seeking the truth.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honest servant is honest with their time, their words, their actions, their tithes, and in general, their way of life. They must never twist words or meanings to their own advantage or for their own purpose. </a:t>
            </a:r>
            <a:endParaRPr lang="en-CA" sz="2000" dirty="0">
              <a:effectLst/>
              <a:latin typeface="CMSY10"/>
            </a:endParaRPr>
          </a:p>
          <a:p>
            <a:endParaRPr lang="en-US" sz="1700" dirty="0"/>
          </a:p>
        </p:txBody>
      </p:sp>
    </p:spTree>
    <p:extLst>
      <p:ext uri="{BB962C8B-B14F-4D97-AF65-F5344CB8AC3E}">
        <p14:creationId xmlns:p14="http://schemas.microsoft.com/office/powerpoint/2010/main" val="184689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989C3485-4C84-66BA-C14A-AC5054178575}"/>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C7A58F0-FAE9-1E84-705B-2B2769ABC79E}"/>
              </a:ext>
            </a:extLst>
          </p:cNvPr>
          <p:cNvSpPr>
            <a:spLocks noGrp="1"/>
          </p:cNvSpPr>
          <p:nvPr>
            <p:ph idx="1"/>
          </p:nvPr>
        </p:nvSpPr>
        <p:spPr>
          <a:xfrm>
            <a:off x="6095999" y="713313"/>
            <a:ext cx="5257801" cy="5431376"/>
          </a:xfrm>
        </p:spPr>
        <p:txBody>
          <a:bodyPr anchor="ctr">
            <a:normAutofit/>
          </a:bodyPr>
          <a:lstStyle/>
          <a:p>
            <a:r>
              <a:rPr lang="en-CA" sz="2000" dirty="0">
                <a:effectLst/>
                <a:latin typeface="CMR10"/>
              </a:rPr>
              <a:t>Saint Paul tells Timothy, “But shun profane and idle babblings, for they will increase to more ungodliness. And their message will spread like cancer. Hymenaeus and </a:t>
            </a:r>
            <a:r>
              <a:rPr lang="en-CA" sz="2000" dirty="0" err="1">
                <a:effectLst/>
                <a:latin typeface="CMR10"/>
              </a:rPr>
              <a:t>Philetus</a:t>
            </a:r>
            <a:r>
              <a:rPr lang="en-CA" sz="2000" dirty="0">
                <a:effectLst/>
                <a:latin typeface="CMR10"/>
              </a:rPr>
              <a:t> are of this sort, who have strayed concerning the truth, saying that the resurrection is already past; and they overthrow the faith of some” (2 Timothy 2:16- 18). </a:t>
            </a:r>
          </a:p>
          <a:p>
            <a:endParaRPr lang="en-CA" sz="2000" dirty="0">
              <a:effectLst/>
              <a:latin typeface="CMSY10"/>
            </a:endParaRPr>
          </a:p>
          <a:p>
            <a:r>
              <a:rPr lang="en-CA" sz="2000" dirty="0">
                <a:effectLst/>
                <a:latin typeface="CMR10"/>
              </a:rPr>
              <a:t>The honest servant uses the gifts and talents that God has given him to serve. Recall the parable of the talents (Matthew 25:15-30). The two servants who were given 5 and 2 talents were honest and faithful in their service, and the servant who was given one talent was not. </a:t>
            </a:r>
            <a:endParaRPr lang="en-CA" sz="2000" dirty="0">
              <a:effectLst/>
              <a:latin typeface="CMSY10"/>
            </a:endParaRPr>
          </a:p>
          <a:p>
            <a:endParaRPr lang="en-US" sz="2000" dirty="0"/>
          </a:p>
        </p:txBody>
      </p:sp>
    </p:spTree>
    <p:extLst>
      <p:ext uri="{BB962C8B-B14F-4D97-AF65-F5344CB8AC3E}">
        <p14:creationId xmlns:p14="http://schemas.microsoft.com/office/powerpoint/2010/main" val="192152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3A181723-E829-14C3-3A0A-1D06B557F83C}"/>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AEF4B1F-4F15-83FC-E992-5E8C7571BF5B}"/>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The honest servant is never lazy in serving God. </a:t>
            </a:r>
            <a:r>
              <a:rPr lang="en-CA" sz="2000" dirty="0">
                <a:latin typeface="CMR10"/>
              </a:rPr>
              <a:t>He</a:t>
            </a:r>
            <a:r>
              <a:rPr lang="en-CA" sz="2000" dirty="0">
                <a:effectLst/>
                <a:latin typeface="CMR10"/>
              </a:rPr>
              <a:t> always does his absolute best in serving God and strives for perfection in their service. </a:t>
            </a:r>
          </a:p>
          <a:p>
            <a:pPr>
              <a:buFont typeface="Arial" panose="020B0604020202020204" pitchFamily="34" charset="0"/>
              <a:buChar char="•"/>
            </a:pPr>
            <a:endParaRPr lang="en-CA" sz="2000" dirty="0">
              <a:latin typeface="CMR10"/>
            </a:endParaRPr>
          </a:p>
          <a:p>
            <a:pPr>
              <a:buFont typeface="Arial" panose="020B0604020202020204" pitchFamily="34" charset="0"/>
              <a:buChar char="•"/>
            </a:pPr>
            <a:r>
              <a:rPr lang="en-CA" sz="2000" dirty="0">
                <a:effectLst/>
                <a:latin typeface="CMR10"/>
              </a:rPr>
              <a:t>The honest servant is not hypocritical in their service. Saint Paul warns of this in 2 Timothy 3:1-5, “But know this, that in the last days perilous times will come. For men will be lovers of themselves, lovers of money, boasters, proud, blasphemers, disobedient to parents, unthankful, unholy, unloving, unforgiving, slanderers, without self-control, brutal, despisers of good, traitors, headstrong, haughty, lovers of pleasure rather than lovers of God, having a form of godliness but denying its power” </a:t>
            </a:r>
            <a:endParaRPr lang="en-CA" sz="2000" dirty="0">
              <a:effectLst/>
              <a:latin typeface="CMSY10"/>
            </a:endParaRPr>
          </a:p>
          <a:p>
            <a:pPr marL="0" indent="0">
              <a:buNone/>
            </a:pPr>
            <a:endParaRPr lang="en-US" sz="2000" dirty="0"/>
          </a:p>
        </p:txBody>
      </p:sp>
    </p:spTree>
    <p:extLst>
      <p:ext uri="{BB962C8B-B14F-4D97-AF65-F5344CB8AC3E}">
        <p14:creationId xmlns:p14="http://schemas.microsoft.com/office/powerpoint/2010/main" val="22862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0D87B7-2364-DE0F-B54F-A1D85C80D709}"/>
              </a:ext>
            </a:extLst>
          </p:cNvPr>
          <p:cNvSpPr>
            <a:spLocks noGrp="1"/>
          </p:cNvSpPr>
          <p:nvPr>
            <p:ph type="title"/>
          </p:nvPr>
        </p:nvSpPr>
        <p:spPr>
          <a:xfrm>
            <a:off x="836679" y="723898"/>
            <a:ext cx="6002110" cy="1495425"/>
          </a:xfrm>
        </p:spPr>
        <p:txBody>
          <a:bodyPr>
            <a:normAutofit/>
          </a:bodyPr>
          <a:lstStyle/>
          <a:p>
            <a:r>
              <a:rPr lang="en-US" sz="4000" b="1"/>
              <a:t>4) Unity</a:t>
            </a:r>
          </a:p>
        </p:txBody>
      </p:sp>
      <p:sp>
        <p:nvSpPr>
          <p:cNvPr id="3" name="Content Placeholder 2">
            <a:extLst>
              <a:ext uri="{FF2B5EF4-FFF2-40B4-BE49-F238E27FC236}">
                <a16:creationId xmlns:a16="http://schemas.microsoft.com/office/drawing/2014/main" id="{45EFC2A1-11C5-A357-818F-392DC8FD3A0E}"/>
              </a:ext>
            </a:extLst>
          </p:cNvPr>
          <p:cNvSpPr>
            <a:spLocks noGrp="1"/>
          </p:cNvSpPr>
          <p:nvPr>
            <p:ph idx="1"/>
          </p:nvPr>
        </p:nvSpPr>
        <p:spPr>
          <a:xfrm>
            <a:off x="836680" y="2405067"/>
            <a:ext cx="6002110" cy="3729034"/>
          </a:xfrm>
        </p:spPr>
        <p:txBody>
          <a:bodyPr>
            <a:noAutofit/>
          </a:bodyPr>
          <a:lstStyle/>
          <a:p>
            <a:pPr>
              <a:buFont typeface="Arial" panose="020B0604020202020204" pitchFamily="34" charset="0"/>
              <a:buChar char="•"/>
            </a:pPr>
            <a:r>
              <a:rPr lang="en-CA" sz="2000" dirty="0">
                <a:effectLst/>
                <a:latin typeface="CMR10"/>
              </a:rPr>
              <a:t>The faithful servant is one who always strives for unity and harmony in their service, and in their relationships with others.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Spiritual unity is a major component of service. Jesus met with his disciples often in the Upper Room. </a:t>
            </a:r>
            <a:r>
              <a:rPr lang="en-CA" sz="2000" dirty="0">
                <a:latin typeface="CMR10"/>
              </a:rPr>
              <a:t>Also, i</a:t>
            </a:r>
            <a:r>
              <a:rPr lang="en-CA" sz="2000" dirty="0">
                <a:effectLst/>
                <a:latin typeface="CMR10"/>
              </a:rPr>
              <a:t>n Acts 1:14, “They continued with one accord in prayer and supplication.”</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desire for unity comes when we are filled with the Holy Spirit, as were the disciples before and after Pentecost. </a:t>
            </a:r>
            <a:endParaRPr lang="en-CA" sz="2000" dirty="0">
              <a:effectLst/>
              <a:latin typeface="CMSY10"/>
            </a:endParaRPr>
          </a:p>
          <a:p>
            <a:pPr>
              <a:buFont typeface="Arial" panose="020B0604020202020204" pitchFamily="34" charset="0"/>
              <a:buChar char="•"/>
            </a:pPr>
            <a:endParaRPr lang="en-CA" sz="2000" dirty="0">
              <a:effectLst/>
              <a:latin typeface="CMSY10"/>
            </a:endParaRPr>
          </a:p>
          <a:p>
            <a:endParaRPr lang="en-US" sz="2000" dirty="0"/>
          </a:p>
        </p:txBody>
      </p:sp>
      <p:pic>
        <p:nvPicPr>
          <p:cNvPr id="5" name="Picture 4" descr="Hands holding each other's wrists and interlinked to form a circle">
            <a:extLst>
              <a:ext uri="{FF2B5EF4-FFF2-40B4-BE49-F238E27FC236}">
                <a16:creationId xmlns:a16="http://schemas.microsoft.com/office/drawing/2014/main" id="{AD8FCDBB-C2C2-C50D-7A37-BCC13BE59190}"/>
              </a:ext>
            </a:extLst>
          </p:cNvPr>
          <p:cNvPicPr>
            <a:picLocks noChangeAspect="1"/>
          </p:cNvPicPr>
          <p:nvPr/>
        </p:nvPicPr>
        <p:blipFill rotWithShape="1">
          <a:blip r:embed="rId2"/>
          <a:srcRect l="27521" r="23885" b="-1"/>
          <a:stretch/>
        </p:blipFill>
        <p:spPr>
          <a:xfrm>
            <a:off x="7199440" y="10"/>
            <a:ext cx="4992560" cy="6857990"/>
          </a:xfrm>
          <a:prstGeom prst="rect">
            <a:avLst/>
          </a:prstGeom>
          <a:effectLst/>
        </p:spPr>
      </p:pic>
    </p:spTree>
    <p:extLst>
      <p:ext uri="{BB962C8B-B14F-4D97-AF65-F5344CB8AC3E}">
        <p14:creationId xmlns:p14="http://schemas.microsoft.com/office/powerpoint/2010/main" val="365515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98FBA251-1BB1-7A2F-719C-EF0B85F27CD6}"/>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6C44E983-E3FF-0C5D-BAF8-D973B485F552}"/>
              </a:ext>
            </a:extLst>
          </p:cNvPr>
          <p:cNvSpPr>
            <a:spLocks noGrp="1"/>
          </p:cNvSpPr>
          <p:nvPr>
            <p:ph idx="1"/>
          </p:nvPr>
        </p:nvSpPr>
        <p:spPr>
          <a:xfrm>
            <a:off x="7073900" y="713313"/>
            <a:ext cx="4279900" cy="5431376"/>
          </a:xfrm>
        </p:spPr>
        <p:txBody>
          <a:bodyPr anchor="ctr">
            <a:normAutofit/>
          </a:bodyPr>
          <a:lstStyle/>
          <a:p>
            <a:r>
              <a:rPr lang="en-CA" sz="2000" dirty="0">
                <a:effectLst/>
                <a:latin typeface="CMR10"/>
              </a:rPr>
              <a:t>Saint Paul says “fulfill my joy in being like-minded, having the same love, being of one accord, of one mind. Let nothing be done through selfish ambition or conceit, but in lowliness of mind let each esteem others better than himself” (Philippians 2:2-3). </a:t>
            </a:r>
          </a:p>
          <a:p>
            <a:endParaRPr lang="en-CA" sz="2000" dirty="0"/>
          </a:p>
          <a:p>
            <a:r>
              <a:rPr lang="en-CA" sz="2000" dirty="0">
                <a:effectLst/>
                <a:latin typeface="CMR10"/>
              </a:rPr>
              <a:t>The servant who strives for unity is also a peacemaker. Peacemakers are mentioned in the beatitudes, where Jesus says, “blessed are the peacemakers, for they shall be called sons of God” (Matthew 5:9). </a:t>
            </a:r>
            <a:endParaRPr lang="en-CA" sz="2000" dirty="0">
              <a:effectLst/>
              <a:latin typeface="CMSY10"/>
            </a:endParaRPr>
          </a:p>
          <a:p>
            <a:endParaRPr lang="en-US" sz="2000" dirty="0"/>
          </a:p>
        </p:txBody>
      </p:sp>
    </p:spTree>
    <p:extLst>
      <p:ext uri="{BB962C8B-B14F-4D97-AF65-F5344CB8AC3E}">
        <p14:creationId xmlns:p14="http://schemas.microsoft.com/office/powerpoint/2010/main" val="274931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E1AC9765-E049-672D-AEA7-5E485A87D2A9}"/>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9A1C3325-06A9-53A2-A77D-DF04DE69C250}"/>
              </a:ext>
            </a:extLst>
          </p:cNvPr>
          <p:cNvSpPr>
            <a:spLocks noGrp="1"/>
          </p:cNvSpPr>
          <p:nvPr>
            <p:ph idx="1"/>
          </p:nvPr>
        </p:nvSpPr>
        <p:spPr>
          <a:xfrm>
            <a:off x="7137400" y="713313"/>
            <a:ext cx="4445000" cy="5431376"/>
          </a:xfrm>
        </p:spPr>
        <p:txBody>
          <a:bodyPr anchor="ctr">
            <a:noAutofit/>
          </a:bodyPr>
          <a:lstStyle/>
          <a:p>
            <a:pPr>
              <a:buFont typeface="Arial" panose="020B0604020202020204" pitchFamily="34" charset="0"/>
              <a:buChar char="•"/>
            </a:pPr>
            <a:r>
              <a:rPr lang="en-CA" sz="2000" dirty="0">
                <a:effectLst/>
                <a:latin typeface="CMR10"/>
              </a:rPr>
              <a:t>Thus, the servant who stirs up divisions, quarrels, arguments, or babbles things without knowing their meaning, is one who is not seeking unity in service.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Saint Paul says, “But avoid foolish and ignorant disputes, knowing that they generate strife. And a servant of the Lord must not quarrel but be gentle to all, able to teach, patient, in humility correcting those who are in opposition, if God perhaps will grant them repentance, so that they may know the truth, and that they may come to their senses and escape the snare of the devil, having been taken captive by him to do his will” (2 Timothy 2:23-26). </a:t>
            </a:r>
            <a:endParaRPr lang="en-CA" sz="2000" dirty="0">
              <a:effectLst/>
              <a:latin typeface="CMSY10"/>
            </a:endParaRPr>
          </a:p>
          <a:p>
            <a:endParaRPr lang="en-US" sz="2000" dirty="0"/>
          </a:p>
        </p:txBody>
      </p:sp>
    </p:spTree>
    <p:extLst>
      <p:ext uri="{BB962C8B-B14F-4D97-AF65-F5344CB8AC3E}">
        <p14:creationId xmlns:p14="http://schemas.microsoft.com/office/powerpoint/2010/main" val="305718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5F5896-A185-A72D-217F-3FC10990AAB6}"/>
              </a:ext>
            </a:extLst>
          </p:cNvPr>
          <p:cNvSpPr>
            <a:spLocks noGrp="1"/>
          </p:cNvSpPr>
          <p:nvPr>
            <p:ph type="title"/>
          </p:nvPr>
        </p:nvSpPr>
        <p:spPr>
          <a:xfrm>
            <a:off x="6513788" y="365125"/>
            <a:ext cx="4840010" cy="1807305"/>
          </a:xfrm>
        </p:spPr>
        <p:txBody>
          <a:bodyPr>
            <a:normAutofit/>
          </a:bodyPr>
          <a:lstStyle/>
          <a:p>
            <a:r>
              <a:rPr lang="en-US" b="1"/>
              <a:t>1) Tradition</a:t>
            </a:r>
            <a:endParaRPr lang="en-US" b="1" dirty="0"/>
          </a:p>
        </p:txBody>
      </p:sp>
      <p:pic>
        <p:nvPicPr>
          <p:cNvPr id="12" name="Picture 4" descr="Open book">
            <a:extLst>
              <a:ext uri="{FF2B5EF4-FFF2-40B4-BE49-F238E27FC236}">
                <a16:creationId xmlns:a16="http://schemas.microsoft.com/office/drawing/2014/main" id="{C1CC2C44-0289-6B09-C36E-A9E36DBE0C3A}"/>
              </a:ext>
            </a:extLst>
          </p:cNvPr>
          <p:cNvPicPr>
            <a:picLocks noChangeAspect="1"/>
          </p:cNvPicPr>
          <p:nvPr/>
        </p:nvPicPr>
        <p:blipFill rotWithShape="1">
          <a:blip r:embed="rId2"/>
          <a:srcRect l="19580" r="20886"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89A9A733-1825-C3E4-A14D-0133F2BF7697}"/>
              </a:ext>
            </a:extLst>
          </p:cNvPr>
          <p:cNvSpPr>
            <a:spLocks noGrp="1"/>
          </p:cNvSpPr>
          <p:nvPr>
            <p:ph idx="1"/>
          </p:nvPr>
        </p:nvSpPr>
        <p:spPr>
          <a:xfrm>
            <a:off x="6513788" y="1928813"/>
            <a:ext cx="5444850" cy="4248150"/>
          </a:xfrm>
        </p:spPr>
        <p:txBody>
          <a:bodyPr>
            <a:normAutofit lnSpcReduction="10000"/>
          </a:bodyPr>
          <a:lstStyle/>
          <a:p>
            <a:pPr>
              <a:buFont typeface="Arial" panose="020B0604020202020204" pitchFamily="34" charset="0"/>
              <a:buChar char="•"/>
            </a:pPr>
            <a:endParaRPr lang="en-CA" sz="1700" dirty="0">
              <a:effectLst/>
              <a:latin typeface="CMSY10"/>
            </a:endParaRPr>
          </a:p>
          <a:p>
            <a:r>
              <a:rPr lang="en-US" dirty="0">
                <a:latin typeface="Baskerville" panose="02020502070401020303" pitchFamily="18" charset="0"/>
                <a:ea typeface="Baskerville" panose="02020502070401020303" pitchFamily="18" charset="0"/>
              </a:rPr>
              <a:t>Sources of the Church teachings:</a:t>
            </a:r>
          </a:p>
          <a:p>
            <a:pPr marL="914400" lvl="1" indent="-457200">
              <a:buAutoNum type="arabicPeriod"/>
            </a:pPr>
            <a:r>
              <a:rPr lang="en-US" dirty="0">
                <a:latin typeface="Baskerville" panose="02020502070401020303" pitchFamily="18" charset="0"/>
                <a:ea typeface="Baskerville" panose="02020502070401020303" pitchFamily="18" charset="0"/>
              </a:rPr>
              <a:t>The Holy Scriptures (written)</a:t>
            </a:r>
          </a:p>
          <a:p>
            <a:pPr marL="914400" lvl="1" indent="-457200">
              <a:buAutoNum type="arabicPeriod"/>
            </a:pPr>
            <a:r>
              <a:rPr lang="en-US" dirty="0">
                <a:latin typeface="Baskerville" panose="02020502070401020303" pitchFamily="18" charset="0"/>
                <a:ea typeface="Baskerville" panose="02020502070401020303" pitchFamily="18" charset="0"/>
              </a:rPr>
              <a:t>The Holy Tradition of the church (verbal)</a:t>
            </a:r>
          </a:p>
          <a:p>
            <a:pPr marL="914400" lvl="1" indent="-457200">
              <a:buAutoNum type="arabicPeriod"/>
            </a:pPr>
            <a:r>
              <a:rPr lang="en-US" dirty="0">
                <a:latin typeface="Baskerville" panose="02020502070401020303" pitchFamily="18" charset="0"/>
                <a:ea typeface="Baskerville" panose="02020502070401020303" pitchFamily="18" charset="0"/>
              </a:rPr>
              <a:t>The Ecumenical councils </a:t>
            </a:r>
          </a:p>
          <a:p>
            <a:pPr marL="914400" lvl="1" indent="-457200">
              <a:buAutoNum type="arabicPeriod"/>
            </a:pP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These 3 sources must be </a:t>
            </a:r>
            <a:r>
              <a:rPr lang="en-US" b="1" dirty="0">
                <a:latin typeface="Baskerville" panose="02020502070401020303" pitchFamily="18" charset="0"/>
                <a:ea typeface="Baskerville" panose="02020502070401020303" pitchFamily="18" charset="0"/>
              </a:rPr>
              <a:t>consistent</a:t>
            </a:r>
            <a:r>
              <a:rPr lang="en-US" dirty="0">
                <a:latin typeface="Baskerville" panose="02020502070401020303" pitchFamily="18" charset="0"/>
                <a:ea typeface="Baskerville" panose="02020502070401020303" pitchFamily="18" charset="0"/>
              </a:rPr>
              <a:t> so that the Christian ecclesiastical teaching may be truthful</a:t>
            </a:r>
          </a:p>
          <a:p>
            <a:pPr>
              <a:buFont typeface="Arial" panose="020B0604020202020204" pitchFamily="34" charset="0"/>
              <a:buChar char="•"/>
            </a:pPr>
            <a:endParaRPr lang="en-CA" sz="1700" dirty="0">
              <a:effectLst/>
              <a:latin typeface="CMSY10"/>
            </a:endParaRPr>
          </a:p>
          <a:p>
            <a:endParaRPr lang="en-US" sz="1700" dirty="0"/>
          </a:p>
        </p:txBody>
      </p:sp>
    </p:spTree>
    <p:extLst>
      <p:ext uri="{BB962C8B-B14F-4D97-AF65-F5344CB8AC3E}">
        <p14:creationId xmlns:p14="http://schemas.microsoft.com/office/powerpoint/2010/main" val="94034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64243D-46EA-9F4C-82D3-F71174B8A816}"/>
              </a:ext>
            </a:extLst>
          </p:cNvPr>
          <p:cNvSpPr>
            <a:spLocks noGrp="1"/>
          </p:cNvSpPr>
          <p:nvPr>
            <p:ph type="title"/>
          </p:nvPr>
        </p:nvSpPr>
        <p:spPr>
          <a:xfrm>
            <a:off x="1171074" y="1396686"/>
            <a:ext cx="3240506" cy="4064628"/>
          </a:xfrm>
        </p:spPr>
        <p:txBody>
          <a:bodyPr>
            <a:normAutofit/>
          </a:bodyPr>
          <a:lstStyle/>
          <a:p>
            <a:r>
              <a:rPr lang="en-US" b="1">
                <a:solidFill>
                  <a:srgbClr val="FFFFFF"/>
                </a:solidFill>
              </a:rPr>
              <a:t>References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5EFBCC6-4C16-9550-36C3-A8D1432DD69B}"/>
              </a:ext>
            </a:extLst>
          </p:cNvPr>
          <p:cNvSpPr>
            <a:spLocks noGrp="1"/>
          </p:cNvSpPr>
          <p:nvPr>
            <p:ph idx="1"/>
          </p:nvPr>
        </p:nvSpPr>
        <p:spPr>
          <a:xfrm>
            <a:off x="5370153" y="1526033"/>
            <a:ext cx="5536397" cy="3935281"/>
          </a:xfrm>
        </p:spPr>
        <p:txBody>
          <a:bodyPr>
            <a:normAutofit/>
          </a:bodyPr>
          <a:lstStyle/>
          <a:p>
            <a:r>
              <a:rPr lang="en-US" sz="2000" b="1" dirty="0"/>
              <a:t>Spiritual Guide - </a:t>
            </a:r>
            <a:r>
              <a:rPr lang="en-CA" sz="2000" b="1" dirty="0">
                <a:effectLst/>
              </a:rPr>
              <a:t>ST. MARY’S COPTIC ORTHODOX CHURCH RALEIGH, NC </a:t>
            </a:r>
          </a:p>
          <a:p>
            <a:r>
              <a:rPr lang="en-CA" sz="2000" b="1" dirty="0">
                <a:effectLst/>
              </a:rPr>
              <a:t>Tradition &amp;Orthodoxy by Fr. </a:t>
            </a:r>
            <a:r>
              <a:rPr lang="en-CA" sz="2000" b="1" dirty="0" err="1">
                <a:effectLst/>
              </a:rPr>
              <a:t>Tadros</a:t>
            </a:r>
            <a:r>
              <a:rPr lang="en-CA" sz="2000" b="1" dirty="0">
                <a:effectLst/>
              </a:rPr>
              <a:t> Y. </a:t>
            </a:r>
            <a:r>
              <a:rPr lang="en-CA" sz="2000" b="1" dirty="0" err="1">
                <a:effectLst/>
              </a:rPr>
              <a:t>Malaty</a:t>
            </a:r>
            <a:r>
              <a:rPr lang="en-CA" sz="2000" b="1" dirty="0">
                <a:effectLst/>
              </a:rPr>
              <a:t>.  </a:t>
            </a:r>
          </a:p>
          <a:p>
            <a:r>
              <a:rPr lang="en-CA" sz="2000" b="1" dirty="0" err="1"/>
              <a:t>Suscopts.org</a:t>
            </a:r>
            <a:endParaRPr lang="en-CA" sz="2000" b="1" dirty="0"/>
          </a:p>
          <a:p>
            <a:r>
              <a:rPr lang="en-AU" sz="2000" b="1" dirty="0">
                <a:ea typeface="Baskerville" panose="02020502070401020303" pitchFamily="18" charset="0"/>
              </a:rPr>
              <a:t>Comparative Theology’ by H.H. Pope </a:t>
            </a:r>
            <a:r>
              <a:rPr lang="en-AU" sz="2000" b="1" dirty="0" err="1">
                <a:ea typeface="Baskerville" panose="02020502070401020303" pitchFamily="18" charset="0"/>
              </a:rPr>
              <a:t>Shenouda</a:t>
            </a:r>
            <a:r>
              <a:rPr lang="en-AU" sz="2000" b="1" dirty="0">
                <a:ea typeface="Baskerville" panose="02020502070401020303" pitchFamily="18" charset="0"/>
              </a:rPr>
              <a:t> III</a:t>
            </a:r>
            <a:endParaRPr lang="en-CA" sz="2000" b="1" dirty="0"/>
          </a:p>
          <a:p>
            <a:pPr marL="0" indent="0">
              <a:buNone/>
            </a:pPr>
            <a:endParaRPr lang="en-CA" b="1" dirty="0"/>
          </a:p>
          <a:p>
            <a:pPr marL="0" indent="0">
              <a:buNone/>
            </a:pPr>
            <a:endParaRPr lang="en-US" dirty="0"/>
          </a:p>
          <a:p>
            <a:endParaRPr lang="en-US" dirty="0"/>
          </a:p>
        </p:txBody>
      </p:sp>
    </p:spTree>
    <p:extLst>
      <p:ext uri="{BB962C8B-B14F-4D97-AF65-F5344CB8AC3E}">
        <p14:creationId xmlns:p14="http://schemas.microsoft.com/office/powerpoint/2010/main" val="2394763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B27D35-44F4-5448-E8FB-8F8C0688EC48}"/>
              </a:ext>
            </a:extLst>
          </p:cNvPr>
          <p:cNvSpPr>
            <a:spLocks noGrp="1"/>
          </p:cNvSpPr>
          <p:nvPr>
            <p:ph type="title"/>
          </p:nvPr>
        </p:nvSpPr>
        <p:spPr>
          <a:xfrm>
            <a:off x="572493" y="238539"/>
            <a:ext cx="11018520" cy="1434415"/>
          </a:xfrm>
        </p:spPr>
        <p:txBody>
          <a:bodyPr anchor="b">
            <a:normAutofit/>
          </a:bodyPr>
          <a:lstStyle/>
          <a:p>
            <a:r>
              <a:rPr lang="en-US" sz="5400">
                <a:latin typeface="Baskerville" panose="02020502070401020303" pitchFamily="18" charset="0"/>
                <a:ea typeface="Baskerville" panose="02020502070401020303" pitchFamily="18" charset="0"/>
              </a:rPr>
              <a:t>St Athanasius on Holy Tradition</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A73EC18-F047-A0B1-046D-2AA4C9819A93}"/>
              </a:ext>
            </a:extLst>
          </p:cNvPr>
          <p:cNvSpPr>
            <a:spLocks noGrp="1"/>
          </p:cNvSpPr>
          <p:nvPr>
            <p:ph idx="1"/>
          </p:nvPr>
        </p:nvSpPr>
        <p:spPr>
          <a:xfrm>
            <a:off x="572493" y="2071316"/>
            <a:ext cx="6713552" cy="4119172"/>
          </a:xfrm>
        </p:spPr>
        <p:txBody>
          <a:bodyPr anchor="t">
            <a:normAutofit/>
          </a:bodyPr>
          <a:lstStyle/>
          <a:p>
            <a:pPr marL="0" indent="0">
              <a:buFont typeface="Arial" panose="020B0604020202020204" pitchFamily="34" charset="0"/>
              <a:buNone/>
            </a:pPr>
            <a:r>
              <a:rPr lang="en-AU" sz="2200">
                <a:latin typeface="Baskerville" panose="02020502070401020303" pitchFamily="18" charset="0"/>
                <a:ea typeface="Baskerville" panose="02020502070401020303" pitchFamily="18" charset="0"/>
                <a:cs typeface="Times New Roman" panose="02020603050405020304" pitchFamily="18" charset="0"/>
              </a:rPr>
              <a:t>“Beyond these things, let us look at the very tradition teaching and faith of the catholic (universal) church from the very beginning which these three aspects are essential: </a:t>
            </a:r>
            <a:r>
              <a:rPr lang="en-AU" sz="2200" b="1">
                <a:latin typeface="Baskerville" panose="02020502070401020303" pitchFamily="18" charset="0"/>
                <a:ea typeface="Baskerville" panose="02020502070401020303" pitchFamily="18" charset="0"/>
                <a:cs typeface="Times New Roman" panose="02020603050405020304" pitchFamily="18" charset="0"/>
              </a:rPr>
              <a:t>That which the lord gave, The apostles preached, The fathers kept; </a:t>
            </a:r>
            <a:r>
              <a:rPr lang="en-AU" sz="2200">
                <a:latin typeface="Baskerville" panose="02020502070401020303" pitchFamily="18" charset="0"/>
                <a:ea typeface="Baskerville" panose="02020502070401020303" pitchFamily="18" charset="0"/>
                <a:cs typeface="Times New Roman" panose="02020603050405020304" pitchFamily="18" charset="0"/>
              </a:rPr>
              <a:t>Upon this the church is founded and he who shall fall away from it shall not be a Christian and shall no longer be so called.”</a:t>
            </a:r>
          </a:p>
          <a:p>
            <a:endParaRPr lang="en-US" sz="2200"/>
          </a:p>
        </p:txBody>
      </p:sp>
      <p:pic>
        <p:nvPicPr>
          <p:cNvPr id="6" name="Picture 2" descr="St. Athanasius Coptic Orthodox Church – Chattanooga, TN – Diocese Churches  – The Diocese – Coptic Orthodox Diocese of the Southern United States">
            <a:extLst>
              <a:ext uri="{FF2B5EF4-FFF2-40B4-BE49-F238E27FC236}">
                <a16:creationId xmlns:a16="http://schemas.microsoft.com/office/drawing/2014/main" id="{66B6338C-AE93-8D77-1E96-210CB3F16C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119" r="10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723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245941-0669-BA94-5717-2BAC40C45FB7}"/>
              </a:ext>
            </a:extLst>
          </p:cNvPr>
          <p:cNvSpPr>
            <a:spLocks noGrp="1"/>
          </p:cNvSpPr>
          <p:nvPr>
            <p:ph type="title"/>
          </p:nvPr>
        </p:nvSpPr>
        <p:spPr>
          <a:xfrm>
            <a:off x="838200" y="365125"/>
            <a:ext cx="10515600" cy="1325563"/>
          </a:xfrm>
        </p:spPr>
        <p:txBody>
          <a:bodyPr>
            <a:normAutofit/>
          </a:bodyPr>
          <a:lstStyle/>
          <a:p>
            <a:r>
              <a:rPr lang="en-US" sz="5400" dirty="0"/>
              <a:t>Tradition in the O.T.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E9D632-E984-31E5-2FCD-6B704683EA47}"/>
              </a:ext>
            </a:extLst>
          </p:cNvPr>
          <p:cNvSpPr>
            <a:spLocks noGrp="1"/>
          </p:cNvSpPr>
          <p:nvPr>
            <p:ph idx="1"/>
          </p:nvPr>
        </p:nvSpPr>
        <p:spPr>
          <a:xfrm>
            <a:off x="838200" y="1929384"/>
            <a:ext cx="10515600" cy="4251960"/>
          </a:xfrm>
        </p:spPr>
        <p:txBody>
          <a:bodyPr>
            <a:normAutofit/>
          </a:bodyPr>
          <a:lstStyle/>
          <a:p>
            <a:r>
              <a:rPr lang="en-CA" sz="2000" dirty="0">
                <a:effectLst/>
                <a:latin typeface="TimesNewRomanPSMT"/>
              </a:rPr>
              <a:t>Almost 2000 years had elapsed since the creation of Adam and Eve until the written Law was given to Moses the Prophet. During this long period of time Tradition was the </a:t>
            </a:r>
            <a:r>
              <a:rPr lang="en-CA" sz="2000" b="1" dirty="0">
                <a:effectLst/>
                <a:latin typeface="TimesNewRomanPS"/>
              </a:rPr>
              <a:t>only </a:t>
            </a:r>
            <a:r>
              <a:rPr lang="en-CA" sz="2000" dirty="0">
                <a:effectLst/>
                <a:latin typeface="TimesNewRomanPSMT"/>
              </a:rPr>
              <a:t>source of knowledge about God and His commandments. This Holy Tradition was being transmitted faithfully from one generation to the other .</a:t>
            </a:r>
          </a:p>
          <a:p>
            <a:pPr marL="0" indent="0">
              <a:buNone/>
            </a:pPr>
            <a:endParaRPr lang="en-CA" sz="2000" dirty="0">
              <a:effectLst/>
              <a:latin typeface="TimesNewRomanPSMT"/>
            </a:endParaRPr>
          </a:p>
          <a:p>
            <a:r>
              <a:rPr lang="en-CA" sz="2000" dirty="0">
                <a:effectLst/>
                <a:latin typeface="TimesNewRomanPSMT"/>
              </a:rPr>
              <a:t>King David said, “We have heard with our ears, O God, our fathers have told us, what deeds You did in their days, in days of old.” </a:t>
            </a:r>
            <a:r>
              <a:rPr lang="en-CA" sz="2000" b="1" dirty="0">
                <a:effectLst/>
                <a:latin typeface="TimesNewRomanPS"/>
              </a:rPr>
              <a:t>(Ps 66:1) </a:t>
            </a:r>
          </a:p>
          <a:p>
            <a:pPr marL="0" indent="0">
              <a:buNone/>
            </a:pPr>
            <a:endParaRPr lang="en-CA" sz="2000" dirty="0"/>
          </a:p>
          <a:p>
            <a:r>
              <a:rPr lang="en-CA" sz="2000" dirty="0">
                <a:effectLst/>
                <a:latin typeface="TimesNewRomanPSMT"/>
              </a:rPr>
              <a:t>St. Paul said, “By faith Abel offered to God a more excellent sacrifice than Cain.” </a:t>
            </a:r>
            <a:r>
              <a:rPr lang="en-CA" sz="2000" b="1" dirty="0">
                <a:effectLst/>
                <a:latin typeface="TimesNewRomanPS"/>
              </a:rPr>
              <a:t>(Heb 11:6) </a:t>
            </a:r>
            <a:r>
              <a:rPr lang="en-CA" sz="2000" dirty="0">
                <a:effectLst/>
                <a:latin typeface="TimesNewRomanPSMT"/>
              </a:rPr>
              <a:t>Now Abel lived 14 centuries before the written commandments. So, where did he get that faith? How did he learn about offering animal sacrifices? Surely from his father Adam who received it from God Himself. </a:t>
            </a:r>
            <a:endParaRPr lang="en-CA" sz="2000" dirty="0">
              <a:effectLst/>
            </a:endParaRPr>
          </a:p>
          <a:p>
            <a:endParaRPr lang="en-CA" sz="1700" dirty="0"/>
          </a:p>
          <a:p>
            <a:endParaRPr lang="en-US" sz="1700" dirty="0"/>
          </a:p>
        </p:txBody>
      </p:sp>
    </p:spTree>
    <p:extLst>
      <p:ext uri="{BB962C8B-B14F-4D97-AF65-F5344CB8AC3E}">
        <p14:creationId xmlns:p14="http://schemas.microsoft.com/office/powerpoint/2010/main" val="2965578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A8F4D9-D243-DEE4-C7BC-F3B666B5A3D7}"/>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Tradition in the O.T.</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637AECD-42D6-61A4-ED25-BE33D65CA83E}"/>
              </a:ext>
            </a:extLst>
          </p:cNvPr>
          <p:cNvSpPr>
            <a:spLocks noGrp="1"/>
          </p:cNvSpPr>
          <p:nvPr>
            <p:ph idx="1"/>
          </p:nvPr>
        </p:nvSpPr>
        <p:spPr>
          <a:xfrm>
            <a:off x="4447308" y="591344"/>
            <a:ext cx="6906491" cy="5585619"/>
          </a:xfrm>
        </p:spPr>
        <p:txBody>
          <a:bodyPr anchor="ctr">
            <a:normAutofit/>
          </a:bodyPr>
          <a:lstStyle/>
          <a:p>
            <a:pPr>
              <a:buFont typeface="Arial" panose="020B0604020202020204" pitchFamily="34" charset="0"/>
              <a:buChar char="•"/>
            </a:pPr>
            <a:r>
              <a:rPr lang="en-CA" sz="2600" b="1" dirty="0">
                <a:effectLst/>
                <a:latin typeface="TimesNewRomanPS"/>
              </a:rPr>
              <a:t>(Gen 28:17-18) </a:t>
            </a:r>
            <a:r>
              <a:rPr lang="en-CA" sz="2600" dirty="0">
                <a:effectLst/>
                <a:latin typeface="TimesNewRomanPSMT"/>
              </a:rPr>
              <a:t>Our father Jacob called the place where he saw his dream ‘</a:t>
            </a:r>
            <a:r>
              <a:rPr lang="en-CA" sz="2600" i="1" dirty="0">
                <a:effectLst/>
                <a:latin typeface="TimesNewRomanPS"/>
              </a:rPr>
              <a:t>the house of God</a:t>
            </a:r>
            <a:r>
              <a:rPr lang="en-CA" sz="2600" dirty="0">
                <a:effectLst/>
                <a:latin typeface="TimesNewRomanPSMT"/>
              </a:rPr>
              <a:t>’. He also took a stone, set it up as a pillar and poured oil on it. How was he familiar with the term ‘</a:t>
            </a:r>
            <a:r>
              <a:rPr lang="en-CA" sz="2600" i="1" dirty="0">
                <a:effectLst/>
                <a:latin typeface="TimesNewRomanPS"/>
              </a:rPr>
              <a:t>house of God</a:t>
            </a:r>
            <a:r>
              <a:rPr lang="en-CA" sz="2600" dirty="0">
                <a:effectLst/>
                <a:latin typeface="TimesNewRomanPSMT"/>
              </a:rPr>
              <a:t>’ and how did he know about the consecration of the houses of God by pouring oil? Again, only the existence of Holy Tradition explains this. </a:t>
            </a:r>
            <a:endParaRPr lang="en-CA" sz="2600" dirty="0">
              <a:effectLst/>
              <a:latin typeface="SymbolMT"/>
            </a:endParaRPr>
          </a:p>
          <a:p>
            <a:pPr>
              <a:buFont typeface="Arial" panose="020B0604020202020204" pitchFamily="34" charset="0"/>
              <a:buChar char="•"/>
            </a:pPr>
            <a:r>
              <a:rPr lang="en-CA" sz="2600" b="1" dirty="0">
                <a:effectLst/>
                <a:latin typeface="TimesNewRomanPS"/>
              </a:rPr>
              <a:t>(Gen 39:7-10) </a:t>
            </a:r>
            <a:r>
              <a:rPr lang="en-CA" sz="2600" dirty="0">
                <a:effectLst/>
                <a:latin typeface="TimesNewRomanPSMT"/>
              </a:rPr>
              <a:t>Joseph the Righteous knew that adultery was ‘</a:t>
            </a:r>
            <a:r>
              <a:rPr lang="en-CA" sz="2600" i="1" dirty="0">
                <a:effectLst/>
                <a:latin typeface="TimesNewRomanPS"/>
              </a:rPr>
              <a:t>a great wickedness</a:t>
            </a:r>
            <a:r>
              <a:rPr lang="en-CA" sz="2600" dirty="0">
                <a:effectLst/>
                <a:latin typeface="TimesNewRomanPSMT"/>
              </a:rPr>
              <a:t>’ through Holy Tradition long before Moses the Prophet wrote the seventh commandment. </a:t>
            </a:r>
            <a:endParaRPr lang="en-CA" sz="2600" dirty="0">
              <a:effectLst/>
              <a:latin typeface="SymbolMT"/>
            </a:endParaRPr>
          </a:p>
          <a:p>
            <a:endParaRPr lang="en-US" sz="2600" dirty="0"/>
          </a:p>
        </p:txBody>
      </p:sp>
    </p:spTree>
    <p:extLst>
      <p:ext uri="{BB962C8B-B14F-4D97-AF65-F5344CB8AC3E}">
        <p14:creationId xmlns:p14="http://schemas.microsoft.com/office/powerpoint/2010/main" val="363684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93D416-9AE9-AEF5-E6BD-F5A73A62BCF1}"/>
              </a:ext>
            </a:extLst>
          </p:cNvPr>
          <p:cNvSpPr>
            <a:spLocks noGrp="1"/>
          </p:cNvSpPr>
          <p:nvPr>
            <p:ph type="title"/>
          </p:nvPr>
        </p:nvSpPr>
        <p:spPr>
          <a:xfrm>
            <a:off x="838200" y="365125"/>
            <a:ext cx="10515600" cy="1325563"/>
          </a:xfrm>
        </p:spPr>
        <p:txBody>
          <a:bodyPr>
            <a:normAutofit/>
          </a:bodyPr>
          <a:lstStyle/>
          <a:p>
            <a:r>
              <a:rPr lang="en-US" sz="5400" b="1"/>
              <a:t>Tradition in The N.T.</a:t>
            </a:r>
          </a:p>
        </p:txBody>
      </p:sp>
      <p:sp>
        <p:nvSpPr>
          <p:cNvPr id="1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A15E727-2E02-D6AB-02D2-2081EC46E326}"/>
              </a:ext>
            </a:extLst>
          </p:cNvPr>
          <p:cNvSpPr>
            <a:spLocks noGrp="1"/>
          </p:cNvSpPr>
          <p:nvPr>
            <p:ph idx="1"/>
          </p:nvPr>
        </p:nvSpPr>
        <p:spPr>
          <a:xfrm>
            <a:off x="838200" y="1929384"/>
            <a:ext cx="10515600" cy="4251960"/>
          </a:xfrm>
        </p:spPr>
        <p:txBody>
          <a:bodyPr>
            <a:noAutofit/>
          </a:bodyPr>
          <a:lstStyle/>
          <a:p>
            <a:r>
              <a:rPr lang="en-CA" sz="2000" dirty="0"/>
              <a:t>St. Paul said to his disciple St. Timothy </a:t>
            </a:r>
            <a:r>
              <a:rPr lang="en-CA" sz="2000" i="1" dirty="0"/>
              <a:t>“And the things that you have heard from me among many witnesses, commit these to faithful men who will be able to teach others also” (2 Timothy 2:2). </a:t>
            </a:r>
            <a:endParaRPr lang="en-CA" sz="2000" dirty="0"/>
          </a:p>
          <a:p>
            <a:pPr marL="0" indent="0">
              <a:buNone/>
            </a:pPr>
            <a:endParaRPr lang="en-CA" sz="2000" dirty="0">
              <a:effectLst/>
            </a:endParaRPr>
          </a:p>
          <a:p>
            <a:r>
              <a:rPr lang="en-CA" sz="2000" dirty="0"/>
              <a:t>The Gospel does not contain all the teachings of the Lord Jesus Christ as St. John said to Gaius </a:t>
            </a:r>
            <a:r>
              <a:rPr lang="en-CA" sz="2000" i="1" dirty="0"/>
              <a:t>“I had many things to write but I do not wish to write to you with pen and ink. But I hope to see you shortly, and we shall speak face to face” (3 John 13 &amp;14</a:t>
            </a:r>
            <a:r>
              <a:rPr lang="en-CA" sz="2000" dirty="0"/>
              <a:t>). </a:t>
            </a:r>
          </a:p>
          <a:p>
            <a:endParaRPr lang="en-CA" sz="2000" dirty="0"/>
          </a:p>
          <a:p>
            <a:r>
              <a:rPr lang="en-CA" sz="2000" dirty="0"/>
              <a:t>St. Luke said </a:t>
            </a:r>
            <a:r>
              <a:rPr lang="en-CA" sz="2000" i="1" dirty="0"/>
              <a:t>“To whom he also presented Himself alive after His suffering by many infallible proofs, being seen by them during forty days and speaking of the things pertaining to the Kingdom” (Act 1:3). </a:t>
            </a:r>
          </a:p>
          <a:p>
            <a:endParaRPr lang="en-CA" sz="2000" i="1" dirty="0">
              <a:effectLst/>
            </a:endParaRPr>
          </a:p>
          <a:p>
            <a:endParaRPr lang="en-US" sz="2000" dirty="0"/>
          </a:p>
        </p:txBody>
      </p:sp>
    </p:spTree>
    <p:extLst>
      <p:ext uri="{BB962C8B-B14F-4D97-AF65-F5344CB8AC3E}">
        <p14:creationId xmlns:p14="http://schemas.microsoft.com/office/powerpoint/2010/main" val="403974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4F5BA5-99B5-CBBE-83CE-F3EB2ADD9D09}"/>
              </a:ext>
            </a:extLst>
          </p:cNvPr>
          <p:cNvSpPr>
            <a:spLocks noGrp="1"/>
          </p:cNvSpPr>
          <p:nvPr>
            <p:ph type="title"/>
          </p:nvPr>
        </p:nvSpPr>
        <p:spPr>
          <a:xfrm>
            <a:off x="838200" y="365125"/>
            <a:ext cx="10515600" cy="1325563"/>
          </a:xfrm>
        </p:spPr>
        <p:txBody>
          <a:bodyPr>
            <a:normAutofit/>
          </a:bodyPr>
          <a:lstStyle/>
          <a:p>
            <a:r>
              <a:rPr lang="en-US" sz="5400"/>
              <a:t>Tradition in The N.T.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9ED7B87-52FC-9D66-63F7-FB6DABC5046C}"/>
              </a:ext>
            </a:extLst>
          </p:cNvPr>
          <p:cNvSpPr>
            <a:spLocks noGrp="1"/>
          </p:cNvSpPr>
          <p:nvPr>
            <p:ph idx="1"/>
          </p:nvPr>
        </p:nvSpPr>
        <p:spPr>
          <a:xfrm>
            <a:off x="838200" y="1929384"/>
            <a:ext cx="10515600" cy="4251960"/>
          </a:xfrm>
        </p:spPr>
        <p:txBody>
          <a:bodyPr>
            <a:normAutofit/>
          </a:bodyPr>
          <a:lstStyle/>
          <a:p>
            <a:pPr>
              <a:buFont typeface="Arial" panose="020B0604020202020204" pitchFamily="34" charset="0"/>
              <a:buChar char="•"/>
            </a:pPr>
            <a:r>
              <a:rPr lang="en-CA" sz="1900" b="1" dirty="0">
                <a:effectLst/>
                <a:latin typeface="TimesNewRomanPS"/>
              </a:rPr>
              <a:t>( (2 Tim 3:8)</a:t>
            </a:r>
            <a:br>
              <a:rPr lang="en-CA" sz="1900" b="1" dirty="0">
                <a:effectLst/>
                <a:latin typeface="TimesNewRomanPS"/>
              </a:rPr>
            </a:br>
            <a:r>
              <a:rPr lang="en-CA" sz="1900" dirty="0">
                <a:effectLst/>
                <a:latin typeface="TimesNewRomanPSMT"/>
              </a:rPr>
              <a:t>St. Paul mentioned the names of the two Egyptian magicians who resisted Moses the Prophets. These names are not mentioned in the Old Testament but were known by Holy Tradition. </a:t>
            </a:r>
          </a:p>
          <a:p>
            <a:pPr>
              <a:buFont typeface="Arial" panose="020B0604020202020204" pitchFamily="34" charset="0"/>
              <a:buChar char="•"/>
            </a:pPr>
            <a:endParaRPr lang="en-CA" sz="1900" dirty="0">
              <a:effectLst/>
              <a:latin typeface="SymbolMT"/>
            </a:endParaRPr>
          </a:p>
          <a:p>
            <a:pPr>
              <a:buFont typeface="Arial" panose="020B0604020202020204" pitchFamily="34" charset="0"/>
              <a:buChar char="•"/>
            </a:pPr>
            <a:r>
              <a:rPr lang="en-CA" sz="1900" b="1" dirty="0">
                <a:effectLst/>
                <a:latin typeface="TimesNewRomanPS"/>
              </a:rPr>
              <a:t>(Heb 12:21)</a:t>
            </a:r>
            <a:br>
              <a:rPr lang="en-CA" sz="1900" b="1" dirty="0">
                <a:effectLst/>
                <a:latin typeface="TimesNewRomanPS"/>
              </a:rPr>
            </a:br>
            <a:r>
              <a:rPr lang="en-CA" sz="1900" dirty="0">
                <a:effectLst/>
                <a:latin typeface="TimesNewRomanPSMT"/>
              </a:rPr>
              <a:t>St. Paul described how the people received the Law and how the mountain was blazing with fire. Then he wrote, “Moses said, I am exceedingly afraid and trembling”. These words ascribed to Moses the Prophet are not mentioned in the Old Testament. </a:t>
            </a:r>
          </a:p>
          <a:p>
            <a:pPr marL="0" indent="0">
              <a:buNone/>
            </a:pPr>
            <a:endParaRPr lang="en-CA" sz="1900" dirty="0">
              <a:effectLst/>
              <a:latin typeface="SymbolMT"/>
            </a:endParaRPr>
          </a:p>
          <a:p>
            <a:pPr>
              <a:buFont typeface="Arial" panose="020B0604020202020204" pitchFamily="34" charset="0"/>
              <a:buChar char="•"/>
            </a:pPr>
            <a:r>
              <a:rPr lang="en-CA" sz="1900" b="1" dirty="0">
                <a:effectLst/>
                <a:latin typeface="TimesNewRomanPS"/>
              </a:rPr>
              <a:t>(Jude 9)</a:t>
            </a:r>
            <a:br>
              <a:rPr lang="en-CA" sz="1900" b="1" dirty="0">
                <a:effectLst/>
                <a:latin typeface="TimesNewRomanPS"/>
              </a:rPr>
            </a:br>
            <a:r>
              <a:rPr lang="en-CA" sz="1900" dirty="0">
                <a:effectLst/>
                <a:latin typeface="TimesNewRomanPSMT"/>
              </a:rPr>
              <a:t>St. Jude mentioned the dispute between Archangel Michael and Satan regarding the body of Moses the Prophet. None of this was mentioned in the Old Testament but again was known through Holy Tradition. </a:t>
            </a:r>
            <a:endParaRPr lang="en-CA" sz="1900" dirty="0">
              <a:effectLst/>
              <a:latin typeface="SymbolMT"/>
            </a:endParaRPr>
          </a:p>
          <a:p>
            <a:endParaRPr lang="en-US" sz="1900" dirty="0"/>
          </a:p>
        </p:txBody>
      </p:sp>
    </p:spTree>
    <p:extLst>
      <p:ext uri="{BB962C8B-B14F-4D97-AF65-F5344CB8AC3E}">
        <p14:creationId xmlns:p14="http://schemas.microsoft.com/office/powerpoint/2010/main" val="3199160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A96725-210D-2D82-7D4C-EF87182AB20F}"/>
              </a:ext>
            </a:extLst>
          </p:cNvPr>
          <p:cNvSpPr>
            <a:spLocks noGrp="1"/>
          </p:cNvSpPr>
          <p:nvPr>
            <p:ph type="title"/>
          </p:nvPr>
        </p:nvSpPr>
        <p:spPr>
          <a:xfrm>
            <a:off x="838200" y="365125"/>
            <a:ext cx="10515600" cy="1325563"/>
          </a:xfrm>
        </p:spPr>
        <p:txBody>
          <a:bodyPr>
            <a:normAutofit/>
          </a:bodyPr>
          <a:lstStyle/>
          <a:p>
            <a:r>
              <a:rPr lang="en-US" sz="5400"/>
              <a:t>Benefits of the Holy Traditions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73B3A04-C60F-EB4F-AB6F-3EF16D876060}"/>
              </a:ext>
            </a:extLst>
          </p:cNvPr>
          <p:cNvSpPr>
            <a:spLocks noGrp="1"/>
          </p:cNvSpPr>
          <p:nvPr>
            <p:ph idx="1"/>
          </p:nvPr>
        </p:nvSpPr>
        <p:spPr>
          <a:xfrm>
            <a:off x="838200" y="1929384"/>
            <a:ext cx="10515600" cy="4251960"/>
          </a:xfrm>
        </p:spPr>
        <p:txBody>
          <a:bodyPr>
            <a:normAutofit/>
          </a:bodyPr>
          <a:lstStyle/>
          <a:p>
            <a:r>
              <a:rPr lang="en-CA" sz="2000" dirty="0">
                <a:effectLst/>
              </a:rPr>
              <a:t>Many years have elapsed since the Pentecost (the birthday of the Church) until the writing and gathering of the Holy Books of the New Testament. During these years Holy Tradition played a major role in </a:t>
            </a:r>
            <a:r>
              <a:rPr lang="en-CA" sz="2000" b="1" dirty="0">
                <a:effectLst/>
              </a:rPr>
              <a:t>transmitting the faith </a:t>
            </a:r>
            <a:r>
              <a:rPr lang="en-CA" sz="2000" dirty="0">
                <a:effectLst/>
              </a:rPr>
              <a:t>and in the discernment of the apostolic writings from the heretical ones</a:t>
            </a:r>
          </a:p>
          <a:p>
            <a:endParaRPr lang="en-CA" sz="2000" dirty="0"/>
          </a:p>
          <a:p>
            <a:r>
              <a:rPr lang="en-CA" sz="2000" b="1" dirty="0"/>
              <a:t>The correct interpretation of the Holy Scriptures.</a:t>
            </a:r>
            <a:r>
              <a:rPr lang="en-CA" sz="2000" dirty="0"/>
              <a:t> </a:t>
            </a:r>
            <a:r>
              <a:rPr lang="en-CA" sz="2000" dirty="0">
                <a:effectLst/>
              </a:rPr>
              <a:t>Heretics</a:t>
            </a:r>
            <a:r>
              <a:rPr lang="en-CA" sz="2000" dirty="0"/>
              <a:t> </a:t>
            </a:r>
            <a:r>
              <a:rPr lang="en-CA" sz="2000" dirty="0">
                <a:effectLst/>
              </a:rPr>
              <a:t>can make the Holy Scripture say more or less anything they like. For this reason, the Holy Tradition of the Church was of considerable importance, as it indicated the manner in which Holy Scripture had been received and interpreted within the Church. The right interpretation of the Holy Scripture was thus to be found where true Christian faith and discipline had been maintained. </a:t>
            </a:r>
            <a:endParaRPr lang="en-CA" sz="2000" dirty="0"/>
          </a:p>
          <a:p>
            <a:pPr marL="0" indent="0">
              <a:buNone/>
            </a:pPr>
            <a:endParaRPr lang="en-CA" sz="2000" dirty="0">
              <a:effectLst/>
            </a:endParaRPr>
          </a:p>
          <a:p>
            <a:r>
              <a:rPr lang="en-CA" sz="2000" dirty="0">
                <a:effectLst/>
              </a:rPr>
              <a:t>The Holy tradition is older than the written Holy Scripture of the New Testament and </a:t>
            </a:r>
            <a:r>
              <a:rPr lang="en-CA" sz="2000" b="1" dirty="0">
                <a:effectLst/>
              </a:rPr>
              <a:t>the New Testament recognition was actually a product of Holy Tradition. </a:t>
            </a:r>
          </a:p>
          <a:p>
            <a:endParaRPr lang="en-US" sz="1500" dirty="0"/>
          </a:p>
        </p:txBody>
      </p:sp>
    </p:spTree>
    <p:extLst>
      <p:ext uri="{BB962C8B-B14F-4D97-AF65-F5344CB8AC3E}">
        <p14:creationId xmlns:p14="http://schemas.microsoft.com/office/powerpoint/2010/main" val="1267532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5" name="Rectangle 2059">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6" name="Freeform: Shape 2061">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64" name="Arc 206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TextBox 9">
            <a:extLst>
              <a:ext uri="{FF2B5EF4-FFF2-40B4-BE49-F238E27FC236}">
                <a16:creationId xmlns:a16="http://schemas.microsoft.com/office/drawing/2014/main" id="{A90FF549-0A01-A1A8-9283-9909F46971ED}"/>
              </a:ext>
            </a:extLst>
          </p:cNvPr>
          <p:cNvSpPr txBox="1"/>
          <p:nvPr/>
        </p:nvSpPr>
        <p:spPr>
          <a:xfrm>
            <a:off x="838200" y="328613"/>
            <a:ext cx="10515600" cy="5848350"/>
          </a:xfrm>
          <a:prstGeom prst="rect">
            <a:avLst/>
          </a:prstGeom>
        </p:spPr>
        <p:txBody>
          <a:bodyPr vert="horz" lIns="91440" tIns="45720" rIns="91440" bIns="45720" rtlCol="0">
            <a:normAutofit lnSpcReduction="10000"/>
          </a:bodyPr>
          <a:lstStyle/>
          <a:p>
            <a:pPr indent="-228600">
              <a:lnSpc>
                <a:spcPct val="90000"/>
              </a:lnSpc>
              <a:spcAft>
                <a:spcPts val="600"/>
              </a:spcAft>
              <a:buFont typeface="Arial" panose="020B0604020202020204" pitchFamily="34" charset="0"/>
              <a:buChar char="•"/>
            </a:pPr>
            <a:endParaRPr lang="en-US" sz="1000" dirty="0"/>
          </a:p>
          <a:p>
            <a:pPr marL="342900" indent="-342900">
              <a:lnSpc>
                <a:spcPct val="90000"/>
              </a:lnSpc>
              <a:spcAft>
                <a:spcPts val="600"/>
              </a:spcAft>
              <a:buFont typeface="Arial" panose="020B0604020202020204" pitchFamily="34" charset="0"/>
              <a:buChar char="•"/>
            </a:pPr>
            <a:r>
              <a:rPr lang="en-US" sz="2000" dirty="0">
                <a:effectLst/>
              </a:rPr>
              <a:t>Many things that we believe and accept as </a:t>
            </a:r>
            <a:r>
              <a:rPr lang="en-US" sz="2000" b="1" dirty="0">
                <a:effectLst/>
              </a:rPr>
              <a:t>rules of faith </a:t>
            </a:r>
            <a:r>
              <a:rPr lang="en-US" sz="2000" dirty="0">
                <a:effectLst/>
              </a:rPr>
              <a:t>are not explicitly mentioned in the </a:t>
            </a:r>
            <a:endParaRPr lang="en-US" sz="2000" dirty="0"/>
          </a:p>
          <a:p>
            <a:pPr>
              <a:lnSpc>
                <a:spcPct val="90000"/>
              </a:lnSpc>
              <a:spcAft>
                <a:spcPts val="600"/>
              </a:spcAft>
            </a:pPr>
            <a:r>
              <a:rPr lang="en-US" sz="2000" dirty="0">
                <a:effectLst/>
              </a:rPr>
              <a:t>Holy Scripture but are transmitted to us through Holy Tradition: </a:t>
            </a:r>
            <a:endParaRPr lang="en-US" sz="2000" dirty="0"/>
          </a:p>
          <a:p>
            <a:pPr indent="-228600">
              <a:lnSpc>
                <a:spcPct val="90000"/>
              </a:lnSpc>
              <a:spcAft>
                <a:spcPts val="600"/>
              </a:spcAft>
              <a:buFont typeface="Arial" panose="020B0604020202020204" pitchFamily="34" charset="0"/>
              <a:buChar char="•"/>
            </a:pPr>
            <a:endParaRPr lang="en-US" sz="2000" dirty="0"/>
          </a:p>
          <a:p>
            <a:pPr>
              <a:lnSpc>
                <a:spcPct val="90000"/>
              </a:lnSpc>
              <a:spcAft>
                <a:spcPts val="600"/>
              </a:spcAft>
            </a:pPr>
            <a:r>
              <a:rPr lang="en-US" sz="2200" b="1" u="sng" dirty="0"/>
              <a:t>EXAMPLES:</a:t>
            </a:r>
          </a:p>
          <a:p>
            <a:pPr>
              <a:lnSpc>
                <a:spcPct val="90000"/>
              </a:lnSpc>
              <a:spcAft>
                <a:spcPts val="600"/>
              </a:spcAft>
            </a:pPr>
            <a:endParaRPr lang="en-US" sz="2200" b="1" u="sng" dirty="0"/>
          </a:p>
          <a:p>
            <a:pPr indent="-228600">
              <a:lnSpc>
                <a:spcPct val="90000"/>
              </a:lnSpc>
              <a:spcAft>
                <a:spcPts val="600"/>
              </a:spcAft>
              <a:buFont typeface="Arial" panose="020B0604020202020204" pitchFamily="34" charset="0"/>
              <a:buChar char="•"/>
            </a:pPr>
            <a:r>
              <a:rPr lang="en-US" sz="2000" dirty="0">
                <a:effectLst/>
              </a:rPr>
              <a:t>The term </a:t>
            </a:r>
            <a:r>
              <a:rPr lang="en-US" sz="2000" b="1" dirty="0">
                <a:effectLst/>
              </a:rPr>
              <a:t>‘Trinity</a:t>
            </a:r>
            <a:r>
              <a:rPr lang="en-US" sz="2000" dirty="0">
                <a:effectLst/>
              </a:rPr>
              <a:t>’ is not mentioned in any of the Holy Books, but the faith in the Trinity is rooted in all of us through the Holy Tradition of the Church. </a:t>
            </a:r>
          </a:p>
          <a:p>
            <a:pPr indent="-228600">
              <a:lnSpc>
                <a:spcPct val="90000"/>
              </a:lnSpc>
              <a:spcAft>
                <a:spcPts val="600"/>
              </a:spcAft>
              <a:buFont typeface="Arial" panose="020B0604020202020204" pitchFamily="34" charset="0"/>
              <a:buChar char="•"/>
            </a:pPr>
            <a:r>
              <a:rPr lang="en-US" sz="2000" dirty="0">
                <a:effectLst/>
              </a:rPr>
              <a:t>The term ‘of the same substance’ (</a:t>
            </a:r>
            <a:r>
              <a:rPr lang="en-US" sz="2000" b="1" dirty="0" err="1">
                <a:effectLst/>
              </a:rPr>
              <a:t>homoousios</a:t>
            </a:r>
            <a:r>
              <a:rPr lang="en-US" sz="2000" dirty="0">
                <a:effectLst/>
              </a:rPr>
              <a:t>) which is used to declare our faith concerning the person of our Lord Jesus Christ is not mentioned in Holy Scriptures. </a:t>
            </a:r>
          </a:p>
          <a:p>
            <a:pPr indent="-228600">
              <a:lnSpc>
                <a:spcPct val="90000"/>
              </a:lnSpc>
              <a:spcAft>
                <a:spcPts val="600"/>
              </a:spcAft>
              <a:buFont typeface="Arial" panose="020B0604020202020204" pitchFamily="34" charset="0"/>
              <a:buChar char="•"/>
            </a:pPr>
            <a:r>
              <a:rPr lang="en-US" sz="2000" b="1" dirty="0">
                <a:effectLst/>
              </a:rPr>
              <a:t>The observance of Sunday </a:t>
            </a:r>
            <a:r>
              <a:rPr lang="en-US" sz="2000" dirty="0">
                <a:effectLst/>
              </a:rPr>
              <a:t>as the Lord Jesus Christ’s Day instead of Saturday and facing the East while praying.</a:t>
            </a:r>
          </a:p>
          <a:p>
            <a:pPr indent="-228600">
              <a:lnSpc>
                <a:spcPct val="90000"/>
              </a:lnSpc>
              <a:spcAft>
                <a:spcPts val="600"/>
              </a:spcAft>
              <a:buFont typeface="Arial" panose="020B0604020202020204" pitchFamily="34" charset="0"/>
              <a:buChar char="•"/>
            </a:pPr>
            <a:r>
              <a:rPr lang="en-US" sz="2000" dirty="0">
                <a:effectLst/>
              </a:rPr>
              <a:t>The doctrine </a:t>
            </a:r>
            <a:r>
              <a:rPr lang="en-US" sz="2000" b="1" dirty="0">
                <a:effectLst/>
              </a:rPr>
              <a:t>of monogamy </a:t>
            </a:r>
            <a:r>
              <a:rPr lang="en-US" sz="2000" dirty="0">
                <a:effectLst/>
              </a:rPr>
              <a:t>is also known through Holy Tradition. </a:t>
            </a:r>
          </a:p>
          <a:p>
            <a:pPr indent="-228600">
              <a:lnSpc>
                <a:spcPct val="90000"/>
              </a:lnSpc>
              <a:spcAft>
                <a:spcPts val="600"/>
              </a:spcAft>
              <a:buFont typeface="Arial" panose="020B0604020202020204" pitchFamily="34" charset="0"/>
              <a:buChar char="•"/>
            </a:pPr>
            <a:r>
              <a:rPr lang="en-US" sz="2000" dirty="0">
                <a:effectLst/>
              </a:rPr>
              <a:t>The practice of </a:t>
            </a:r>
            <a:r>
              <a:rPr lang="en-US" sz="2000" b="1" dirty="0">
                <a:effectLst/>
              </a:rPr>
              <a:t>infant baptism </a:t>
            </a:r>
            <a:r>
              <a:rPr lang="en-US" sz="2000" dirty="0">
                <a:effectLst/>
              </a:rPr>
              <a:t>is not explicitly mentioned in Holy Scripture. Likewise, the </a:t>
            </a:r>
          </a:p>
          <a:p>
            <a:pPr indent="-228600">
              <a:lnSpc>
                <a:spcPct val="90000"/>
              </a:lnSpc>
              <a:spcAft>
                <a:spcPts val="600"/>
              </a:spcAft>
              <a:buFont typeface="Arial" panose="020B0604020202020204" pitchFamily="34" charset="0"/>
              <a:buChar char="•"/>
            </a:pPr>
            <a:r>
              <a:rPr lang="en-US" sz="2000" dirty="0">
                <a:effectLst/>
              </a:rPr>
              <a:t>practice of </a:t>
            </a:r>
            <a:r>
              <a:rPr lang="en-US" sz="2000" b="1" dirty="0">
                <a:effectLst/>
              </a:rPr>
              <a:t>praying for the departed</a:t>
            </a:r>
            <a:r>
              <a:rPr lang="en-US" sz="2000" dirty="0">
                <a:effectLst/>
              </a:rPr>
              <a:t>. </a:t>
            </a:r>
          </a:p>
          <a:p>
            <a:pPr indent="-228600">
              <a:lnSpc>
                <a:spcPct val="90000"/>
              </a:lnSpc>
              <a:spcAft>
                <a:spcPts val="600"/>
              </a:spcAft>
              <a:buFont typeface="Arial" panose="020B0604020202020204" pitchFamily="34" charset="0"/>
              <a:buChar char="•"/>
            </a:pPr>
            <a:r>
              <a:rPr lang="en-US" sz="2000" dirty="0">
                <a:effectLst/>
              </a:rPr>
              <a:t>Drawing </a:t>
            </a:r>
            <a:r>
              <a:rPr lang="en-US" sz="2000" b="1" dirty="0">
                <a:effectLst/>
              </a:rPr>
              <a:t>the sign of the cross </a:t>
            </a:r>
            <a:r>
              <a:rPr lang="en-US" sz="2000" dirty="0">
                <a:effectLst/>
              </a:rPr>
              <a:t>and saying, ‘In the Name of the Father, the Son, and the Holy Spirit, One God, Amen’ </a:t>
            </a:r>
            <a:r>
              <a:rPr lang="en-US" sz="2000" dirty="0" err="1">
                <a:effectLst/>
              </a:rPr>
              <a:t>i</a:t>
            </a:r>
            <a:r>
              <a:rPr lang="en-US" sz="2000" dirty="0">
                <a:effectLst/>
              </a:rPr>
              <a:t> </a:t>
            </a:r>
          </a:p>
          <a:p>
            <a:pPr indent="-228600">
              <a:lnSpc>
                <a:spcPct val="90000"/>
              </a:lnSpc>
              <a:spcAft>
                <a:spcPts val="600"/>
              </a:spcAft>
              <a:buFont typeface="Arial" panose="020B0604020202020204" pitchFamily="34" charset="0"/>
              <a:buChar char="•"/>
            </a:pPr>
            <a:r>
              <a:rPr lang="en-US" sz="2000" dirty="0">
                <a:effectLst/>
              </a:rPr>
              <a:t>The fact the </a:t>
            </a:r>
            <a:r>
              <a:rPr lang="en-US" sz="2000" b="1" dirty="0">
                <a:effectLst/>
              </a:rPr>
              <a:t>right thief </a:t>
            </a:r>
            <a:r>
              <a:rPr lang="en-US" sz="2000" dirty="0">
                <a:effectLst/>
              </a:rPr>
              <a:t>was actually the one who went to paradise </a:t>
            </a:r>
            <a:r>
              <a:rPr lang="en-US" sz="1000" dirty="0"/>
              <a:t> </a:t>
            </a:r>
          </a:p>
        </p:txBody>
      </p:sp>
      <p:pic>
        <p:nvPicPr>
          <p:cNvPr id="2054" name="Picture 6" descr="page3image1450823216">
            <a:extLst>
              <a:ext uri="{FF2B5EF4-FFF2-40B4-BE49-F238E27FC236}">
                <a16:creationId xmlns:a16="http://schemas.microsoft.com/office/drawing/2014/main" id="{B9D7B6C4-661F-1DC9-57F0-C13706C27F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46038"/>
            <a:ext cx="1778000" cy="254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page3image1450823504">
            <a:extLst>
              <a:ext uri="{FF2B5EF4-FFF2-40B4-BE49-F238E27FC236}">
                <a16:creationId xmlns:a16="http://schemas.microsoft.com/office/drawing/2014/main" id="{99F363AC-5D57-329B-0C64-6EF7D1FFEC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0575" y="-46038"/>
            <a:ext cx="2578100" cy="2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022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TotalTime>
  <Words>2184</Words>
  <Application>Microsoft Macintosh PowerPoint</Application>
  <PresentationFormat>Widescreen</PresentationFormat>
  <Paragraphs>111</Paragraphs>
  <Slides>20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Baskerville</vt:lpstr>
      <vt:lpstr>Calibri</vt:lpstr>
      <vt:lpstr>Calibri Light</vt:lpstr>
      <vt:lpstr>CMR10</vt:lpstr>
      <vt:lpstr>CMSY10</vt:lpstr>
      <vt:lpstr>SymbolMT</vt:lpstr>
      <vt:lpstr>TimesNewRomanPS</vt:lpstr>
      <vt:lpstr>TimesNewRomanPSMT</vt:lpstr>
      <vt:lpstr>Office Theme</vt:lpstr>
      <vt:lpstr>The Faithful Servant</vt:lpstr>
      <vt:lpstr>1) Tradition</vt:lpstr>
      <vt:lpstr>St Athanasius on Holy Tradition</vt:lpstr>
      <vt:lpstr>Tradition in the O.T.</vt:lpstr>
      <vt:lpstr>Tradition in the O.T.</vt:lpstr>
      <vt:lpstr>Tradition in The N.T.</vt:lpstr>
      <vt:lpstr>Tradition in The N.T.</vt:lpstr>
      <vt:lpstr>Benefits of the Holy Traditions</vt:lpstr>
      <vt:lpstr>PowerPoint Presentation</vt:lpstr>
      <vt:lpstr>What does this mean for us?</vt:lpstr>
      <vt:lpstr>2) Holy Zeal</vt:lpstr>
      <vt:lpstr>2) Holy Zeal</vt:lpstr>
      <vt:lpstr>2) Holy Zeal</vt:lpstr>
      <vt:lpstr>3) Honesty</vt:lpstr>
      <vt:lpstr>3) Honesty</vt:lpstr>
      <vt:lpstr>3) Honesty</vt:lpstr>
      <vt:lpstr>4) Unity</vt:lpstr>
      <vt:lpstr>4) Unity</vt:lpstr>
      <vt:lpstr>4) Unity</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Faithful Servant</dc:title>
  <dc:creator>WGI - Sam Menshawy</dc:creator>
  <cp:lastModifiedBy>Nelly Onsy Menshawy</cp:lastModifiedBy>
  <cp:revision>16</cp:revision>
  <dcterms:created xsi:type="dcterms:W3CDTF">2023-05-06T02:45:45Z</dcterms:created>
  <dcterms:modified xsi:type="dcterms:W3CDTF">2024-11-03T04:25:10Z</dcterms:modified>
</cp:coreProperties>
</file>