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sldIdLst>
    <p:sldId id="256" r:id="rId2"/>
    <p:sldId id="279" r:id="rId3"/>
    <p:sldId id="257" r:id="rId4"/>
    <p:sldId id="282" r:id="rId5"/>
    <p:sldId id="258" r:id="rId6"/>
    <p:sldId id="289" r:id="rId7"/>
    <p:sldId id="259" r:id="rId8"/>
    <p:sldId id="260" r:id="rId9"/>
    <p:sldId id="261" r:id="rId10"/>
    <p:sldId id="262" r:id="rId11"/>
    <p:sldId id="263" r:id="rId12"/>
    <p:sldId id="264" r:id="rId13"/>
    <p:sldId id="266" r:id="rId14"/>
    <p:sldId id="265" r:id="rId15"/>
    <p:sldId id="269" r:id="rId16"/>
    <p:sldId id="270" r:id="rId17"/>
    <p:sldId id="267" r:id="rId18"/>
    <p:sldId id="272" r:id="rId19"/>
    <p:sldId id="290" r:id="rId20"/>
    <p:sldId id="280" r:id="rId21"/>
    <p:sldId id="273" r:id="rId22"/>
    <p:sldId id="274" r:id="rId23"/>
    <p:sldId id="275" r:id="rId24"/>
    <p:sldId id="276" r:id="rId25"/>
    <p:sldId id="277" r:id="rId26"/>
    <p:sldId id="278" r:id="rId27"/>
    <p:sldId id="283" r:id="rId28"/>
    <p:sldId id="285" r:id="rId29"/>
    <p:sldId id="286" r:id="rId30"/>
    <p:sldId id="287" r:id="rId31"/>
    <p:sldId id="288"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8A69E3-2097-4608-B902-AF7E608D3726}" v="10" dt="2022-03-27T21:18:54.048"/>
    <p1510:client id="{5FFB3D38-21B6-4122-8F29-94FACB376F54}" v="1" dt="2022-03-27T21:20:33.412"/>
    <p1510:client id="{E4505831-E983-4053-98B8-244585F198AA}" v="4412" dt="2022-03-27T21:03:49.1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5" autoAdjust="0"/>
    <p:restoredTop sz="94660"/>
  </p:normalViewPr>
  <p:slideViewPr>
    <p:cSldViewPr snapToGrid="0">
      <p:cViewPr varScale="1">
        <p:scale>
          <a:sx n="111" d="100"/>
          <a:sy n="111" d="100"/>
        </p:scale>
        <p:origin x="3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33EC43-8AAA-4DBA-AC38-95486AF500AD}" type="doc">
      <dgm:prSet loTypeId="urn:microsoft.com/office/officeart/2005/8/layout/vList2" loCatId="list" qsTypeId="urn:microsoft.com/office/officeart/2005/8/quickstyle/simple5" qsCatId="simple" csTypeId="urn:microsoft.com/office/officeart/2005/8/colors/colorful1" csCatId="colorful"/>
      <dgm:spPr/>
      <dgm:t>
        <a:bodyPr/>
        <a:lstStyle/>
        <a:p>
          <a:endParaRPr lang="en-US"/>
        </a:p>
      </dgm:t>
    </dgm:pt>
    <dgm:pt modelId="{453693A4-8FE4-4520-BB75-27CBBF1F1E3B}">
      <dgm:prSet/>
      <dgm:spPr/>
      <dgm:t>
        <a:bodyPr/>
        <a:lstStyle/>
        <a:p>
          <a:r>
            <a:rPr lang="en-US"/>
            <a:t>Mormon – Father, Son and Holy Spirit but NOT one God, but 3 separate gods and there are many gods besides them</a:t>
          </a:r>
        </a:p>
      </dgm:t>
    </dgm:pt>
    <dgm:pt modelId="{68E90805-C881-4583-BF70-66AE49380845}" type="parTrans" cxnId="{67E5E0DC-8BEF-465B-B2AC-407F13F67D7C}">
      <dgm:prSet/>
      <dgm:spPr/>
      <dgm:t>
        <a:bodyPr/>
        <a:lstStyle/>
        <a:p>
          <a:endParaRPr lang="en-US"/>
        </a:p>
      </dgm:t>
    </dgm:pt>
    <dgm:pt modelId="{C15E0D43-3B5A-4AC8-BB26-B8C42D6873A9}" type="sibTrans" cxnId="{67E5E0DC-8BEF-465B-B2AC-407F13F67D7C}">
      <dgm:prSet/>
      <dgm:spPr/>
      <dgm:t>
        <a:bodyPr/>
        <a:lstStyle/>
        <a:p>
          <a:endParaRPr lang="en-US"/>
        </a:p>
      </dgm:t>
    </dgm:pt>
    <dgm:pt modelId="{74B10CBD-FF56-43DA-8C4F-1D6FE65A10A6}">
      <dgm:prSet/>
      <dgm:spPr/>
      <dgm:t>
        <a:bodyPr/>
        <a:lstStyle/>
        <a:p>
          <a:r>
            <a:rPr lang="en-US"/>
            <a:t>Jehovah Witness – Father, Son, and Holy Spirit, but deny the Holy Trinity saying that the Son was created and less than the Father and the Holy Spirit is not a Person at all, but rather a force or power.</a:t>
          </a:r>
        </a:p>
      </dgm:t>
    </dgm:pt>
    <dgm:pt modelId="{475EDC22-1372-4A3D-B8A2-F6987987B0D3}" type="parTrans" cxnId="{8C61E4B8-E0D5-4B36-AB12-CF452D1C5E77}">
      <dgm:prSet/>
      <dgm:spPr/>
      <dgm:t>
        <a:bodyPr/>
        <a:lstStyle/>
        <a:p>
          <a:endParaRPr lang="en-US"/>
        </a:p>
      </dgm:t>
    </dgm:pt>
    <dgm:pt modelId="{B798469C-FD6C-4140-A5D5-E70049170831}" type="sibTrans" cxnId="{8C61E4B8-E0D5-4B36-AB12-CF452D1C5E77}">
      <dgm:prSet/>
      <dgm:spPr/>
      <dgm:t>
        <a:bodyPr/>
        <a:lstStyle/>
        <a:p>
          <a:endParaRPr lang="en-US"/>
        </a:p>
      </dgm:t>
    </dgm:pt>
    <dgm:pt modelId="{0248FAD2-88C9-42E7-8756-B58B3BBE5FB8}" type="pres">
      <dgm:prSet presAssocID="{2733EC43-8AAA-4DBA-AC38-95486AF500AD}" presName="linear" presStyleCnt="0">
        <dgm:presLayoutVars>
          <dgm:animLvl val="lvl"/>
          <dgm:resizeHandles val="exact"/>
        </dgm:presLayoutVars>
      </dgm:prSet>
      <dgm:spPr/>
    </dgm:pt>
    <dgm:pt modelId="{6488A59E-555F-4244-9A19-F63418BE3355}" type="pres">
      <dgm:prSet presAssocID="{453693A4-8FE4-4520-BB75-27CBBF1F1E3B}" presName="parentText" presStyleLbl="node1" presStyleIdx="0" presStyleCnt="2">
        <dgm:presLayoutVars>
          <dgm:chMax val="0"/>
          <dgm:bulletEnabled val="1"/>
        </dgm:presLayoutVars>
      </dgm:prSet>
      <dgm:spPr/>
    </dgm:pt>
    <dgm:pt modelId="{33353D54-A02A-44C5-92A9-B249293C7916}" type="pres">
      <dgm:prSet presAssocID="{C15E0D43-3B5A-4AC8-BB26-B8C42D6873A9}" presName="spacer" presStyleCnt="0"/>
      <dgm:spPr/>
    </dgm:pt>
    <dgm:pt modelId="{BDCCF6C1-558B-493B-8ACC-BC74F38DA9E6}" type="pres">
      <dgm:prSet presAssocID="{74B10CBD-FF56-43DA-8C4F-1D6FE65A10A6}" presName="parentText" presStyleLbl="node1" presStyleIdx="1" presStyleCnt="2">
        <dgm:presLayoutVars>
          <dgm:chMax val="0"/>
          <dgm:bulletEnabled val="1"/>
        </dgm:presLayoutVars>
      </dgm:prSet>
      <dgm:spPr/>
    </dgm:pt>
  </dgm:ptLst>
  <dgm:cxnLst>
    <dgm:cxn modelId="{9B734000-FAE2-4153-B4F6-FE223B6E8416}" type="presOf" srcId="{2733EC43-8AAA-4DBA-AC38-95486AF500AD}" destId="{0248FAD2-88C9-42E7-8756-B58B3BBE5FB8}" srcOrd="0" destOrd="0" presId="urn:microsoft.com/office/officeart/2005/8/layout/vList2"/>
    <dgm:cxn modelId="{12350204-A8E0-46EF-B67C-BF8E2BB5E085}" type="presOf" srcId="{74B10CBD-FF56-43DA-8C4F-1D6FE65A10A6}" destId="{BDCCF6C1-558B-493B-8ACC-BC74F38DA9E6}" srcOrd="0" destOrd="0" presId="urn:microsoft.com/office/officeart/2005/8/layout/vList2"/>
    <dgm:cxn modelId="{8C61E4B8-E0D5-4B36-AB12-CF452D1C5E77}" srcId="{2733EC43-8AAA-4DBA-AC38-95486AF500AD}" destId="{74B10CBD-FF56-43DA-8C4F-1D6FE65A10A6}" srcOrd="1" destOrd="0" parTransId="{475EDC22-1372-4A3D-B8A2-F6987987B0D3}" sibTransId="{B798469C-FD6C-4140-A5D5-E70049170831}"/>
    <dgm:cxn modelId="{67E5E0DC-8BEF-465B-B2AC-407F13F67D7C}" srcId="{2733EC43-8AAA-4DBA-AC38-95486AF500AD}" destId="{453693A4-8FE4-4520-BB75-27CBBF1F1E3B}" srcOrd="0" destOrd="0" parTransId="{68E90805-C881-4583-BF70-66AE49380845}" sibTransId="{C15E0D43-3B5A-4AC8-BB26-B8C42D6873A9}"/>
    <dgm:cxn modelId="{2ABF42EF-2DAC-4563-9326-3E89301DD388}" type="presOf" srcId="{453693A4-8FE4-4520-BB75-27CBBF1F1E3B}" destId="{6488A59E-555F-4244-9A19-F63418BE3355}" srcOrd="0" destOrd="0" presId="urn:microsoft.com/office/officeart/2005/8/layout/vList2"/>
    <dgm:cxn modelId="{C5D07C90-6F53-4649-969C-63EA97B87C07}" type="presParOf" srcId="{0248FAD2-88C9-42E7-8756-B58B3BBE5FB8}" destId="{6488A59E-555F-4244-9A19-F63418BE3355}" srcOrd="0" destOrd="0" presId="urn:microsoft.com/office/officeart/2005/8/layout/vList2"/>
    <dgm:cxn modelId="{22C3A742-0D9D-4085-BB78-257B72447709}" type="presParOf" srcId="{0248FAD2-88C9-42E7-8756-B58B3BBE5FB8}" destId="{33353D54-A02A-44C5-92A9-B249293C7916}" srcOrd="1" destOrd="0" presId="urn:microsoft.com/office/officeart/2005/8/layout/vList2"/>
    <dgm:cxn modelId="{937DA35E-5FF8-4297-89A6-1EADC0D1354D}" type="presParOf" srcId="{0248FAD2-88C9-42E7-8756-B58B3BBE5FB8}" destId="{BDCCF6C1-558B-493B-8ACC-BC74F38DA9E6}"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88A59E-555F-4244-9A19-F63418BE3355}">
      <dsp:nvSpPr>
        <dsp:cNvPr id="0" name=""/>
        <dsp:cNvSpPr/>
      </dsp:nvSpPr>
      <dsp:spPr>
        <a:xfrm>
          <a:off x="0" y="6725"/>
          <a:ext cx="10515600" cy="2125743"/>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Mormon – Father, Son and Holy Spirit but NOT one God, but 3 separate gods and there are many gods besides them</a:t>
          </a:r>
        </a:p>
      </dsp:txBody>
      <dsp:txXfrm>
        <a:off x="103770" y="110495"/>
        <a:ext cx="10308060" cy="1918203"/>
      </dsp:txXfrm>
    </dsp:sp>
    <dsp:sp modelId="{BDCCF6C1-558B-493B-8ACC-BC74F38DA9E6}">
      <dsp:nvSpPr>
        <dsp:cNvPr id="0" name=""/>
        <dsp:cNvSpPr/>
      </dsp:nvSpPr>
      <dsp:spPr>
        <a:xfrm>
          <a:off x="0" y="2218869"/>
          <a:ext cx="10515600" cy="2125743"/>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Jehovah Witness – Father, Son, and Holy Spirit, but deny the Holy Trinity saying that the Son was created and less than the Father and the Holy Spirit is not a Person at all, but rather a force or power.</a:t>
          </a:r>
        </a:p>
      </dsp:txBody>
      <dsp:txXfrm>
        <a:off x="103770" y="2322639"/>
        <a:ext cx="10308060" cy="191820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4/18/22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862064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4/18/22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76159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4/18/22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65152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4/18/22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94378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4/18/22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42348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t>4/18/22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42210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t>4/18/22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0564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4/18/22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12993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4/18/22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9436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4/18/22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4883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4/18/22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01814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4/18/22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78160997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psubloggerspot.wordpress.com/2013/07/13/confusing-confusion"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hyperlink" Target="https://www.joshcanhelp.com/protect-wordpress-rest-api-with-oauth2-auth0/"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9AFC454B-A080-4D23-B177-6D5356C6E6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427"/>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Oval 13">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58029" y="333478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Arc 15">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474479" y="1096414"/>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p:cNvSpPr>
            <a:spLocks noGrp="1"/>
          </p:cNvSpPr>
          <p:nvPr>
            <p:ph type="ctrTitle"/>
          </p:nvPr>
        </p:nvSpPr>
        <p:spPr>
          <a:xfrm>
            <a:off x="4038600" y="1939159"/>
            <a:ext cx="7644627" cy="2751086"/>
          </a:xfrm>
        </p:spPr>
        <p:txBody>
          <a:bodyPr>
            <a:normAutofit/>
          </a:bodyPr>
          <a:lstStyle/>
          <a:p>
            <a:pPr algn="r"/>
            <a:r>
              <a:rPr lang="en-US" dirty="0">
                <a:ea typeface="Calibri Light"/>
                <a:cs typeface="Calibri Light"/>
              </a:rPr>
              <a:t>The Holy Trinity</a:t>
            </a:r>
            <a:endParaRPr lang="en-US" err="1"/>
          </a:p>
        </p:txBody>
      </p:sp>
      <p:sp>
        <p:nvSpPr>
          <p:cNvPr id="3" name="Subtitle 2"/>
          <p:cNvSpPr>
            <a:spLocks noGrp="1"/>
          </p:cNvSpPr>
          <p:nvPr>
            <p:ph type="subTitle" idx="1"/>
          </p:nvPr>
        </p:nvSpPr>
        <p:spPr>
          <a:xfrm>
            <a:off x="4038600" y="4782320"/>
            <a:ext cx="7644627" cy="1329443"/>
          </a:xfrm>
        </p:spPr>
        <p:txBody>
          <a:bodyPr>
            <a:normAutofit/>
          </a:bodyPr>
          <a:lstStyle/>
          <a:p>
            <a:pPr algn="r"/>
            <a:endParaRPr lang="en-US"/>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7C261D-4451-4CF0-0A54-C877BA69B537}"/>
              </a:ext>
            </a:extLst>
          </p:cNvPr>
          <p:cNvSpPr>
            <a:spLocks noGrp="1"/>
          </p:cNvSpPr>
          <p:nvPr>
            <p:ph type="title"/>
          </p:nvPr>
        </p:nvSpPr>
        <p:spPr>
          <a:xfrm>
            <a:off x="686834" y="1153572"/>
            <a:ext cx="3200400" cy="4461163"/>
          </a:xfrm>
        </p:spPr>
        <p:txBody>
          <a:bodyPr>
            <a:normAutofit/>
          </a:bodyPr>
          <a:lstStyle/>
          <a:p>
            <a:r>
              <a:rPr lang="en-US">
                <a:solidFill>
                  <a:srgbClr val="FFFFFF"/>
                </a:solidFill>
                <a:ea typeface="Calibri Light"/>
                <a:cs typeface="Calibri Light"/>
              </a:rPr>
              <a:t>The Holy Trinity in Scripture</a:t>
            </a:r>
            <a:endParaRPr lang="en-US">
              <a:solidFill>
                <a:srgbClr val="FFFFFF"/>
              </a:solidFill>
              <a:ea typeface="+mj-lt"/>
              <a:cs typeface="+mj-lt"/>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0729CA0-5163-EB73-923A-07FED25DA3D9}"/>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dirty="0">
                <a:ea typeface="Calibri"/>
                <a:cs typeface="Calibri"/>
              </a:rPr>
              <a:t>Again in the story of the Tower of Babel</a:t>
            </a:r>
            <a:endParaRPr lang="en-US" dirty="0"/>
          </a:p>
          <a:p>
            <a:r>
              <a:rPr lang="en-US" b="1" baseline="30000" dirty="0">
                <a:ea typeface="+mn-lt"/>
                <a:cs typeface="+mn-lt"/>
              </a:rPr>
              <a:t>6 </a:t>
            </a:r>
            <a:r>
              <a:rPr lang="en-US" dirty="0">
                <a:ea typeface="+mn-lt"/>
                <a:cs typeface="+mn-lt"/>
              </a:rPr>
              <a:t>And the </a:t>
            </a:r>
            <a:r>
              <a:rPr lang="en-US" b="1" cap="small" dirty="0">
                <a:ea typeface="+mn-lt"/>
                <a:cs typeface="+mn-lt"/>
              </a:rPr>
              <a:t>Lord</a:t>
            </a:r>
            <a:r>
              <a:rPr lang="en-US" b="1" dirty="0">
                <a:ea typeface="+mn-lt"/>
                <a:cs typeface="+mn-lt"/>
              </a:rPr>
              <a:t> said</a:t>
            </a:r>
            <a:r>
              <a:rPr lang="en-US" dirty="0">
                <a:ea typeface="+mn-lt"/>
                <a:cs typeface="+mn-lt"/>
              </a:rPr>
              <a:t>, “Indeed the people </a:t>
            </a:r>
            <a:r>
              <a:rPr lang="en-US" i="1" dirty="0">
                <a:ea typeface="+mn-lt"/>
                <a:cs typeface="+mn-lt"/>
              </a:rPr>
              <a:t>are</a:t>
            </a:r>
            <a:r>
              <a:rPr lang="en-US" dirty="0">
                <a:ea typeface="+mn-lt"/>
                <a:cs typeface="+mn-lt"/>
              </a:rPr>
              <a:t> one and they all have one language, and this is what they begin to do; now nothing that they propose to do will be withheld from them. </a:t>
            </a:r>
            <a:r>
              <a:rPr lang="en-US" b="1" baseline="30000" dirty="0">
                <a:ea typeface="+mn-lt"/>
                <a:cs typeface="+mn-lt"/>
              </a:rPr>
              <a:t>7 </a:t>
            </a:r>
            <a:r>
              <a:rPr lang="en-US" dirty="0">
                <a:ea typeface="+mn-lt"/>
                <a:cs typeface="+mn-lt"/>
              </a:rPr>
              <a:t>Come, let </a:t>
            </a:r>
            <a:r>
              <a:rPr lang="en-US" b="1" dirty="0">
                <a:ea typeface="+mn-lt"/>
                <a:cs typeface="+mn-lt"/>
              </a:rPr>
              <a:t>Us </a:t>
            </a:r>
            <a:r>
              <a:rPr lang="en-US" dirty="0">
                <a:ea typeface="+mn-lt"/>
                <a:cs typeface="+mn-lt"/>
              </a:rPr>
              <a:t>go down and there confuse their language, that they may not understand one another’s speech.” (Genesis 11:6-7)</a:t>
            </a:r>
            <a:endParaRPr lang="en-US" dirty="0">
              <a:ea typeface="Calibri"/>
              <a:cs typeface="Calibri"/>
            </a:endParaRPr>
          </a:p>
          <a:p>
            <a:endParaRPr lang="en-US" b="1" baseline="30000" dirty="0">
              <a:ea typeface="Calibri"/>
              <a:cs typeface="Calibri"/>
            </a:endParaRPr>
          </a:p>
        </p:txBody>
      </p:sp>
    </p:spTree>
    <p:extLst>
      <p:ext uri="{BB962C8B-B14F-4D97-AF65-F5344CB8AC3E}">
        <p14:creationId xmlns:p14="http://schemas.microsoft.com/office/powerpoint/2010/main" val="3427077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0666D-95A3-E2AB-6539-B4181EE50981}"/>
              </a:ext>
            </a:extLst>
          </p:cNvPr>
          <p:cNvSpPr>
            <a:spLocks noGrp="1"/>
          </p:cNvSpPr>
          <p:nvPr>
            <p:ph type="title"/>
          </p:nvPr>
        </p:nvSpPr>
        <p:spPr>
          <a:xfrm>
            <a:off x="686834" y="1153572"/>
            <a:ext cx="3200400" cy="4461163"/>
          </a:xfrm>
        </p:spPr>
        <p:txBody>
          <a:bodyPr>
            <a:normAutofit/>
          </a:bodyPr>
          <a:lstStyle/>
          <a:p>
            <a:r>
              <a:rPr lang="en-US">
                <a:solidFill>
                  <a:srgbClr val="FFFFFF"/>
                </a:solidFill>
                <a:ea typeface="Calibri Light"/>
                <a:cs typeface="Calibri Light"/>
              </a:rPr>
              <a:t>The Holy Trinity in Scripture</a:t>
            </a:r>
            <a:endParaRPr lang="en-US">
              <a:solidFill>
                <a:srgbClr val="FFFFFF"/>
              </a:solidFill>
              <a:ea typeface="+mj-lt"/>
              <a:cs typeface="+mj-lt"/>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E4FFB71-2967-50A0-F54F-B3D0B4A6E411}"/>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sz="2400">
                <a:ea typeface="Calibri"/>
                <a:cs typeface="Calibri"/>
              </a:rPr>
              <a:t>Isaiah refers to this mystery</a:t>
            </a:r>
          </a:p>
          <a:p>
            <a:r>
              <a:rPr lang="en-US" sz="2400" b="1" baseline="30000">
                <a:ea typeface="+mn-lt"/>
                <a:cs typeface="+mn-lt"/>
              </a:rPr>
              <a:t>16</a:t>
            </a:r>
            <a:r>
              <a:rPr lang="en-US" sz="2400">
                <a:ea typeface="+mn-lt"/>
                <a:cs typeface="+mn-lt"/>
              </a:rPr>
              <a:t> “Come near to Me, hear this:</a:t>
            </a:r>
            <a:br>
              <a:rPr lang="en-US" sz="2400">
                <a:ea typeface="+mn-lt"/>
                <a:cs typeface="+mn-lt"/>
              </a:rPr>
            </a:br>
            <a:r>
              <a:rPr lang="en-US" sz="2400">
                <a:ea typeface="+mn-lt"/>
                <a:cs typeface="+mn-lt"/>
              </a:rPr>
              <a:t>I have not spoken in secret from the beginning;</a:t>
            </a:r>
            <a:br>
              <a:rPr lang="en-US" sz="2400">
                <a:ea typeface="+mn-lt"/>
                <a:cs typeface="+mn-lt"/>
              </a:rPr>
            </a:br>
            <a:r>
              <a:rPr lang="en-US" sz="2400">
                <a:ea typeface="+mn-lt"/>
                <a:cs typeface="+mn-lt"/>
              </a:rPr>
              <a:t>From the time that it was, I </a:t>
            </a:r>
            <a:r>
              <a:rPr lang="en-US" sz="2400" i="1">
                <a:ea typeface="+mn-lt"/>
                <a:cs typeface="+mn-lt"/>
              </a:rPr>
              <a:t>was</a:t>
            </a:r>
            <a:r>
              <a:rPr lang="en-US" sz="2400">
                <a:ea typeface="+mn-lt"/>
                <a:cs typeface="+mn-lt"/>
              </a:rPr>
              <a:t> there.</a:t>
            </a:r>
            <a:br>
              <a:rPr lang="en-US" sz="2400">
                <a:ea typeface="+mn-lt"/>
                <a:cs typeface="+mn-lt"/>
              </a:rPr>
            </a:br>
            <a:r>
              <a:rPr lang="en-US" sz="2400">
                <a:ea typeface="+mn-lt"/>
                <a:cs typeface="+mn-lt"/>
              </a:rPr>
              <a:t>And now the </a:t>
            </a:r>
            <a:r>
              <a:rPr lang="en-US" sz="2400" b="1">
                <a:ea typeface="+mn-lt"/>
                <a:cs typeface="+mn-lt"/>
              </a:rPr>
              <a:t>Lord </a:t>
            </a:r>
            <a:r>
              <a:rPr lang="en-US" sz="2400" b="1" cap="small">
                <a:ea typeface="+mn-lt"/>
                <a:cs typeface="+mn-lt"/>
              </a:rPr>
              <a:t>God</a:t>
            </a:r>
            <a:r>
              <a:rPr lang="en-US" sz="2400">
                <a:ea typeface="+mn-lt"/>
                <a:cs typeface="+mn-lt"/>
              </a:rPr>
              <a:t> and </a:t>
            </a:r>
            <a:r>
              <a:rPr lang="en-US" sz="2400" b="1">
                <a:ea typeface="+mn-lt"/>
                <a:cs typeface="+mn-lt"/>
              </a:rPr>
              <a:t>His Spirit</a:t>
            </a:r>
            <a:br>
              <a:rPr lang="en-US" sz="2400" b="1">
                <a:ea typeface="+mn-lt"/>
                <a:cs typeface="+mn-lt"/>
              </a:rPr>
            </a:br>
            <a:r>
              <a:rPr lang="en-US" sz="2400">
                <a:ea typeface="+mn-lt"/>
                <a:cs typeface="+mn-lt"/>
              </a:rPr>
              <a:t>Have sent </a:t>
            </a:r>
            <a:r>
              <a:rPr lang="en-US" sz="2400" b="1">
                <a:ea typeface="+mn-lt"/>
                <a:cs typeface="+mn-lt"/>
              </a:rPr>
              <a:t>Me</a:t>
            </a:r>
            <a:r>
              <a:rPr lang="en-US" sz="2400">
                <a:ea typeface="+mn-lt"/>
                <a:cs typeface="+mn-lt"/>
              </a:rPr>
              <a:t>.” (Isaiah 48:16)</a:t>
            </a:r>
          </a:p>
          <a:p>
            <a:endParaRPr lang="en-US" sz="2400">
              <a:ea typeface="+mn-lt"/>
              <a:cs typeface="+mn-lt"/>
            </a:endParaRPr>
          </a:p>
          <a:p>
            <a:r>
              <a:rPr lang="en-US" sz="2400" b="1" baseline="30000">
                <a:ea typeface="+mn-lt"/>
                <a:cs typeface="+mn-lt"/>
              </a:rPr>
              <a:t>1</a:t>
            </a:r>
            <a:r>
              <a:rPr lang="en-US" sz="2400">
                <a:ea typeface="+mn-lt"/>
                <a:cs typeface="+mn-lt"/>
              </a:rPr>
              <a:t> “The </a:t>
            </a:r>
            <a:r>
              <a:rPr lang="en-US" sz="2400" b="1">
                <a:ea typeface="+mn-lt"/>
                <a:cs typeface="+mn-lt"/>
              </a:rPr>
              <a:t>Spirit of the Lord </a:t>
            </a:r>
            <a:r>
              <a:rPr lang="en-US" sz="2400" b="1" cap="small">
                <a:ea typeface="+mn-lt"/>
                <a:cs typeface="+mn-lt"/>
              </a:rPr>
              <a:t>God</a:t>
            </a:r>
            <a:r>
              <a:rPr lang="en-US" sz="2400" b="1">
                <a:ea typeface="+mn-lt"/>
                <a:cs typeface="+mn-lt"/>
              </a:rPr>
              <a:t> </a:t>
            </a:r>
            <a:r>
              <a:rPr lang="en-US" sz="2400" i="1">
                <a:ea typeface="+mn-lt"/>
                <a:cs typeface="+mn-lt"/>
              </a:rPr>
              <a:t>is</a:t>
            </a:r>
            <a:r>
              <a:rPr lang="en-US" sz="2400">
                <a:ea typeface="+mn-lt"/>
                <a:cs typeface="+mn-lt"/>
              </a:rPr>
              <a:t> upon </a:t>
            </a:r>
            <a:r>
              <a:rPr lang="en-US" sz="2400" b="1">
                <a:ea typeface="+mn-lt"/>
                <a:cs typeface="+mn-lt"/>
              </a:rPr>
              <a:t>Me</a:t>
            </a:r>
            <a:r>
              <a:rPr lang="en-US" sz="2400">
                <a:ea typeface="+mn-lt"/>
                <a:cs typeface="+mn-lt"/>
              </a:rPr>
              <a:t>,</a:t>
            </a:r>
            <a:br>
              <a:rPr lang="en-US" sz="2400">
                <a:ea typeface="+mn-lt"/>
                <a:cs typeface="+mn-lt"/>
              </a:rPr>
            </a:br>
            <a:r>
              <a:rPr lang="en-US" sz="2400">
                <a:ea typeface="+mn-lt"/>
                <a:cs typeface="+mn-lt"/>
              </a:rPr>
              <a:t>Because the </a:t>
            </a:r>
            <a:r>
              <a:rPr lang="en-US" sz="2400" b="1" cap="small">
                <a:ea typeface="+mn-lt"/>
                <a:cs typeface="+mn-lt"/>
              </a:rPr>
              <a:t>Lord</a:t>
            </a:r>
            <a:r>
              <a:rPr lang="en-US" sz="2400">
                <a:ea typeface="+mn-lt"/>
                <a:cs typeface="+mn-lt"/>
              </a:rPr>
              <a:t> has anointed </a:t>
            </a:r>
            <a:r>
              <a:rPr lang="en-US" sz="2400" b="1">
                <a:ea typeface="+mn-lt"/>
                <a:cs typeface="+mn-lt"/>
              </a:rPr>
              <a:t>Me</a:t>
            </a:r>
            <a:br>
              <a:rPr lang="en-US" sz="2400">
                <a:ea typeface="+mn-lt"/>
                <a:cs typeface="+mn-lt"/>
              </a:rPr>
            </a:br>
            <a:r>
              <a:rPr lang="en-US" sz="2400">
                <a:ea typeface="+mn-lt"/>
                <a:cs typeface="+mn-lt"/>
              </a:rPr>
              <a:t>To preach good tidings to the poor;</a:t>
            </a:r>
            <a:br>
              <a:rPr lang="en-US" sz="2400">
                <a:ea typeface="+mn-lt"/>
                <a:cs typeface="+mn-lt"/>
              </a:rPr>
            </a:br>
            <a:r>
              <a:rPr lang="en-US" sz="2400" b="1">
                <a:ea typeface="+mn-lt"/>
                <a:cs typeface="+mn-lt"/>
              </a:rPr>
              <a:t>He</a:t>
            </a:r>
            <a:r>
              <a:rPr lang="en-US" sz="2400">
                <a:ea typeface="+mn-lt"/>
                <a:cs typeface="+mn-lt"/>
              </a:rPr>
              <a:t> has sent </a:t>
            </a:r>
            <a:r>
              <a:rPr lang="en-US" sz="2400" b="1">
                <a:ea typeface="+mn-lt"/>
                <a:cs typeface="+mn-lt"/>
              </a:rPr>
              <a:t>Me</a:t>
            </a:r>
            <a:r>
              <a:rPr lang="en-US" sz="2400">
                <a:ea typeface="+mn-lt"/>
                <a:cs typeface="+mn-lt"/>
              </a:rPr>
              <a:t> to heal the brokenhearted,</a:t>
            </a:r>
            <a:br>
              <a:rPr lang="en-US" sz="2400">
                <a:ea typeface="+mn-lt"/>
                <a:cs typeface="+mn-lt"/>
              </a:rPr>
            </a:br>
            <a:r>
              <a:rPr lang="en-US" sz="2400">
                <a:ea typeface="+mn-lt"/>
                <a:cs typeface="+mn-lt"/>
              </a:rPr>
              <a:t>To proclaim liberty to the captives,</a:t>
            </a:r>
            <a:br>
              <a:rPr lang="en-US" sz="2400">
                <a:ea typeface="+mn-lt"/>
                <a:cs typeface="+mn-lt"/>
              </a:rPr>
            </a:br>
            <a:r>
              <a:rPr lang="en-US" sz="2400">
                <a:ea typeface="+mn-lt"/>
                <a:cs typeface="+mn-lt"/>
              </a:rPr>
              <a:t>And the opening of the prison to </a:t>
            </a:r>
            <a:r>
              <a:rPr lang="en-US" sz="2400" i="1">
                <a:ea typeface="+mn-lt"/>
                <a:cs typeface="+mn-lt"/>
              </a:rPr>
              <a:t>those who are</a:t>
            </a:r>
            <a:r>
              <a:rPr lang="en-US" sz="2400">
                <a:ea typeface="+mn-lt"/>
                <a:cs typeface="+mn-lt"/>
              </a:rPr>
              <a:t> bound; (Isaiah 61:1)</a:t>
            </a:r>
            <a:br>
              <a:rPr lang="en-US" sz="2400">
                <a:ea typeface="+mn-lt"/>
                <a:cs typeface="+mn-lt"/>
              </a:rPr>
            </a:br>
            <a:endParaRPr lang="en-US" sz="2400">
              <a:ea typeface="+mn-lt"/>
              <a:cs typeface="+mn-lt"/>
            </a:endParaRPr>
          </a:p>
        </p:txBody>
      </p:sp>
    </p:spTree>
    <p:extLst>
      <p:ext uri="{BB962C8B-B14F-4D97-AF65-F5344CB8AC3E}">
        <p14:creationId xmlns:p14="http://schemas.microsoft.com/office/powerpoint/2010/main" val="4396727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FA86E7-592C-F76B-654D-1A36399324B2}"/>
              </a:ext>
            </a:extLst>
          </p:cNvPr>
          <p:cNvSpPr>
            <a:spLocks noGrp="1"/>
          </p:cNvSpPr>
          <p:nvPr>
            <p:ph type="title"/>
          </p:nvPr>
        </p:nvSpPr>
        <p:spPr>
          <a:xfrm>
            <a:off x="686834" y="1153572"/>
            <a:ext cx="3200400" cy="4461163"/>
          </a:xfrm>
        </p:spPr>
        <p:txBody>
          <a:bodyPr>
            <a:normAutofit/>
          </a:bodyPr>
          <a:lstStyle/>
          <a:p>
            <a:r>
              <a:rPr lang="en-US">
                <a:solidFill>
                  <a:srgbClr val="FFFFFF"/>
                </a:solidFill>
                <a:cs typeface="Calibri Light"/>
              </a:rPr>
              <a:t>The Holy Trinity in Scripture</a:t>
            </a:r>
            <a:endParaRPr lang="en-US">
              <a:solidFill>
                <a:srgbClr val="FFFFFF"/>
              </a:solidFill>
              <a:ea typeface="+mj-lt"/>
              <a:cs typeface="+mj-lt"/>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9DEC830-3DBD-21D9-8251-B786C471858B}"/>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sz="2400">
                <a:ea typeface="Calibri"/>
                <a:cs typeface="Calibri"/>
              </a:rPr>
              <a:t>Gospel of St. Matthew </a:t>
            </a:r>
          </a:p>
          <a:p>
            <a:r>
              <a:rPr lang="en-US" sz="2400" b="1" baseline="30000">
                <a:ea typeface="+mn-lt"/>
                <a:cs typeface="+mn-lt"/>
              </a:rPr>
              <a:t>19 </a:t>
            </a:r>
            <a:r>
              <a:rPr lang="en-US" sz="2400">
                <a:ea typeface="+mn-lt"/>
                <a:cs typeface="+mn-lt"/>
              </a:rPr>
              <a:t>Go therefore and make disciples of all the nations, baptizing them in the name of the </a:t>
            </a:r>
            <a:r>
              <a:rPr lang="en-US" sz="2400" b="1">
                <a:ea typeface="+mn-lt"/>
                <a:cs typeface="+mn-lt"/>
              </a:rPr>
              <a:t>Father </a:t>
            </a:r>
            <a:r>
              <a:rPr lang="en-US" sz="2400">
                <a:ea typeface="+mn-lt"/>
                <a:cs typeface="+mn-lt"/>
              </a:rPr>
              <a:t>and of the </a:t>
            </a:r>
            <a:r>
              <a:rPr lang="en-US" sz="2400" b="1">
                <a:ea typeface="+mn-lt"/>
                <a:cs typeface="+mn-lt"/>
              </a:rPr>
              <a:t>Son </a:t>
            </a:r>
            <a:r>
              <a:rPr lang="en-US" sz="2400">
                <a:ea typeface="+mn-lt"/>
                <a:cs typeface="+mn-lt"/>
              </a:rPr>
              <a:t>and of the </a:t>
            </a:r>
            <a:r>
              <a:rPr lang="en-US" sz="2400" b="1">
                <a:ea typeface="+mn-lt"/>
                <a:cs typeface="+mn-lt"/>
              </a:rPr>
              <a:t>Holy Spirit</a:t>
            </a:r>
            <a:r>
              <a:rPr lang="en-US" sz="2400">
                <a:ea typeface="+mn-lt"/>
                <a:cs typeface="+mn-lt"/>
              </a:rPr>
              <a:t>, (Matt 28:19)</a:t>
            </a:r>
          </a:p>
          <a:p>
            <a:r>
              <a:rPr lang="en-US" sz="2400">
                <a:ea typeface="Calibri"/>
                <a:cs typeface="Calibri"/>
              </a:rPr>
              <a:t>Also, the appearance of the Trinity when the Lord Jesus was baptized</a:t>
            </a:r>
          </a:p>
          <a:p>
            <a:r>
              <a:rPr lang="en-US" sz="2400" b="1" baseline="30000">
                <a:ea typeface="+mn-lt"/>
                <a:cs typeface="+mn-lt"/>
              </a:rPr>
              <a:t>16 </a:t>
            </a:r>
            <a:r>
              <a:rPr lang="en-US" sz="2400">
                <a:ea typeface="+mn-lt"/>
                <a:cs typeface="+mn-lt"/>
              </a:rPr>
              <a:t>When </a:t>
            </a:r>
            <a:r>
              <a:rPr lang="en-US" sz="2400" b="1">
                <a:ea typeface="+mn-lt"/>
                <a:cs typeface="+mn-lt"/>
              </a:rPr>
              <a:t>He </a:t>
            </a:r>
            <a:r>
              <a:rPr lang="en-US" sz="2400">
                <a:ea typeface="+mn-lt"/>
                <a:cs typeface="+mn-lt"/>
              </a:rPr>
              <a:t>had been baptized, </a:t>
            </a:r>
            <a:r>
              <a:rPr lang="en-US" sz="2400" b="1">
                <a:ea typeface="+mn-lt"/>
                <a:cs typeface="+mn-lt"/>
              </a:rPr>
              <a:t>Jesus </a:t>
            </a:r>
            <a:r>
              <a:rPr lang="en-US" sz="2400">
                <a:ea typeface="+mn-lt"/>
                <a:cs typeface="+mn-lt"/>
              </a:rPr>
              <a:t>came up immediately from the water; and behold, the heavens were opened to Him, and </a:t>
            </a:r>
            <a:r>
              <a:rPr lang="en-US" sz="2400" b="1">
                <a:ea typeface="+mn-lt"/>
                <a:cs typeface="+mn-lt"/>
              </a:rPr>
              <a:t>He </a:t>
            </a:r>
            <a:r>
              <a:rPr lang="en-US" sz="2400">
                <a:ea typeface="+mn-lt"/>
                <a:cs typeface="+mn-lt"/>
              </a:rPr>
              <a:t>saw the </a:t>
            </a:r>
            <a:r>
              <a:rPr lang="en-US" sz="2400" b="1">
                <a:ea typeface="+mn-lt"/>
                <a:cs typeface="+mn-lt"/>
              </a:rPr>
              <a:t>Spirit of God</a:t>
            </a:r>
            <a:r>
              <a:rPr lang="en-US" sz="2400">
                <a:ea typeface="+mn-lt"/>
                <a:cs typeface="+mn-lt"/>
              </a:rPr>
              <a:t> descending like a dove and alighting upon </a:t>
            </a:r>
            <a:r>
              <a:rPr lang="en-US" sz="2400" b="1">
                <a:ea typeface="+mn-lt"/>
                <a:cs typeface="+mn-lt"/>
              </a:rPr>
              <a:t>Him</a:t>
            </a:r>
            <a:r>
              <a:rPr lang="en-US" sz="2400">
                <a:ea typeface="+mn-lt"/>
                <a:cs typeface="+mn-lt"/>
              </a:rPr>
              <a:t>. </a:t>
            </a:r>
            <a:r>
              <a:rPr lang="en-US" sz="2400" b="1" baseline="30000">
                <a:ea typeface="+mn-lt"/>
                <a:cs typeface="+mn-lt"/>
              </a:rPr>
              <a:t>17 </a:t>
            </a:r>
            <a:r>
              <a:rPr lang="en-US" sz="2400">
                <a:ea typeface="+mn-lt"/>
                <a:cs typeface="+mn-lt"/>
              </a:rPr>
              <a:t>And suddenly a </a:t>
            </a:r>
            <a:r>
              <a:rPr lang="en-US" sz="2400" b="1">
                <a:ea typeface="+mn-lt"/>
                <a:cs typeface="+mn-lt"/>
              </a:rPr>
              <a:t>voice </a:t>
            </a:r>
            <a:r>
              <a:rPr lang="en-US" sz="2400" b="1" i="1">
                <a:ea typeface="+mn-lt"/>
                <a:cs typeface="+mn-lt"/>
              </a:rPr>
              <a:t>came</a:t>
            </a:r>
            <a:r>
              <a:rPr lang="en-US" sz="2400" b="1">
                <a:ea typeface="+mn-lt"/>
                <a:cs typeface="+mn-lt"/>
              </a:rPr>
              <a:t> from heaven</a:t>
            </a:r>
            <a:r>
              <a:rPr lang="en-US" sz="2400">
                <a:ea typeface="+mn-lt"/>
                <a:cs typeface="+mn-lt"/>
              </a:rPr>
              <a:t>, saying, “This is My beloved Son, in whom I am well pleased.”(Matt 3:16-17)</a:t>
            </a:r>
            <a:endParaRPr lang="en-US" sz="2400">
              <a:ea typeface="Calibri"/>
              <a:cs typeface="Calibri"/>
            </a:endParaRPr>
          </a:p>
        </p:txBody>
      </p:sp>
    </p:spTree>
    <p:extLst>
      <p:ext uri="{BB962C8B-B14F-4D97-AF65-F5344CB8AC3E}">
        <p14:creationId xmlns:p14="http://schemas.microsoft.com/office/powerpoint/2010/main" val="1685775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9" name="Rectangle 7">
            <a:extLst>
              <a:ext uri="{FF2B5EF4-FFF2-40B4-BE49-F238E27FC236}">
                <a16:creationId xmlns:a16="http://schemas.microsoft.com/office/drawing/2014/main" id="{59EF30C2-29AC-4A0D-BC0A-A679CF113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0500" y="1087403"/>
            <a:ext cx="8191500" cy="5770597"/>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6343849-0A95-392B-A1AD-A2E1F19443B1}"/>
              </a:ext>
            </a:extLst>
          </p:cNvPr>
          <p:cNvSpPr>
            <a:spLocks noGrp="1"/>
          </p:cNvSpPr>
          <p:nvPr>
            <p:ph type="title"/>
          </p:nvPr>
        </p:nvSpPr>
        <p:spPr>
          <a:xfrm>
            <a:off x="5093520" y="2744662"/>
            <a:ext cx="6589707" cy="2387600"/>
          </a:xfrm>
        </p:spPr>
        <p:txBody>
          <a:bodyPr vert="horz" lIns="91440" tIns="45720" rIns="91440" bIns="45720" rtlCol="0" anchor="b">
            <a:normAutofit/>
          </a:bodyPr>
          <a:lstStyle/>
          <a:p>
            <a:pPr algn="r"/>
            <a:r>
              <a:rPr lang="en-US" kern="1200">
                <a:solidFill>
                  <a:srgbClr val="FFFFFF"/>
                </a:solidFill>
                <a:latin typeface="+mj-lt"/>
                <a:ea typeface="+mj-ea"/>
                <a:cs typeface="+mj-cs"/>
              </a:rPr>
              <a:t>Titles and Attributes of the Holy Trinity</a:t>
            </a:r>
          </a:p>
        </p:txBody>
      </p:sp>
      <p:sp>
        <p:nvSpPr>
          <p:cNvPr id="3" name="Text Placeholder 2">
            <a:extLst>
              <a:ext uri="{FF2B5EF4-FFF2-40B4-BE49-F238E27FC236}">
                <a16:creationId xmlns:a16="http://schemas.microsoft.com/office/drawing/2014/main" id="{72A94256-F063-5116-41B3-6C23DA3F7D7E}"/>
              </a:ext>
            </a:extLst>
          </p:cNvPr>
          <p:cNvSpPr>
            <a:spLocks noGrp="1"/>
          </p:cNvSpPr>
          <p:nvPr>
            <p:ph type="body" idx="1"/>
          </p:nvPr>
        </p:nvSpPr>
        <p:spPr>
          <a:xfrm>
            <a:off x="5093520" y="5224337"/>
            <a:ext cx="6589707" cy="1329443"/>
          </a:xfrm>
        </p:spPr>
        <p:txBody>
          <a:bodyPr vert="horz" lIns="91440" tIns="45720" rIns="91440" bIns="45720" rtlCol="0">
            <a:normAutofit/>
          </a:bodyPr>
          <a:lstStyle/>
          <a:p>
            <a:pPr algn="r"/>
            <a:endParaRPr lang="en-US" sz="2400" kern="1200">
              <a:solidFill>
                <a:srgbClr val="FFFFFF"/>
              </a:solidFill>
              <a:latin typeface="+mn-lt"/>
              <a:ea typeface="+mn-ea"/>
              <a:cs typeface="+mn-cs"/>
            </a:endParaRPr>
          </a:p>
        </p:txBody>
      </p:sp>
      <p:cxnSp>
        <p:nvCxnSpPr>
          <p:cNvPr id="23" name="Straight Connector 11">
            <a:extLst>
              <a:ext uri="{FF2B5EF4-FFF2-40B4-BE49-F238E27FC236}">
                <a16:creationId xmlns:a16="http://schemas.microsoft.com/office/drawing/2014/main" id="{266A0658-1CC4-4B0D-AAB7-A702286AFB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41" y="18393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4" name="Freeform: Shape 13">
            <a:extLst>
              <a:ext uri="{FF2B5EF4-FFF2-40B4-BE49-F238E27FC236}">
                <a16:creationId xmlns:a16="http://schemas.microsoft.com/office/drawing/2014/main" id="{A04F1504-431A-4D86-9091-AE7E4B3337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2348" y="1"/>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endParaRPr lang="en-US" dirty="0"/>
          </a:p>
        </p:txBody>
      </p:sp>
      <p:sp>
        <p:nvSpPr>
          <p:cNvPr id="25" name="Freeform: Shape 15">
            <a:extLst>
              <a:ext uri="{FF2B5EF4-FFF2-40B4-BE49-F238E27FC236}">
                <a16:creationId xmlns:a16="http://schemas.microsoft.com/office/drawing/2014/main" id="{EA804283-B929-4503-802F-4585376E2B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Oval 17">
            <a:extLst>
              <a:ext uri="{FF2B5EF4-FFF2-40B4-BE49-F238E27FC236}">
                <a16:creationId xmlns:a16="http://schemas.microsoft.com/office/drawing/2014/main" id="{AD3811F5-514E-49A4-B382-673ED228A4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69044" y="514898"/>
            <a:ext cx="2393351" cy="2328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Freeform: Shape 19">
            <a:extLst>
              <a:ext uri="{FF2B5EF4-FFF2-40B4-BE49-F238E27FC236}">
                <a16:creationId xmlns:a16="http://schemas.microsoft.com/office/drawing/2014/main" id="{067AD921-1CEE-4C1B-9AA3-C66D908DD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49740"/>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C36A08F5-3B56-47C5-A371-9187BE56E1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39683" y="4203427"/>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4028572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BF9685C-8422-9416-9BAA-C24C32DDE3CA}"/>
              </a:ext>
            </a:extLst>
          </p:cNvPr>
          <p:cNvSpPr>
            <a:spLocks noGrp="1"/>
          </p:cNvSpPr>
          <p:nvPr>
            <p:ph type="title"/>
          </p:nvPr>
        </p:nvSpPr>
        <p:spPr>
          <a:xfrm>
            <a:off x="638881" y="417576"/>
            <a:ext cx="10909640" cy="1249394"/>
          </a:xfrm>
        </p:spPr>
        <p:txBody>
          <a:bodyPr vert="horz" lIns="91440" tIns="45720" rIns="91440" bIns="45720" rtlCol="0" anchor="ctr">
            <a:normAutofit/>
          </a:bodyPr>
          <a:lstStyle/>
          <a:p>
            <a:pPr algn="ctr"/>
            <a:r>
              <a:rPr lang="en-US" sz="6600" kern="1200" dirty="0">
                <a:solidFill>
                  <a:schemeClr val="tx1"/>
                </a:solidFill>
                <a:latin typeface="+mj-lt"/>
                <a:ea typeface="+mj-ea"/>
                <a:cs typeface="+mj-cs"/>
              </a:rPr>
              <a:t>The Father</a:t>
            </a:r>
          </a:p>
        </p:txBody>
      </p:sp>
      <p:sp>
        <p:nvSpPr>
          <p:cNvPr id="21" name="sketch line">
            <a:extLst>
              <a:ext uri="{FF2B5EF4-FFF2-40B4-BE49-F238E27FC236}">
                <a16:creationId xmlns:a16="http://schemas.microsoft.com/office/drawing/2014/main" id="{670CEDEF-4F34-412E-84EE-329C1E93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1733454"/>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5">
            <a:extLst>
              <a:ext uri="{FF2B5EF4-FFF2-40B4-BE49-F238E27FC236}">
                <a16:creationId xmlns:a16="http://schemas.microsoft.com/office/drawing/2014/main" id="{2C9D7485-4715-9D8C-281C-1765A2EED2C6}"/>
              </a:ext>
            </a:extLst>
          </p:cNvPr>
          <p:cNvGraphicFramePr>
            <a:graphicFrameLocks noGrp="1"/>
          </p:cNvGraphicFramePr>
          <p:nvPr>
            <p:extLst>
              <p:ext uri="{D42A27DB-BD31-4B8C-83A1-F6EECF244321}">
                <p14:modId xmlns:p14="http://schemas.microsoft.com/office/powerpoint/2010/main" val="632467567"/>
              </p:ext>
            </p:extLst>
          </p:nvPr>
        </p:nvGraphicFramePr>
        <p:xfrm>
          <a:off x="320040" y="2826041"/>
          <a:ext cx="11548876" cy="3201216"/>
        </p:xfrm>
        <a:graphic>
          <a:graphicData uri="http://schemas.openxmlformats.org/drawingml/2006/table">
            <a:tbl>
              <a:tblPr firstRow="1" bandRow="1">
                <a:solidFill>
                  <a:srgbClr val="F2F2F2">
                    <a:alpha val="45098"/>
                  </a:srgbClr>
                </a:solidFill>
                <a:tableStyleId>{5940675A-B579-460E-94D1-54222C63F5DA}</a:tableStyleId>
              </a:tblPr>
              <a:tblGrid>
                <a:gridCol w="2098348">
                  <a:extLst>
                    <a:ext uri="{9D8B030D-6E8A-4147-A177-3AD203B41FA5}">
                      <a16:colId xmlns:a16="http://schemas.microsoft.com/office/drawing/2014/main" val="3393357412"/>
                    </a:ext>
                  </a:extLst>
                </a:gridCol>
                <a:gridCol w="1742260">
                  <a:extLst>
                    <a:ext uri="{9D8B030D-6E8A-4147-A177-3AD203B41FA5}">
                      <a16:colId xmlns:a16="http://schemas.microsoft.com/office/drawing/2014/main" val="331765249"/>
                    </a:ext>
                  </a:extLst>
                </a:gridCol>
                <a:gridCol w="1508577">
                  <a:extLst>
                    <a:ext uri="{9D8B030D-6E8A-4147-A177-3AD203B41FA5}">
                      <a16:colId xmlns:a16="http://schemas.microsoft.com/office/drawing/2014/main" val="3952942333"/>
                    </a:ext>
                  </a:extLst>
                </a:gridCol>
                <a:gridCol w="2261555">
                  <a:extLst>
                    <a:ext uri="{9D8B030D-6E8A-4147-A177-3AD203B41FA5}">
                      <a16:colId xmlns:a16="http://schemas.microsoft.com/office/drawing/2014/main" val="3314083813"/>
                    </a:ext>
                  </a:extLst>
                </a:gridCol>
                <a:gridCol w="3938136">
                  <a:extLst>
                    <a:ext uri="{9D8B030D-6E8A-4147-A177-3AD203B41FA5}">
                      <a16:colId xmlns:a16="http://schemas.microsoft.com/office/drawing/2014/main" val="2839701994"/>
                    </a:ext>
                  </a:extLst>
                </a:gridCol>
              </a:tblGrid>
              <a:tr h="665877">
                <a:tc>
                  <a:txBody>
                    <a:bodyPr/>
                    <a:lstStyle/>
                    <a:p>
                      <a:r>
                        <a:rPr lang="en-US" sz="2500" b="0" cap="none" spc="0">
                          <a:solidFill>
                            <a:schemeClr val="bg1"/>
                          </a:solidFill>
                        </a:rPr>
                        <a:t>Love</a:t>
                      </a:r>
                    </a:p>
                  </a:txBody>
                  <a:tcPr marL="178241" marR="178241" marT="160133" marB="89120" anchor="ctr">
                    <a:lnL w="12700" cmpd="sng">
                      <a:noFill/>
                    </a:lnL>
                    <a:lnR w="12700" cmpd="sng">
                      <a:noFill/>
                    </a:lnR>
                    <a:lnT w="19050" cap="flat" cmpd="sng" algn="ctr">
                      <a:noFill/>
                      <a:prstDash val="solid"/>
                    </a:lnT>
                    <a:lnB w="38100" cmpd="sng">
                      <a:noFill/>
                    </a:lnB>
                    <a:solidFill>
                      <a:schemeClr val="tx1"/>
                    </a:solidFill>
                  </a:tcPr>
                </a:tc>
                <a:tc>
                  <a:txBody>
                    <a:bodyPr/>
                    <a:lstStyle/>
                    <a:p>
                      <a:r>
                        <a:rPr lang="en-US" sz="2500" b="0" cap="none" spc="0">
                          <a:solidFill>
                            <a:schemeClr val="bg1"/>
                          </a:solidFill>
                        </a:rPr>
                        <a:t>Truth</a:t>
                      </a:r>
                    </a:p>
                  </a:txBody>
                  <a:tcPr marL="178241" marR="178241" marT="160133" marB="89120" anchor="ctr">
                    <a:lnL w="12700" cmpd="sng">
                      <a:noFill/>
                    </a:lnL>
                    <a:lnR w="12700" cmpd="sng">
                      <a:noFill/>
                    </a:lnR>
                    <a:lnT w="19050" cap="flat" cmpd="sng" algn="ctr">
                      <a:noFill/>
                      <a:prstDash val="solid"/>
                    </a:lnT>
                    <a:lnB w="38100" cmpd="sng">
                      <a:noFill/>
                    </a:lnB>
                    <a:solidFill>
                      <a:schemeClr val="tx1"/>
                    </a:solidFill>
                  </a:tcPr>
                </a:tc>
                <a:tc>
                  <a:txBody>
                    <a:bodyPr/>
                    <a:lstStyle/>
                    <a:p>
                      <a:r>
                        <a:rPr lang="en-US" sz="2500" b="0" cap="none" spc="0">
                          <a:solidFill>
                            <a:schemeClr val="bg1"/>
                          </a:solidFill>
                        </a:rPr>
                        <a:t>Eternal</a:t>
                      </a:r>
                    </a:p>
                  </a:txBody>
                  <a:tcPr marL="178241" marR="178241" marT="160133" marB="89120" anchor="ctr">
                    <a:lnL w="12700" cmpd="sng">
                      <a:noFill/>
                    </a:lnL>
                    <a:lnR w="12700" cmpd="sng">
                      <a:noFill/>
                    </a:lnR>
                    <a:lnT w="19050" cap="flat" cmpd="sng" algn="ctr">
                      <a:noFill/>
                      <a:prstDash val="solid"/>
                    </a:lnT>
                    <a:lnB w="38100" cmpd="sng">
                      <a:noFill/>
                    </a:lnB>
                    <a:solidFill>
                      <a:schemeClr val="tx1"/>
                    </a:solidFill>
                  </a:tcPr>
                </a:tc>
                <a:tc>
                  <a:txBody>
                    <a:bodyPr/>
                    <a:lstStyle/>
                    <a:p>
                      <a:r>
                        <a:rPr lang="en-US" sz="2500" b="0" cap="none" spc="0">
                          <a:solidFill>
                            <a:schemeClr val="bg1"/>
                          </a:solidFill>
                        </a:rPr>
                        <a:t>Life Giving</a:t>
                      </a:r>
                    </a:p>
                  </a:txBody>
                  <a:tcPr marL="178241" marR="178241" marT="160133" marB="89120" anchor="ctr">
                    <a:lnL w="12700" cmpd="sng">
                      <a:noFill/>
                    </a:lnL>
                    <a:lnR w="12700" cmpd="sng">
                      <a:noFill/>
                    </a:lnR>
                    <a:lnT w="19050" cap="flat" cmpd="sng" algn="ctr">
                      <a:noFill/>
                      <a:prstDash val="solid"/>
                    </a:lnT>
                    <a:lnB w="38100" cmpd="sng">
                      <a:noFill/>
                    </a:lnB>
                    <a:solidFill>
                      <a:schemeClr val="tx1"/>
                    </a:solidFill>
                  </a:tcPr>
                </a:tc>
                <a:tc>
                  <a:txBody>
                    <a:bodyPr/>
                    <a:lstStyle/>
                    <a:p>
                      <a:r>
                        <a:rPr lang="en-US" sz="2500" b="0" cap="none" spc="0">
                          <a:solidFill>
                            <a:schemeClr val="bg1"/>
                          </a:solidFill>
                        </a:rPr>
                        <a:t>Holy</a:t>
                      </a:r>
                    </a:p>
                  </a:txBody>
                  <a:tcPr marL="178241" marR="178241" marT="160133" marB="89120" anchor="ctr">
                    <a:lnL w="12700" cmpd="sng">
                      <a:noFill/>
                    </a:lnL>
                    <a:lnR w="12700" cmpd="sng">
                      <a:noFill/>
                    </a:lnR>
                    <a:lnT w="19050" cap="flat" cmpd="sng" algn="ctr">
                      <a:noFill/>
                      <a:prstDash val="solid"/>
                    </a:lnT>
                    <a:lnB w="38100" cmpd="sng">
                      <a:noFill/>
                    </a:lnB>
                    <a:solidFill>
                      <a:schemeClr val="tx1"/>
                    </a:solidFill>
                  </a:tcPr>
                </a:tc>
                <a:extLst>
                  <a:ext uri="{0D108BD9-81ED-4DB2-BD59-A6C34878D82A}">
                    <a16:rowId xmlns:a16="http://schemas.microsoft.com/office/drawing/2014/main" val="2692844854"/>
                  </a:ext>
                </a:extLst>
              </a:tr>
              <a:tr h="2535339">
                <a:tc>
                  <a:txBody>
                    <a:bodyPr/>
                    <a:lstStyle/>
                    <a:p>
                      <a:pPr lvl="0">
                        <a:buNone/>
                      </a:pPr>
                      <a:r>
                        <a:rPr lang="en-US" sz="2100" u="none" strike="noStrike" cap="none" spc="0" noProof="0">
                          <a:solidFill>
                            <a:schemeClr val="tx1"/>
                          </a:solidFill>
                        </a:rPr>
                        <a:t>Rom 5:5; 5:8; 8:39</a:t>
                      </a:r>
                    </a:p>
                    <a:p>
                      <a:pPr lvl="0">
                        <a:buNone/>
                      </a:pPr>
                      <a:r>
                        <a:rPr lang="en-US" sz="2100" u="none" strike="noStrike" cap="none" spc="0" noProof="0">
                          <a:solidFill>
                            <a:schemeClr val="tx1"/>
                          </a:solidFill>
                        </a:rPr>
                        <a:t>2Cor 13:11; 13:14</a:t>
                      </a:r>
                    </a:p>
                    <a:p>
                      <a:pPr lvl="0">
                        <a:buNone/>
                      </a:pPr>
                      <a:r>
                        <a:rPr lang="en-US" sz="2100" u="none" strike="noStrike" cap="none" spc="0" noProof="0">
                          <a:solidFill>
                            <a:schemeClr val="tx1"/>
                          </a:solidFill>
                        </a:rPr>
                        <a:t>Eph 2:4; 6:23</a:t>
                      </a:r>
                    </a:p>
                    <a:p>
                      <a:pPr lvl="0">
                        <a:buNone/>
                      </a:pPr>
                      <a:r>
                        <a:rPr lang="en-US" sz="2100" u="none" strike="noStrike" cap="none" spc="0" noProof="0">
                          <a:solidFill>
                            <a:schemeClr val="tx1"/>
                          </a:solidFill>
                        </a:rPr>
                        <a:t>2Thess 3:5</a:t>
                      </a:r>
                    </a:p>
                    <a:p>
                      <a:pPr lvl="0">
                        <a:buNone/>
                      </a:pPr>
                      <a:r>
                        <a:rPr lang="en-US" sz="2100" u="none" strike="noStrike" cap="none" spc="0" noProof="0">
                          <a:solidFill>
                            <a:schemeClr val="tx1"/>
                          </a:solidFill>
                        </a:rPr>
                        <a:t>1Jn 4:7-8</a:t>
                      </a:r>
                      <a:endParaRPr lang="en-US" sz="2100" cap="none" spc="0">
                        <a:solidFill>
                          <a:schemeClr val="tx1"/>
                        </a:solidFill>
                      </a:endParaRPr>
                    </a:p>
                  </a:txBody>
                  <a:tcPr marL="178241" marR="178241" marT="160133" marB="89120">
                    <a:lnL w="12700" cmpd="sng">
                      <a:noFill/>
                      <a:prstDash val="solid"/>
                    </a:lnL>
                    <a:lnR w="12700" cmpd="sng">
                      <a:noFill/>
                      <a:prstDash val="solid"/>
                    </a:lnR>
                    <a:lnT w="38100" cmpd="sng">
                      <a:noFill/>
                    </a:lnT>
                    <a:lnB w="12700" cmpd="sng">
                      <a:noFill/>
                      <a:prstDash val="solid"/>
                    </a:lnB>
                    <a:solidFill>
                      <a:srgbClr val="F2F2F2">
                        <a:alpha val="45098"/>
                      </a:srgbClr>
                    </a:solidFill>
                  </a:tcPr>
                </a:tc>
                <a:tc>
                  <a:txBody>
                    <a:bodyPr/>
                    <a:lstStyle/>
                    <a:p>
                      <a:pPr lvl="0">
                        <a:buNone/>
                      </a:pPr>
                      <a:r>
                        <a:rPr lang="en-US" sz="2100" u="none" strike="noStrike" cap="none" spc="0" noProof="0">
                          <a:solidFill>
                            <a:schemeClr val="tx1"/>
                          </a:solidFill>
                        </a:rPr>
                        <a:t>Jer 10:10</a:t>
                      </a:r>
                    </a:p>
                    <a:p>
                      <a:pPr lvl="0">
                        <a:buNone/>
                      </a:pPr>
                      <a:r>
                        <a:rPr lang="en-US" sz="2100" u="none" strike="noStrike" cap="none" spc="0" noProof="0">
                          <a:solidFill>
                            <a:schemeClr val="tx1"/>
                          </a:solidFill>
                        </a:rPr>
                        <a:t>Rom 1:25; 3:7; 15:8</a:t>
                      </a:r>
                      <a:endParaRPr lang="en-US" sz="2100" cap="none" spc="0">
                        <a:solidFill>
                          <a:schemeClr val="tx1"/>
                        </a:solidFill>
                      </a:endParaRPr>
                    </a:p>
                  </a:txBody>
                  <a:tcPr marL="178241" marR="178241" marT="160133" marB="89120">
                    <a:lnL w="12700" cmpd="sng">
                      <a:noFill/>
                      <a:prstDash val="solid"/>
                    </a:lnL>
                    <a:lnR w="12700" cmpd="sng">
                      <a:noFill/>
                      <a:prstDash val="solid"/>
                    </a:lnR>
                    <a:lnT w="38100" cmpd="sng">
                      <a:noFill/>
                    </a:lnT>
                    <a:lnB w="12700" cmpd="sng">
                      <a:noFill/>
                      <a:prstDash val="solid"/>
                    </a:lnB>
                    <a:solidFill>
                      <a:srgbClr val="F2F2F2">
                        <a:alpha val="45098"/>
                      </a:srgbClr>
                    </a:solidFill>
                  </a:tcPr>
                </a:tc>
                <a:tc>
                  <a:txBody>
                    <a:bodyPr/>
                    <a:lstStyle/>
                    <a:p>
                      <a:pPr lvl="0">
                        <a:buNone/>
                      </a:pPr>
                      <a:r>
                        <a:rPr lang="en-US" sz="2100" u="none" strike="noStrike" cap="none" spc="0" noProof="0">
                          <a:solidFill>
                            <a:schemeClr val="tx1"/>
                          </a:solidFill>
                        </a:rPr>
                        <a:t>Rom 1:20</a:t>
                      </a:r>
                    </a:p>
                    <a:p>
                      <a:pPr lvl="0">
                        <a:buNone/>
                      </a:pPr>
                      <a:r>
                        <a:rPr lang="en-US" sz="2100" u="none" strike="noStrike" cap="none" spc="0" noProof="0">
                          <a:solidFill>
                            <a:schemeClr val="tx1"/>
                          </a:solidFill>
                        </a:rPr>
                        <a:t>Tit 1:2</a:t>
                      </a:r>
                      <a:endParaRPr lang="en-US" sz="2100" cap="none" spc="0">
                        <a:solidFill>
                          <a:schemeClr val="tx1"/>
                        </a:solidFill>
                      </a:endParaRPr>
                    </a:p>
                  </a:txBody>
                  <a:tcPr marL="178241" marR="178241" marT="160133" marB="89120">
                    <a:lnL w="12700" cmpd="sng">
                      <a:noFill/>
                      <a:prstDash val="solid"/>
                    </a:lnL>
                    <a:lnR w="12700" cmpd="sng">
                      <a:noFill/>
                      <a:prstDash val="solid"/>
                    </a:lnR>
                    <a:lnT w="38100" cmpd="sng">
                      <a:noFill/>
                    </a:lnT>
                    <a:lnB w="12700" cmpd="sng">
                      <a:noFill/>
                      <a:prstDash val="solid"/>
                    </a:lnB>
                    <a:solidFill>
                      <a:srgbClr val="F2F2F2">
                        <a:alpha val="45098"/>
                      </a:srgbClr>
                    </a:solidFill>
                  </a:tcPr>
                </a:tc>
                <a:tc>
                  <a:txBody>
                    <a:bodyPr/>
                    <a:lstStyle/>
                    <a:p>
                      <a:pPr lvl="0">
                        <a:buNone/>
                      </a:pPr>
                      <a:r>
                        <a:rPr lang="en-US" sz="2100" u="none" strike="noStrike" cap="none" spc="0" noProof="0">
                          <a:solidFill>
                            <a:schemeClr val="tx1"/>
                          </a:solidFill>
                        </a:rPr>
                        <a:t>Rom 4:17; 6:4; 6:22-23</a:t>
                      </a:r>
                    </a:p>
                    <a:p>
                      <a:pPr lvl="0">
                        <a:buNone/>
                      </a:pPr>
                      <a:r>
                        <a:rPr lang="en-US" sz="2100" u="none" strike="noStrike" cap="none" spc="0" noProof="0">
                          <a:solidFill>
                            <a:schemeClr val="tx1"/>
                          </a:solidFill>
                        </a:rPr>
                        <a:t>1Tim 6:13</a:t>
                      </a:r>
                    </a:p>
                    <a:p>
                      <a:pPr lvl="0">
                        <a:buNone/>
                      </a:pPr>
                      <a:r>
                        <a:rPr lang="en-US" sz="2100" u="none" strike="noStrike" cap="none" spc="0" noProof="0">
                          <a:solidFill>
                            <a:schemeClr val="tx1"/>
                          </a:solidFill>
                        </a:rPr>
                        <a:t>Tit 1:2</a:t>
                      </a:r>
                      <a:endParaRPr lang="en-US" sz="2100" cap="none" spc="0">
                        <a:solidFill>
                          <a:schemeClr val="tx1"/>
                        </a:solidFill>
                      </a:endParaRPr>
                    </a:p>
                  </a:txBody>
                  <a:tcPr marL="178241" marR="178241" marT="160133" marB="89120">
                    <a:lnL w="12700" cmpd="sng">
                      <a:noFill/>
                      <a:prstDash val="solid"/>
                    </a:lnL>
                    <a:lnR w="12700" cmpd="sng">
                      <a:noFill/>
                      <a:prstDash val="solid"/>
                    </a:lnR>
                    <a:lnT w="38100" cmpd="sng">
                      <a:noFill/>
                    </a:lnT>
                    <a:lnB w="12700" cmpd="sng">
                      <a:noFill/>
                      <a:prstDash val="solid"/>
                    </a:lnB>
                    <a:solidFill>
                      <a:srgbClr val="F2F2F2">
                        <a:alpha val="45098"/>
                      </a:srgbClr>
                    </a:solidFill>
                  </a:tcPr>
                </a:tc>
                <a:tc>
                  <a:txBody>
                    <a:bodyPr/>
                    <a:lstStyle/>
                    <a:p>
                      <a:pPr marL="0" marR="0" lvl="0" indent="0" algn="l">
                        <a:lnSpc>
                          <a:spcPct val="90000"/>
                        </a:lnSpc>
                        <a:spcBef>
                          <a:spcPts val="1000"/>
                        </a:spcBef>
                        <a:spcAft>
                          <a:spcPts val="0"/>
                        </a:spcAft>
                        <a:buNone/>
                      </a:pPr>
                      <a:r>
                        <a:rPr lang="en-US" sz="2100" u="none" strike="noStrike" cap="none" spc="0" noProof="0">
                          <a:solidFill>
                            <a:schemeClr val="tx1"/>
                          </a:solidFill>
                        </a:rPr>
                        <a:t>"The Holy One of Israel" appears 25 times in the book Isaiah</a:t>
                      </a:r>
                    </a:p>
                    <a:p>
                      <a:pPr lvl="0" algn="l">
                        <a:lnSpc>
                          <a:spcPct val="100000"/>
                        </a:lnSpc>
                        <a:spcBef>
                          <a:spcPts val="0"/>
                        </a:spcBef>
                        <a:spcAft>
                          <a:spcPts val="0"/>
                        </a:spcAft>
                        <a:buNone/>
                      </a:pPr>
                      <a:r>
                        <a:rPr lang="en-US" sz="2100" u="none" strike="noStrike" cap="none" spc="0" noProof="0">
                          <a:solidFill>
                            <a:schemeClr val="tx1"/>
                          </a:solidFill>
                        </a:rPr>
                        <a:t>Ps 71:22; 78:41; 89:18</a:t>
                      </a:r>
                    </a:p>
                    <a:p>
                      <a:pPr lvl="0" algn="l">
                        <a:lnSpc>
                          <a:spcPct val="100000"/>
                        </a:lnSpc>
                        <a:spcBef>
                          <a:spcPts val="0"/>
                        </a:spcBef>
                        <a:spcAft>
                          <a:spcPts val="0"/>
                        </a:spcAft>
                        <a:buNone/>
                      </a:pPr>
                      <a:r>
                        <a:rPr lang="en-US" sz="2100" u="none" strike="noStrike" cap="none" spc="0" noProof="0">
                          <a:solidFill>
                            <a:schemeClr val="tx1"/>
                          </a:solidFill>
                        </a:rPr>
                        <a:t>Jer 50:29; 51:5</a:t>
                      </a:r>
                      <a:endParaRPr lang="en-US" sz="2100" cap="none" spc="0">
                        <a:solidFill>
                          <a:schemeClr val="tx1"/>
                        </a:solidFill>
                      </a:endParaRPr>
                    </a:p>
                  </a:txBody>
                  <a:tcPr marL="178241" marR="178241" marT="160133" marB="89120">
                    <a:lnL w="12700" cmpd="sng">
                      <a:noFill/>
                      <a:prstDash val="solid"/>
                    </a:lnL>
                    <a:lnR w="12700" cmpd="sng">
                      <a:noFill/>
                      <a:prstDash val="solid"/>
                    </a:lnR>
                    <a:lnT w="38100" cmpd="sng">
                      <a:noFill/>
                    </a:lnT>
                    <a:lnB w="12700" cmpd="sng">
                      <a:noFill/>
                      <a:prstDash val="solid"/>
                    </a:lnB>
                    <a:solidFill>
                      <a:srgbClr val="F2F2F2">
                        <a:alpha val="45098"/>
                      </a:srgbClr>
                    </a:solidFill>
                  </a:tcPr>
                </a:tc>
                <a:extLst>
                  <a:ext uri="{0D108BD9-81ED-4DB2-BD59-A6C34878D82A}">
                    <a16:rowId xmlns:a16="http://schemas.microsoft.com/office/drawing/2014/main" val="3133739405"/>
                  </a:ext>
                </a:extLst>
              </a:tr>
            </a:tbl>
          </a:graphicData>
        </a:graphic>
      </p:graphicFrame>
    </p:spTree>
    <p:extLst>
      <p:ext uri="{BB962C8B-B14F-4D97-AF65-F5344CB8AC3E}">
        <p14:creationId xmlns:p14="http://schemas.microsoft.com/office/powerpoint/2010/main" val="28709834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BF9685C-8422-9416-9BAA-C24C32DDE3CA}"/>
              </a:ext>
            </a:extLst>
          </p:cNvPr>
          <p:cNvSpPr>
            <a:spLocks noGrp="1"/>
          </p:cNvSpPr>
          <p:nvPr>
            <p:ph type="title"/>
          </p:nvPr>
        </p:nvSpPr>
        <p:spPr>
          <a:xfrm>
            <a:off x="638881" y="417576"/>
            <a:ext cx="10909640" cy="1249394"/>
          </a:xfrm>
        </p:spPr>
        <p:txBody>
          <a:bodyPr vert="horz" lIns="91440" tIns="45720" rIns="91440" bIns="45720" rtlCol="0" anchor="ctr">
            <a:normAutofit/>
          </a:bodyPr>
          <a:lstStyle/>
          <a:p>
            <a:pPr algn="ctr"/>
            <a:r>
              <a:rPr lang="en-US" sz="6600" kern="1200">
                <a:solidFill>
                  <a:schemeClr val="tx1"/>
                </a:solidFill>
                <a:latin typeface="+mj-lt"/>
                <a:ea typeface="+mj-ea"/>
                <a:cs typeface="+mj-cs"/>
              </a:rPr>
              <a:t>The Son</a:t>
            </a:r>
          </a:p>
        </p:txBody>
      </p:sp>
      <p:sp>
        <p:nvSpPr>
          <p:cNvPr id="31" name="sketch line">
            <a:extLst>
              <a:ext uri="{FF2B5EF4-FFF2-40B4-BE49-F238E27FC236}">
                <a16:creationId xmlns:a16="http://schemas.microsoft.com/office/drawing/2014/main" id="{670CEDEF-4F34-412E-84EE-329C1E93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1733454"/>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5">
            <a:extLst>
              <a:ext uri="{FF2B5EF4-FFF2-40B4-BE49-F238E27FC236}">
                <a16:creationId xmlns:a16="http://schemas.microsoft.com/office/drawing/2014/main" id="{2C9D7485-4715-9D8C-281C-1765A2EED2C6}"/>
              </a:ext>
            </a:extLst>
          </p:cNvPr>
          <p:cNvGraphicFramePr>
            <a:graphicFrameLocks noGrp="1"/>
          </p:cNvGraphicFramePr>
          <p:nvPr>
            <p:extLst>
              <p:ext uri="{D42A27DB-BD31-4B8C-83A1-F6EECF244321}">
                <p14:modId xmlns:p14="http://schemas.microsoft.com/office/powerpoint/2010/main" val="2210791610"/>
              </p:ext>
            </p:extLst>
          </p:nvPr>
        </p:nvGraphicFramePr>
        <p:xfrm>
          <a:off x="320040" y="2876327"/>
          <a:ext cx="11548874" cy="3100643"/>
        </p:xfrm>
        <a:graphic>
          <a:graphicData uri="http://schemas.openxmlformats.org/drawingml/2006/table">
            <a:tbl>
              <a:tblPr firstRow="1" bandRow="1">
                <a:tableStyleId>{8EC20E35-A176-4012-BC5E-935CFFF8708E}</a:tableStyleId>
              </a:tblPr>
              <a:tblGrid>
                <a:gridCol w="2547274">
                  <a:extLst>
                    <a:ext uri="{9D8B030D-6E8A-4147-A177-3AD203B41FA5}">
                      <a16:colId xmlns:a16="http://schemas.microsoft.com/office/drawing/2014/main" val="3393357412"/>
                    </a:ext>
                  </a:extLst>
                </a:gridCol>
                <a:gridCol w="1374172">
                  <a:extLst>
                    <a:ext uri="{9D8B030D-6E8A-4147-A177-3AD203B41FA5}">
                      <a16:colId xmlns:a16="http://schemas.microsoft.com/office/drawing/2014/main" val="331765249"/>
                    </a:ext>
                  </a:extLst>
                </a:gridCol>
                <a:gridCol w="1307599">
                  <a:extLst>
                    <a:ext uri="{9D8B030D-6E8A-4147-A177-3AD203B41FA5}">
                      <a16:colId xmlns:a16="http://schemas.microsoft.com/office/drawing/2014/main" val="3952942333"/>
                    </a:ext>
                  </a:extLst>
                </a:gridCol>
                <a:gridCol w="2410532">
                  <a:extLst>
                    <a:ext uri="{9D8B030D-6E8A-4147-A177-3AD203B41FA5}">
                      <a16:colId xmlns:a16="http://schemas.microsoft.com/office/drawing/2014/main" val="3314083813"/>
                    </a:ext>
                  </a:extLst>
                </a:gridCol>
                <a:gridCol w="3909297">
                  <a:extLst>
                    <a:ext uri="{9D8B030D-6E8A-4147-A177-3AD203B41FA5}">
                      <a16:colId xmlns:a16="http://schemas.microsoft.com/office/drawing/2014/main" val="2839701994"/>
                    </a:ext>
                  </a:extLst>
                </a:gridCol>
              </a:tblGrid>
              <a:tr h="679440">
                <a:tc>
                  <a:txBody>
                    <a:bodyPr/>
                    <a:lstStyle/>
                    <a:p>
                      <a:r>
                        <a:rPr lang="en-US" sz="2300" b="1" cap="none" spc="0">
                          <a:solidFill>
                            <a:schemeClr val="bg1"/>
                          </a:solidFill>
                        </a:rPr>
                        <a:t>Love</a:t>
                      </a:r>
                    </a:p>
                  </a:txBody>
                  <a:tcPr marL="102386" marR="73132" marT="146266" marB="146266" anchor="ctr"/>
                </a:tc>
                <a:tc>
                  <a:txBody>
                    <a:bodyPr/>
                    <a:lstStyle/>
                    <a:p>
                      <a:r>
                        <a:rPr lang="en-US" sz="2300" b="1" cap="none" spc="0">
                          <a:solidFill>
                            <a:schemeClr val="bg1"/>
                          </a:solidFill>
                        </a:rPr>
                        <a:t>Truth</a:t>
                      </a:r>
                    </a:p>
                  </a:txBody>
                  <a:tcPr marL="102386" marR="73132" marT="146266" marB="146266" anchor="ctr"/>
                </a:tc>
                <a:tc>
                  <a:txBody>
                    <a:bodyPr/>
                    <a:lstStyle/>
                    <a:p>
                      <a:r>
                        <a:rPr lang="en-US" sz="2300" b="1" cap="none" spc="0">
                          <a:solidFill>
                            <a:schemeClr val="bg1"/>
                          </a:solidFill>
                        </a:rPr>
                        <a:t>Eternal</a:t>
                      </a:r>
                    </a:p>
                  </a:txBody>
                  <a:tcPr marL="102386" marR="73132" marT="146266" marB="146266" anchor="ctr"/>
                </a:tc>
                <a:tc>
                  <a:txBody>
                    <a:bodyPr/>
                    <a:lstStyle/>
                    <a:p>
                      <a:r>
                        <a:rPr lang="en-US" sz="2300" b="1" cap="none" spc="0">
                          <a:solidFill>
                            <a:schemeClr val="bg1"/>
                          </a:solidFill>
                        </a:rPr>
                        <a:t>Life Giving</a:t>
                      </a:r>
                    </a:p>
                  </a:txBody>
                  <a:tcPr marL="102386" marR="73132" marT="146266" marB="146266" anchor="ctr"/>
                </a:tc>
                <a:tc>
                  <a:txBody>
                    <a:bodyPr/>
                    <a:lstStyle/>
                    <a:p>
                      <a:r>
                        <a:rPr lang="en-US" sz="2300" b="1" cap="none" spc="0">
                          <a:solidFill>
                            <a:schemeClr val="bg1"/>
                          </a:solidFill>
                        </a:rPr>
                        <a:t>Holy</a:t>
                      </a:r>
                    </a:p>
                  </a:txBody>
                  <a:tcPr marL="102386" marR="73132" marT="146266" marB="146266" anchor="ctr"/>
                </a:tc>
                <a:extLst>
                  <a:ext uri="{0D108BD9-81ED-4DB2-BD59-A6C34878D82A}">
                    <a16:rowId xmlns:a16="http://schemas.microsoft.com/office/drawing/2014/main" val="2692844854"/>
                  </a:ext>
                </a:extLst>
              </a:tr>
              <a:tr h="2421203">
                <a:tc>
                  <a:txBody>
                    <a:bodyPr/>
                    <a:lstStyle/>
                    <a:p>
                      <a:pPr lvl="0">
                        <a:buNone/>
                      </a:pPr>
                      <a:r>
                        <a:rPr lang="en-US" sz="1900" u="none" strike="noStrike" cap="none" spc="0" noProof="0">
                          <a:solidFill>
                            <a:schemeClr val="tx1"/>
                          </a:solidFill>
                        </a:rPr>
                        <a:t>Rom. 5:8; 8:35, 8:39</a:t>
                      </a:r>
                    </a:p>
                    <a:p>
                      <a:pPr lvl="0">
                        <a:buNone/>
                      </a:pPr>
                      <a:r>
                        <a:rPr lang="en-US" sz="1900" u="none" strike="noStrike" cap="none" spc="0" noProof="0">
                          <a:solidFill>
                            <a:schemeClr val="tx1"/>
                          </a:solidFill>
                        </a:rPr>
                        <a:t>2Cor. 5:14</a:t>
                      </a:r>
                    </a:p>
                    <a:p>
                      <a:pPr lvl="0">
                        <a:buNone/>
                      </a:pPr>
                      <a:r>
                        <a:rPr lang="en-US" sz="1900" u="none" strike="noStrike" cap="none" spc="0" noProof="0">
                          <a:solidFill>
                            <a:schemeClr val="tx1"/>
                          </a:solidFill>
                        </a:rPr>
                        <a:t>Eph. 2:5; 3:19; 5:2, 5:25; 6:23</a:t>
                      </a:r>
                    </a:p>
                    <a:p>
                      <a:pPr lvl="0">
                        <a:buNone/>
                      </a:pPr>
                      <a:r>
                        <a:rPr lang="en-US" sz="1900" u="none" strike="noStrike" cap="none" spc="0" noProof="0">
                          <a:solidFill>
                            <a:schemeClr val="tx1"/>
                          </a:solidFill>
                        </a:rPr>
                        <a:t>1Tim. 1:14</a:t>
                      </a:r>
                    </a:p>
                    <a:p>
                      <a:pPr lvl="0">
                        <a:buNone/>
                      </a:pPr>
                      <a:r>
                        <a:rPr lang="en-US" sz="1900" u="none" strike="noStrike" cap="none" spc="0" noProof="0">
                          <a:solidFill>
                            <a:schemeClr val="tx1"/>
                          </a:solidFill>
                        </a:rPr>
                        <a:t>2Tim. 1:13</a:t>
                      </a:r>
                    </a:p>
                    <a:p>
                      <a:pPr lvl="0">
                        <a:buNone/>
                      </a:pPr>
                      <a:r>
                        <a:rPr lang="en-US" sz="1900" u="none" strike="noStrike" cap="none" spc="0" noProof="0">
                          <a:solidFill>
                            <a:schemeClr val="tx1"/>
                          </a:solidFill>
                        </a:rPr>
                        <a:t>Tit. 3:4</a:t>
                      </a:r>
                      <a:endParaRPr lang="en-US" sz="1900" cap="none" spc="0">
                        <a:solidFill>
                          <a:schemeClr val="tx1"/>
                        </a:solidFill>
                      </a:endParaRPr>
                    </a:p>
                  </a:txBody>
                  <a:tcPr marL="102386" marR="73132" marT="178033" marB="146266"/>
                </a:tc>
                <a:tc>
                  <a:txBody>
                    <a:bodyPr/>
                    <a:lstStyle/>
                    <a:p>
                      <a:pPr lvl="0">
                        <a:buNone/>
                      </a:pPr>
                      <a:r>
                        <a:rPr lang="en-US" sz="1900" u="none" strike="noStrike" cap="none" spc="0" noProof="0">
                          <a:solidFill>
                            <a:schemeClr val="tx1"/>
                          </a:solidFill>
                        </a:rPr>
                        <a:t>Jn 14:6</a:t>
                      </a:r>
                    </a:p>
                    <a:p>
                      <a:pPr lvl="0">
                        <a:buNone/>
                      </a:pPr>
                      <a:r>
                        <a:rPr lang="en-US" sz="1900" u="none" strike="noStrike" cap="none" spc="0" noProof="0">
                          <a:solidFill>
                            <a:schemeClr val="tx1"/>
                          </a:solidFill>
                        </a:rPr>
                        <a:t>2Cor. 11:10</a:t>
                      </a:r>
                    </a:p>
                    <a:p>
                      <a:pPr lvl="0">
                        <a:buNone/>
                      </a:pPr>
                      <a:r>
                        <a:rPr lang="en-US" sz="1900" u="none" strike="noStrike" cap="none" spc="0" noProof="0">
                          <a:solidFill>
                            <a:schemeClr val="tx1"/>
                          </a:solidFill>
                        </a:rPr>
                        <a:t>Eph. 4:21</a:t>
                      </a:r>
                    </a:p>
                    <a:p>
                      <a:pPr lvl="0">
                        <a:buNone/>
                      </a:pPr>
                      <a:r>
                        <a:rPr lang="en-US" sz="1900" u="none" strike="noStrike" cap="none" spc="0" noProof="0">
                          <a:solidFill>
                            <a:schemeClr val="tx1"/>
                          </a:solidFill>
                        </a:rPr>
                        <a:t>Rev. 3:7</a:t>
                      </a:r>
                      <a:endParaRPr lang="en-US" sz="1900" cap="none" spc="0">
                        <a:solidFill>
                          <a:schemeClr val="tx1"/>
                        </a:solidFill>
                      </a:endParaRPr>
                    </a:p>
                  </a:txBody>
                  <a:tcPr marL="102386" marR="73132" marT="178033" marB="146266"/>
                </a:tc>
                <a:tc>
                  <a:txBody>
                    <a:bodyPr/>
                    <a:lstStyle/>
                    <a:p>
                      <a:pPr lvl="0">
                        <a:buNone/>
                      </a:pPr>
                      <a:r>
                        <a:rPr lang="en-US" sz="1900" u="none" strike="noStrike" cap="none" spc="0" noProof="0">
                          <a:solidFill>
                            <a:schemeClr val="tx1"/>
                          </a:solidFill>
                        </a:rPr>
                        <a:t>1Tim. 1:17</a:t>
                      </a:r>
                      <a:endParaRPr lang="en-US" sz="1900" cap="none" spc="0">
                        <a:solidFill>
                          <a:schemeClr val="tx1"/>
                        </a:solidFill>
                      </a:endParaRPr>
                    </a:p>
                  </a:txBody>
                  <a:tcPr marL="102386" marR="73132" marT="178033" marB="146266"/>
                </a:tc>
                <a:tc>
                  <a:txBody>
                    <a:bodyPr/>
                    <a:lstStyle/>
                    <a:p>
                      <a:pPr lvl="0">
                        <a:buNone/>
                      </a:pPr>
                      <a:r>
                        <a:rPr lang="en-US" sz="1900" u="none" strike="noStrike" cap="none" spc="0" noProof="0">
                          <a:solidFill>
                            <a:schemeClr val="tx1"/>
                          </a:solidFill>
                        </a:rPr>
                        <a:t>Jn 5:21</a:t>
                      </a:r>
                    </a:p>
                    <a:p>
                      <a:pPr lvl="0">
                        <a:buNone/>
                      </a:pPr>
                      <a:r>
                        <a:rPr lang="en-US" sz="1900" u="none" strike="noStrike" cap="none" spc="0" noProof="0">
                          <a:solidFill>
                            <a:schemeClr val="tx1"/>
                          </a:solidFill>
                        </a:rPr>
                        <a:t>Rom. 5:17, 21; 6:4, 22-23</a:t>
                      </a:r>
                    </a:p>
                    <a:p>
                      <a:pPr lvl="0">
                        <a:buNone/>
                      </a:pPr>
                      <a:r>
                        <a:rPr lang="en-US" sz="1900" u="none" strike="noStrike" cap="none" spc="0" noProof="0">
                          <a:solidFill>
                            <a:schemeClr val="tx1"/>
                          </a:solidFill>
                        </a:rPr>
                        <a:t>1Cor. 15:45</a:t>
                      </a:r>
                    </a:p>
                    <a:p>
                      <a:pPr lvl="0">
                        <a:buNone/>
                      </a:pPr>
                      <a:r>
                        <a:rPr lang="en-US" sz="1900" u="none" strike="noStrike" cap="none" spc="0" noProof="0">
                          <a:solidFill>
                            <a:schemeClr val="tx1"/>
                          </a:solidFill>
                        </a:rPr>
                        <a:t>2Cor. 4:10-11</a:t>
                      </a:r>
                    </a:p>
                    <a:p>
                      <a:pPr lvl="0">
                        <a:buNone/>
                      </a:pPr>
                      <a:r>
                        <a:rPr lang="en-US" sz="1900" u="none" strike="noStrike" cap="none" spc="0" noProof="0">
                          <a:solidFill>
                            <a:schemeClr val="tx1"/>
                          </a:solidFill>
                        </a:rPr>
                        <a:t>2Tim. 1:1, 10</a:t>
                      </a:r>
                    </a:p>
                    <a:p>
                      <a:pPr lvl="0">
                        <a:buNone/>
                      </a:pPr>
                      <a:endParaRPr lang="en-US" sz="1900" u="none" strike="noStrike" cap="none" spc="0" noProof="0">
                        <a:solidFill>
                          <a:schemeClr val="tx1"/>
                        </a:solidFill>
                      </a:endParaRPr>
                    </a:p>
                  </a:txBody>
                  <a:tcPr marL="102386" marR="73132" marT="178033" marB="146266"/>
                </a:tc>
                <a:tc>
                  <a:txBody>
                    <a:bodyPr/>
                    <a:lstStyle/>
                    <a:p>
                      <a:pPr lvl="0">
                        <a:buNone/>
                      </a:pPr>
                      <a:r>
                        <a:rPr lang="en-US" sz="1900" cap="none" spc="0">
                          <a:solidFill>
                            <a:schemeClr val="tx1"/>
                          </a:solidFill>
                        </a:rPr>
                        <a:t>Rev 6:10</a:t>
                      </a:r>
                    </a:p>
                    <a:p>
                      <a:pPr lvl="0">
                        <a:buNone/>
                      </a:pPr>
                      <a:r>
                        <a:rPr lang="en-US" sz="1900" cap="none" spc="0">
                          <a:solidFill>
                            <a:schemeClr val="tx1"/>
                          </a:solidFill>
                        </a:rPr>
                        <a:t>Rev 15:4</a:t>
                      </a:r>
                    </a:p>
                    <a:p>
                      <a:pPr lvl="0">
                        <a:buNone/>
                      </a:pPr>
                      <a:r>
                        <a:rPr lang="en-US" sz="1900" cap="none" spc="0">
                          <a:solidFill>
                            <a:schemeClr val="tx1"/>
                          </a:solidFill>
                        </a:rPr>
                        <a:t>St John tells us that this praise in the book of Isaiah was directed towards the Son</a:t>
                      </a:r>
                    </a:p>
                    <a:p>
                      <a:pPr lvl="0" algn="l">
                        <a:lnSpc>
                          <a:spcPct val="100000"/>
                        </a:lnSpc>
                        <a:spcBef>
                          <a:spcPts val="0"/>
                        </a:spcBef>
                        <a:spcAft>
                          <a:spcPts val="0"/>
                        </a:spcAft>
                        <a:buNone/>
                      </a:pPr>
                      <a:r>
                        <a:rPr lang="en-US" sz="1900" u="none" strike="noStrike" cap="none" spc="0" noProof="0">
                          <a:solidFill>
                            <a:schemeClr val="tx1"/>
                          </a:solidFill>
                        </a:rPr>
                        <a:t>Jn 12:41</a:t>
                      </a:r>
                    </a:p>
                    <a:p>
                      <a:pPr lvl="0">
                        <a:buNone/>
                      </a:pPr>
                      <a:endParaRPr lang="en-US" sz="1900" cap="none" spc="0">
                        <a:solidFill>
                          <a:schemeClr val="tx1"/>
                        </a:solidFill>
                      </a:endParaRPr>
                    </a:p>
                  </a:txBody>
                  <a:tcPr marL="102386" marR="73132" marT="178033" marB="146266"/>
                </a:tc>
                <a:extLst>
                  <a:ext uri="{0D108BD9-81ED-4DB2-BD59-A6C34878D82A}">
                    <a16:rowId xmlns:a16="http://schemas.microsoft.com/office/drawing/2014/main" val="3133739405"/>
                  </a:ext>
                </a:extLst>
              </a:tr>
            </a:tbl>
          </a:graphicData>
        </a:graphic>
      </p:graphicFrame>
    </p:spTree>
    <p:extLst>
      <p:ext uri="{BB962C8B-B14F-4D97-AF65-F5344CB8AC3E}">
        <p14:creationId xmlns:p14="http://schemas.microsoft.com/office/powerpoint/2010/main" val="33246705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15">
            <a:extLst>
              <a:ext uri="{FF2B5EF4-FFF2-40B4-BE49-F238E27FC236}">
                <a16:creationId xmlns:a16="http://schemas.microsoft.com/office/drawing/2014/main" id="{C59AB4C8-9178-4F7A-8404-6890510B59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F9685C-8422-9416-9BAA-C24C32DDE3CA}"/>
              </a:ext>
            </a:extLst>
          </p:cNvPr>
          <p:cNvSpPr>
            <a:spLocks noGrp="1"/>
          </p:cNvSpPr>
          <p:nvPr>
            <p:ph type="title"/>
          </p:nvPr>
        </p:nvSpPr>
        <p:spPr>
          <a:xfrm>
            <a:off x="638881" y="457201"/>
            <a:ext cx="10909640" cy="1832654"/>
          </a:xfrm>
        </p:spPr>
        <p:txBody>
          <a:bodyPr vert="horz" lIns="91440" tIns="45720" rIns="91440" bIns="45720" rtlCol="0" anchor="b">
            <a:normAutofit/>
          </a:bodyPr>
          <a:lstStyle/>
          <a:p>
            <a:pPr algn="ctr"/>
            <a:r>
              <a:rPr lang="en-US" sz="6600" kern="1200">
                <a:solidFill>
                  <a:schemeClr val="tx1"/>
                </a:solidFill>
                <a:latin typeface="+mj-lt"/>
                <a:ea typeface="+mj-ea"/>
                <a:cs typeface="+mj-cs"/>
              </a:rPr>
              <a:t>The Holy Spirit</a:t>
            </a:r>
          </a:p>
        </p:txBody>
      </p:sp>
      <p:sp>
        <p:nvSpPr>
          <p:cNvPr id="14" name="sketch line">
            <a:extLst>
              <a:ext uri="{FF2B5EF4-FFF2-40B4-BE49-F238E27FC236}">
                <a16:creationId xmlns:a16="http://schemas.microsoft.com/office/drawing/2014/main" id="{4CFDFB37-4BC7-42C6-915D-A6609139B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2343912"/>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5">
            <a:extLst>
              <a:ext uri="{FF2B5EF4-FFF2-40B4-BE49-F238E27FC236}">
                <a16:creationId xmlns:a16="http://schemas.microsoft.com/office/drawing/2014/main" id="{2C9D7485-4715-9D8C-281C-1765A2EED2C6}"/>
              </a:ext>
            </a:extLst>
          </p:cNvPr>
          <p:cNvGraphicFramePr>
            <a:graphicFrameLocks noGrp="1"/>
          </p:cNvGraphicFramePr>
          <p:nvPr>
            <p:extLst>
              <p:ext uri="{D42A27DB-BD31-4B8C-83A1-F6EECF244321}">
                <p14:modId xmlns:p14="http://schemas.microsoft.com/office/powerpoint/2010/main" val="2702235679"/>
              </p:ext>
            </p:extLst>
          </p:nvPr>
        </p:nvGraphicFramePr>
        <p:xfrm>
          <a:off x="320040" y="3504257"/>
          <a:ext cx="11548876" cy="2342750"/>
        </p:xfrm>
        <a:graphic>
          <a:graphicData uri="http://schemas.openxmlformats.org/drawingml/2006/table">
            <a:tbl>
              <a:tblPr firstRow="1" bandRow="1">
                <a:solidFill>
                  <a:schemeClr val="bg1"/>
                </a:solidFill>
                <a:tableStyleId>{5940675A-B579-460E-94D1-54222C63F5DA}</a:tableStyleId>
              </a:tblPr>
              <a:tblGrid>
                <a:gridCol w="2604200">
                  <a:extLst>
                    <a:ext uri="{9D8B030D-6E8A-4147-A177-3AD203B41FA5}">
                      <a16:colId xmlns:a16="http://schemas.microsoft.com/office/drawing/2014/main" val="3393357412"/>
                    </a:ext>
                  </a:extLst>
                </a:gridCol>
                <a:gridCol w="2695589">
                  <a:extLst>
                    <a:ext uri="{9D8B030D-6E8A-4147-A177-3AD203B41FA5}">
                      <a16:colId xmlns:a16="http://schemas.microsoft.com/office/drawing/2014/main" val="331765249"/>
                    </a:ext>
                  </a:extLst>
                </a:gridCol>
                <a:gridCol w="1838499">
                  <a:extLst>
                    <a:ext uri="{9D8B030D-6E8A-4147-A177-3AD203B41FA5}">
                      <a16:colId xmlns:a16="http://schemas.microsoft.com/office/drawing/2014/main" val="3952942333"/>
                    </a:ext>
                  </a:extLst>
                </a:gridCol>
                <a:gridCol w="2619020">
                  <a:extLst>
                    <a:ext uri="{9D8B030D-6E8A-4147-A177-3AD203B41FA5}">
                      <a16:colId xmlns:a16="http://schemas.microsoft.com/office/drawing/2014/main" val="3314083813"/>
                    </a:ext>
                  </a:extLst>
                </a:gridCol>
                <a:gridCol w="1791568">
                  <a:extLst>
                    <a:ext uri="{9D8B030D-6E8A-4147-A177-3AD203B41FA5}">
                      <a16:colId xmlns:a16="http://schemas.microsoft.com/office/drawing/2014/main" val="2839701994"/>
                    </a:ext>
                  </a:extLst>
                </a:gridCol>
              </a:tblGrid>
              <a:tr h="673422">
                <a:tc>
                  <a:txBody>
                    <a:bodyPr/>
                    <a:lstStyle/>
                    <a:p>
                      <a:r>
                        <a:rPr lang="en-US" sz="2200" b="0" cap="none" spc="0">
                          <a:solidFill>
                            <a:schemeClr val="bg1"/>
                          </a:solidFill>
                        </a:rPr>
                        <a:t>Love</a:t>
                      </a:r>
                    </a:p>
                  </a:txBody>
                  <a:tcPr marL="184954" marR="274787" marT="142272" marB="142272" anchor="ctr">
                    <a:lnL w="19050" cap="flat" cmpd="sng" algn="ctr">
                      <a:solidFill>
                        <a:schemeClr val="tx1"/>
                      </a:solidFill>
                      <a:prstDash val="solid"/>
                    </a:lnL>
                    <a:lnR w="19050" cap="flat" cmpd="sng" algn="ctr">
                      <a:solidFill>
                        <a:schemeClr val="tx1"/>
                      </a:solidFill>
                      <a:prstDash val="solid"/>
                    </a:lnR>
                    <a:lnT w="19050" cap="flat" cmpd="sng" algn="ctr">
                      <a:solidFill>
                        <a:schemeClr val="tx1"/>
                      </a:solidFill>
                      <a:prstDash val="solid"/>
                    </a:lnT>
                    <a:lnB w="19050" cap="flat" cmpd="sng" algn="ctr">
                      <a:solidFill>
                        <a:schemeClr val="tx1"/>
                      </a:solidFill>
                      <a:prstDash val="solid"/>
                    </a:lnB>
                    <a:solidFill>
                      <a:schemeClr val="tx1"/>
                    </a:solidFill>
                  </a:tcPr>
                </a:tc>
                <a:tc>
                  <a:txBody>
                    <a:bodyPr/>
                    <a:lstStyle/>
                    <a:p>
                      <a:r>
                        <a:rPr lang="en-US" sz="2200" b="0" cap="none" spc="0">
                          <a:solidFill>
                            <a:schemeClr val="bg1"/>
                          </a:solidFill>
                        </a:rPr>
                        <a:t>Truth</a:t>
                      </a:r>
                    </a:p>
                  </a:txBody>
                  <a:tcPr marL="184954" marR="274787" marT="142272" marB="142272" anchor="ctr">
                    <a:lnL w="19050" cap="flat" cmpd="sng" algn="ctr">
                      <a:solidFill>
                        <a:schemeClr val="tx1"/>
                      </a:solidFill>
                      <a:prstDash val="solid"/>
                    </a:lnL>
                    <a:lnR w="19050" cap="flat" cmpd="sng" algn="ctr">
                      <a:solidFill>
                        <a:schemeClr val="tx1"/>
                      </a:solidFill>
                      <a:prstDash val="solid"/>
                    </a:lnR>
                    <a:lnT w="19050" cap="flat" cmpd="sng" algn="ctr">
                      <a:solidFill>
                        <a:schemeClr val="tx1"/>
                      </a:solidFill>
                      <a:prstDash val="solid"/>
                    </a:lnT>
                    <a:lnB w="19050" cap="flat" cmpd="sng" algn="ctr">
                      <a:solidFill>
                        <a:schemeClr val="tx1"/>
                      </a:solidFill>
                      <a:prstDash val="solid"/>
                    </a:lnB>
                    <a:solidFill>
                      <a:schemeClr val="tx1"/>
                    </a:solidFill>
                  </a:tcPr>
                </a:tc>
                <a:tc>
                  <a:txBody>
                    <a:bodyPr/>
                    <a:lstStyle/>
                    <a:p>
                      <a:r>
                        <a:rPr lang="en-US" sz="2200" b="0" cap="none" spc="0">
                          <a:solidFill>
                            <a:schemeClr val="bg1"/>
                          </a:solidFill>
                        </a:rPr>
                        <a:t>Eternal</a:t>
                      </a:r>
                    </a:p>
                  </a:txBody>
                  <a:tcPr marL="184954" marR="274787" marT="142272" marB="142272" anchor="ctr">
                    <a:lnL w="19050" cap="flat" cmpd="sng" algn="ctr">
                      <a:solidFill>
                        <a:schemeClr val="tx1"/>
                      </a:solidFill>
                      <a:prstDash val="solid"/>
                    </a:lnL>
                    <a:lnR w="19050" cap="flat" cmpd="sng" algn="ctr">
                      <a:solidFill>
                        <a:schemeClr val="tx1"/>
                      </a:solidFill>
                      <a:prstDash val="solid"/>
                    </a:lnR>
                    <a:lnT w="19050" cap="flat" cmpd="sng" algn="ctr">
                      <a:solidFill>
                        <a:schemeClr val="tx1"/>
                      </a:solidFill>
                      <a:prstDash val="solid"/>
                    </a:lnT>
                    <a:lnB w="19050" cap="flat" cmpd="sng" algn="ctr">
                      <a:solidFill>
                        <a:schemeClr val="tx1"/>
                      </a:solidFill>
                      <a:prstDash val="solid"/>
                    </a:lnB>
                    <a:solidFill>
                      <a:schemeClr val="tx1"/>
                    </a:solidFill>
                  </a:tcPr>
                </a:tc>
                <a:tc>
                  <a:txBody>
                    <a:bodyPr/>
                    <a:lstStyle/>
                    <a:p>
                      <a:r>
                        <a:rPr lang="en-US" sz="2200" b="0" cap="none" spc="0">
                          <a:solidFill>
                            <a:schemeClr val="bg1"/>
                          </a:solidFill>
                        </a:rPr>
                        <a:t>Life Giving</a:t>
                      </a:r>
                    </a:p>
                  </a:txBody>
                  <a:tcPr marL="184954" marR="274787" marT="142272" marB="142272" anchor="ctr">
                    <a:lnL w="19050" cap="flat" cmpd="sng" algn="ctr">
                      <a:solidFill>
                        <a:schemeClr val="tx1"/>
                      </a:solidFill>
                      <a:prstDash val="solid"/>
                    </a:lnL>
                    <a:lnR w="19050" cap="flat" cmpd="sng" algn="ctr">
                      <a:solidFill>
                        <a:schemeClr val="tx1"/>
                      </a:solidFill>
                      <a:prstDash val="solid"/>
                    </a:lnR>
                    <a:lnT w="19050" cap="flat" cmpd="sng" algn="ctr">
                      <a:solidFill>
                        <a:schemeClr val="tx1"/>
                      </a:solidFill>
                      <a:prstDash val="solid"/>
                    </a:lnT>
                    <a:lnB w="19050" cap="flat" cmpd="sng" algn="ctr">
                      <a:solidFill>
                        <a:schemeClr val="tx1"/>
                      </a:solidFill>
                      <a:prstDash val="solid"/>
                    </a:lnB>
                    <a:solidFill>
                      <a:schemeClr val="tx1"/>
                    </a:solidFill>
                  </a:tcPr>
                </a:tc>
                <a:tc>
                  <a:txBody>
                    <a:bodyPr/>
                    <a:lstStyle/>
                    <a:p>
                      <a:r>
                        <a:rPr lang="en-US" sz="2200" b="0" cap="none" spc="0">
                          <a:solidFill>
                            <a:schemeClr val="bg1"/>
                          </a:solidFill>
                        </a:rPr>
                        <a:t>Holy</a:t>
                      </a:r>
                    </a:p>
                  </a:txBody>
                  <a:tcPr marL="184954" marR="274787" marT="142272" marB="142272" anchor="ctr">
                    <a:lnL w="19050" cap="flat" cmpd="sng" algn="ctr">
                      <a:solidFill>
                        <a:schemeClr val="tx1"/>
                      </a:solidFill>
                      <a:prstDash val="solid"/>
                    </a:lnL>
                    <a:lnR w="19050" cap="flat" cmpd="sng" algn="ctr">
                      <a:solidFill>
                        <a:schemeClr val="tx1"/>
                      </a:solidFill>
                      <a:prstDash val="solid"/>
                    </a:lnR>
                    <a:lnT w="19050" cap="flat" cmpd="sng" algn="ctr">
                      <a:solidFill>
                        <a:schemeClr val="tx1"/>
                      </a:solidFill>
                      <a:prstDash val="solid"/>
                    </a:lnT>
                    <a:lnB w="19050" cap="flat" cmpd="sng" algn="ctr">
                      <a:solidFill>
                        <a:schemeClr val="tx1"/>
                      </a:solidFill>
                      <a:prstDash val="solid"/>
                    </a:lnB>
                    <a:solidFill>
                      <a:schemeClr val="tx1"/>
                    </a:solidFill>
                  </a:tcPr>
                </a:tc>
                <a:extLst>
                  <a:ext uri="{0D108BD9-81ED-4DB2-BD59-A6C34878D82A}">
                    <a16:rowId xmlns:a16="http://schemas.microsoft.com/office/drawing/2014/main" val="2692844854"/>
                  </a:ext>
                </a:extLst>
              </a:tr>
              <a:tr h="1669328">
                <a:tc>
                  <a:txBody>
                    <a:bodyPr/>
                    <a:lstStyle/>
                    <a:p>
                      <a:pPr lvl="0">
                        <a:buNone/>
                      </a:pPr>
                      <a:r>
                        <a:rPr lang="en-US" sz="2200" u="none" strike="noStrike" cap="none" spc="0" noProof="0">
                          <a:solidFill>
                            <a:schemeClr val="tx1"/>
                          </a:solidFill>
                        </a:rPr>
                        <a:t>Rom. 5:5; 15:30</a:t>
                      </a:r>
                    </a:p>
                    <a:p>
                      <a:pPr lvl="0">
                        <a:buNone/>
                      </a:pPr>
                      <a:r>
                        <a:rPr lang="en-US" sz="2200" u="none" strike="noStrike" cap="none" spc="0" noProof="0">
                          <a:solidFill>
                            <a:schemeClr val="tx1"/>
                          </a:solidFill>
                        </a:rPr>
                        <a:t>Gal. 5:22</a:t>
                      </a:r>
                    </a:p>
                    <a:p>
                      <a:pPr lvl="0">
                        <a:buNone/>
                      </a:pPr>
                      <a:r>
                        <a:rPr lang="en-US" sz="2200" u="none" strike="noStrike" cap="none" spc="0" noProof="0">
                          <a:solidFill>
                            <a:schemeClr val="tx1"/>
                          </a:solidFill>
                        </a:rPr>
                        <a:t>Col. 1:8</a:t>
                      </a:r>
                      <a:endParaRPr lang="en-US" sz="2200" cap="none" spc="0">
                        <a:solidFill>
                          <a:schemeClr val="tx1"/>
                        </a:solidFill>
                      </a:endParaRPr>
                    </a:p>
                  </a:txBody>
                  <a:tcPr marL="184954" marR="274787" marT="142272" marB="142272">
                    <a:lnL w="19050" cap="flat" cmpd="sng" algn="ctr">
                      <a:solidFill>
                        <a:schemeClr val="tx1"/>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19050" cap="flat" cmpd="sng" algn="ctr">
                      <a:solidFill>
                        <a:schemeClr val="tx1"/>
                      </a:solidFill>
                      <a:prstDash val="solid"/>
                    </a:lnB>
                    <a:noFill/>
                  </a:tcPr>
                </a:tc>
                <a:tc>
                  <a:txBody>
                    <a:bodyPr/>
                    <a:lstStyle/>
                    <a:p>
                      <a:pPr lvl="0">
                        <a:buNone/>
                      </a:pPr>
                      <a:r>
                        <a:rPr lang="en-US" sz="2200" u="none" strike="noStrike" cap="none" spc="0" noProof="0">
                          <a:solidFill>
                            <a:schemeClr val="tx1"/>
                          </a:solidFill>
                        </a:rPr>
                        <a:t>1Jn. 5:6</a:t>
                      </a:r>
                    </a:p>
                    <a:p>
                      <a:pPr lvl="0">
                        <a:buNone/>
                      </a:pPr>
                      <a:r>
                        <a:rPr lang="en-US" sz="2200" u="none" strike="noStrike" cap="none" spc="0" noProof="0">
                          <a:solidFill>
                            <a:schemeClr val="tx1"/>
                          </a:solidFill>
                        </a:rPr>
                        <a:t>Jn. 14:17; 15:26; 15:16; 15:13</a:t>
                      </a:r>
                      <a:endParaRPr lang="en-US" sz="2200" cap="none" spc="0">
                        <a:solidFill>
                          <a:schemeClr val="tx1"/>
                        </a:solidFill>
                      </a:endParaRPr>
                    </a:p>
                  </a:txBody>
                  <a:tcPr marL="184954" marR="274787" marT="142272" marB="142272">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19050" cap="flat" cmpd="sng" algn="ctr">
                      <a:solidFill>
                        <a:schemeClr val="tx1"/>
                      </a:solidFill>
                      <a:prstDash val="solid"/>
                    </a:lnB>
                    <a:noFill/>
                  </a:tcPr>
                </a:tc>
                <a:tc>
                  <a:txBody>
                    <a:bodyPr/>
                    <a:lstStyle/>
                    <a:p>
                      <a:pPr lvl="0">
                        <a:buNone/>
                      </a:pPr>
                      <a:r>
                        <a:rPr lang="en-US" sz="2200" u="none" strike="noStrike" cap="none" spc="0" noProof="0">
                          <a:solidFill>
                            <a:schemeClr val="tx1"/>
                          </a:solidFill>
                        </a:rPr>
                        <a:t>Heb. 9:14</a:t>
                      </a:r>
                      <a:endParaRPr lang="en-US" sz="2200" cap="none" spc="0">
                        <a:solidFill>
                          <a:schemeClr val="tx1"/>
                        </a:solidFill>
                      </a:endParaRPr>
                    </a:p>
                  </a:txBody>
                  <a:tcPr marL="184954" marR="274787" marT="142272" marB="142272">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19050" cap="flat" cmpd="sng" algn="ctr">
                      <a:solidFill>
                        <a:schemeClr val="tx1"/>
                      </a:solidFill>
                      <a:prstDash val="solid"/>
                    </a:lnB>
                    <a:noFill/>
                  </a:tcPr>
                </a:tc>
                <a:tc>
                  <a:txBody>
                    <a:bodyPr/>
                    <a:lstStyle/>
                    <a:p>
                      <a:pPr lvl="0">
                        <a:buNone/>
                      </a:pPr>
                      <a:r>
                        <a:rPr lang="en-US" sz="2200" u="none" strike="noStrike" cap="none" spc="0" noProof="0">
                          <a:solidFill>
                            <a:schemeClr val="tx1"/>
                          </a:solidFill>
                        </a:rPr>
                        <a:t>Jn 6:63</a:t>
                      </a:r>
                    </a:p>
                    <a:p>
                      <a:pPr lvl="0">
                        <a:buNone/>
                      </a:pPr>
                      <a:r>
                        <a:rPr lang="en-US" sz="2200" u="none" strike="noStrike" cap="none" spc="0" noProof="0">
                          <a:solidFill>
                            <a:schemeClr val="tx1"/>
                          </a:solidFill>
                        </a:rPr>
                        <a:t>Rom. 8:2, 10-11</a:t>
                      </a:r>
                    </a:p>
                    <a:p>
                      <a:pPr lvl="0">
                        <a:buNone/>
                      </a:pPr>
                      <a:r>
                        <a:rPr lang="en-US" sz="2200" u="none" strike="noStrike" cap="none" spc="0" noProof="0">
                          <a:solidFill>
                            <a:schemeClr val="tx1"/>
                          </a:solidFill>
                        </a:rPr>
                        <a:t>2Cor. 3:6</a:t>
                      </a:r>
                    </a:p>
                    <a:p>
                      <a:pPr lvl="0">
                        <a:buNone/>
                      </a:pPr>
                      <a:r>
                        <a:rPr lang="en-US" sz="2200" u="none" strike="noStrike" cap="none" spc="0" noProof="0">
                          <a:solidFill>
                            <a:schemeClr val="tx1"/>
                          </a:solidFill>
                        </a:rPr>
                        <a:t>Gal. 6:8</a:t>
                      </a:r>
                      <a:endParaRPr lang="en-US" sz="2200" cap="none" spc="0">
                        <a:solidFill>
                          <a:schemeClr val="tx1"/>
                        </a:solidFill>
                      </a:endParaRPr>
                    </a:p>
                  </a:txBody>
                  <a:tcPr marL="184954" marR="274787" marT="142272" marB="142272">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19050" cap="flat" cmpd="sng" algn="ctr">
                      <a:solidFill>
                        <a:schemeClr val="tx1"/>
                      </a:solidFill>
                      <a:prstDash val="solid"/>
                    </a:lnB>
                    <a:noFill/>
                  </a:tcPr>
                </a:tc>
                <a:tc>
                  <a:txBody>
                    <a:bodyPr/>
                    <a:lstStyle/>
                    <a:p>
                      <a:r>
                        <a:rPr lang="en-US" sz="2200" cap="none" spc="0">
                          <a:solidFill>
                            <a:schemeClr val="tx1"/>
                          </a:solidFill>
                        </a:rPr>
                        <a:t>Ps 51</a:t>
                      </a:r>
                    </a:p>
                    <a:p>
                      <a:pPr lvl="0">
                        <a:buNone/>
                      </a:pPr>
                      <a:r>
                        <a:rPr lang="en-US" sz="2200" cap="none" spc="0">
                          <a:solidFill>
                            <a:schemeClr val="tx1"/>
                          </a:solidFill>
                        </a:rPr>
                        <a:t>Matt 1:18</a:t>
                      </a:r>
                    </a:p>
                    <a:p>
                      <a:pPr lvl="0">
                        <a:buNone/>
                      </a:pPr>
                      <a:endParaRPr lang="en-US" sz="2200" cap="none" spc="0">
                        <a:solidFill>
                          <a:schemeClr val="tx1"/>
                        </a:solidFill>
                      </a:endParaRPr>
                    </a:p>
                  </a:txBody>
                  <a:tcPr marL="184954" marR="274787" marT="142272" marB="142272">
                    <a:lnL w="6350" cap="flat" cmpd="sng" algn="ctr">
                      <a:solidFill>
                        <a:schemeClr val="tx1">
                          <a:lumMod val="50000"/>
                          <a:lumOff val="50000"/>
                        </a:schemeClr>
                      </a:solidFill>
                      <a:prstDash val="solid"/>
                    </a:lnL>
                    <a:lnR w="19050" cap="flat" cmpd="sng" algn="ctr">
                      <a:solidFill>
                        <a:schemeClr val="tx1"/>
                      </a:solidFill>
                      <a:prstDash val="solid"/>
                    </a:lnR>
                    <a:lnT w="19050" cap="flat" cmpd="sng" algn="ctr">
                      <a:solidFill>
                        <a:schemeClr val="tx1"/>
                      </a:solidFill>
                      <a:prstDash val="solid"/>
                    </a:lnT>
                    <a:lnB w="19050" cap="flat" cmpd="sng" algn="ctr">
                      <a:solidFill>
                        <a:schemeClr val="tx1"/>
                      </a:solidFill>
                      <a:prstDash val="solid"/>
                    </a:lnB>
                    <a:noFill/>
                  </a:tcPr>
                </a:tc>
                <a:extLst>
                  <a:ext uri="{0D108BD9-81ED-4DB2-BD59-A6C34878D82A}">
                    <a16:rowId xmlns:a16="http://schemas.microsoft.com/office/drawing/2014/main" val="3133739405"/>
                  </a:ext>
                </a:extLst>
              </a:tr>
            </a:tbl>
          </a:graphicData>
        </a:graphic>
      </p:graphicFrame>
    </p:spTree>
    <p:extLst>
      <p:ext uri="{BB962C8B-B14F-4D97-AF65-F5344CB8AC3E}">
        <p14:creationId xmlns:p14="http://schemas.microsoft.com/office/powerpoint/2010/main" val="3245723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886D3A-B0B4-EB07-0208-94A43FD7C670}"/>
              </a:ext>
            </a:extLst>
          </p:cNvPr>
          <p:cNvSpPr>
            <a:spLocks noGrp="1"/>
          </p:cNvSpPr>
          <p:nvPr>
            <p:ph type="title"/>
          </p:nvPr>
        </p:nvSpPr>
        <p:spPr>
          <a:xfrm>
            <a:off x="686834" y="1153572"/>
            <a:ext cx="3200400" cy="4461163"/>
          </a:xfrm>
        </p:spPr>
        <p:txBody>
          <a:bodyPr>
            <a:normAutofit/>
          </a:bodyPr>
          <a:lstStyle/>
          <a:p>
            <a:r>
              <a:rPr lang="en-US">
                <a:solidFill>
                  <a:srgbClr val="FFFFFF"/>
                </a:solidFill>
                <a:cs typeface="Calibri Light"/>
              </a:rPr>
              <a:t>Holiness</a:t>
            </a:r>
            <a:endParaRPr lang="en-US">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8DF3C29-B1DD-C283-B752-D5839ED3BCD8}"/>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dirty="0">
                <a:cs typeface="Calibri"/>
              </a:rPr>
              <a:t>"The Holy One of Israel" appears 25 times in the book Isaiah</a:t>
            </a:r>
          </a:p>
          <a:p>
            <a:r>
              <a:rPr lang="en-US" dirty="0">
                <a:cs typeface="Calibri"/>
              </a:rPr>
              <a:t>Also in Ps 71:22; 78:41; 89:18; Jer 50:29; 51:5</a:t>
            </a:r>
          </a:p>
          <a:p>
            <a:r>
              <a:rPr lang="en-US" b="1" baseline="30000" dirty="0">
                <a:ea typeface="+mn-lt"/>
                <a:cs typeface="+mn-lt"/>
              </a:rPr>
              <a:t>3 </a:t>
            </a:r>
            <a:r>
              <a:rPr lang="en-US" dirty="0">
                <a:ea typeface="+mn-lt"/>
                <a:cs typeface="+mn-lt"/>
              </a:rPr>
              <a:t>And one cried to another and said:</a:t>
            </a:r>
            <a:br>
              <a:rPr lang="en-US" dirty="0">
                <a:ea typeface="+mn-lt"/>
                <a:cs typeface="+mn-lt"/>
              </a:rPr>
            </a:br>
            <a:r>
              <a:rPr lang="en-US" dirty="0">
                <a:ea typeface="+mn-lt"/>
                <a:cs typeface="+mn-lt"/>
              </a:rPr>
              <a:t>“Holy, holy, holy </a:t>
            </a:r>
            <a:r>
              <a:rPr lang="en-US" i="1" dirty="0">
                <a:ea typeface="+mn-lt"/>
                <a:cs typeface="+mn-lt"/>
              </a:rPr>
              <a:t>is</a:t>
            </a:r>
            <a:r>
              <a:rPr lang="en-US" dirty="0">
                <a:ea typeface="+mn-lt"/>
                <a:cs typeface="+mn-lt"/>
              </a:rPr>
              <a:t> the </a:t>
            </a:r>
            <a:r>
              <a:rPr lang="en-US" cap="small" dirty="0">
                <a:ea typeface="+mn-lt"/>
                <a:cs typeface="+mn-lt"/>
              </a:rPr>
              <a:t>Lord</a:t>
            </a:r>
            <a:r>
              <a:rPr lang="en-US" dirty="0">
                <a:ea typeface="+mn-lt"/>
                <a:cs typeface="+mn-lt"/>
              </a:rPr>
              <a:t> of hosts;</a:t>
            </a:r>
            <a:br>
              <a:rPr lang="en-US" dirty="0">
                <a:ea typeface="+mn-lt"/>
                <a:cs typeface="+mn-lt"/>
              </a:rPr>
            </a:br>
            <a:r>
              <a:rPr lang="en-US" dirty="0">
                <a:ea typeface="+mn-lt"/>
                <a:cs typeface="+mn-lt"/>
              </a:rPr>
              <a:t>The whole earth </a:t>
            </a:r>
            <a:r>
              <a:rPr lang="en-US" i="1" dirty="0">
                <a:ea typeface="+mn-lt"/>
                <a:cs typeface="+mn-lt"/>
              </a:rPr>
              <a:t>is</a:t>
            </a:r>
            <a:r>
              <a:rPr lang="en-US" dirty="0">
                <a:ea typeface="+mn-lt"/>
                <a:cs typeface="+mn-lt"/>
              </a:rPr>
              <a:t> full of His glory!” (Is 6:3)</a:t>
            </a:r>
            <a:endParaRPr lang="en-US" dirty="0">
              <a:cs typeface="Calibri" panose="020F0502020204030204"/>
            </a:endParaRPr>
          </a:p>
          <a:p>
            <a:r>
              <a:rPr lang="en-US" dirty="0">
                <a:ea typeface="+mn-lt"/>
                <a:cs typeface="+mn-lt"/>
              </a:rPr>
              <a:t>“Holy, holy, holy,</a:t>
            </a:r>
            <a:br>
              <a:rPr lang="en-US" dirty="0">
                <a:ea typeface="+mn-lt"/>
                <a:cs typeface="+mn-lt"/>
              </a:rPr>
            </a:br>
            <a:r>
              <a:rPr lang="en-US" dirty="0">
                <a:ea typeface="+mn-lt"/>
                <a:cs typeface="+mn-lt"/>
              </a:rPr>
              <a:t>Lord God Almighty,</a:t>
            </a:r>
            <a:br>
              <a:rPr lang="en-US" dirty="0">
                <a:ea typeface="+mn-lt"/>
                <a:cs typeface="+mn-lt"/>
              </a:rPr>
            </a:br>
            <a:r>
              <a:rPr lang="en-US" dirty="0">
                <a:ea typeface="+mn-lt"/>
                <a:cs typeface="+mn-lt"/>
              </a:rPr>
              <a:t>Who was and is and is to come!” (Rev 4:8)</a:t>
            </a:r>
          </a:p>
        </p:txBody>
      </p:sp>
    </p:spTree>
    <p:extLst>
      <p:ext uri="{BB962C8B-B14F-4D97-AF65-F5344CB8AC3E}">
        <p14:creationId xmlns:p14="http://schemas.microsoft.com/office/powerpoint/2010/main" val="747532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B6CD22E-2269-419F-9E81-016EA035D4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BBE264-3BAE-591D-EB94-35D5B74836EE}"/>
              </a:ext>
            </a:extLst>
          </p:cNvPr>
          <p:cNvSpPr>
            <a:spLocks noGrp="1"/>
          </p:cNvSpPr>
          <p:nvPr>
            <p:ph type="title"/>
          </p:nvPr>
        </p:nvSpPr>
        <p:spPr>
          <a:xfrm>
            <a:off x="647132" y="1295231"/>
            <a:ext cx="5895178" cy="3807446"/>
          </a:xfrm>
        </p:spPr>
        <p:txBody>
          <a:bodyPr vert="horz" lIns="91440" tIns="45720" rIns="91440" bIns="45720" rtlCol="0" anchor="b">
            <a:normAutofit/>
          </a:bodyPr>
          <a:lstStyle/>
          <a:p>
            <a:r>
              <a:rPr lang="en-US" sz="6600" kern="1200">
                <a:solidFill>
                  <a:schemeClr val="tx1"/>
                </a:solidFill>
                <a:latin typeface="+mj-lt"/>
                <a:ea typeface="+mj-ea"/>
                <a:cs typeface="+mj-cs"/>
              </a:rPr>
              <a:t>Theology vs Economy</a:t>
            </a:r>
          </a:p>
        </p:txBody>
      </p:sp>
      <p:sp>
        <p:nvSpPr>
          <p:cNvPr id="10" name="Freeform: Shape 9">
            <a:extLst>
              <a:ext uri="{FF2B5EF4-FFF2-40B4-BE49-F238E27FC236}">
                <a16:creationId xmlns:a16="http://schemas.microsoft.com/office/drawing/2014/main" id="{AA607D34-E2A9-4595-9DB2-5472E077CA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7082" y="0"/>
            <a:ext cx="4884918" cy="6858000"/>
          </a:xfrm>
          <a:custGeom>
            <a:avLst/>
            <a:gdLst>
              <a:gd name="connsiteX0" fmla="*/ 1097203 w 4884918"/>
              <a:gd name="connsiteY0" fmla="*/ 0 h 6858000"/>
              <a:gd name="connsiteX1" fmla="*/ 1154155 w 4884918"/>
              <a:gd name="connsiteY1" fmla="*/ 0 h 6858000"/>
              <a:gd name="connsiteX2" fmla="*/ 972305 w 4884918"/>
              <a:gd name="connsiteY2" fmla="*/ 343212 h 6858000"/>
              <a:gd name="connsiteX3" fmla="*/ 780524 w 4884918"/>
              <a:gd name="connsiteY3" fmla="*/ 761067 h 6858000"/>
              <a:gd name="connsiteX4" fmla="*/ 737045 w 4884918"/>
              <a:gd name="connsiteY4" fmla="*/ 865164 h 6858000"/>
              <a:gd name="connsiteX5" fmla="*/ 762322 w 4884918"/>
              <a:gd name="connsiteY5" fmla="*/ 830676 h 6858000"/>
              <a:gd name="connsiteX6" fmla="*/ 1118805 w 4884918"/>
              <a:gd name="connsiteY6" fmla="*/ 160440 h 6858000"/>
              <a:gd name="connsiteX7" fmla="*/ 1221640 w 4884918"/>
              <a:gd name="connsiteY7" fmla="*/ 0 h 6858000"/>
              <a:gd name="connsiteX8" fmla="*/ 4884918 w 4884918"/>
              <a:gd name="connsiteY8" fmla="*/ 0 h 6858000"/>
              <a:gd name="connsiteX9" fmla="*/ 4884918 w 4884918"/>
              <a:gd name="connsiteY9" fmla="*/ 6857999 h 6858000"/>
              <a:gd name="connsiteX10" fmla="*/ 4884918 w 4884918"/>
              <a:gd name="connsiteY10" fmla="*/ 6858000 h 6858000"/>
              <a:gd name="connsiteX11" fmla="*/ 704817 w 4884918"/>
              <a:gd name="connsiteY11" fmla="*/ 6858000 h 6858000"/>
              <a:gd name="connsiteX12" fmla="*/ 618717 w 4884918"/>
              <a:gd name="connsiteY12" fmla="*/ 6672538 h 6858000"/>
              <a:gd name="connsiteX13" fmla="*/ 309324 w 4884918"/>
              <a:gd name="connsiteY13" fmla="*/ 5833618 h 6858000"/>
              <a:gd name="connsiteX14" fmla="*/ 209850 w 4884918"/>
              <a:gd name="connsiteY14" fmla="*/ 5484180 h 6858000"/>
              <a:gd name="connsiteX15" fmla="*/ 211619 w 4884918"/>
              <a:gd name="connsiteY15" fmla="*/ 5517653 h 6858000"/>
              <a:gd name="connsiteX16" fmla="*/ 361778 w 4884918"/>
              <a:gd name="connsiteY16" fmla="*/ 6145524 h 6858000"/>
              <a:gd name="connsiteX17" fmla="*/ 591356 w 4884918"/>
              <a:gd name="connsiteY17" fmla="*/ 6843306 h 6858000"/>
              <a:gd name="connsiteX18" fmla="*/ 597415 w 4884918"/>
              <a:gd name="connsiteY18" fmla="*/ 6858000 h 6858000"/>
              <a:gd name="connsiteX19" fmla="*/ 545224 w 4884918"/>
              <a:gd name="connsiteY19" fmla="*/ 6858000 h 6858000"/>
              <a:gd name="connsiteX20" fmla="*/ 533604 w 4884918"/>
              <a:gd name="connsiteY20" fmla="*/ 6830072 h 6858000"/>
              <a:gd name="connsiteX21" fmla="*/ 169657 w 4884918"/>
              <a:gd name="connsiteY21" fmla="*/ 5556577 h 6858000"/>
              <a:gd name="connsiteX22" fmla="*/ 12169 w 4884918"/>
              <a:gd name="connsiteY22" fmla="*/ 4362835 h 6858000"/>
              <a:gd name="connsiteX23" fmla="*/ 46168 w 4884918"/>
              <a:gd name="connsiteY23" fmla="*/ 3338487 h 6858000"/>
              <a:gd name="connsiteX24" fmla="*/ 490574 w 4884918"/>
              <a:gd name="connsiteY24" fmla="*/ 1381078 h 6858000"/>
              <a:gd name="connsiteX25" fmla="*/ 984701 w 4884918"/>
              <a:gd name="connsiteY25" fmla="*/ 2082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884918" h="6858000">
                <a:moveTo>
                  <a:pt x="1097203" y="0"/>
                </a:moveTo>
                <a:lnTo>
                  <a:pt x="1154155" y="0"/>
                </a:lnTo>
                <a:lnTo>
                  <a:pt x="972305" y="343212"/>
                </a:lnTo>
                <a:cubicBezTo>
                  <a:pt x="904739" y="480367"/>
                  <a:pt x="840941" y="619727"/>
                  <a:pt x="780524" y="761067"/>
                </a:cubicBezTo>
                <a:cubicBezTo>
                  <a:pt x="765737" y="795681"/>
                  <a:pt x="751579" y="830550"/>
                  <a:pt x="737045" y="865164"/>
                </a:cubicBezTo>
                <a:cubicBezTo>
                  <a:pt x="748306" y="856057"/>
                  <a:pt x="757014" y="844174"/>
                  <a:pt x="762322" y="830676"/>
                </a:cubicBezTo>
                <a:cubicBezTo>
                  <a:pt x="870201" y="600612"/>
                  <a:pt x="988539" y="376889"/>
                  <a:pt x="1118805" y="160440"/>
                </a:cubicBezTo>
                <a:lnTo>
                  <a:pt x="1221640" y="0"/>
                </a:lnTo>
                <a:lnTo>
                  <a:pt x="4884918" y="0"/>
                </a:lnTo>
                <a:lnTo>
                  <a:pt x="4884918" y="6857999"/>
                </a:lnTo>
                <a:lnTo>
                  <a:pt x="4884918" y="6858000"/>
                </a:lnTo>
                <a:lnTo>
                  <a:pt x="704817" y="6858000"/>
                </a:lnTo>
                <a:lnTo>
                  <a:pt x="618717" y="6672538"/>
                </a:lnTo>
                <a:cubicBezTo>
                  <a:pt x="501618" y="6400947"/>
                  <a:pt x="398622" y="6121213"/>
                  <a:pt x="309324" y="5833618"/>
                </a:cubicBezTo>
                <a:cubicBezTo>
                  <a:pt x="275071" y="5723183"/>
                  <a:pt x="246125" y="5611225"/>
                  <a:pt x="209850" y="5484180"/>
                </a:cubicBezTo>
                <a:cubicBezTo>
                  <a:pt x="209859" y="5495363"/>
                  <a:pt x="210448" y="5506534"/>
                  <a:pt x="211619" y="5517653"/>
                </a:cubicBezTo>
                <a:cubicBezTo>
                  <a:pt x="261166" y="5727113"/>
                  <a:pt x="303888" y="5938474"/>
                  <a:pt x="361778" y="6145524"/>
                </a:cubicBezTo>
                <a:cubicBezTo>
                  <a:pt x="428356" y="6383258"/>
                  <a:pt x="504422" y="6616111"/>
                  <a:pt x="591356" y="6843306"/>
                </a:cubicBezTo>
                <a:lnTo>
                  <a:pt x="597415" y="6858000"/>
                </a:lnTo>
                <a:lnTo>
                  <a:pt x="545224" y="6858000"/>
                </a:lnTo>
                <a:lnTo>
                  <a:pt x="533604" y="6830072"/>
                </a:lnTo>
                <a:cubicBezTo>
                  <a:pt x="376384" y="6416985"/>
                  <a:pt x="257344" y="5991917"/>
                  <a:pt x="169657" y="5556577"/>
                </a:cubicBezTo>
                <a:cubicBezTo>
                  <a:pt x="90154" y="5162256"/>
                  <a:pt x="43261" y="4763750"/>
                  <a:pt x="12169" y="4362835"/>
                </a:cubicBezTo>
                <a:cubicBezTo>
                  <a:pt x="-14122" y="4019865"/>
                  <a:pt x="4458" y="3679429"/>
                  <a:pt x="46168" y="3338487"/>
                </a:cubicBezTo>
                <a:cubicBezTo>
                  <a:pt x="125796" y="2672248"/>
                  <a:pt x="274744" y="2016203"/>
                  <a:pt x="490574" y="1381078"/>
                </a:cubicBezTo>
                <a:cubicBezTo>
                  <a:pt x="629230" y="976550"/>
                  <a:pt x="791584" y="584320"/>
                  <a:pt x="984701" y="208241"/>
                </a:cubicBezTo>
                <a:close/>
              </a:path>
            </a:pathLst>
          </a:custGeom>
          <a:solidFill>
            <a:schemeClr val="accent2"/>
          </a:solidFill>
          <a:ln w="6857" cap="flat">
            <a:noFill/>
            <a:prstDash val="solid"/>
            <a:miter/>
          </a:ln>
        </p:spPr>
        <p:txBody>
          <a:bodyPr wrap="square" rtlCol="0" anchor="ctr">
            <a:noAutofit/>
          </a:bodyPr>
          <a:lstStyle/>
          <a:p>
            <a:endParaRPr lang="en-US"/>
          </a:p>
        </p:txBody>
      </p:sp>
      <p:sp>
        <p:nvSpPr>
          <p:cNvPr id="3" name="Text Placeholder 2">
            <a:extLst>
              <a:ext uri="{FF2B5EF4-FFF2-40B4-BE49-F238E27FC236}">
                <a16:creationId xmlns:a16="http://schemas.microsoft.com/office/drawing/2014/main" id="{EBC92160-12AA-C758-79AE-0355C99630AE}"/>
              </a:ext>
            </a:extLst>
          </p:cNvPr>
          <p:cNvSpPr>
            <a:spLocks noGrp="1"/>
          </p:cNvSpPr>
          <p:nvPr>
            <p:ph type="body" idx="1"/>
          </p:nvPr>
        </p:nvSpPr>
        <p:spPr>
          <a:xfrm>
            <a:off x="8129872" y="1122363"/>
            <a:ext cx="3223928" cy="3980314"/>
          </a:xfrm>
        </p:spPr>
        <p:txBody>
          <a:bodyPr vert="horz" lIns="91440" tIns="45720" rIns="91440" bIns="45720" rtlCol="0" anchor="b">
            <a:normAutofit/>
          </a:bodyPr>
          <a:lstStyle/>
          <a:p>
            <a:r>
              <a:rPr lang="en-US" kern="1200">
                <a:solidFill>
                  <a:srgbClr val="FFFFFF"/>
                </a:solidFill>
                <a:latin typeface="+mn-lt"/>
                <a:ea typeface="+mn-ea"/>
                <a:cs typeface="+mn-cs"/>
              </a:rPr>
              <a:t>Actions of the Holy Trinity for humanity</a:t>
            </a:r>
          </a:p>
          <a:p>
            <a:r>
              <a:rPr lang="en-US" kern="1200">
                <a:solidFill>
                  <a:srgbClr val="FFFFFF"/>
                </a:solidFill>
                <a:latin typeface="+mn-lt"/>
                <a:ea typeface="+mn-ea"/>
                <a:cs typeface="+mn-cs"/>
              </a:rPr>
              <a:t>The Divine plan that was in the mind of God before the ages</a:t>
            </a:r>
          </a:p>
        </p:txBody>
      </p:sp>
      <p:sp>
        <p:nvSpPr>
          <p:cNvPr id="12" name="sketch line">
            <a:extLst>
              <a:ext uri="{FF2B5EF4-FFF2-40B4-BE49-F238E27FC236}">
                <a16:creationId xmlns:a16="http://schemas.microsoft.com/office/drawing/2014/main" id="{63DAB858-5A0C-4AFF-AAC6-705EDF8DB7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0180" y="5439978"/>
            <a:ext cx="5897880" cy="18288"/>
          </a:xfrm>
          <a:custGeom>
            <a:avLst/>
            <a:gdLst>
              <a:gd name="connsiteX0" fmla="*/ 0 w 5897880"/>
              <a:gd name="connsiteY0" fmla="*/ 0 h 18288"/>
              <a:gd name="connsiteX1" fmla="*/ 537362 w 5897880"/>
              <a:gd name="connsiteY1" fmla="*/ 0 h 18288"/>
              <a:gd name="connsiteX2" fmla="*/ 1133704 w 5897880"/>
              <a:gd name="connsiteY2" fmla="*/ 0 h 18288"/>
              <a:gd name="connsiteX3" fmla="*/ 1671066 w 5897880"/>
              <a:gd name="connsiteY3" fmla="*/ 0 h 18288"/>
              <a:gd name="connsiteX4" fmla="*/ 2385365 w 5897880"/>
              <a:gd name="connsiteY4" fmla="*/ 0 h 18288"/>
              <a:gd name="connsiteX5" fmla="*/ 3040685 w 5897880"/>
              <a:gd name="connsiteY5" fmla="*/ 0 h 18288"/>
              <a:gd name="connsiteX6" fmla="*/ 3696005 w 5897880"/>
              <a:gd name="connsiteY6" fmla="*/ 0 h 18288"/>
              <a:gd name="connsiteX7" fmla="*/ 4469282 w 5897880"/>
              <a:gd name="connsiteY7" fmla="*/ 0 h 18288"/>
              <a:gd name="connsiteX8" fmla="*/ 5183581 w 5897880"/>
              <a:gd name="connsiteY8" fmla="*/ 0 h 18288"/>
              <a:gd name="connsiteX9" fmla="*/ 5897880 w 5897880"/>
              <a:gd name="connsiteY9" fmla="*/ 0 h 18288"/>
              <a:gd name="connsiteX10" fmla="*/ 5897880 w 5897880"/>
              <a:gd name="connsiteY10" fmla="*/ 18288 h 18288"/>
              <a:gd name="connsiteX11" fmla="*/ 5419496 w 5897880"/>
              <a:gd name="connsiteY11" fmla="*/ 18288 h 18288"/>
              <a:gd name="connsiteX12" fmla="*/ 4882134 w 5897880"/>
              <a:gd name="connsiteY12" fmla="*/ 18288 h 18288"/>
              <a:gd name="connsiteX13" fmla="*/ 4167835 w 5897880"/>
              <a:gd name="connsiteY13" fmla="*/ 18288 h 18288"/>
              <a:gd name="connsiteX14" fmla="*/ 3394558 w 5897880"/>
              <a:gd name="connsiteY14" fmla="*/ 18288 h 18288"/>
              <a:gd name="connsiteX15" fmla="*/ 2798216 w 5897880"/>
              <a:gd name="connsiteY15" fmla="*/ 18288 h 18288"/>
              <a:gd name="connsiteX16" fmla="*/ 2024939 w 5897880"/>
              <a:gd name="connsiteY16" fmla="*/ 18288 h 18288"/>
              <a:gd name="connsiteX17" fmla="*/ 1487576 w 5897880"/>
              <a:gd name="connsiteY17" fmla="*/ 18288 h 18288"/>
              <a:gd name="connsiteX18" fmla="*/ 1009193 w 5897880"/>
              <a:gd name="connsiteY18" fmla="*/ 18288 h 18288"/>
              <a:gd name="connsiteX19" fmla="*/ 0 w 5897880"/>
              <a:gd name="connsiteY19" fmla="*/ 18288 h 18288"/>
              <a:gd name="connsiteX20" fmla="*/ 0 w 5897880"/>
              <a:gd name="connsiteY2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897880" h="18288" fill="none" extrusionOk="0">
                <a:moveTo>
                  <a:pt x="0" y="0"/>
                </a:moveTo>
                <a:cubicBezTo>
                  <a:pt x="232564" y="21549"/>
                  <a:pt x="389747" y="7320"/>
                  <a:pt x="537362" y="0"/>
                </a:cubicBezTo>
                <a:cubicBezTo>
                  <a:pt x="684977" y="-7320"/>
                  <a:pt x="894159" y="-7726"/>
                  <a:pt x="1133704" y="0"/>
                </a:cubicBezTo>
                <a:cubicBezTo>
                  <a:pt x="1373249" y="7726"/>
                  <a:pt x="1440352" y="-304"/>
                  <a:pt x="1671066" y="0"/>
                </a:cubicBezTo>
                <a:cubicBezTo>
                  <a:pt x="1901780" y="304"/>
                  <a:pt x="2091497" y="765"/>
                  <a:pt x="2385365" y="0"/>
                </a:cubicBezTo>
                <a:cubicBezTo>
                  <a:pt x="2679233" y="-765"/>
                  <a:pt x="2762926" y="2802"/>
                  <a:pt x="3040685" y="0"/>
                </a:cubicBezTo>
                <a:cubicBezTo>
                  <a:pt x="3318444" y="-2802"/>
                  <a:pt x="3409726" y="9093"/>
                  <a:pt x="3696005" y="0"/>
                </a:cubicBezTo>
                <a:cubicBezTo>
                  <a:pt x="3982284" y="-9093"/>
                  <a:pt x="4087272" y="27119"/>
                  <a:pt x="4469282" y="0"/>
                </a:cubicBezTo>
                <a:cubicBezTo>
                  <a:pt x="4851292" y="-27119"/>
                  <a:pt x="4924835" y="26473"/>
                  <a:pt x="5183581" y="0"/>
                </a:cubicBezTo>
                <a:cubicBezTo>
                  <a:pt x="5442327" y="-26473"/>
                  <a:pt x="5598463" y="7328"/>
                  <a:pt x="5897880" y="0"/>
                </a:cubicBezTo>
                <a:cubicBezTo>
                  <a:pt x="5898259" y="7355"/>
                  <a:pt x="5898164" y="10249"/>
                  <a:pt x="5897880" y="18288"/>
                </a:cubicBezTo>
                <a:cubicBezTo>
                  <a:pt x="5682742" y="31268"/>
                  <a:pt x="5520014" y="14700"/>
                  <a:pt x="5419496" y="18288"/>
                </a:cubicBezTo>
                <a:cubicBezTo>
                  <a:pt x="5318978" y="21876"/>
                  <a:pt x="5012864" y="-2446"/>
                  <a:pt x="4882134" y="18288"/>
                </a:cubicBezTo>
                <a:cubicBezTo>
                  <a:pt x="4751404" y="39022"/>
                  <a:pt x="4313676" y="-3937"/>
                  <a:pt x="4167835" y="18288"/>
                </a:cubicBezTo>
                <a:cubicBezTo>
                  <a:pt x="4021994" y="40513"/>
                  <a:pt x="3715729" y="50049"/>
                  <a:pt x="3394558" y="18288"/>
                </a:cubicBezTo>
                <a:cubicBezTo>
                  <a:pt x="3073387" y="-13473"/>
                  <a:pt x="3093227" y="29828"/>
                  <a:pt x="2798216" y="18288"/>
                </a:cubicBezTo>
                <a:cubicBezTo>
                  <a:pt x="2503205" y="6748"/>
                  <a:pt x="2297615" y="22459"/>
                  <a:pt x="2024939" y="18288"/>
                </a:cubicBezTo>
                <a:cubicBezTo>
                  <a:pt x="1752263" y="14117"/>
                  <a:pt x="1629814" y="-5485"/>
                  <a:pt x="1487576" y="18288"/>
                </a:cubicBezTo>
                <a:cubicBezTo>
                  <a:pt x="1345338" y="42061"/>
                  <a:pt x="1238885" y="15810"/>
                  <a:pt x="1009193" y="18288"/>
                </a:cubicBezTo>
                <a:cubicBezTo>
                  <a:pt x="779501" y="20766"/>
                  <a:pt x="441829" y="-24679"/>
                  <a:pt x="0" y="18288"/>
                </a:cubicBezTo>
                <a:cubicBezTo>
                  <a:pt x="-384" y="12702"/>
                  <a:pt x="-513" y="4636"/>
                  <a:pt x="0" y="0"/>
                </a:cubicBezTo>
                <a:close/>
              </a:path>
              <a:path w="5897880" h="18288" stroke="0" extrusionOk="0">
                <a:moveTo>
                  <a:pt x="0" y="0"/>
                </a:moveTo>
                <a:cubicBezTo>
                  <a:pt x="196299" y="-26676"/>
                  <a:pt x="463834" y="6738"/>
                  <a:pt x="596341" y="0"/>
                </a:cubicBezTo>
                <a:cubicBezTo>
                  <a:pt x="728848" y="-6738"/>
                  <a:pt x="857267" y="1845"/>
                  <a:pt x="1074725" y="0"/>
                </a:cubicBezTo>
                <a:cubicBezTo>
                  <a:pt x="1292183" y="-1845"/>
                  <a:pt x="1545672" y="3744"/>
                  <a:pt x="1848002" y="0"/>
                </a:cubicBezTo>
                <a:cubicBezTo>
                  <a:pt x="2150332" y="-3744"/>
                  <a:pt x="2306688" y="-14526"/>
                  <a:pt x="2444344" y="0"/>
                </a:cubicBezTo>
                <a:cubicBezTo>
                  <a:pt x="2582000" y="14526"/>
                  <a:pt x="2761095" y="-11862"/>
                  <a:pt x="3040685" y="0"/>
                </a:cubicBezTo>
                <a:cubicBezTo>
                  <a:pt x="3320275" y="11862"/>
                  <a:pt x="3622320" y="-32867"/>
                  <a:pt x="3813962" y="0"/>
                </a:cubicBezTo>
                <a:cubicBezTo>
                  <a:pt x="4005604" y="32867"/>
                  <a:pt x="4117810" y="-10778"/>
                  <a:pt x="4351325" y="0"/>
                </a:cubicBezTo>
                <a:cubicBezTo>
                  <a:pt x="4584840" y="10778"/>
                  <a:pt x="4963783" y="-32384"/>
                  <a:pt x="5124602" y="0"/>
                </a:cubicBezTo>
                <a:cubicBezTo>
                  <a:pt x="5285421" y="32384"/>
                  <a:pt x="5705238" y="-29538"/>
                  <a:pt x="5897880" y="0"/>
                </a:cubicBezTo>
                <a:cubicBezTo>
                  <a:pt x="5898220" y="5688"/>
                  <a:pt x="5897711" y="13142"/>
                  <a:pt x="5897880" y="18288"/>
                </a:cubicBezTo>
                <a:cubicBezTo>
                  <a:pt x="5630425" y="-1425"/>
                  <a:pt x="5532865" y="12244"/>
                  <a:pt x="5242560" y="18288"/>
                </a:cubicBezTo>
                <a:cubicBezTo>
                  <a:pt x="4952255" y="24332"/>
                  <a:pt x="4783060" y="5748"/>
                  <a:pt x="4646219" y="18288"/>
                </a:cubicBezTo>
                <a:cubicBezTo>
                  <a:pt x="4509378" y="30828"/>
                  <a:pt x="4163771" y="-13995"/>
                  <a:pt x="3872941" y="18288"/>
                </a:cubicBezTo>
                <a:cubicBezTo>
                  <a:pt x="3582111" y="50571"/>
                  <a:pt x="3362704" y="-1402"/>
                  <a:pt x="3099664" y="18288"/>
                </a:cubicBezTo>
                <a:cubicBezTo>
                  <a:pt x="2836624" y="37978"/>
                  <a:pt x="2747441" y="19657"/>
                  <a:pt x="2562301" y="18288"/>
                </a:cubicBezTo>
                <a:cubicBezTo>
                  <a:pt x="2377161" y="16919"/>
                  <a:pt x="2104946" y="21735"/>
                  <a:pt x="1906981" y="18288"/>
                </a:cubicBezTo>
                <a:cubicBezTo>
                  <a:pt x="1709016" y="14841"/>
                  <a:pt x="1304654" y="-2323"/>
                  <a:pt x="1133704" y="18288"/>
                </a:cubicBezTo>
                <a:cubicBezTo>
                  <a:pt x="962754" y="38899"/>
                  <a:pt x="457048" y="2985"/>
                  <a:pt x="0" y="18288"/>
                </a:cubicBezTo>
                <a:cubicBezTo>
                  <a:pt x="-478" y="10520"/>
                  <a:pt x="210" y="5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ketch line 2">
            <a:extLst>
              <a:ext uri="{FF2B5EF4-FFF2-40B4-BE49-F238E27FC236}">
                <a16:creationId xmlns:a16="http://schemas.microsoft.com/office/drawing/2014/main" id="{8FFD9892-EDE5-4886-A313-66099DA8C8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0653" y="5626353"/>
            <a:ext cx="3479619" cy="18288"/>
          </a:xfrm>
          <a:custGeom>
            <a:avLst/>
            <a:gdLst>
              <a:gd name="connsiteX0" fmla="*/ 0 w 3479619"/>
              <a:gd name="connsiteY0" fmla="*/ 0 h 18288"/>
              <a:gd name="connsiteX1" fmla="*/ 661128 w 3479619"/>
              <a:gd name="connsiteY1" fmla="*/ 0 h 18288"/>
              <a:gd name="connsiteX2" fmla="*/ 1357051 w 3479619"/>
              <a:gd name="connsiteY2" fmla="*/ 0 h 18288"/>
              <a:gd name="connsiteX3" fmla="*/ 2087771 w 3479619"/>
              <a:gd name="connsiteY3" fmla="*/ 0 h 18288"/>
              <a:gd name="connsiteX4" fmla="*/ 2818491 w 3479619"/>
              <a:gd name="connsiteY4" fmla="*/ 0 h 18288"/>
              <a:gd name="connsiteX5" fmla="*/ 3479619 w 3479619"/>
              <a:gd name="connsiteY5" fmla="*/ 0 h 18288"/>
              <a:gd name="connsiteX6" fmla="*/ 3479619 w 3479619"/>
              <a:gd name="connsiteY6" fmla="*/ 18288 h 18288"/>
              <a:gd name="connsiteX7" fmla="*/ 2714103 w 3479619"/>
              <a:gd name="connsiteY7" fmla="*/ 18288 h 18288"/>
              <a:gd name="connsiteX8" fmla="*/ 1948587 w 3479619"/>
              <a:gd name="connsiteY8" fmla="*/ 18288 h 18288"/>
              <a:gd name="connsiteX9" fmla="*/ 1252663 w 3479619"/>
              <a:gd name="connsiteY9" fmla="*/ 18288 h 18288"/>
              <a:gd name="connsiteX10" fmla="*/ 0 w 3479619"/>
              <a:gd name="connsiteY10" fmla="*/ 18288 h 18288"/>
              <a:gd name="connsiteX11" fmla="*/ 0 w 3479619"/>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79619" h="18288" fill="none" extrusionOk="0">
                <a:moveTo>
                  <a:pt x="0" y="0"/>
                </a:moveTo>
                <a:cubicBezTo>
                  <a:pt x="178395" y="-3637"/>
                  <a:pt x="368619" y="-28254"/>
                  <a:pt x="661128" y="0"/>
                </a:cubicBezTo>
                <a:cubicBezTo>
                  <a:pt x="953637" y="28254"/>
                  <a:pt x="1022982" y="-4416"/>
                  <a:pt x="1357051" y="0"/>
                </a:cubicBezTo>
                <a:cubicBezTo>
                  <a:pt x="1691120" y="4416"/>
                  <a:pt x="1729558" y="27777"/>
                  <a:pt x="2087771" y="0"/>
                </a:cubicBezTo>
                <a:cubicBezTo>
                  <a:pt x="2445984" y="-27777"/>
                  <a:pt x="2592094" y="4429"/>
                  <a:pt x="2818491" y="0"/>
                </a:cubicBezTo>
                <a:cubicBezTo>
                  <a:pt x="3044888" y="-4429"/>
                  <a:pt x="3204567" y="26471"/>
                  <a:pt x="3479619" y="0"/>
                </a:cubicBezTo>
                <a:cubicBezTo>
                  <a:pt x="3478910" y="8157"/>
                  <a:pt x="3479206" y="12125"/>
                  <a:pt x="3479619" y="18288"/>
                </a:cubicBezTo>
                <a:cubicBezTo>
                  <a:pt x="3315855" y="-2963"/>
                  <a:pt x="3094885" y="26965"/>
                  <a:pt x="2714103" y="18288"/>
                </a:cubicBezTo>
                <a:cubicBezTo>
                  <a:pt x="2333321" y="9611"/>
                  <a:pt x="2260528" y="-15335"/>
                  <a:pt x="1948587" y="18288"/>
                </a:cubicBezTo>
                <a:cubicBezTo>
                  <a:pt x="1636646" y="51911"/>
                  <a:pt x="1489816" y="46369"/>
                  <a:pt x="1252663" y="18288"/>
                </a:cubicBezTo>
                <a:cubicBezTo>
                  <a:pt x="1015510" y="-9793"/>
                  <a:pt x="519812" y="-12177"/>
                  <a:pt x="0" y="18288"/>
                </a:cubicBezTo>
                <a:cubicBezTo>
                  <a:pt x="-46" y="12483"/>
                  <a:pt x="-203" y="6491"/>
                  <a:pt x="0" y="0"/>
                </a:cubicBezTo>
                <a:close/>
              </a:path>
              <a:path w="3479619" h="18288" stroke="0" extrusionOk="0">
                <a:moveTo>
                  <a:pt x="0" y="0"/>
                </a:moveTo>
                <a:cubicBezTo>
                  <a:pt x="326045" y="25020"/>
                  <a:pt x="425411" y="-17676"/>
                  <a:pt x="661128" y="0"/>
                </a:cubicBezTo>
                <a:cubicBezTo>
                  <a:pt x="896845" y="17676"/>
                  <a:pt x="1124825" y="1478"/>
                  <a:pt x="1252663" y="0"/>
                </a:cubicBezTo>
                <a:cubicBezTo>
                  <a:pt x="1380502" y="-1478"/>
                  <a:pt x="1694914" y="11788"/>
                  <a:pt x="2018179" y="0"/>
                </a:cubicBezTo>
                <a:cubicBezTo>
                  <a:pt x="2341444" y="-11788"/>
                  <a:pt x="2451167" y="12596"/>
                  <a:pt x="2679307" y="0"/>
                </a:cubicBezTo>
                <a:cubicBezTo>
                  <a:pt x="2907447" y="-12596"/>
                  <a:pt x="3094555" y="23821"/>
                  <a:pt x="3479619" y="0"/>
                </a:cubicBezTo>
                <a:cubicBezTo>
                  <a:pt x="3479355" y="4493"/>
                  <a:pt x="3480003" y="9472"/>
                  <a:pt x="3479619" y="18288"/>
                </a:cubicBezTo>
                <a:cubicBezTo>
                  <a:pt x="3311729" y="36782"/>
                  <a:pt x="3015946" y="7938"/>
                  <a:pt x="2783695" y="18288"/>
                </a:cubicBezTo>
                <a:cubicBezTo>
                  <a:pt x="2551444" y="28638"/>
                  <a:pt x="2398767" y="-13940"/>
                  <a:pt x="2018179" y="18288"/>
                </a:cubicBezTo>
                <a:cubicBezTo>
                  <a:pt x="1637591" y="50516"/>
                  <a:pt x="1634873" y="-6356"/>
                  <a:pt x="1426644" y="18288"/>
                </a:cubicBezTo>
                <a:cubicBezTo>
                  <a:pt x="1218415" y="42932"/>
                  <a:pt x="1006973" y="4094"/>
                  <a:pt x="730720" y="18288"/>
                </a:cubicBezTo>
                <a:cubicBezTo>
                  <a:pt x="454467" y="32482"/>
                  <a:pt x="291313" y="3910"/>
                  <a:pt x="0" y="18288"/>
                </a:cubicBezTo>
                <a:cubicBezTo>
                  <a:pt x="843" y="9577"/>
                  <a:pt x="371" y="6900"/>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0134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A5660EA-AA0D-8C41-801C-2E2B1E6CBF30}"/>
              </a:ext>
            </a:extLst>
          </p:cNvPr>
          <p:cNvSpPr>
            <a:spLocks noGrp="1"/>
          </p:cNvSpPr>
          <p:nvPr>
            <p:ph type="title"/>
          </p:nvPr>
        </p:nvSpPr>
        <p:spPr>
          <a:xfrm>
            <a:off x="1171074" y="1396686"/>
            <a:ext cx="3240506" cy="4064628"/>
          </a:xfrm>
        </p:spPr>
        <p:txBody>
          <a:bodyPr>
            <a:normAutofit/>
          </a:bodyPr>
          <a:lstStyle/>
          <a:p>
            <a:r>
              <a:rPr lang="en-US">
                <a:solidFill>
                  <a:srgbClr val="FFFFFF"/>
                </a:solidFill>
                <a:ea typeface="+mj-lt"/>
                <a:cs typeface="+mj-lt"/>
              </a:rPr>
              <a:t>Who was involved?</a:t>
            </a:r>
            <a:endParaRPr lang="en-US">
              <a:solidFill>
                <a:srgbClr val="FFFFFF"/>
              </a:solidFill>
            </a:endParaRP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2AD01AD-94E3-803C-4F9A-A0158687BB6F}"/>
              </a:ext>
            </a:extLst>
          </p:cNvPr>
          <p:cNvSpPr>
            <a:spLocks noGrp="1"/>
          </p:cNvSpPr>
          <p:nvPr>
            <p:ph idx="1"/>
          </p:nvPr>
        </p:nvSpPr>
        <p:spPr>
          <a:xfrm>
            <a:off x="5370153" y="1526033"/>
            <a:ext cx="5536397" cy="3935281"/>
          </a:xfrm>
        </p:spPr>
        <p:txBody>
          <a:bodyPr vert="horz" lIns="91440" tIns="45720" rIns="91440" bIns="45720" rtlCol="0">
            <a:normAutofit/>
          </a:bodyPr>
          <a:lstStyle/>
          <a:p>
            <a:r>
              <a:rPr lang="en-US" dirty="0">
                <a:cs typeface="Calibri"/>
              </a:rPr>
              <a:t>Father</a:t>
            </a:r>
          </a:p>
          <a:p>
            <a:r>
              <a:rPr lang="en-US" dirty="0">
                <a:cs typeface="Calibri"/>
              </a:rPr>
              <a:t>Son</a:t>
            </a:r>
          </a:p>
          <a:p>
            <a:r>
              <a:rPr lang="en-US" dirty="0">
                <a:cs typeface="Calibri"/>
              </a:rPr>
              <a:t>Holy Spirit</a:t>
            </a:r>
          </a:p>
        </p:txBody>
      </p:sp>
    </p:spTree>
    <p:extLst>
      <p:ext uri="{BB962C8B-B14F-4D97-AF65-F5344CB8AC3E}">
        <p14:creationId xmlns:p14="http://schemas.microsoft.com/office/powerpoint/2010/main" val="179445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6" name="Rectangle 7">
            <a:extLst>
              <a:ext uri="{FF2B5EF4-FFF2-40B4-BE49-F238E27FC236}">
                <a16:creationId xmlns:a16="http://schemas.microsoft.com/office/drawing/2014/main" id="{9AFC454B-A080-4D23-B177-6D5356C6E6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9">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427"/>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9" name="Oval 13">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58029" y="333478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0" name="Arc 15">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474479" y="1096414"/>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4B294D-E84B-EFF5-190A-3712D356E45B}"/>
              </a:ext>
            </a:extLst>
          </p:cNvPr>
          <p:cNvSpPr>
            <a:spLocks noGrp="1"/>
          </p:cNvSpPr>
          <p:nvPr>
            <p:ph type="title"/>
          </p:nvPr>
        </p:nvSpPr>
        <p:spPr>
          <a:xfrm>
            <a:off x="4038600" y="1939159"/>
            <a:ext cx="7644627" cy="2751086"/>
          </a:xfrm>
        </p:spPr>
        <p:txBody>
          <a:bodyPr vert="horz" lIns="91440" tIns="45720" rIns="91440" bIns="45720" rtlCol="0" anchor="b">
            <a:normAutofit/>
          </a:bodyPr>
          <a:lstStyle/>
          <a:p>
            <a:pPr algn="r"/>
            <a:r>
              <a:rPr lang="en-US" kern="1200">
                <a:solidFill>
                  <a:schemeClr val="tx1"/>
                </a:solidFill>
                <a:latin typeface="+mj-lt"/>
                <a:ea typeface="+mj-ea"/>
                <a:cs typeface="+mj-cs"/>
              </a:rPr>
              <a:t>Introduction</a:t>
            </a:r>
          </a:p>
        </p:txBody>
      </p:sp>
      <p:sp>
        <p:nvSpPr>
          <p:cNvPr id="3" name="Content Placeholder 2">
            <a:extLst>
              <a:ext uri="{FF2B5EF4-FFF2-40B4-BE49-F238E27FC236}">
                <a16:creationId xmlns:a16="http://schemas.microsoft.com/office/drawing/2014/main" id="{2AC40E52-CB06-FF7E-CC4F-6310F67467D8}"/>
              </a:ext>
            </a:extLst>
          </p:cNvPr>
          <p:cNvSpPr>
            <a:spLocks noGrp="1"/>
          </p:cNvSpPr>
          <p:nvPr>
            <p:ph type="body" idx="1"/>
          </p:nvPr>
        </p:nvSpPr>
        <p:spPr>
          <a:xfrm>
            <a:off x="4038600" y="4782320"/>
            <a:ext cx="7644627" cy="1329443"/>
          </a:xfrm>
        </p:spPr>
        <p:txBody>
          <a:bodyPr vert="horz" lIns="91440" tIns="45720" rIns="91440" bIns="45720" rtlCol="0">
            <a:normAutofit/>
          </a:bodyPr>
          <a:lstStyle/>
          <a:p>
            <a:pPr algn="r"/>
            <a:endParaRPr lang="en-US" sz="2400" kern="1200">
              <a:solidFill>
                <a:schemeClr val="tx1"/>
              </a:solidFill>
              <a:latin typeface="+mn-lt"/>
              <a:ea typeface="+mn-ea"/>
              <a:cs typeface="+mn-cs"/>
            </a:endParaRPr>
          </a:p>
        </p:txBody>
      </p:sp>
    </p:spTree>
    <p:extLst>
      <p:ext uri="{BB962C8B-B14F-4D97-AF65-F5344CB8AC3E}">
        <p14:creationId xmlns:p14="http://schemas.microsoft.com/office/powerpoint/2010/main" val="2187005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9" name="Rectangle 11">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B383E3-6216-C870-4526-7FF8A1DDD94E}"/>
              </a:ext>
            </a:extLst>
          </p:cNvPr>
          <p:cNvSpPr>
            <a:spLocks noGrp="1"/>
          </p:cNvSpPr>
          <p:nvPr>
            <p:ph type="title"/>
          </p:nvPr>
        </p:nvSpPr>
        <p:spPr>
          <a:xfrm>
            <a:off x="1171074" y="1396686"/>
            <a:ext cx="3240506" cy="4064628"/>
          </a:xfrm>
        </p:spPr>
        <p:txBody>
          <a:bodyPr>
            <a:normAutofit/>
          </a:bodyPr>
          <a:lstStyle/>
          <a:p>
            <a:r>
              <a:rPr lang="en-US">
                <a:solidFill>
                  <a:srgbClr val="FFFFFF"/>
                </a:solidFill>
                <a:cs typeface="Calibri Light"/>
              </a:rPr>
              <a:t>Who was involved in:</a:t>
            </a:r>
          </a:p>
        </p:txBody>
      </p:sp>
      <p:sp>
        <p:nvSpPr>
          <p:cNvPr id="16" name="Arc 15">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Text Placeholder 2">
            <a:extLst>
              <a:ext uri="{FF2B5EF4-FFF2-40B4-BE49-F238E27FC236}">
                <a16:creationId xmlns:a16="http://schemas.microsoft.com/office/drawing/2014/main" id="{E6FA7F58-56A1-6E86-4830-3586F76A818B}"/>
              </a:ext>
            </a:extLst>
          </p:cNvPr>
          <p:cNvSpPr>
            <a:spLocks noGrp="1"/>
          </p:cNvSpPr>
          <p:nvPr>
            <p:ph idx="1"/>
          </p:nvPr>
        </p:nvSpPr>
        <p:spPr>
          <a:xfrm>
            <a:off x="5370153" y="1526033"/>
            <a:ext cx="5536397" cy="3935281"/>
          </a:xfrm>
        </p:spPr>
        <p:txBody>
          <a:bodyPr vert="horz" lIns="91440" tIns="45720" rIns="91440" bIns="45720" rtlCol="0">
            <a:normAutofit/>
          </a:bodyPr>
          <a:lstStyle/>
          <a:p>
            <a:r>
              <a:rPr lang="en-US" dirty="0">
                <a:cs typeface="Calibri"/>
              </a:rPr>
              <a:t>Creation</a:t>
            </a:r>
          </a:p>
          <a:p>
            <a:r>
              <a:rPr lang="en-US" dirty="0">
                <a:cs typeface="Calibri"/>
              </a:rPr>
              <a:t>Incarnation</a:t>
            </a:r>
          </a:p>
          <a:p>
            <a:r>
              <a:rPr lang="en-US" dirty="0">
                <a:ea typeface="+mn-lt"/>
                <a:cs typeface="+mn-lt"/>
              </a:rPr>
              <a:t>Sacrifice of the Cross</a:t>
            </a:r>
          </a:p>
          <a:p>
            <a:r>
              <a:rPr lang="en-US" dirty="0">
                <a:ea typeface="+mn-lt"/>
                <a:cs typeface="+mn-lt"/>
              </a:rPr>
              <a:t>Power of the Resurrection</a:t>
            </a:r>
          </a:p>
          <a:p>
            <a:r>
              <a:rPr lang="en-US" dirty="0">
                <a:ea typeface="+mn-lt"/>
                <a:cs typeface="+mn-lt"/>
              </a:rPr>
              <a:t>Ascension</a:t>
            </a:r>
          </a:p>
          <a:p>
            <a:r>
              <a:rPr lang="en-US" dirty="0">
                <a:ea typeface="+mn-lt"/>
                <a:cs typeface="+mn-lt"/>
              </a:rPr>
              <a:t>Resurrection of the Flesh on the Last Day</a:t>
            </a:r>
          </a:p>
          <a:p>
            <a:endParaRPr lang="en-US" dirty="0">
              <a:cs typeface="Calibri"/>
            </a:endParaRPr>
          </a:p>
          <a:p>
            <a:endParaRPr lang="en-US" dirty="0">
              <a:cs typeface="Calibri"/>
            </a:endParaRPr>
          </a:p>
          <a:p>
            <a:endParaRPr lang="en-US" dirty="0">
              <a:cs typeface="Calibri"/>
            </a:endParaRPr>
          </a:p>
        </p:txBody>
      </p:sp>
    </p:spTree>
    <p:extLst>
      <p:ext uri="{BB962C8B-B14F-4D97-AF65-F5344CB8AC3E}">
        <p14:creationId xmlns:p14="http://schemas.microsoft.com/office/powerpoint/2010/main" val="3823549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BBBBDC2-4D30-DAF5-CBAD-E9CB37CC36F3}"/>
              </a:ext>
            </a:extLst>
          </p:cNvPr>
          <p:cNvSpPr>
            <a:spLocks noGrp="1"/>
          </p:cNvSpPr>
          <p:nvPr>
            <p:ph type="title"/>
          </p:nvPr>
        </p:nvSpPr>
        <p:spPr>
          <a:xfrm>
            <a:off x="686834" y="1153572"/>
            <a:ext cx="3200400" cy="4461163"/>
          </a:xfrm>
        </p:spPr>
        <p:txBody>
          <a:bodyPr>
            <a:normAutofit/>
          </a:bodyPr>
          <a:lstStyle/>
          <a:p>
            <a:r>
              <a:rPr lang="en-US" dirty="0">
                <a:solidFill>
                  <a:srgbClr val="FFFFFF"/>
                </a:solidFill>
                <a:cs typeface="Calibri Light"/>
              </a:rPr>
              <a:t>Creation</a:t>
            </a:r>
            <a:endParaRPr lang="en-US" dirty="0">
              <a:solidFill>
                <a:srgbClr val="FFFFFF"/>
              </a:solidFill>
            </a:endParaRPr>
          </a:p>
        </p:txBody>
      </p:sp>
      <p:sp>
        <p:nvSpPr>
          <p:cNvPr id="14"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A356952F-8A69-9A66-C786-CDDA00440C6D}"/>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sz="2200" b="1" baseline="30000">
                <a:ea typeface="+mn-lt"/>
                <a:cs typeface="+mn-lt"/>
              </a:rPr>
              <a:t>1</a:t>
            </a:r>
            <a:r>
              <a:rPr lang="en-US" sz="2200" b="1">
                <a:ea typeface="+mn-lt"/>
                <a:cs typeface="+mn-lt"/>
              </a:rPr>
              <a:t> </a:t>
            </a:r>
            <a:r>
              <a:rPr lang="en-US" sz="2200">
                <a:ea typeface="+mn-lt"/>
                <a:cs typeface="+mn-lt"/>
              </a:rPr>
              <a:t>In the beginning God created the heavens and the earth. </a:t>
            </a:r>
            <a:r>
              <a:rPr lang="en-US" sz="2200" b="1" baseline="30000">
                <a:ea typeface="+mn-lt"/>
                <a:cs typeface="+mn-lt"/>
              </a:rPr>
              <a:t>2 </a:t>
            </a:r>
            <a:r>
              <a:rPr lang="en-US" sz="2200">
                <a:ea typeface="+mn-lt"/>
                <a:cs typeface="+mn-lt"/>
              </a:rPr>
              <a:t>The earth was without form, and void; and darkness </a:t>
            </a:r>
            <a:r>
              <a:rPr lang="en-US" sz="2200" i="1">
                <a:ea typeface="+mn-lt"/>
                <a:cs typeface="+mn-lt"/>
              </a:rPr>
              <a:t>was</a:t>
            </a:r>
            <a:r>
              <a:rPr lang="en-US" sz="2200">
                <a:ea typeface="+mn-lt"/>
                <a:cs typeface="+mn-lt"/>
              </a:rPr>
              <a:t> on the face of the deep. And the Spirit of God was hovering over the face of the waters.</a:t>
            </a:r>
            <a:br>
              <a:rPr lang="en-US" sz="2200">
                <a:ea typeface="+mn-lt"/>
                <a:cs typeface="+mn-lt"/>
              </a:rPr>
            </a:br>
            <a:r>
              <a:rPr lang="en-US" sz="2200" b="1" baseline="30000">
                <a:ea typeface="+mn-lt"/>
                <a:cs typeface="+mn-lt"/>
              </a:rPr>
              <a:t>3 </a:t>
            </a:r>
            <a:r>
              <a:rPr lang="en-US" sz="2200">
                <a:ea typeface="+mn-lt"/>
                <a:cs typeface="+mn-lt"/>
              </a:rPr>
              <a:t>Then God said, “Let there be light” (Gen 1:1-3)</a:t>
            </a:r>
          </a:p>
          <a:p>
            <a:endParaRPr lang="en-US" sz="2200">
              <a:ea typeface="+mn-lt"/>
              <a:cs typeface="+mn-lt"/>
            </a:endParaRPr>
          </a:p>
          <a:p>
            <a:r>
              <a:rPr lang="en-US" sz="2200">
                <a:ea typeface="+mn-lt"/>
                <a:cs typeface="+mn-lt"/>
              </a:rPr>
              <a:t>There are also several versus speaking of both the Father and Son</a:t>
            </a:r>
          </a:p>
          <a:p>
            <a:r>
              <a:rPr lang="en-US" sz="2200">
                <a:ea typeface="+mn-lt"/>
                <a:cs typeface="+mn-lt"/>
              </a:rPr>
              <a:t>God who created all things through Jesus Christ; (Eph 3:9)</a:t>
            </a:r>
            <a:endParaRPr lang="en-US" sz="2200">
              <a:cs typeface="Calibri"/>
            </a:endParaRPr>
          </a:p>
          <a:p>
            <a:r>
              <a:rPr lang="en-US" sz="2200" b="1" baseline="30000">
                <a:ea typeface="+mn-lt"/>
                <a:cs typeface="+mn-lt"/>
              </a:rPr>
              <a:t>1</a:t>
            </a:r>
            <a:r>
              <a:rPr lang="en-US" sz="2200" b="1">
                <a:ea typeface="+mn-lt"/>
                <a:cs typeface="+mn-lt"/>
              </a:rPr>
              <a:t> </a:t>
            </a:r>
            <a:r>
              <a:rPr lang="en-US" sz="2200">
                <a:ea typeface="+mn-lt"/>
                <a:cs typeface="+mn-lt"/>
              </a:rPr>
              <a:t>In the beginning was the Word, and the Word was with God, and the Word was God. </a:t>
            </a:r>
            <a:r>
              <a:rPr lang="en-US" sz="2200" b="1" baseline="30000">
                <a:ea typeface="+mn-lt"/>
                <a:cs typeface="+mn-lt"/>
              </a:rPr>
              <a:t>2 </a:t>
            </a:r>
            <a:r>
              <a:rPr lang="en-US" sz="2200">
                <a:ea typeface="+mn-lt"/>
                <a:cs typeface="+mn-lt"/>
              </a:rPr>
              <a:t>He was in the beginning with God. </a:t>
            </a:r>
            <a:r>
              <a:rPr lang="en-US" sz="2200" b="1" baseline="30000">
                <a:ea typeface="+mn-lt"/>
                <a:cs typeface="+mn-lt"/>
              </a:rPr>
              <a:t>3 </a:t>
            </a:r>
            <a:r>
              <a:rPr lang="en-US" sz="2200">
                <a:ea typeface="+mn-lt"/>
                <a:cs typeface="+mn-lt"/>
              </a:rPr>
              <a:t>All things were made through Him, and without Him nothing was made that was made. </a:t>
            </a:r>
            <a:r>
              <a:rPr lang="en-US" sz="2200" b="1" baseline="30000">
                <a:ea typeface="+mn-lt"/>
                <a:cs typeface="+mn-lt"/>
              </a:rPr>
              <a:t>4 </a:t>
            </a:r>
            <a:r>
              <a:rPr lang="en-US" sz="2200">
                <a:ea typeface="+mn-lt"/>
                <a:cs typeface="+mn-lt"/>
              </a:rPr>
              <a:t>In Him was life, and the life was the light of men. (John 1:1-4)</a:t>
            </a:r>
            <a:endParaRPr lang="en-US" sz="2200">
              <a:cs typeface="Calibri"/>
            </a:endParaRPr>
          </a:p>
          <a:p>
            <a:endParaRPr lang="en-US" sz="2200">
              <a:cs typeface="Calibri"/>
            </a:endParaRPr>
          </a:p>
        </p:txBody>
      </p:sp>
    </p:spTree>
    <p:extLst>
      <p:ext uri="{BB962C8B-B14F-4D97-AF65-F5344CB8AC3E}">
        <p14:creationId xmlns:p14="http://schemas.microsoft.com/office/powerpoint/2010/main" val="11397657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A59E77-FDD2-635E-6957-BDAD46E8FC83}"/>
              </a:ext>
            </a:extLst>
          </p:cNvPr>
          <p:cNvSpPr>
            <a:spLocks noGrp="1"/>
          </p:cNvSpPr>
          <p:nvPr>
            <p:ph type="title"/>
          </p:nvPr>
        </p:nvSpPr>
        <p:spPr>
          <a:xfrm>
            <a:off x="686834" y="1153572"/>
            <a:ext cx="3200400" cy="4461163"/>
          </a:xfrm>
        </p:spPr>
        <p:txBody>
          <a:bodyPr>
            <a:normAutofit/>
          </a:bodyPr>
          <a:lstStyle/>
          <a:p>
            <a:r>
              <a:rPr lang="en-US">
                <a:solidFill>
                  <a:srgbClr val="FFFFFF"/>
                </a:solidFill>
                <a:cs typeface="Calibri Light"/>
              </a:rPr>
              <a:t>Incarnation</a:t>
            </a:r>
            <a:endParaRPr lang="en-US">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C7DFEEF-6F53-990D-429E-667EA9DAF796}"/>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dirty="0">
                <a:cs typeface="Calibri"/>
              </a:rPr>
              <a:t>The Holy Bible states clearly that it is the Son Who took flesh being sent by the Father</a:t>
            </a:r>
          </a:p>
          <a:p>
            <a:r>
              <a:rPr lang="en-US" b="1" baseline="30000" dirty="0">
                <a:cs typeface="Calibri"/>
              </a:rPr>
              <a:t>1</a:t>
            </a:r>
            <a:r>
              <a:rPr lang="en-US" b="1" dirty="0">
                <a:cs typeface="Calibri"/>
              </a:rPr>
              <a:t> </a:t>
            </a:r>
            <a:r>
              <a:rPr lang="en-US" dirty="0">
                <a:cs typeface="Calibri"/>
              </a:rPr>
              <a:t>In the beginning was the Word, and the Word was with God, and the Word was God. </a:t>
            </a:r>
            <a:r>
              <a:rPr lang="en-US" b="1" baseline="30000" dirty="0">
                <a:cs typeface="Calibri"/>
              </a:rPr>
              <a:t>2</a:t>
            </a:r>
            <a:r>
              <a:rPr lang="en-US" b="1" dirty="0">
                <a:cs typeface="Calibri"/>
              </a:rPr>
              <a:t> </a:t>
            </a:r>
            <a:r>
              <a:rPr lang="en-US" dirty="0">
                <a:cs typeface="Calibri"/>
              </a:rPr>
              <a:t>He was in the beginning with God. </a:t>
            </a:r>
            <a:r>
              <a:rPr lang="en-US" b="1" baseline="30000" dirty="0">
                <a:cs typeface="Calibri"/>
              </a:rPr>
              <a:t>3</a:t>
            </a:r>
            <a:r>
              <a:rPr lang="en-US" b="1" dirty="0">
                <a:cs typeface="Calibri"/>
              </a:rPr>
              <a:t> </a:t>
            </a:r>
            <a:r>
              <a:rPr lang="en-US" dirty="0">
                <a:cs typeface="Calibri"/>
              </a:rPr>
              <a:t>All things were made through Him, and without Him nothing was made that was made. </a:t>
            </a:r>
            <a:r>
              <a:rPr lang="en-US" b="1" baseline="30000" dirty="0">
                <a:cs typeface="Calibri"/>
              </a:rPr>
              <a:t>4</a:t>
            </a:r>
            <a:r>
              <a:rPr lang="en-US" b="1" dirty="0">
                <a:cs typeface="Calibri"/>
              </a:rPr>
              <a:t> </a:t>
            </a:r>
            <a:r>
              <a:rPr lang="en-US" dirty="0">
                <a:cs typeface="Calibri"/>
              </a:rPr>
              <a:t>In Him was life, and the life was the light of men. (John 1:1-4)</a:t>
            </a:r>
          </a:p>
          <a:p>
            <a:r>
              <a:rPr lang="en-US" dirty="0">
                <a:cs typeface="Calibri"/>
              </a:rPr>
              <a:t>Phil 2:6-8</a:t>
            </a:r>
          </a:p>
          <a:p>
            <a:r>
              <a:rPr lang="en-US" dirty="0">
                <a:cs typeface="Calibri"/>
              </a:rPr>
              <a:t>Father – Gal 4:4-5</a:t>
            </a:r>
          </a:p>
          <a:p>
            <a:r>
              <a:rPr lang="en-US" dirty="0">
                <a:cs typeface="Calibri"/>
              </a:rPr>
              <a:t>Holy Spirit – Matt 1:18; Luke 1:35</a:t>
            </a:r>
          </a:p>
        </p:txBody>
      </p:sp>
    </p:spTree>
    <p:extLst>
      <p:ext uri="{BB962C8B-B14F-4D97-AF65-F5344CB8AC3E}">
        <p14:creationId xmlns:p14="http://schemas.microsoft.com/office/powerpoint/2010/main" val="21391853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8E7C539-BA33-67BD-5413-89DFE0B38716}"/>
              </a:ext>
            </a:extLst>
          </p:cNvPr>
          <p:cNvSpPr>
            <a:spLocks noGrp="1"/>
          </p:cNvSpPr>
          <p:nvPr>
            <p:ph type="title"/>
          </p:nvPr>
        </p:nvSpPr>
        <p:spPr>
          <a:xfrm>
            <a:off x="686834" y="1153572"/>
            <a:ext cx="3200400" cy="4461163"/>
          </a:xfrm>
        </p:spPr>
        <p:txBody>
          <a:bodyPr>
            <a:normAutofit/>
          </a:bodyPr>
          <a:lstStyle/>
          <a:p>
            <a:r>
              <a:rPr lang="en-US">
                <a:solidFill>
                  <a:srgbClr val="FFFFFF"/>
                </a:solidFill>
                <a:cs typeface="Calibri Light"/>
              </a:rPr>
              <a:t>Sacrifice of the Cross</a:t>
            </a:r>
            <a:endParaRPr lang="en-US">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C1F82FD-DA48-626A-B2C1-C94C24B0F832}"/>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sz="2600">
                <a:cs typeface="Calibri"/>
              </a:rPr>
              <a:t>The Father out of His love offered His Only-Begotten Son</a:t>
            </a:r>
          </a:p>
          <a:p>
            <a:r>
              <a:rPr lang="en-US" sz="2600">
                <a:cs typeface="Calibri"/>
              </a:rPr>
              <a:t>John 3:16; Rom 5:8; 1Jn 4:9-10; Rom 5:10</a:t>
            </a:r>
          </a:p>
          <a:p>
            <a:r>
              <a:rPr lang="en-US" sz="2600">
                <a:cs typeface="Calibri"/>
              </a:rPr>
              <a:t>This was in order for us to be justified and purified and to become sons by adoption</a:t>
            </a:r>
          </a:p>
          <a:p>
            <a:r>
              <a:rPr lang="en-US" sz="2600">
                <a:cs typeface="Calibri"/>
              </a:rPr>
              <a:t>***Rom 8:32 ***</a:t>
            </a:r>
          </a:p>
          <a:p>
            <a:r>
              <a:rPr lang="en-US" sz="2600">
                <a:cs typeface="Calibri"/>
              </a:rPr>
              <a:t>The Son also offered Himself for us of His own free will</a:t>
            </a:r>
          </a:p>
          <a:p>
            <a:r>
              <a:rPr lang="en-US" sz="2600">
                <a:cs typeface="Calibri"/>
              </a:rPr>
              <a:t>Heb 9:14; Jn 10:15,17-18; Eph 5:2</a:t>
            </a:r>
          </a:p>
          <a:p>
            <a:r>
              <a:rPr lang="en-US" sz="2600">
                <a:cs typeface="Calibri"/>
              </a:rPr>
              <a:t>Holy Spirit – Christ was anointed by the Holy Spirit </a:t>
            </a:r>
          </a:p>
          <a:p>
            <a:r>
              <a:rPr lang="en-US" sz="2600">
                <a:cs typeface="Calibri"/>
              </a:rPr>
              <a:t>Heb 9:14; Rom 1:4; Acts 10:38 </a:t>
            </a:r>
            <a:endParaRPr lang="en-US" sz="2600"/>
          </a:p>
        </p:txBody>
      </p:sp>
    </p:spTree>
    <p:extLst>
      <p:ext uri="{BB962C8B-B14F-4D97-AF65-F5344CB8AC3E}">
        <p14:creationId xmlns:p14="http://schemas.microsoft.com/office/powerpoint/2010/main" val="301742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7D25570-707B-739A-7A3F-272863FD8F0F}"/>
              </a:ext>
            </a:extLst>
          </p:cNvPr>
          <p:cNvSpPr>
            <a:spLocks noGrp="1"/>
          </p:cNvSpPr>
          <p:nvPr>
            <p:ph type="title"/>
          </p:nvPr>
        </p:nvSpPr>
        <p:spPr>
          <a:xfrm>
            <a:off x="686834" y="1153572"/>
            <a:ext cx="3200400" cy="4461163"/>
          </a:xfrm>
        </p:spPr>
        <p:txBody>
          <a:bodyPr>
            <a:normAutofit/>
          </a:bodyPr>
          <a:lstStyle/>
          <a:p>
            <a:r>
              <a:rPr lang="en-US">
                <a:solidFill>
                  <a:srgbClr val="FFFFFF"/>
                </a:solidFill>
                <a:cs typeface="Calibri Light"/>
              </a:rPr>
              <a:t>Power of the Resurrection</a:t>
            </a:r>
            <a:endParaRPr lang="en-US">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9226E9B-FDA3-A74F-796B-AB224B39F058}"/>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dirty="0">
                <a:cs typeface="Calibri"/>
              </a:rPr>
              <a:t>Our Lord Jesus Christ rose from the dead by His own power and authority</a:t>
            </a:r>
          </a:p>
          <a:p>
            <a:r>
              <a:rPr lang="en-US" dirty="0">
                <a:cs typeface="Calibri"/>
              </a:rPr>
              <a:t>Luke 24:6-7; 1Cor 15:12; 1Cor 15:20</a:t>
            </a:r>
          </a:p>
          <a:p>
            <a:endParaRPr lang="en-US" dirty="0">
              <a:cs typeface="Calibri"/>
            </a:endParaRPr>
          </a:p>
          <a:p>
            <a:r>
              <a:rPr lang="en-US" dirty="0">
                <a:cs typeface="Calibri"/>
              </a:rPr>
              <a:t>The Father raised Christ from the dead – Acts 2:24; Acts 5:30; Eph 1:20-23</a:t>
            </a:r>
          </a:p>
          <a:p>
            <a:endParaRPr lang="en-US" dirty="0">
              <a:cs typeface="Calibri"/>
            </a:endParaRPr>
          </a:p>
          <a:p>
            <a:r>
              <a:rPr lang="en-US" dirty="0">
                <a:cs typeface="Calibri"/>
              </a:rPr>
              <a:t>Holy Spirit – 1Peter 3:18; Rom 8:11</a:t>
            </a:r>
          </a:p>
        </p:txBody>
      </p:sp>
    </p:spTree>
    <p:extLst>
      <p:ext uri="{BB962C8B-B14F-4D97-AF65-F5344CB8AC3E}">
        <p14:creationId xmlns:p14="http://schemas.microsoft.com/office/powerpoint/2010/main" val="3861363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33B94E-232A-F2B9-1802-63D4D6E467E5}"/>
              </a:ext>
            </a:extLst>
          </p:cNvPr>
          <p:cNvSpPr>
            <a:spLocks noGrp="1"/>
          </p:cNvSpPr>
          <p:nvPr>
            <p:ph type="title"/>
          </p:nvPr>
        </p:nvSpPr>
        <p:spPr>
          <a:xfrm>
            <a:off x="686834" y="1153572"/>
            <a:ext cx="3200400" cy="4461163"/>
          </a:xfrm>
        </p:spPr>
        <p:txBody>
          <a:bodyPr>
            <a:normAutofit/>
          </a:bodyPr>
          <a:lstStyle/>
          <a:p>
            <a:r>
              <a:rPr lang="en-US" dirty="0">
                <a:solidFill>
                  <a:srgbClr val="FFFFFF"/>
                </a:solidFill>
                <a:cs typeface="Calibri Light"/>
              </a:rPr>
              <a:t>Ascension</a:t>
            </a:r>
            <a:endParaRPr lang="en-US"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C132FFF-E413-182A-3856-2D0EAF0E3537}"/>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sz="2400" dirty="0">
                <a:cs typeface="Calibri"/>
              </a:rPr>
              <a:t>Christ ascended to the heavens by Himself through the power of His Divinity – Eph 4:8-10</a:t>
            </a:r>
          </a:p>
          <a:p>
            <a:endParaRPr lang="en-US" sz="2400">
              <a:cs typeface="Calibri"/>
            </a:endParaRPr>
          </a:p>
          <a:p>
            <a:r>
              <a:rPr lang="en-US" sz="2400" dirty="0">
                <a:cs typeface="Calibri"/>
              </a:rPr>
              <a:t>The Father lifted up the Son to the heavens – Acts 5:31; Eph 1:20-22</a:t>
            </a:r>
          </a:p>
          <a:p>
            <a:endParaRPr lang="en-US" sz="2400">
              <a:cs typeface="Calibri"/>
            </a:endParaRPr>
          </a:p>
          <a:p>
            <a:r>
              <a:rPr lang="en-US" sz="2400" dirty="0">
                <a:cs typeface="Calibri"/>
              </a:rPr>
              <a:t>The Holy Spirit also had a role – The gospels speak of our Lord Jesus Christ being "led up by the Holy Spirit into the wilderness" (Mat 4:1)</a:t>
            </a:r>
          </a:p>
          <a:p>
            <a:r>
              <a:rPr lang="en-US" sz="2400" dirty="0">
                <a:cs typeface="Calibri"/>
              </a:rPr>
              <a:t>The Holy Spirit is the Spirit of God and the Spirit of Christ</a:t>
            </a:r>
          </a:p>
          <a:p>
            <a:r>
              <a:rPr lang="en-US" sz="2400" dirty="0">
                <a:cs typeface="Calibri"/>
              </a:rPr>
              <a:t>They are one essence in three hypostases and the unity of the hypostases that are distinct but not separate.</a:t>
            </a:r>
          </a:p>
          <a:p>
            <a:endParaRPr lang="en-US" sz="2400">
              <a:cs typeface="Calibri"/>
            </a:endParaRPr>
          </a:p>
        </p:txBody>
      </p:sp>
    </p:spTree>
    <p:extLst>
      <p:ext uri="{BB962C8B-B14F-4D97-AF65-F5344CB8AC3E}">
        <p14:creationId xmlns:p14="http://schemas.microsoft.com/office/powerpoint/2010/main" val="34116065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686542-4AEF-97C2-6A11-462B8D1D8AB4}"/>
              </a:ext>
            </a:extLst>
          </p:cNvPr>
          <p:cNvSpPr>
            <a:spLocks noGrp="1"/>
          </p:cNvSpPr>
          <p:nvPr>
            <p:ph type="title"/>
          </p:nvPr>
        </p:nvSpPr>
        <p:spPr>
          <a:xfrm>
            <a:off x="686834" y="1153572"/>
            <a:ext cx="3200400" cy="4461163"/>
          </a:xfrm>
        </p:spPr>
        <p:txBody>
          <a:bodyPr>
            <a:normAutofit/>
          </a:bodyPr>
          <a:lstStyle/>
          <a:p>
            <a:r>
              <a:rPr lang="en-US" dirty="0">
                <a:solidFill>
                  <a:srgbClr val="FFFFFF"/>
                </a:solidFill>
                <a:cs typeface="Calibri Light"/>
              </a:rPr>
              <a:t>Resurrection of the Flesh on the Last Day</a:t>
            </a:r>
            <a:endParaRPr lang="en-US"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CA0EBD8-6D48-4B3F-F207-7C130447A152}"/>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dirty="0">
                <a:cs typeface="Calibri"/>
              </a:rPr>
              <a:t>The resurrection of our Lord Jesus Christ is the assurance of the resurrection of the flesh in the last day</a:t>
            </a:r>
          </a:p>
          <a:p>
            <a:r>
              <a:rPr lang="en-US" dirty="0">
                <a:cs typeface="Calibri"/>
              </a:rPr>
              <a:t>St. Paul makes this clear in 1Cor:15-23</a:t>
            </a:r>
          </a:p>
          <a:p>
            <a:r>
              <a:rPr lang="en-US" dirty="0">
                <a:cs typeface="Calibri"/>
              </a:rPr>
              <a:t>The Father raised our Lord Jesus Christ will also raise us up in the last day – 1Cor:6:14</a:t>
            </a:r>
          </a:p>
          <a:p>
            <a:r>
              <a:rPr lang="en-US" dirty="0">
                <a:cs typeface="Calibri"/>
              </a:rPr>
              <a:t>The Holy Spirit will raise us up in the last day – Rom 8:11</a:t>
            </a:r>
          </a:p>
        </p:txBody>
      </p:sp>
    </p:spTree>
    <p:extLst>
      <p:ext uri="{BB962C8B-B14F-4D97-AF65-F5344CB8AC3E}">
        <p14:creationId xmlns:p14="http://schemas.microsoft.com/office/powerpoint/2010/main" val="6991112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 picture containing text, clipart&#10;&#10;Description automatically generated">
            <a:extLst>
              <a:ext uri="{FF2B5EF4-FFF2-40B4-BE49-F238E27FC236}">
                <a16:creationId xmlns:a16="http://schemas.microsoft.com/office/drawing/2014/main" id="{6513D010-F067-561E-9A93-10AEDD514557}"/>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64988" y="1550897"/>
            <a:ext cx="3368969" cy="3756206"/>
          </a:xfrm>
          <a:prstGeom prst="rect">
            <a:avLst/>
          </a:prstGeom>
        </p:spPr>
      </p:pic>
      <p:sp>
        <p:nvSpPr>
          <p:cNvPr id="15" name="Freeform: Shape 10">
            <a:extLst>
              <a:ext uri="{FF2B5EF4-FFF2-40B4-BE49-F238E27FC236}">
                <a16:creationId xmlns:a16="http://schemas.microsoft.com/office/drawing/2014/main" id="{15109354-9C5D-4F8C-B0E6-D1043C7BF2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992" y="0"/>
            <a:ext cx="7562008" cy="6858000"/>
          </a:xfrm>
          <a:custGeom>
            <a:avLst/>
            <a:gdLst>
              <a:gd name="connsiteX0" fmla="*/ 7529613 w 7529613"/>
              <a:gd name="connsiteY0" fmla="*/ 0 h 6858000"/>
              <a:gd name="connsiteX1" fmla="*/ 1222331 w 7529613"/>
              <a:gd name="connsiteY1" fmla="*/ 0 h 6858000"/>
              <a:gd name="connsiteX2" fmla="*/ 1126483 w 7529613"/>
              <a:gd name="connsiteY2" fmla="*/ 148742 h 6858000"/>
              <a:gd name="connsiteX3" fmla="*/ 767554 w 7529613"/>
              <a:gd name="connsiteY3" fmla="*/ 819975 h 6858000"/>
              <a:gd name="connsiteX4" fmla="*/ 742103 w 7529613"/>
              <a:gd name="connsiteY4" fmla="*/ 854514 h 6858000"/>
              <a:gd name="connsiteX5" fmla="*/ 785881 w 7529613"/>
              <a:gd name="connsiteY5" fmla="*/ 750263 h 6858000"/>
              <a:gd name="connsiteX6" fmla="*/ 978978 w 7529613"/>
              <a:gd name="connsiteY6" fmla="*/ 331786 h 6858000"/>
              <a:gd name="connsiteX7" fmla="*/ 1155717 w 7529613"/>
              <a:gd name="connsiteY7" fmla="*/ 0 h 6858000"/>
              <a:gd name="connsiteX8" fmla="*/ 1098249 w 7529613"/>
              <a:gd name="connsiteY8" fmla="*/ 0 h 6858000"/>
              <a:gd name="connsiteX9" fmla="*/ 991458 w 7529613"/>
              <a:gd name="connsiteY9" fmla="*/ 196614 h 6858000"/>
              <a:gd name="connsiteX10" fmla="*/ 493941 w 7529613"/>
              <a:gd name="connsiteY10" fmla="*/ 1371196 h 6858000"/>
              <a:gd name="connsiteX11" fmla="*/ 46485 w 7529613"/>
              <a:gd name="connsiteY11" fmla="*/ 3331516 h 6858000"/>
              <a:gd name="connsiteX12" fmla="*/ 12252 w 7529613"/>
              <a:gd name="connsiteY12" fmla="*/ 4357388 h 6858000"/>
              <a:gd name="connsiteX13" fmla="*/ 170821 w 7529613"/>
              <a:gd name="connsiteY13" fmla="*/ 5552906 h 6858000"/>
              <a:gd name="connsiteX14" fmla="*/ 537265 w 7529613"/>
              <a:gd name="connsiteY14" fmla="*/ 6828295 h 6858000"/>
              <a:gd name="connsiteX15" fmla="*/ 549692 w 7529613"/>
              <a:gd name="connsiteY15" fmla="*/ 6858000 h 6858000"/>
              <a:gd name="connsiteX16" fmla="*/ 602234 w 7529613"/>
              <a:gd name="connsiteY16" fmla="*/ 6858000 h 6858000"/>
              <a:gd name="connsiteX17" fmla="*/ 595414 w 7529613"/>
              <a:gd name="connsiteY17" fmla="*/ 6841549 h 6858000"/>
              <a:gd name="connsiteX18" fmla="*/ 364260 w 7529613"/>
              <a:gd name="connsiteY18" fmla="*/ 6142729 h 6858000"/>
              <a:gd name="connsiteX19" fmla="*/ 213071 w 7529613"/>
              <a:gd name="connsiteY19" fmla="*/ 5513923 h 6858000"/>
              <a:gd name="connsiteX20" fmla="*/ 211290 w 7529613"/>
              <a:gd name="connsiteY20" fmla="*/ 5480401 h 6858000"/>
              <a:gd name="connsiteX21" fmla="*/ 311446 w 7529613"/>
              <a:gd name="connsiteY21" fmla="*/ 5830359 h 6858000"/>
              <a:gd name="connsiteX22" fmla="*/ 622963 w 7529613"/>
              <a:gd name="connsiteY22" fmla="*/ 6670527 h 6858000"/>
              <a:gd name="connsiteX23" fmla="*/ 710464 w 7529613"/>
              <a:gd name="connsiteY23" fmla="*/ 6858000 h 6858000"/>
              <a:gd name="connsiteX24" fmla="*/ 7529613 w 7529613"/>
              <a:gd name="connsiteY2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529613" h="6858000">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chemeClr val="accent2"/>
          </a:solidFill>
          <a:ln w="685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D180AE24-4929-13A7-FDFE-33FF9C18D5A4}"/>
              </a:ext>
            </a:extLst>
          </p:cNvPr>
          <p:cNvSpPr>
            <a:spLocks noGrp="1"/>
          </p:cNvSpPr>
          <p:nvPr>
            <p:ph type="title"/>
          </p:nvPr>
        </p:nvSpPr>
        <p:spPr>
          <a:xfrm>
            <a:off x="5759354" y="457201"/>
            <a:ext cx="5337270" cy="1835911"/>
          </a:xfrm>
        </p:spPr>
        <p:txBody>
          <a:bodyPr anchor="b">
            <a:normAutofit/>
          </a:bodyPr>
          <a:lstStyle/>
          <a:p>
            <a:r>
              <a:rPr lang="en-US" sz="5400">
                <a:solidFill>
                  <a:srgbClr val="FFFFFF"/>
                </a:solidFill>
                <a:cs typeface="Calibri Light"/>
              </a:rPr>
              <a:t>Great, but ….</a:t>
            </a:r>
            <a:endParaRPr lang="en-US" sz="5400">
              <a:solidFill>
                <a:srgbClr val="FFFFFF"/>
              </a:solidFill>
            </a:endParaRPr>
          </a:p>
        </p:txBody>
      </p:sp>
      <p:sp>
        <p:nvSpPr>
          <p:cNvPr id="16" name="sketch line">
            <a:extLst>
              <a:ext uri="{FF2B5EF4-FFF2-40B4-BE49-F238E27FC236}">
                <a16:creationId xmlns:a16="http://schemas.microsoft.com/office/drawing/2014/main" id="{49B530FE-A87D-41A0-A920-ADC6539EA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9353" y="2560829"/>
            <a:ext cx="5029200" cy="18288"/>
          </a:xfrm>
          <a:custGeom>
            <a:avLst/>
            <a:gdLst>
              <a:gd name="connsiteX0" fmla="*/ 0 w 5029200"/>
              <a:gd name="connsiteY0" fmla="*/ 0 h 18288"/>
              <a:gd name="connsiteX1" fmla="*/ 528066 w 5029200"/>
              <a:gd name="connsiteY1" fmla="*/ 0 h 18288"/>
              <a:gd name="connsiteX2" fmla="*/ 1207008 w 5029200"/>
              <a:gd name="connsiteY2" fmla="*/ 0 h 18288"/>
              <a:gd name="connsiteX3" fmla="*/ 1785366 w 5029200"/>
              <a:gd name="connsiteY3" fmla="*/ 0 h 18288"/>
              <a:gd name="connsiteX4" fmla="*/ 2313432 w 5029200"/>
              <a:gd name="connsiteY4" fmla="*/ 0 h 18288"/>
              <a:gd name="connsiteX5" fmla="*/ 2992374 w 5029200"/>
              <a:gd name="connsiteY5" fmla="*/ 0 h 18288"/>
              <a:gd name="connsiteX6" fmla="*/ 3621024 w 5029200"/>
              <a:gd name="connsiteY6" fmla="*/ 0 h 18288"/>
              <a:gd name="connsiteX7" fmla="*/ 4249674 w 5029200"/>
              <a:gd name="connsiteY7" fmla="*/ 0 h 18288"/>
              <a:gd name="connsiteX8" fmla="*/ 5029200 w 5029200"/>
              <a:gd name="connsiteY8" fmla="*/ 0 h 18288"/>
              <a:gd name="connsiteX9" fmla="*/ 5029200 w 5029200"/>
              <a:gd name="connsiteY9" fmla="*/ 18288 h 18288"/>
              <a:gd name="connsiteX10" fmla="*/ 4501134 w 5029200"/>
              <a:gd name="connsiteY10" fmla="*/ 18288 h 18288"/>
              <a:gd name="connsiteX11" fmla="*/ 4023360 w 5029200"/>
              <a:gd name="connsiteY11" fmla="*/ 18288 h 18288"/>
              <a:gd name="connsiteX12" fmla="*/ 3344418 w 5029200"/>
              <a:gd name="connsiteY12" fmla="*/ 18288 h 18288"/>
              <a:gd name="connsiteX13" fmla="*/ 2816352 w 5029200"/>
              <a:gd name="connsiteY13" fmla="*/ 18288 h 18288"/>
              <a:gd name="connsiteX14" fmla="*/ 2137410 w 5029200"/>
              <a:gd name="connsiteY14" fmla="*/ 18288 h 18288"/>
              <a:gd name="connsiteX15" fmla="*/ 1408176 w 5029200"/>
              <a:gd name="connsiteY15" fmla="*/ 18288 h 18288"/>
              <a:gd name="connsiteX16" fmla="*/ 829818 w 5029200"/>
              <a:gd name="connsiteY16" fmla="*/ 18288 h 18288"/>
              <a:gd name="connsiteX17" fmla="*/ 0 w 5029200"/>
              <a:gd name="connsiteY17" fmla="*/ 18288 h 18288"/>
              <a:gd name="connsiteX18" fmla="*/ 0 w 5029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29200" h="18288" fill="none" extrusionOk="0">
                <a:moveTo>
                  <a:pt x="0" y="0"/>
                </a:moveTo>
                <a:cubicBezTo>
                  <a:pt x="142937" y="1696"/>
                  <a:pt x="371859" y="12840"/>
                  <a:pt x="528066" y="0"/>
                </a:cubicBezTo>
                <a:cubicBezTo>
                  <a:pt x="684273" y="-12840"/>
                  <a:pt x="928949" y="-5725"/>
                  <a:pt x="1207008" y="0"/>
                </a:cubicBezTo>
                <a:cubicBezTo>
                  <a:pt x="1485067" y="5725"/>
                  <a:pt x="1562886" y="-21331"/>
                  <a:pt x="1785366" y="0"/>
                </a:cubicBezTo>
                <a:cubicBezTo>
                  <a:pt x="2007846" y="21331"/>
                  <a:pt x="2056226" y="25221"/>
                  <a:pt x="2313432" y="0"/>
                </a:cubicBezTo>
                <a:cubicBezTo>
                  <a:pt x="2570638" y="-25221"/>
                  <a:pt x="2732455" y="16294"/>
                  <a:pt x="2992374" y="0"/>
                </a:cubicBezTo>
                <a:cubicBezTo>
                  <a:pt x="3252293" y="-16294"/>
                  <a:pt x="3319267" y="-29774"/>
                  <a:pt x="3621024" y="0"/>
                </a:cubicBezTo>
                <a:cubicBezTo>
                  <a:pt x="3922781" y="29774"/>
                  <a:pt x="3998107" y="-1004"/>
                  <a:pt x="4249674" y="0"/>
                </a:cubicBezTo>
                <a:cubicBezTo>
                  <a:pt x="4501241" y="1004"/>
                  <a:pt x="4792523" y="-4510"/>
                  <a:pt x="5029200" y="0"/>
                </a:cubicBezTo>
                <a:cubicBezTo>
                  <a:pt x="5029730" y="6954"/>
                  <a:pt x="5029934" y="12839"/>
                  <a:pt x="5029200" y="18288"/>
                </a:cubicBezTo>
                <a:cubicBezTo>
                  <a:pt x="4805432" y="23154"/>
                  <a:pt x="4715801" y="17034"/>
                  <a:pt x="4501134" y="18288"/>
                </a:cubicBezTo>
                <a:cubicBezTo>
                  <a:pt x="4286467" y="19542"/>
                  <a:pt x="4193719" y="41701"/>
                  <a:pt x="4023360" y="18288"/>
                </a:cubicBezTo>
                <a:cubicBezTo>
                  <a:pt x="3853001" y="-5125"/>
                  <a:pt x="3676466" y="16909"/>
                  <a:pt x="3344418" y="18288"/>
                </a:cubicBezTo>
                <a:cubicBezTo>
                  <a:pt x="3012370" y="19667"/>
                  <a:pt x="2945824" y="14410"/>
                  <a:pt x="2816352" y="18288"/>
                </a:cubicBezTo>
                <a:cubicBezTo>
                  <a:pt x="2686880" y="22166"/>
                  <a:pt x="2438351" y="13507"/>
                  <a:pt x="2137410" y="18288"/>
                </a:cubicBezTo>
                <a:cubicBezTo>
                  <a:pt x="1836469" y="23069"/>
                  <a:pt x="1581391" y="46111"/>
                  <a:pt x="1408176" y="18288"/>
                </a:cubicBezTo>
                <a:cubicBezTo>
                  <a:pt x="1234961" y="-9535"/>
                  <a:pt x="1040489" y="-7495"/>
                  <a:pt x="829818" y="18288"/>
                </a:cubicBezTo>
                <a:cubicBezTo>
                  <a:pt x="619147" y="44071"/>
                  <a:pt x="238626" y="37568"/>
                  <a:pt x="0" y="18288"/>
                </a:cubicBezTo>
                <a:cubicBezTo>
                  <a:pt x="-570" y="9279"/>
                  <a:pt x="132" y="5100"/>
                  <a:pt x="0" y="0"/>
                </a:cubicBezTo>
                <a:close/>
              </a:path>
              <a:path w="5029200" h="18288" stroke="0" extrusionOk="0">
                <a:moveTo>
                  <a:pt x="0" y="0"/>
                </a:moveTo>
                <a:cubicBezTo>
                  <a:pt x="165412" y="-21137"/>
                  <a:pt x="322344" y="-21985"/>
                  <a:pt x="578358" y="0"/>
                </a:cubicBezTo>
                <a:cubicBezTo>
                  <a:pt x="834372" y="21985"/>
                  <a:pt x="907099" y="-19195"/>
                  <a:pt x="1056132" y="0"/>
                </a:cubicBezTo>
                <a:cubicBezTo>
                  <a:pt x="1205165" y="19195"/>
                  <a:pt x="1612834" y="-24928"/>
                  <a:pt x="1785366" y="0"/>
                </a:cubicBezTo>
                <a:cubicBezTo>
                  <a:pt x="1957898" y="24928"/>
                  <a:pt x="2149044" y="19108"/>
                  <a:pt x="2363724" y="0"/>
                </a:cubicBezTo>
                <a:cubicBezTo>
                  <a:pt x="2578404" y="-19108"/>
                  <a:pt x="2759981" y="-21788"/>
                  <a:pt x="2942082" y="0"/>
                </a:cubicBezTo>
                <a:cubicBezTo>
                  <a:pt x="3124183" y="21788"/>
                  <a:pt x="3482217" y="8836"/>
                  <a:pt x="3671316" y="0"/>
                </a:cubicBezTo>
                <a:cubicBezTo>
                  <a:pt x="3860415" y="-8836"/>
                  <a:pt x="4058665" y="-25048"/>
                  <a:pt x="4199382" y="0"/>
                </a:cubicBezTo>
                <a:cubicBezTo>
                  <a:pt x="4340099" y="25048"/>
                  <a:pt x="4735096" y="-22088"/>
                  <a:pt x="5029200" y="0"/>
                </a:cubicBezTo>
                <a:cubicBezTo>
                  <a:pt x="5028517" y="5414"/>
                  <a:pt x="5028480" y="12510"/>
                  <a:pt x="5029200" y="18288"/>
                </a:cubicBezTo>
                <a:cubicBezTo>
                  <a:pt x="4891577" y="31493"/>
                  <a:pt x="4684146" y="-2509"/>
                  <a:pt x="4501134" y="18288"/>
                </a:cubicBezTo>
                <a:cubicBezTo>
                  <a:pt x="4318122" y="39085"/>
                  <a:pt x="4030703" y="3672"/>
                  <a:pt x="3872484" y="18288"/>
                </a:cubicBezTo>
                <a:cubicBezTo>
                  <a:pt x="3714265" y="32905"/>
                  <a:pt x="3546134" y="7501"/>
                  <a:pt x="3294126" y="18288"/>
                </a:cubicBezTo>
                <a:cubicBezTo>
                  <a:pt x="3042118" y="29075"/>
                  <a:pt x="2912116" y="11153"/>
                  <a:pt x="2564892" y="18288"/>
                </a:cubicBezTo>
                <a:cubicBezTo>
                  <a:pt x="2217668" y="25423"/>
                  <a:pt x="2095118" y="11659"/>
                  <a:pt x="1835658" y="18288"/>
                </a:cubicBezTo>
                <a:cubicBezTo>
                  <a:pt x="1576198" y="24917"/>
                  <a:pt x="1500897" y="19889"/>
                  <a:pt x="1307592" y="18288"/>
                </a:cubicBezTo>
                <a:cubicBezTo>
                  <a:pt x="1114287" y="16687"/>
                  <a:pt x="961527" y="47453"/>
                  <a:pt x="678942" y="18288"/>
                </a:cubicBezTo>
                <a:cubicBezTo>
                  <a:pt x="396357" y="-10877"/>
                  <a:pt x="271066" y="23005"/>
                  <a:pt x="0" y="18288"/>
                </a:cubicBezTo>
                <a:cubicBezTo>
                  <a:pt x="-306" y="11061"/>
                  <a:pt x="-655" y="7751"/>
                  <a:pt x="0" y="0"/>
                </a:cubicBezTo>
                <a:close/>
              </a:path>
            </a:pathLst>
          </a:custGeom>
          <a:solidFill>
            <a:srgbClr val="FFFFFF"/>
          </a:solidFill>
          <a:ln w="38100"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F40E986-D2C4-DE9E-4B2C-1F80B247D3C5}"/>
              </a:ext>
            </a:extLst>
          </p:cNvPr>
          <p:cNvSpPr>
            <a:spLocks noGrp="1"/>
          </p:cNvSpPr>
          <p:nvPr>
            <p:ph idx="1"/>
          </p:nvPr>
        </p:nvSpPr>
        <p:spPr>
          <a:xfrm>
            <a:off x="5759354" y="2798064"/>
            <a:ext cx="5461095" cy="3417611"/>
          </a:xfrm>
        </p:spPr>
        <p:txBody>
          <a:bodyPr vert="horz" lIns="91440" tIns="45720" rIns="91440" bIns="45720" rtlCol="0" anchor="t">
            <a:normAutofit/>
          </a:bodyPr>
          <a:lstStyle/>
          <a:p>
            <a:r>
              <a:rPr lang="en-US" sz="2200">
                <a:solidFill>
                  <a:srgbClr val="FFFFFF"/>
                </a:solidFill>
                <a:cs typeface="Calibri"/>
              </a:rPr>
              <a:t>Where does all this lead to?</a:t>
            </a:r>
          </a:p>
          <a:p>
            <a:r>
              <a:rPr lang="en-US" sz="2200">
                <a:solidFill>
                  <a:srgbClr val="FFFFFF"/>
                </a:solidFill>
                <a:cs typeface="Calibri"/>
              </a:rPr>
              <a:t>How does it affect me?</a:t>
            </a:r>
          </a:p>
          <a:p>
            <a:r>
              <a:rPr lang="en-US" sz="2200">
                <a:solidFill>
                  <a:srgbClr val="FFFFFF"/>
                </a:solidFill>
                <a:cs typeface="Calibri"/>
              </a:rPr>
              <a:t>Why should I care?</a:t>
            </a:r>
          </a:p>
        </p:txBody>
      </p:sp>
    </p:spTree>
    <p:extLst>
      <p:ext uri="{BB962C8B-B14F-4D97-AF65-F5344CB8AC3E}">
        <p14:creationId xmlns:p14="http://schemas.microsoft.com/office/powerpoint/2010/main" val="34695147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12E7CC5-C78B-4EBD-9565-3FA00FAA6C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3A4529A5-F675-429F-8044-01372BB134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7562008" cy="6858000"/>
          </a:xfrm>
          <a:custGeom>
            <a:avLst/>
            <a:gdLst>
              <a:gd name="connsiteX0" fmla="*/ 7529613 w 7529613"/>
              <a:gd name="connsiteY0" fmla="*/ 0 h 6858000"/>
              <a:gd name="connsiteX1" fmla="*/ 1222331 w 7529613"/>
              <a:gd name="connsiteY1" fmla="*/ 0 h 6858000"/>
              <a:gd name="connsiteX2" fmla="*/ 1126483 w 7529613"/>
              <a:gd name="connsiteY2" fmla="*/ 148742 h 6858000"/>
              <a:gd name="connsiteX3" fmla="*/ 767554 w 7529613"/>
              <a:gd name="connsiteY3" fmla="*/ 819975 h 6858000"/>
              <a:gd name="connsiteX4" fmla="*/ 742103 w 7529613"/>
              <a:gd name="connsiteY4" fmla="*/ 854514 h 6858000"/>
              <a:gd name="connsiteX5" fmla="*/ 785881 w 7529613"/>
              <a:gd name="connsiteY5" fmla="*/ 750263 h 6858000"/>
              <a:gd name="connsiteX6" fmla="*/ 978978 w 7529613"/>
              <a:gd name="connsiteY6" fmla="*/ 331786 h 6858000"/>
              <a:gd name="connsiteX7" fmla="*/ 1155717 w 7529613"/>
              <a:gd name="connsiteY7" fmla="*/ 0 h 6858000"/>
              <a:gd name="connsiteX8" fmla="*/ 1098249 w 7529613"/>
              <a:gd name="connsiteY8" fmla="*/ 0 h 6858000"/>
              <a:gd name="connsiteX9" fmla="*/ 991458 w 7529613"/>
              <a:gd name="connsiteY9" fmla="*/ 196614 h 6858000"/>
              <a:gd name="connsiteX10" fmla="*/ 493941 w 7529613"/>
              <a:gd name="connsiteY10" fmla="*/ 1371196 h 6858000"/>
              <a:gd name="connsiteX11" fmla="*/ 46485 w 7529613"/>
              <a:gd name="connsiteY11" fmla="*/ 3331516 h 6858000"/>
              <a:gd name="connsiteX12" fmla="*/ 12252 w 7529613"/>
              <a:gd name="connsiteY12" fmla="*/ 4357388 h 6858000"/>
              <a:gd name="connsiteX13" fmla="*/ 170821 w 7529613"/>
              <a:gd name="connsiteY13" fmla="*/ 5552906 h 6858000"/>
              <a:gd name="connsiteX14" fmla="*/ 537265 w 7529613"/>
              <a:gd name="connsiteY14" fmla="*/ 6828295 h 6858000"/>
              <a:gd name="connsiteX15" fmla="*/ 549692 w 7529613"/>
              <a:gd name="connsiteY15" fmla="*/ 6858000 h 6858000"/>
              <a:gd name="connsiteX16" fmla="*/ 602234 w 7529613"/>
              <a:gd name="connsiteY16" fmla="*/ 6858000 h 6858000"/>
              <a:gd name="connsiteX17" fmla="*/ 595414 w 7529613"/>
              <a:gd name="connsiteY17" fmla="*/ 6841549 h 6858000"/>
              <a:gd name="connsiteX18" fmla="*/ 364260 w 7529613"/>
              <a:gd name="connsiteY18" fmla="*/ 6142729 h 6858000"/>
              <a:gd name="connsiteX19" fmla="*/ 213071 w 7529613"/>
              <a:gd name="connsiteY19" fmla="*/ 5513923 h 6858000"/>
              <a:gd name="connsiteX20" fmla="*/ 211290 w 7529613"/>
              <a:gd name="connsiteY20" fmla="*/ 5480401 h 6858000"/>
              <a:gd name="connsiteX21" fmla="*/ 311446 w 7529613"/>
              <a:gd name="connsiteY21" fmla="*/ 5830359 h 6858000"/>
              <a:gd name="connsiteX22" fmla="*/ 622963 w 7529613"/>
              <a:gd name="connsiteY22" fmla="*/ 6670527 h 6858000"/>
              <a:gd name="connsiteX23" fmla="*/ 710464 w 7529613"/>
              <a:gd name="connsiteY23" fmla="*/ 6858000 h 6858000"/>
              <a:gd name="connsiteX24" fmla="*/ 7529613 w 7529613"/>
              <a:gd name="connsiteY2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529613" h="6858000">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chemeClr val="accent2"/>
          </a:solidFill>
          <a:ln w="685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43D9063A-CC87-6EC8-D613-E5E605EF8485}"/>
              </a:ext>
            </a:extLst>
          </p:cNvPr>
          <p:cNvSpPr>
            <a:spLocks noGrp="1"/>
          </p:cNvSpPr>
          <p:nvPr>
            <p:ph type="title"/>
          </p:nvPr>
        </p:nvSpPr>
        <p:spPr>
          <a:xfrm>
            <a:off x="648037" y="1298448"/>
            <a:ext cx="5895178" cy="4099642"/>
          </a:xfrm>
        </p:spPr>
        <p:txBody>
          <a:bodyPr vert="horz" lIns="91440" tIns="45720" rIns="91440" bIns="45720" rtlCol="0" anchor="b">
            <a:normAutofit/>
          </a:bodyPr>
          <a:lstStyle/>
          <a:p>
            <a:r>
              <a:rPr lang="en-US" sz="6600" kern="1200" dirty="0">
                <a:solidFill>
                  <a:srgbClr val="FFFFFF"/>
                </a:solidFill>
                <a:latin typeface="+mj-lt"/>
                <a:ea typeface="+mj-ea"/>
                <a:cs typeface="+mj-cs"/>
              </a:rPr>
              <a:t>What's our goal?</a:t>
            </a:r>
          </a:p>
        </p:txBody>
      </p:sp>
      <p:sp>
        <p:nvSpPr>
          <p:cNvPr id="3" name="Content Placeholder 2">
            <a:extLst>
              <a:ext uri="{FF2B5EF4-FFF2-40B4-BE49-F238E27FC236}">
                <a16:creationId xmlns:a16="http://schemas.microsoft.com/office/drawing/2014/main" id="{1E79998C-B634-9CD8-B2DE-5449F3224A24}"/>
              </a:ext>
            </a:extLst>
          </p:cNvPr>
          <p:cNvSpPr>
            <a:spLocks noGrp="1"/>
          </p:cNvSpPr>
          <p:nvPr>
            <p:ph idx="1"/>
          </p:nvPr>
        </p:nvSpPr>
        <p:spPr>
          <a:xfrm>
            <a:off x="7848600" y="1122363"/>
            <a:ext cx="3505200" cy="4269549"/>
          </a:xfrm>
        </p:spPr>
        <p:txBody>
          <a:bodyPr vert="horz" lIns="91440" tIns="45720" rIns="91440" bIns="45720" rtlCol="0" anchor="b">
            <a:normAutofit/>
          </a:bodyPr>
          <a:lstStyle/>
          <a:p>
            <a:pPr marL="0" indent="0">
              <a:buNone/>
            </a:pPr>
            <a:r>
              <a:rPr lang="en-US" sz="2400" kern="1200" dirty="0">
                <a:solidFill>
                  <a:schemeClr val="tx1"/>
                </a:solidFill>
                <a:latin typeface="+mn-lt"/>
                <a:ea typeface="+mn-ea"/>
                <a:cs typeface="+mn-cs"/>
              </a:rPr>
              <a:t>Salvation</a:t>
            </a:r>
          </a:p>
        </p:txBody>
      </p:sp>
      <p:sp>
        <p:nvSpPr>
          <p:cNvPr id="12" name="sketch line 1">
            <a:extLst>
              <a:ext uri="{FF2B5EF4-FFF2-40B4-BE49-F238E27FC236}">
                <a16:creationId xmlns:a16="http://schemas.microsoft.com/office/drawing/2014/main" id="{32C5B66D-E390-4A14-AB60-69626CBF29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199" y="5626353"/>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ketch line">
            <a:extLst>
              <a:ext uri="{FF2B5EF4-FFF2-40B4-BE49-F238E27FC236}">
                <a16:creationId xmlns:a16="http://schemas.microsoft.com/office/drawing/2014/main" id="{646273DA-F933-4D17-A5FE-B1EF87FD7A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0653" y="5626353"/>
            <a:ext cx="3479619" cy="18288"/>
          </a:xfrm>
          <a:custGeom>
            <a:avLst/>
            <a:gdLst>
              <a:gd name="connsiteX0" fmla="*/ 0 w 3479619"/>
              <a:gd name="connsiteY0" fmla="*/ 0 h 18288"/>
              <a:gd name="connsiteX1" fmla="*/ 661128 w 3479619"/>
              <a:gd name="connsiteY1" fmla="*/ 0 h 18288"/>
              <a:gd name="connsiteX2" fmla="*/ 1357051 w 3479619"/>
              <a:gd name="connsiteY2" fmla="*/ 0 h 18288"/>
              <a:gd name="connsiteX3" fmla="*/ 2087771 w 3479619"/>
              <a:gd name="connsiteY3" fmla="*/ 0 h 18288"/>
              <a:gd name="connsiteX4" fmla="*/ 2818491 w 3479619"/>
              <a:gd name="connsiteY4" fmla="*/ 0 h 18288"/>
              <a:gd name="connsiteX5" fmla="*/ 3479619 w 3479619"/>
              <a:gd name="connsiteY5" fmla="*/ 0 h 18288"/>
              <a:gd name="connsiteX6" fmla="*/ 3479619 w 3479619"/>
              <a:gd name="connsiteY6" fmla="*/ 18288 h 18288"/>
              <a:gd name="connsiteX7" fmla="*/ 2714103 w 3479619"/>
              <a:gd name="connsiteY7" fmla="*/ 18288 h 18288"/>
              <a:gd name="connsiteX8" fmla="*/ 1948587 w 3479619"/>
              <a:gd name="connsiteY8" fmla="*/ 18288 h 18288"/>
              <a:gd name="connsiteX9" fmla="*/ 1252663 w 3479619"/>
              <a:gd name="connsiteY9" fmla="*/ 18288 h 18288"/>
              <a:gd name="connsiteX10" fmla="*/ 0 w 3479619"/>
              <a:gd name="connsiteY10" fmla="*/ 18288 h 18288"/>
              <a:gd name="connsiteX11" fmla="*/ 0 w 3479619"/>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79619" h="18288" fill="none" extrusionOk="0">
                <a:moveTo>
                  <a:pt x="0" y="0"/>
                </a:moveTo>
                <a:cubicBezTo>
                  <a:pt x="178395" y="-3637"/>
                  <a:pt x="368619" y="-28254"/>
                  <a:pt x="661128" y="0"/>
                </a:cubicBezTo>
                <a:cubicBezTo>
                  <a:pt x="953637" y="28254"/>
                  <a:pt x="1022982" y="-4416"/>
                  <a:pt x="1357051" y="0"/>
                </a:cubicBezTo>
                <a:cubicBezTo>
                  <a:pt x="1691120" y="4416"/>
                  <a:pt x="1729558" y="27777"/>
                  <a:pt x="2087771" y="0"/>
                </a:cubicBezTo>
                <a:cubicBezTo>
                  <a:pt x="2445984" y="-27777"/>
                  <a:pt x="2592094" y="4429"/>
                  <a:pt x="2818491" y="0"/>
                </a:cubicBezTo>
                <a:cubicBezTo>
                  <a:pt x="3044888" y="-4429"/>
                  <a:pt x="3204567" y="26471"/>
                  <a:pt x="3479619" y="0"/>
                </a:cubicBezTo>
                <a:cubicBezTo>
                  <a:pt x="3478910" y="8157"/>
                  <a:pt x="3479206" y="12125"/>
                  <a:pt x="3479619" y="18288"/>
                </a:cubicBezTo>
                <a:cubicBezTo>
                  <a:pt x="3315855" y="-2963"/>
                  <a:pt x="3094885" y="26965"/>
                  <a:pt x="2714103" y="18288"/>
                </a:cubicBezTo>
                <a:cubicBezTo>
                  <a:pt x="2333321" y="9611"/>
                  <a:pt x="2260528" y="-15335"/>
                  <a:pt x="1948587" y="18288"/>
                </a:cubicBezTo>
                <a:cubicBezTo>
                  <a:pt x="1636646" y="51911"/>
                  <a:pt x="1489816" y="46369"/>
                  <a:pt x="1252663" y="18288"/>
                </a:cubicBezTo>
                <a:cubicBezTo>
                  <a:pt x="1015510" y="-9793"/>
                  <a:pt x="519812" y="-12177"/>
                  <a:pt x="0" y="18288"/>
                </a:cubicBezTo>
                <a:cubicBezTo>
                  <a:pt x="-46" y="12483"/>
                  <a:pt x="-203" y="6491"/>
                  <a:pt x="0" y="0"/>
                </a:cubicBezTo>
                <a:close/>
              </a:path>
              <a:path w="3479619" h="18288" stroke="0" extrusionOk="0">
                <a:moveTo>
                  <a:pt x="0" y="0"/>
                </a:moveTo>
                <a:cubicBezTo>
                  <a:pt x="326045" y="25020"/>
                  <a:pt x="425411" y="-17676"/>
                  <a:pt x="661128" y="0"/>
                </a:cubicBezTo>
                <a:cubicBezTo>
                  <a:pt x="896845" y="17676"/>
                  <a:pt x="1124825" y="1478"/>
                  <a:pt x="1252663" y="0"/>
                </a:cubicBezTo>
                <a:cubicBezTo>
                  <a:pt x="1380502" y="-1478"/>
                  <a:pt x="1694914" y="11788"/>
                  <a:pt x="2018179" y="0"/>
                </a:cubicBezTo>
                <a:cubicBezTo>
                  <a:pt x="2341444" y="-11788"/>
                  <a:pt x="2451167" y="12596"/>
                  <a:pt x="2679307" y="0"/>
                </a:cubicBezTo>
                <a:cubicBezTo>
                  <a:pt x="2907447" y="-12596"/>
                  <a:pt x="3094555" y="23821"/>
                  <a:pt x="3479619" y="0"/>
                </a:cubicBezTo>
                <a:cubicBezTo>
                  <a:pt x="3479355" y="4493"/>
                  <a:pt x="3480003" y="9472"/>
                  <a:pt x="3479619" y="18288"/>
                </a:cubicBezTo>
                <a:cubicBezTo>
                  <a:pt x="3311729" y="36782"/>
                  <a:pt x="3015946" y="7938"/>
                  <a:pt x="2783695" y="18288"/>
                </a:cubicBezTo>
                <a:cubicBezTo>
                  <a:pt x="2551444" y="28638"/>
                  <a:pt x="2398767" y="-13940"/>
                  <a:pt x="2018179" y="18288"/>
                </a:cubicBezTo>
                <a:cubicBezTo>
                  <a:pt x="1637591" y="50516"/>
                  <a:pt x="1634873" y="-6356"/>
                  <a:pt x="1426644" y="18288"/>
                </a:cubicBezTo>
                <a:cubicBezTo>
                  <a:pt x="1218415" y="42932"/>
                  <a:pt x="1006973" y="4094"/>
                  <a:pt x="730720" y="18288"/>
                </a:cubicBezTo>
                <a:cubicBezTo>
                  <a:pt x="454467" y="32482"/>
                  <a:pt x="291313" y="3910"/>
                  <a:pt x="0" y="18288"/>
                </a:cubicBezTo>
                <a:cubicBezTo>
                  <a:pt x="843" y="9577"/>
                  <a:pt x="371" y="690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43087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9800" y="209969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Arc 15">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613162" y="1492572"/>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E4835F6-B318-F137-B30E-F0F5BD26DFD3}"/>
              </a:ext>
            </a:extLst>
          </p:cNvPr>
          <p:cNvSpPr>
            <a:spLocks noGrp="1"/>
          </p:cNvSpPr>
          <p:nvPr>
            <p:ph type="title"/>
          </p:nvPr>
        </p:nvSpPr>
        <p:spPr>
          <a:xfrm>
            <a:off x="4038600" y="1939159"/>
            <a:ext cx="7644627" cy="2751086"/>
          </a:xfrm>
        </p:spPr>
        <p:txBody>
          <a:bodyPr vert="horz" lIns="91440" tIns="45720" rIns="91440" bIns="45720" rtlCol="0" anchor="b">
            <a:normAutofit/>
          </a:bodyPr>
          <a:lstStyle/>
          <a:p>
            <a:pPr algn="r"/>
            <a:r>
              <a:rPr lang="en-US" sz="5600" kern="1200">
                <a:solidFill>
                  <a:schemeClr val="tx1"/>
                </a:solidFill>
                <a:latin typeface="+mj-lt"/>
                <a:ea typeface="+mj-ea"/>
                <a:cs typeface="+mj-cs"/>
              </a:rPr>
              <a:t>How does one become worthy of the redemption that was offered?</a:t>
            </a:r>
          </a:p>
        </p:txBody>
      </p:sp>
      <p:sp>
        <p:nvSpPr>
          <p:cNvPr id="3" name="Content Placeholder 2">
            <a:extLst>
              <a:ext uri="{FF2B5EF4-FFF2-40B4-BE49-F238E27FC236}">
                <a16:creationId xmlns:a16="http://schemas.microsoft.com/office/drawing/2014/main" id="{B929D2F5-EE0C-59AA-6DC9-7E52F2236EF1}"/>
              </a:ext>
            </a:extLst>
          </p:cNvPr>
          <p:cNvSpPr>
            <a:spLocks noGrp="1"/>
          </p:cNvSpPr>
          <p:nvPr>
            <p:ph type="body" idx="1"/>
          </p:nvPr>
        </p:nvSpPr>
        <p:spPr>
          <a:xfrm>
            <a:off x="4038600" y="4782320"/>
            <a:ext cx="7644627" cy="1329443"/>
          </a:xfrm>
        </p:spPr>
        <p:txBody>
          <a:bodyPr vert="horz" lIns="91440" tIns="45720" rIns="91440" bIns="45720" rtlCol="0">
            <a:normAutofit/>
          </a:bodyPr>
          <a:lstStyle/>
          <a:p>
            <a:pPr algn="r"/>
            <a:endParaRPr lang="en-US" sz="2400" kern="1200">
              <a:solidFill>
                <a:schemeClr val="tx1"/>
              </a:solidFill>
              <a:latin typeface="+mn-lt"/>
              <a:ea typeface="+mn-ea"/>
              <a:cs typeface="+mn-cs"/>
            </a:endParaRPr>
          </a:p>
        </p:txBody>
      </p:sp>
    </p:spTree>
    <p:extLst>
      <p:ext uri="{BB962C8B-B14F-4D97-AF65-F5344CB8AC3E}">
        <p14:creationId xmlns:p14="http://schemas.microsoft.com/office/powerpoint/2010/main" val="1751429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91257D-3650-CE74-0B44-0037D51CD543}"/>
              </a:ext>
            </a:extLst>
          </p:cNvPr>
          <p:cNvSpPr>
            <a:spLocks noGrp="1"/>
          </p:cNvSpPr>
          <p:nvPr>
            <p:ph type="title"/>
          </p:nvPr>
        </p:nvSpPr>
        <p:spPr>
          <a:xfrm>
            <a:off x="686834" y="1153572"/>
            <a:ext cx="3200400" cy="4461163"/>
          </a:xfrm>
        </p:spPr>
        <p:txBody>
          <a:bodyPr>
            <a:normAutofit/>
          </a:bodyPr>
          <a:lstStyle/>
          <a:p>
            <a:r>
              <a:rPr lang="en-US" dirty="0">
                <a:solidFill>
                  <a:srgbClr val="FFFFFF"/>
                </a:solidFill>
                <a:cs typeface="Calibri Light"/>
              </a:rPr>
              <a:t>Doctrine – What do we believe?</a:t>
            </a:r>
            <a:endParaRPr lang="en-US"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149D21D-251E-4472-5DDA-BD40ED275B05}"/>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dirty="0">
                <a:ea typeface="Calibri"/>
                <a:cs typeface="Calibri"/>
              </a:rPr>
              <a:t>The doctrine and belief in the Holy Trinity is a cornerstone of Christianity.</a:t>
            </a:r>
            <a:endParaRPr lang="en-US">
              <a:ea typeface="Calibri"/>
              <a:cs typeface="Calibri"/>
            </a:endParaRPr>
          </a:p>
          <a:p>
            <a:r>
              <a:rPr lang="en-US" dirty="0">
                <a:ea typeface="Calibri"/>
                <a:cs typeface="Calibri"/>
              </a:rPr>
              <a:t>One God (one </a:t>
            </a:r>
            <a:r>
              <a:rPr lang="en-US" dirty="0" err="1">
                <a:ea typeface="Calibri"/>
                <a:cs typeface="Calibri"/>
              </a:rPr>
              <a:t>ousia</a:t>
            </a:r>
            <a:r>
              <a:rPr lang="en-US" dirty="0">
                <a:ea typeface="Calibri"/>
                <a:cs typeface="Calibri"/>
              </a:rPr>
              <a:t> or essence) and 3 hypostases or Persons Who are distinct but not separate</a:t>
            </a:r>
          </a:p>
          <a:p>
            <a:endParaRPr lang="en-US" dirty="0">
              <a:ea typeface="Calibri"/>
              <a:cs typeface="Calibri"/>
            </a:endParaRPr>
          </a:p>
        </p:txBody>
      </p:sp>
    </p:spTree>
    <p:extLst>
      <p:ext uri="{BB962C8B-B14F-4D97-AF65-F5344CB8AC3E}">
        <p14:creationId xmlns:p14="http://schemas.microsoft.com/office/powerpoint/2010/main" val="20631048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1322F96-69A7-9B6F-4561-B6E2DDD68F07}"/>
              </a:ext>
            </a:extLst>
          </p:cNvPr>
          <p:cNvSpPr>
            <a:spLocks noGrp="1"/>
          </p:cNvSpPr>
          <p:nvPr>
            <p:ph type="title"/>
          </p:nvPr>
        </p:nvSpPr>
        <p:spPr>
          <a:xfrm>
            <a:off x="838200" y="365125"/>
            <a:ext cx="10515600" cy="1325563"/>
          </a:xfrm>
        </p:spPr>
        <p:txBody>
          <a:bodyPr>
            <a:normAutofit/>
          </a:bodyPr>
          <a:lstStyle/>
          <a:p>
            <a:endParaRPr lang="en-US"/>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F416C50-91ED-74F8-1D98-FD9D17ABABCF}"/>
              </a:ext>
            </a:extLst>
          </p:cNvPr>
          <p:cNvSpPr>
            <a:spLocks noGrp="1"/>
          </p:cNvSpPr>
          <p:nvPr>
            <p:ph idx="1"/>
          </p:nvPr>
        </p:nvSpPr>
        <p:spPr>
          <a:xfrm>
            <a:off x="838200" y="1825625"/>
            <a:ext cx="10515600" cy="4351338"/>
          </a:xfrm>
        </p:spPr>
        <p:txBody>
          <a:bodyPr vert="horz" lIns="91440" tIns="45720" rIns="91440" bIns="45720" rtlCol="0">
            <a:normAutofit/>
          </a:bodyPr>
          <a:lstStyle/>
          <a:p>
            <a:r>
              <a:rPr lang="en-US" dirty="0">
                <a:cs typeface="Calibri"/>
              </a:rPr>
              <a:t>We're adopted through the Holy Spirit – Gal 4:47</a:t>
            </a:r>
          </a:p>
          <a:p>
            <a:r>
              <a:rPr lang="en-US" dirty="0">
                <a:cs typeface="Calibri"/>
              </a:rPr>
              <a:t>Through Confirmation we become one body with Christ – Rom 12:5; Rom 8:9; Jn 3:5; 1Cor 12:12-13</a:t>
            </a:r>
          </a:p>
          <a:p>
            <a:r>
              <a:rPr lang="en-US" dirty="0">
                <a:cs typeface="Calibri"/>
              </a:rPr>
              <a:t>Through the authority given to the priest – Jn 20:22-23</a:t>
            </a:r>
          </a:p>
          <a:p>
            <a:r>
              <a:rPr lang="en-US" dirty="0">
                <a:cs typeface="Calibri"/>
              </a:rPr>
              <a:t>The Holy Spirit works in us to conform us to the image of Christ for the glory of the Father – 2Cor 3:18</a:t>
            </a:r>
          </a:p>
          <a:p>
            <a:r>
              <a:rPr lang="en-US" dirty="0">
                <a:cs typeface="Calibri"/>
              </a:rPr>
              <a:t>The Holy Trinity dwells in us – Jn 14:23</a:t>
            </a:r>
          </a:p>
          <a:p>
            <a:endParaRPr lang="en-US" dirty="0">
              <a:cs typeface="Calibri"/>
            </a:endParaRPr>
          </a:p>
        </p:txBody>
      </p:sp>
    </p:spTree>
    <p:extLst>
      <p:ext uri="{BB962C8B-B14F-4D97-AF65-F5344CB8AC3E}">
        <p14:creationId xmlns:p14="http://schemas.microsoft.com/office/powerpoint/2010/main" val="2489606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BC99485-E31D-50D5-1E6D-E3CDC37B603B}"/>
              </a:ext>
            </a:extLst>
          </p:cNvPr>
          <p:cNvSpPr>
            <a:spLocks noGrp="1"/>
          </p:cNvSpPr>
          <p:nvPr>
            <p:ph type="title"/>
          </p:nvPr>
        </p:nvSpPr>
        <p:spPr>
          <a:xfrm>
            <a:off x="838200" y="365125"/>
            <a:ext cx="10515600" cy="1325563"/>
          </a:xfrm>
        </p:spPr>
        <p:txBody>
          <a:bodyPr>
            <a:normAutofit/>
          </a:bodyPr>
          <a:lstStyle/>
          <a:p>
            <a:endParaRPr lang="en-US"/>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525CAC0-1732-B5C6-33F5-179D94B252D4}"/>
              </a:ext>
            </a:extLst>
          </p:cNvPr>
          <p:cNvSpPr>
            <a:spLocks noGrp="1"/>
          </p:cNvSpPr>
          <p:nvPr>
            <p:ph idx="1"/>
          </p:nvPr>
        </p:nvSpPr>
        <p:spPr>
          <a:xfrm>
            <a:off x="838200" y="1825625"/>
            <a:ext cx="10515600" cy="4351338"/>
          </a:xfrm>
        </p:spPr>
        <p:txBody>
          <a:bodyPr vert="horz" lIns="91440" tIns="45720" rIns="91440" bIns="45720" rtlCol="0">
            <a:normAutofit/>
          </a:bodyPr>
          <a:lstStyle/>
          <a:p>
            <a:r>
              <a:rPr lang="en-US" dirty="0">
                <a:ea typeface="+mn-lt"/>
                <a:cs typeface="+mn-lt"/>
              </a:rPr>
              <a:t>The Holy Spirit must work in us to have a relationship with the Holy Trinity</a:t>
            </a:r>
          </a:p>
          <a:p>
            <a:r>
              <a:rPr lang="en-US" dirty="0">
                <a:ea typeface="+mn-lt"/>
                <a:cs typeface="+mn-lt"/>
              </a:rPr>
              <a:t>The Holy Spirit gives us the means to overcome Satan and sin to live according to God's will</a:t>
            </a:r>
          </a:p>
          <a:p>
            <a:r>
              <a:rPr lang="en-US" dirty="0">
                <a:ea typeface="+mn-lt"/>
                <a:cs typeface="+mn-lt"/>
              </a:rPr>
              <a:t>The Holy Spirit intercedes for us</a:t>
            </a:r>
          </a:p>
          <a:p>
            <a:r>
              <a:rPr lang="en-US" dirty="0">
                <a:ea typeface="+mn-lt"/>
                <a:cs typeface="+mn-lt"/>
              </a:rPr>
              <a:t>The Holy Spirit teaches us</a:t>
            </a:r>
            <a:endParaRPr lang="en-US" dirty="0"/>
          </a:p>
        </p:txBody>
      </p:sp>
    </p:spTree>
    <p:extLst>
      <p:ext uri="{BB962C8B-B14F-4D97-AF65-F5344CB8AC3E}">
        <p14:creationId xmlns:p14="http://schemas.microsoft.com/office/powerpoint/2010/main" val="4192225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1257D-3650-CE74-0B44-0037D51CD543}"/>
              </a:ext>
            </a:extLst>
          </p:cNvPr>
          <p:cNvSpPr>
            <a:spLocks noGrp="1"/>
          </p:cNvSpPr>
          <p:nvPr>
            <p:ph type="title"/>
          </p:nvPr>
        </p:nvSpPr>
        <p:spPr>
          <a:xfrm>
            <a:off x="1913468" y="365125"/>
            <a:ext cx="9440332" cy="1325563"/>
          </a:xfrm>
        </p:spPr>
        <p:txBody>
          <a:bodyPr>
            <a:normAutofit/>
          </a:bodyPr>
          <a:lstStyle/>
          <a:p>
            <a:r>
              <a:rPr lang="en-US" sz="5400">
                <a:cs typeface="Calibri Light"/>
              </a:rPr>
              <a:t>What do others believe?</a:t>
            </a:r>
            <a:endParaRPr lang="en-US" sz="5400"/>
          </a:p>
        </p:txBody>
      </p:sp>
      <p:graphicFrame>
        <p:nvGraphicFramePr>
          <p:cNvPr id="16" name="Content Placeholder 2">
            <a:extLst>
              <a:ext uri="{FF2B5EF4-FFF2-40B4-BE49-F238E27FC236}">
                <a16:creationId xmlns:a16="http://schemas.microsoft.com/office/drawing/2014/main" id="{5D083C52-EDFB-BDE8-146A-16CFFF0DEA2A}"/>
              </a:ext>
            </a:extLst>
          </p:cNvPr>
          <p:cNvGraphicFramePr>
            <a:graphicFrameLocks noGrp="1"/>
          </p:cNvGraphicFramePr>
          <p:nvPr>
            <p:ph idx="1"/>
            <p:extLst>
              <p:ext uri="{D42A27DB-BD31-4B8C-83A1-F6EECF244321}">
                <p14:modId xmlns:p14="http://schemas.microsoft.com/office/powerpoint/2010/main" val="44545344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1064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2" name="Rectangle 38">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3AF58127-F4FB-549D-5A52-DC15D4DDE9BD}"/>
              </a:ext>
            </a:extLst>
          </p:cNvPr>
          <p:cNvSpPr>
            <a:spLocks noGrp="1"/>
          </p:cNvSpPr>
          <p:nvPr>
            <p:ph type="title"/>
          </p:nvPr>
        </p:nvSpPr>
        <p:spPr>
          <a:xfrm>
            <a:off x="838201" y="365125"/>
            <a:ext cx="5393360" cy="1325563"/>
          </a:xfrm>
        </p:spPr>
        <p:txBody>
          <a:bodyPr>
            <a:normAutofit/>
          </a:bodyPr>
          <a:lstStyle/>
          <a:p>
            <a:r>
              <a:rPr lang="en-US" dirty="0">
                <a:ea typeface="Calibri Light"/>
                <a:cs typeface="Calibri Light"/>
              </a:rPr>
              <a:t>Analogies</a:t>
            </a:r>
            <a:endParaRPr lang="en-US" dirty="0"/>
          </a:p>
        </p:txBody>
      </p:sp>
      <p:sp>
        <p:nvSpPr>
          <p:cNvPr id="3" name="Content Placeholder 2">
            <a:extLst>
              <a:ext uri="{FF2B5EF4-FFF2-40B4-BE49-F238E27FC236}">
                <a16:creationId xmlns:a16="http://schemas.microsoft.com/office/drawing/2014/main" id="{BE229C35-1F3F-1488-A76E-6BEC8E78C9E0}"/>
              </a:ext>
            </a:extLst>
          </p:cNvPr>
          <p:cNvSpPr>
            <a:spLocks noGrp="1"/>
          </p:cNvSpPr>
          <p:nvPr>
            <p:ph idx="1"/>
          </p:nvPr>
        </p:nvSpPr>
        <p:spPr>
          <a:xfrm>
            <a:off x="838200" y="1825625"/>
            <a:ext cx="5393361" cy="4351338"/>
          </a:xfrm>
        </p:spPr>
        <p:txBody>
          <a:bodyPr vert="horz" lIns="91440" tIns="45720" rIns="91440" bIns="45720" rtlCol="0">
            <a:normAutofit/>
          </a:bodyPr>
          <a:lstStyle/>
          <a:p>
            <a:r>
              <a:rPr lang="en-US" dirty="0">
                <a:ea typeface="Calibri"/>
                <a:cs typeface="Calibri"/>
              </a:rPr>
              <a:t>Our minds are limited, and we can only go so far as to what God reveals to us.</a:t>
            </a:r>
          </a:p>
          <a:p>
            <a:r>
              <a:rPr lang="en-US" dirty="0">
                <a:ea typeface="Calibri"/>
                <a:cs typeface="Calibri"/>
              </a:rPr>
              <a:t>Sun + Light + Heat</a:t>
            </a:r>
          </a:p>
          <a:p>
            <a:r>
              <a:rPr lang="en-US" dirty="0">
                <a:ea typeface="Calibri"/>
                <a:cs typeface="Calibri"/>
              </a:rPr>
              <a:t>Body + Soul + Spirit</a:t>
            </a:r>
          </a:p>
          <a:p>
            <a:endParaRPr lang="en-US" dirty="0">
              <a:ea typeface="Calibri"/>
              <a:cs typeface="Calibri"/>
            </a:endParaRPr>
          </a:p>
        </p:txBody>
      </p:sp>
      <p:pic>
        <p:nvPicPr>
          <p:cNvPr id="5" name="Picture 5" descr="A picture containing light&#10;&#10;Description automatically generated">
            <a:extLst>
              <a:ext uri="{FF2B5EF4-FFF2-40B4-BE49-F238E27FC236}">
                <a16:creationId xmlns:a16="http://schemas.microsoft.com/office/drawing/2014/main" id="{1C412A16-1BB5-7CE7-6986-C1EFAA18DC49}"/>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r="2999" b="-1"/>
          <a:stretch/>
        </p:blipFill>
        <p:spPr>
          <a:xfrm>
            <a:off x="6374920" y="758514"/>
            <a:ext cx="5122238" cy="512223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41"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3"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9119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83C66A-1384-F3B3-2634-E0F274946CBA}"/>
              </a:ext>
            </a:extLst>
          </p:cNvPr>
          <p:cNvSpPr>
            <a:spLocks noGrp="1"/>
          </p:cNvSpPr>
          <p:nvPr>
            <p:ph type="title"/>
          </p:nvPr>
        </p:nvSpPr>
        <p:spPr>
          <a:xfrm>
            <a:off x="686834" y="1153572"/>
            <a:ext cx="3200400" cy="4461163"/>
          </a:xfrm>
        </p:spPr>
        <p:txBody>
          <a:bodyPr>
            <a:normAutofit/>
          </a:bodyPr>
          <a:lstStyle/>
          <a:p>
            <a:r>
              <a:rPr lang="en-US" dirty="0">
                <a:solidFill>
                  <a:srgbClr val="FFFFFF"/>
                </a:solidFill>
                <a:ea typeface="Calibri Light"/>
                <a:cs typeface="Calibri Light"/>
              </a:rPr>
              <a:t>The Holy Trinity in Scripture</a:t>
            </a:r>
            <a:endParaRPr lang="en-US"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3DD3B1C-3872-6205-32C5-AE275AE498FB}"/>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dirty="0">
                <a:ea typeface="Calibri" panose="020F0502020204030204"/>
                <a:cs typeface="Calibri" panose="020F0502020204030204"/>
              </a:rPr>
              <a:t>In Hebrew, God is written as Elohim, or the plural of God</a:t>
            </a:r>
            <a:endParaRPr lang="en-US" dirty="0"/>
          </a:p>
        </p:txBody>
      </p:sp>
    </p:spTree>
    <p:extLst>
      <p:ext uri="{BB962C8B-B14F-4D97-AF65-F5344CB8AC3E}">
        <p14:creationId xmlns:p14="http://schemas.microsoft.com/office/powerpoint/2010/main" val="1073584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83C66A-1384-F3B3-2634-E0F274946CBA}"/>
              </a:ext>
            </a:extLst>
          </p:cNvPr>
          <p:cNvSpPr>
            <a:spLocks noGrp="1"/>
          </p:cNvSpPr>
          <p:nvPr>
            <p:ph type="title"/>
          </p:nvPr>
        </p:nvSpPr>
        <p:spPr>
          <a:xfrm>
            <a:off x="686834" y="1153572"/>
            <a:ext cx="3200400" cy="4461163"/>
          </a:xfrm>
        </p:spPr>
        <p:txBody>
          <a:bodyPr>
            <a:normAutofit/>
          </a:bodyPr>
          <a:lstStyle/>
          <a:p>
            <a:r>
              <a:rPr lang="en-US" dirty="0">
                <a:solidFill>
                  <a:srgbClr val="FFFFFF"/>
                </a:solidFill>
                <a:ea typeface="Calibri Light"/>
                <a:cs typeface="Calibri Light"/>
              </a:rPr>
              <a:t>The Holy Trinity in Scripture</a:t>
            </a:r>
            <a:endParaRPr lang="en-US"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3DD3B1C-3872-6205-32C5-AE275AE498FB}"/>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b="1" baseline="30000" dirty="0">
                <a:ea typeface="+mn-lt"/>
                <a:cs typeface="+mn-lt"/>
              </a:rPr>
              <a:t>27 </a:t>
            </a:r>
            <a:r>
              <a:rPr lang="en-US" dirty="0">
                <a:ea typeface="+mn-lt"/>
                <a:cs typeface="+mn-lt"/>
              </a:rPr>
              <a:t>In the beginning </a:t>
            </a:r>
            <a:r>
              <a:rPr lang="en-US" b="1" dirty="0">
                <a:ea typeface="+mn-lt"/>
                <a:cs typeface="+mn-lt"/>
              </a:rPr>
              <a:t>God </a:t>
            </a:r>
            <a:r>
              <a:rPr lang="en-US" dirty="0">
                <a:ea typeface="+mn-lt"/>
                <a:cs typeface="+mn-lt"/>
              </a:rPr>
              <a:t>created the heavens and the earth. </a:t>
            </a:r>
            <a:r>
              <a:rPr lang="en-US" b="1" baseline="30000" dirty="0">
                <a:ea typeface="+mn-lt"/>
                <a:cs typeface="+mn-lt"/>
              </a:rPr>
              <a:t>2 </a:t>
            </a:r>
            <a:r>
              <a:rPr lang="en-US" dirty="0">
                <a:ea typeface="+mn-lt"/>
                <a:cs typeface="+mn-lt"/>
              </a:rPr>
              <a:t>The earth was without form, and void; and darkness </a:t>
            </a:r>
            <a:r>
              <a:rPr lang="en-US" i="1" dirty="0">
                <a:ea typeface="+mn-lt"/>
                <a:cs typeface="+mn-lt"/>
              </a:rPr>
              <a:t>was</a:t>
            </a:r>
            <a:r>
              <a:rPr lang="en-US" dirty="0">
                <a:ea typeface="+mn-lt"/>
                <a:cs typeface="+mn-lt"/>
              </a:rPr>
              <a:t> on the face of the deep. And the </a:t>
            </a:r>
            <a:r>
              <a:rPr lang="en-US" b="1" dirty="0">
                <a:ea typeface="+mn-lt"/>
                <a:cs typeface="+mn-lt"/>
              </a:rPr>
              <a:t>Spirit of God </a:t>
            </a:r>
            <a:r>
              <a:rPr lang="en-US" dirty="0">
                <a:ea typeface="+mn-lt"/>
                <a:cs typeface="+mn-lt"/>
              </a:rPr>
              <a:t>was hovering over the face of the waters. </a:t>
            </a:r>
            <a:r>
              <a:rPr lang="en-US" b="1" baseline="30000" dirty="0">
                <a:ea typeface="+mn-lt"/>
                <a:cs typeface="+mn-lt"/>
              </a:rPr>
              <a:t>3 </a:t>
            </a:r>
            <a:r>
              <a:rPr lang="en-US" dirty="0">
                <a:ea typeface="+mn-lt"/>
                <a:cs typeface="+mn-lt"/>
              </a:rPr>
              <a:t>Then </a:t>
            </a:r>
            <a:r>
              <a:rPr lang="en-US" b="1" dirty="0">
                <a:ea typeface="+mn-lt"/>
                <a:cs typeface="+mn-lt"/>
              </a:rPr>
              <a:t>God said</a:t>
            </a:r>
            <a:r>
              <a:rPr lang="en-US" dirty="0">
                <a:ea typeface="+mn-lt"/>
                <a:cs typeface="+mn-lt"/>
              </a:rPr>
              <a:t>, “Let there be light”; and there was light (Genesis 1:1-3)</a:t>
            </a:r>
          </a:p>
        </p:txBody>
      </p:sp>
    </p:spTree>
    <p:extLst>
      <p:ext uri="{BB962C8B-B14F-4D97-AF65-F5344CB8AC3E}">
        <p14:creationId xmlns:p14="http://schemas.microsoft.com/office/powerpoint/2010/main" val="1197302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14A21E8-B98B-B82A-3B35-91364AC91E35}"/>
              </a:ext>
            </a:extLst>
          </p:cNvPr>
          <p:cNvSpPr>
            <a:spLocks noGrp="1"/>
          </p:cNvSpPr>
          <p:nvPr>
            <p:ph type="title"/>
          </p:nvPr>
        </p:nvSpPr>
        <p:spPr>
          <a:xfrm>
            <a:off x="686834" y="1153572"/>
            <a:ext cx="3200400" cy="4461163"/>
          </a:xfrm>
        </p:spPr>
        <p:txBody>
          <a:bodyPr>
            <a:normAutofit/>
          </a:bodyPr>
          <a:lstStyle/>
          <a:p>
            <a:r>
              <a:rPr lang="en-US" dirty="0">
                <a:solidFill>
                  <a:srgbClr val="FFFFFF"/>
                </a:solidFill>
                <a:ea typeface="Calibri Light"/>
                <a:cs typeface="Calibri Light"/>
              </a:rPr>
              <a:t>The Holy Trinity in Scripture</a:t>
            </a:r>
            <a:endParaRPr lang="en-US" dirty="0">
              <a:solidFill>
                <a:srgbClr val="FFFFFF"/>
              </a:solidFill>
              <a:ea typeface="+mj-lt"/>
              <a:cs typeface="+mj-lt"/>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A3AECDB-C8BD-47B1-432E-5205B84E2010}"/>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sz="2200" dirty="0">
                <a:ea typeface="Calibri"/>
                <a:cs typeface="Calibri"/>
              </a:rPr>
              <a:t>This is the same God that Moses wrote about</a:t>
            </a:r>
          </a:p>
          <a:p>
            <a:r>
              <a:rPr lang="en-US" sz="2200" b="1" baseline="30000" dirty="0">
                <a:ea typeface="+mn-lt"/>
                <a:cs typeface="+mn-lt"/>
              </a:rPr>
              <a:t>4 </a:t>
            </a:r>
            <a:r>
              <a:rPr lang="en-US" sz="2200" dirty="0">
                <a:ea typeface="+mn-lt"/>
                <a:cs typeface="+mn-lt"/>
              </a:rPr>
              <a:t>“Hear, O Israel: The </a:t>
            </a:r>
            <a:r>
              <a:rPr lang="en-US" sz="2200" cap="small" dirty="0">
                <a:ea typeface="+mn-lt"/>
                <a:cs typeface="+mn-lt"/>
              </a:rPr>
              <a:t>Lord</a:t>
            </a:r>
            <a:r>
              <a:rPr lang="en-US" sz="2200" dirty="0">
                <a:ea typeface="+mn-lt"/>
                <a:cs typeface="+mn-lt"/>
              </a:rPr>
              <a:t> our God, </a:t>
            </a:r>
            <a:r>
              <a:rPr lang="en-US" sz="2200" b="1" dirty="0">
                <a:ea typeface="+mn-lt"/>
                <a:cs typeface="+mn-lt"/>
              </a:rPr>
              <a:t>the </a:t>
            </a:r>
            <a:r>
              <a:rPr lang="en-US" sz="2200" b="1" cap="small" dirty="0">
                <a:ea typeface="+mn-lt"/>
                <a:cs typeface="+mn-lt"/>
              </a:rPr>
              <a:t>Lord</a:t>
            </a:r>
            <a:r>
              <a:rPr lang="en-US" sz="2200" b="1" dirty="0">
                <a:ea typeface="+mn-lt"/>
                <a:cs typeface="+mn-lt"/>
              </a:rPr>
              <a:t> </a:t>
            </a:r>
            <a:r>
              <a:rPr lang="en-US" sz="2200" b="1" i="1" dirty="0">
                <a:ea typeface="+mn-lt"/>
                <a:cs typeface="+mn-lt"/>
              </a:rPr>
              <a:t>is</a:t>
            </a:r>
            <a:r>
              <a:rPr lang="en-US" sz="2200" b="1" dirty="0">
                <a:ea typeface="+mn-lt"/>
                <a:cs typeface="+mn-lt"/>
              </a:rPr>
              <a:t> one</a:t>
            </a:r>
            <a:r>
              <a:rPr lang="en-US" sz="2200" dirty="0">
                <a:ea typeface="+mn-lt"/>
                <a:cs typeface="+mn-lt"/>
              </a:rPr>
              <a:t>! </a:t>
            </a:r>
            <a:r>
              <a:rPr lang="en-US" sz="2200" b="1" baseline="30000" dirty="0">
                <a:ea typeface="+mn-lt"/>
                <a:cs typeface="+mn-lt"/>
              </a:rPr>
              <a:t>5 </a:t>
            </a:r>
            <a:r>
              <a:rPr lang="en-US" sz="2200" dirty="0">
                <a:ea typeface="+mn-lt"/>
                <a:cs typeface="+mn-lt"/>
              </a:rPr>
              <a:t>You shall love the </a:t>
            </a:r>
            <a:r>
              <a:rPr lang="en-US" sz="2200" cap="small" dirty="0">
                <a:ea typeface="+mn-lt"/>
                <a:cs typeface="+mn-lt"/>
              </a:rPr>
              <a:t>Lord</a:t>
            </a:r>
            <a:r>
              <a:rPr lang="en-US" sz="2200" dirty="0">
                <a:ea typeface="+mn-lt"/>
                <a:cs typeface="+mn-lt"/>
              </a:rPr>
              <a:t> your God with all your heart, with all your soul, and with all your strength. (Deuteronomy 6:4)</a:t>
            </a:r>
            <a:endParaRPr lang="en-US" sz="2200" dirty="0">
              <a:ea typeface="Calibri"/>
              <a:cs typeface="Calibri"/>
            </a:endParaRPr>
          </a:p>
          <a:p>
            <a:endParaRPr lang="en-US" sz="2200">
              <a:ea typeface="Calibri"/>
              <a:cs typeface="Calibri"/>
            </a:endParaRPr>
          </a:p>
          <a:p>
            <a:r>
              <a:rPr lang="en-US" sz="2200" dirty="0">
                <a:ea typeface="Calibri"/>
                <a:cs typeface="Calibri"/>
              </a:rPr>
              <a:t>There are verses in the Bible where God is used in the plural</a:t>
            </a:r>
          </a:p>
          <a:p>
            <a:r>
              <a:rPr lang="en-US" sz="2200" b="1" baseline="30000" dirty="0">
                <a:ea typeface="+mn-lt"/>
                <a:cs typeface="+mn-lt"/>
              </a:rPr>
              <a:t>26 </a:t>
            </a:r>
            <a:r>
              <a:rPr lang="en-US" sz="2200" dirty="0">
                <a:ea typeface="+mn-lt"/>
                <a:cs typeface="+mn-lt"/>
              </a:rPr>
              <a:t>Then </a:t>
            </a:r>
            <a:r>
              <a:rPr lang="en-US" sz="2200" b="1" dirty="0">
                <a:ea typeface="+mn-lt"/>
                <a:cs typeface="+mn-lt"/>
              </a:rPr>
              <a:t>God said</a:t>
            </a:r>
            <a:r>
              <a:rPr lang="en-US" sz="2200" dirty="0">
                <a:ea typeface="+mn-lt"/>
                <a:cs typeface="+mn-lt"/>
              </a:rPr>
              <a:t>, “Let </a:t>
            </a:r>
            <a:r>
              <a:rPr lang="en-US" sz="2200" b="1" dirty="0">
                <a:ea typeface="+mn-lt"/>
                <a:cs typeface="+mn-lt"/>
              </a:rPr>
              <a:t>Us </a:t>
            </a:r>
            <a:r>
              <a:rPr lang="en-US" sz="2200" dirty="0">
                <a:ea typeface="+mn-lt"/>
                <a:cs typeface="+mn-lt"/>
              </a:rPr>
              <a:t>make man in </a:t>
            </a:r>
            <a:r>
              <a:rPr lang="en-US" sz="2200" b="1" dirty="0">
                <a:ea typeface="+mn-lt"/>
                <a:cs typeface="+mn-lt"/>
              </a:rPr>
              <a:t>Our </a:t>
            </a:r>
            <a:r>
              <a:rPr lang="en-US" sz="2200" dirty="0">
                <a:ea typeface="+mn-lt"/>
                <a:cs typeface="+mn-lt"/>
              </a:rPr>
              <a:t>image, according to </a:t>
            </a:r>
            <a:r>
              <a:rPr lang="en-US" sz="2200" b="1" dirty="0">
                <a:ea typeface="+mn-lt"/>
                <a:cs typeface="+mn-lt"/>
              </a:rPr>
              <a:t>Our </a:t>
            </a:r>
            <a:r>
              <a:rPr lang="en-US" sz="2200" dirty="0">
                <a:ea typeface="+mn-lt"/>
                <a:cs typeface="+mn-lt"/>
              </a:rPr>
              <a:t>likeness; let them have dominion over the fish of the sea, over the birds of the air, and over the cattle, over all the earth and over every creeping thing that creeps on the earth.” </a:t>
            </a:r>
            <a:r>
              <a:rPr lang="en-US" sz="2200" b="1" baseline="30000" dirty="0">
                <a:ea typeface="+mn-lt"/>
                <a:cs typeface="+mn-lt"/>
              </a:rPr>
              <a:t>27 </a:t>
            </a:r>
            <a:r>
              <a:rPr lang="en-US" sz="2200" dirty="0">
                <a:ea typeface="+mn-lt"/>
                <a:cs typeface="+mn-lt"/>
              </a:rPr>
              <a:t>So God created man in </a:t>
            </a:r>
            <a:r>
              <a:rPr lang="en-US" sz="2200" b="1" dirty="0">
                <a:ea typeface="+mn-lt"/>
                <a:cs typeface="+mn-lt"/>
              </a:rPr>
              <a:t>His </a:t>
            </a:r>
            <a:r>
              <a:rPr lang="en-US" sz="2200" i="1" dirty="0">
                <a:ea typeface="+mn-lt"/>
                <a:cs typeface="+mn-lt"/>
              </a:rPr>
              <a:t>own</a:t>
            </a:r>
            <a:r>
              <a:rPr lang="en-US" sz="2200" dirty="0">
                <a:ea typeface="+mn-lt"/>
                <a:cs typeface="+mn-lt"/>
              </a:rPr>
              <a:t> image; in the image of God </a:t>
            </a:r>
            <a:r>
              <a:rPr lang="en-US" sz="2200" b="1" dirty="0">
                <a:ea typeface="+mn-lt"/>
                <a:cs typeface="+mn-lt"/>
              </a:rPr>
              <a:t>He </a:t>
            </a:r>
            <a:r>
              <a:rPr lang="en-US" sz="2200" dirty="0">
                <a:ea typeface="+mn-lt"/>
                <a:cs typeface="+mn-lt"/>
              </a:rPr>
              <a:t>created him; male and female </a:t>
            </a:r>
            <a:r>
              <a:rPr lang="en-US" sz="2200" b="1" dirty="0">
                <a:ea typeface="+mn-lt"/>
                <a:cs typeface="+mn-lt"/>
              </a:rPr>
              <a:t>He </a:t>
            </a:r>
            <a:r>
              <a:rPr lang="en-US" sz="2200" dirty="0">
                <a:ea typeface="+mn-lt"/>
                <a:cs typeface="+mn-lt"/>
              </a:rPr>
              <a:t>created them. (Genesis 1:26-27)</a:t>
            </a:r>
          </a:p>
        </p:txBody>
      </p:sp>
    </p:spTree>
    <p:extLst>
      <p:ext uri="{BB962C8B-B14F-4D97-AF65-F5344CB8AC3E}">
        <p14:creationId xmlns:p14="http://schemas.microsoft.com/office/powerpoint/2010/main" val="2340548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9"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7C261D-4451-4CF0-0A54-C877BA69B537}"/>
              </a:ext>
            </a:extLst>
          </p:cNvPr>
          <p:cNvSpPr>
            <a:spLocks noGrp="1"/>
          </p:cNvSpPr>
          <p:nvPr>
            <p:ph type="title"/>
          </p:nvPr>
        </p:nvSpPr>
        <p:spPr>
          <a:xfrm>
            <a:off x="686834" y="1153572"/>
            <a:ext cx="3200400" cy="4461163"/>
          </a:xfrm>
        </p:spPr>
        <p:txBody>
          <a:bodyPr>
            <a:normAutofit/>
          </a:bodyPr>
          <a:lstStyle/>
          <a:p>
            <a:r>
              <a:rPr lang="en-US">
                <a:solidFill>
                  <a:srgbClr val="FFFFFF"/>
                </a:solidFill>
                <a:ea typeface="Calibri Light"/>
                <a:cs typeface="Calibri Light"/>
              </a:rPr>
              <a:t>The Holy Trinity in Scripture</a:t>
            </a:r>
            <a:endParaRPr lang="en-US">
              <a:solidFill>
                <a:srgbClr val="FFFFFF"/>
              </a:solidFill>
              <a:ea typeface="+mj-lt"/>
              <a:cs typeface="+mj-lt"/>
            </a:endParaRPr>
          </a:p>
        </p:txBody>
      </p:sp>
      <p:sp>
        <p:nvSpPr>
          <p:cNvPr id="31"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0729CA0-5163-EB73-923A-07FED25DA3D9}"/>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dirty="0">
                <a:ea typeface="Calibri"/>
                <a:cs typeface="Calibri"/>
              </a:rPr>
              <a:t>After the fall of Adam and Eve</a:t>
            </a:r>
          </a:p>
          <a:p>
            <a:r>
              <a:rPr lang="en-US" b="1" baseline="30000" dirty="0">
                <a:ea typeface="+mn-lt"/>
                <a:cs typeface="+mn-lt"/>
              </a:rPr>
              <a:t>22 </a:t>
            </a:r>
            <a:r>
              <a:rPr lang="en-US" dirty="0">
                <a:ea typeface="+mn-lt"/>
                <a:cs typeface="+mn-lt"/>
              </a:rPr>
              <a:t>Then the </a:t>
            </a:r>
            <a:r>
              <a:rPr lang="en-US" b="1" cap="small" dirty="0">
                <a:ea typeface="+mn-lt"/>
                <a:cs typeface="+mn-lt"/>
              </a:rPr>
              <a:t>Lord</a:t>
            </a:r>
            <a:r>
              <a:rPr lang="en-US" b="1" dirty="0">
                <a:ea typeface="+mn-lt"/>
                <a:cs typeface="+mn-lt"/>
              </a:rPr>
              <a:t> God said</a:t>
            </a:r>
            <a:r>
              <a:rPr lang="en-US" dirty="0">
                <a:ea typeface="+mn-lt"/>
                <a:cs typeface="+mn-lt"/>
              </a:rPr>
              <a:t>, “Behold, the man has become like one of </a:t>
            </a:r>
            <a:r>
              <a:rPr lang="en-US" b="1" dirty="0">
                <a:ea typeface="+mn-lt"/>
                <a:cs typeface="+mn-lt"/>
              </a:rPr>
              <a:t>Us</a:t>
            </a:r>
            <a:r>
              <a:rPr lang="en-US" dirty="0">
                <a:ea typeface="+mn-lt"/>
                <a:cs typeface="+mn-lt"/>
              </a:rPr>
              <a:t>, to know good and evil. And now, lest he put out his hand and take also of the tree of life, and eat, and live forever”— </a:t>
            </a:r>
            <a:r>
              <a:rPr lang="en-US" b="1" baseline="30000" dirty="0">
                <a:ea typeface="+mn-lt"/>
                <a:cs typeface="+mn-lt"/>
              </a:rPr>
              <a:t>23 </a:t>
            </a:r>
            <a:r>
              <a:rPr lang="en-US" dirty="0">
                <a:ea typeface="+mn-lt"/>
                <a:cs typeface="+mn-lt"/>
              </a:rPr>
              <a:t>therefore the </a:t>
            </a:r>
            <a:r>
              <a:rPr lang="en-US" b="1" cap="small" dirty="0">
                <a:ea typeface="+mn-lt"/>
                <a:cs typeface="+mn-lt"/>
              </a:rPr>
              <a:t>Lord</a:t>
            </a:r>
            <a:r>
              <a:rPr lang="en-US" b="1" dirty="0">
                <a:ea typeface="+mn-lt"/>
                <a:cs typeface="+mn-lt"/>
              </a:rPr>
              <a:t> God</a:t>
            </a:r>
            <a:r>
              <a:rPr lang="en-US" dirty="0">
                <a:ea typeface="+mn-lt"/>
                <a:cs typeface="+mn-lt"/>
              </a:rPr>
              <a:t> sent him out of the garden of Eden to till the ground from which he was taken. </a:t>
            </a:r>
            <a:r>
              <a:rPr lang="en-US" b="1" baseline="30000" dirty="0">
                <a:ea typeface="+mn-lt"/>
                <a:cs typeface="+mn-lt"/>
              </a:rPr>
              <a:t>24 </a:t>
            </a:r>
            <a:r>
              <a:rPr lang="en-US" dirty="0">
                <a:ea typeface="+mn-lt"/>
                <a:cs typeface="+mn-lt"/>
              </a:rPr>
              <a:t>So </a:t>
            </a:r>
            <a:r>
              <a:rPr lang="en-US" b="1" dirty="0">
                <a:ea typeface="+mn-lt"/>
                <a:cs typeface="+mn-lt"/>
              </a:rPr>
              <a:t>He </a:t>
            </a:r>
            <a:r>
              <a:rPr lang="en-US" dirty="0">
                <a:ea typeface="+mn-lt"/>
                <a:cs typeface="+mn-lt"/>
              </a:rPr>
              <a:t>drove out the man; and </a:t>
            </a:r>
            <a:r>
              <a:rPr lang="en-US" b="1" dirty="0">
                <a:ea typeface="+mn-lt"/>
                <a:cs typeface="+mn-lt"/>
              </a:rPr>
              <a:t>He </a:t>
            </a:r>
            <a:r>
              <a:rPr lang="en-US" dirty="0">
                <a:ea typeface="+mn-lt"/>
                <a:cs typeface="+mn-lt"/>
              </a:rPr>
              <a:t>placed cherubim at the east of the garden of Eden, and a flaming sword which turned every way, to guard the way to the tree of life. (Genesis 3;24-27)</a:t>
            </a:r>
            <a:endParaRPr lang="en-US" dirty="0">
              <a:ea typeface="Calibri"/>
              <a:cs typeface="Calibri"/>
            </a:endParaRPr>
          </a:p>
        </p:txBody>
      </p:sp>
    </p:spTree>
    <p:extLst>
      <p:ext uri="{BB962C8B-B14F-4D97-AF65-F5344CB8AC3E}">
        <p14:creationId xmlns:p14="http://schemas.microsoft.com/office/powerpoint/2010/main" val="21300274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1942</Words>
  <Application>Microsoft Macintosh PowerPoint</Application>
  <PresentationFormat>Widescreen</PresentationFormat>
  <Paragraphs>181</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The Holy Trinity</vt:lpstr>
      <vt:lpstr>Introduction</vt:lpstr>
      <vt:lpstr>Doctrine – What do we believe?</vt:lpstr>
      <vt:lpstr>What do others believe?</vt:lpstr>
      <vt:lpstr>Analogies</vt:lpstr>
      <vt:lpstr>The Holy Trinity in Scripture</vt:lpstr>
      <vt:lpstr>The Holy Trinity in Scripture</vt:lpstr>
      <vt:lpstr>The Holy Trinity in Scripture</vt:lpstr>
      <vt:lpstr>The Holy Trinity in Scripture</vt:lpstr>
      <vt:lpstr>The Holy Trinity in Scripture</vt:lpstr>
      <vt:lpstr>The Holy Trinity in Scripture</vt:lpstr>
      <vt:lpstr>The Holy Trinity in Scripture</vt:lpstr>
      <vt:lpstr>Titles and Attributes of the Holy Trinity</vt:lpstr>
      <vt:lpstr>The Father</vt:lpstr>
      <vt:lpstr>The Son</vt:lpstr>
      <vt:lpstr>The Holy Spirit</vt:lpstr>
      <vt:lpstr>Holiness</vt:lpstr>
      <vt:lpstr>Theology vs Economy</vt:lpstr>
      <vt:lpstr>Who was involved?</vt:lpstr>
      <vt:lpstr>Who was involved in:</vt:lpstr>
      <vt:lpstr>Creation</vt:lpstr>
      <vt:lpstr>Incarnation</vt:lpstr>
      <vt:lpstr>Sacrifice of the Cross</vt:lpstr>
      <vt:lpstr>Power of the Resurrection</vt:lpstr>
      <vt:lpstr>Ascension</vt:lpstr>
      <vt:lpstr>Resurrection of the Flesh on the Last Day</vt:lpstr>
      <vt:lpstr>Great, but ….</vt:lpstr>
      <vt:lpstr>What's our goal?</vt:lpstr>
      <vt:lpstr>How does one become worthy of the redemption that was offered?</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WGI - Sam Menshawy</cp:lastModifiedBy>
  <cp:revision>918</cp:revision>
  <dcterms:created xsi:type="dcterms:W3CDTF">2013-07-15T20:26:40Z</dcterms:created>
  <dcterms:modified xsi:type="dcterms:W3CDTF">2022-04-19T05:44:19Z</dcterms:modified>
</cp:coreProperties>
</file>