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83" r:id="rId4"/>
    <p:sldId id="261" r:id="rId5"/>
    <p:sldId id="284" r:id="rId6"/>
    <p:sldId id="267" r:id="rId7"/>
    <p:sldId id="268" r:id="rId8"/>
    <p:sldId id="269" r:id="rId9"/>
    <p:sldId id="277" r:id="rId10"/>
    <p:sldId id="278" r:id="rId11"/>
    <p:sldId id="270" r:id="rId12"/>
    <p:sldId id="279" r:id="rId13"/>
    <p:sldId id="271" r:id="rId14"/>
    <p:sldId id="280" r:id="rId15"/>
    <p:sldId id="273" r:id="rId16"/>
    <p:sldId id="28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35"/>
  </p:normalViewPr>
  <p:slideViewPr>
    <p:cSldViewPr snapToGrid="0" snapToObjects="1">
      <p:cViewPr>
        <p:scale>
          <a:sx n="90" d="100"/>
          <a:sy n="90" d="100"/>
        </p:scale>
        <p:origin x="232"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CCD8C-D3F2-BD48-8BBD-E3E1DFBF55F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053780-ACCF-8A46-952F-190AB1E706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CD2CB18-3BA2-CF42-BE2E-F04C284C0F09}"/>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5" name="Footer Placeholder 4">
            <a:extLst>
              <a:ext uri="{FF2B5EF4-FFF2-40B4-BE49-F238E27FC236}">
                <a16:creationId xmlns:a16="http://schemas.microsoft.com/office/drawing/2014/main" id="{81B1A0A0-8143-5D4A-A823-9DB0CB889A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4674A1-7200-8648-A79C-9B4A023510DD}"/>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5316952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12557-B37A-8647-95EA-6E856BE077C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CAB006-A58E-EC45-9C05-CA1E7026B4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9CEA99-4068-2844-85C0-726E4F230563}"/>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5" name="Footer Placeholder 4">
            <a:extLst>
              <a:ext uri="{FF2B5EF4-FFF2-40B4-BE49-F238E27FC236}">
                <a16:creationId xmlns:a16="http://schemas.microsoft.com/office/drawing/2014/main" id="{71B6F146-0653-2943-8736-DA947BF960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937EFA-E8BD-CB40-8F4D-8E9A84962798}"/>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409674350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89B39C-536D-AF40-96AC-4D1E2B7E75D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F3A097-64B9-2444-8009-ADBDA8F112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0D6A29-6CFB-D84B-84B0-28112928BE69}"/>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5" name="Footer Placeholder 4">
            <a:extLst>
              <a:ext uri="{FF2B5EF4-FFF2-40B4-BE49-F238E27FC236}">
                <a16:creationId xmlns:a16="http://schemas.microsoft.com/office/drawing/2014/main" id="{61B7F661-F92B-504B-8863-F1A9420E12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8C0D21-45D9-BA41-A481-4304CF983F87}"/>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76827912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34C7C-6434-B143-A200-5DEFF94FDE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432035-2D27-7C4A-A435-6378B95B3FB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8F456-F22D-4E40-907C-CC3F9CD5EA6A}"/>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5" name="Footer Placeholder 4">
            <a:extLst>
              <a:ext uri="{FF2B5EF4-FFF2-40B4-BE49-F238E27FC236}">
                <a16:creationId xmlns:a16="http://schemas.microsoft.com/office/drawing/2014/main" id="{3F8CF92B-9EB2-9D46-8DD4-733BBE97A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B963A0-0AE0-7E46-9762-B4E043E41BBA}"/>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310234267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BA2AF-D9D2-6B41-B43A-2257CCD41D5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034180-89DC-2042-8B22-6D70AA26A6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F06335-8A4E-5B47-B457-821B7CCE728C}"/>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5" name="Footer Placeholder 4">
            <a:extLst>
              <a:ext uri="{FF2B5EF4-FFF2-40B4-BE49-F238E27FC236}">
                <a16:creationId xmlns:a16="http://schemas.microsoft.com/office/drawing/2014/main" id="{3A61C010-8160-0F4C-8BBE-513AA28F6C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8136EB-CEC4-AB42-BF73-15C8C00DB7A4}"/>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358625057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45877-3BFF-2E40-9F14-4514D487C5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B52C39-2E4E-2345-82EF-284A8D5455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634E3F-633C-6947-85BA-C0C3EB3EDC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577357-9CC4-214C-B0B4-F5CB076097F1}"/>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6" name="Footer Placeholder 5">
            <a:extLst>
              <a:ext uri="{FF2B5EF4-FFF2-40B4-BE49-F238E27FC236}">
                <a16:creationId xmlns:a16="http://schemas.microsoft.com/office/drawing/2014/main" id="{3543EDB9-962B-9D4F-AFD8-5DA9B9397B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63C857-8CD8-7241-AA76-636B21C59EA7}"/>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742867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D564F-BCB8-C44E-BC22-46076CCF11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FC0BD2-B304-874A-9787-BC5B33EFBA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275DD0-979E-A848-ABDA-333FD36266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188D259-CE26-054B-B6E6-AE91768F9B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641973-4F96-7148-B237-D117EBE452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09ED98-7D6E-B44F-B1BC-26D2BB78C7A8}"/>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8" name="Footer Placeholder 7">
            <a:extLst>
              <a:ext uri="{FF2B5EF4-FFF2-40B4-BE49-F238E27FC236}">
                <a16:creationId xmlns:a16="http://schemas.microsoft.com/office/drawing/2014/main" id="{A7238980-C202-604A-A304-448F3EB7FF1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80FF709-9782-3C40-A23B-E87B0BCC58BF}"/>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83051457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52D93-B58E-2C48-AB06-D1C5ED562C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AD9D7A4-AEAB-9E4F-97A3-8CF188B1BF8C}"/>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4" name="Footer Placeholder 3">
            <a:extLst>
              <a:ext uri="{FF2B5EF4-FFF2-40B4-BE49-F238E27FC236}">
                <a16:creationId xmlns:a16="http://schemas.microsoft.com/office/drawing/2014/main" id="{EDEDC03C-86FB-684D-83C9-1CFEFFDF15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5A0317-5779-8C41-B5AF-78BC6C53A44B}"/>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345896964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562CE4-CE01-FE41-B193-E24B87CA4E99}"/>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3" name="Footer Placeholder 2">
            <a:extLst>
              <a:ext uri="{FF2B5EF4-FFF2-40B4-BE49-F238E27FC236}">
                <a16:creationId xmlns:a16="http://schemas.microsoft.com/office/drawing/2014/main" id="{1E8BCF6C-7C83-5F4A-8214-79A5D2ADE2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DA6DCCA-F706-4246-A249-76B983E79478}"/>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41898083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7A14C-5BA7-9445-B778-5EF5696D2B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E7CD82-F04F-E046-B7CB-75CBE394E0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251004-E4AA-964B-AEA4-57AA3EA660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C8D934-9152-5545-8DC9-13A468447CA4}"/>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6" name="Footer Placeholder 5">
            <a:extLst>
              <a:ext uri="{FF2B5EF4-FFF2-40B4-BE49-F238E27FC236}">
                <a16:creationId xmlns:a16="http://schemas.microsoft.com/office/drawing/2014/main" id="{27B83015-CE70-034B-847B-AC8108E745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97AEDA-E2E1-A944-92C5-E19FE0A5B87A}"/>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4072595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C9571-8FD7-7944-A540-0403C83B2B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B8AEA1-56EB-A749-8D38-0FEDE2385A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AEB2493-32B3-C046-9E9D-5A10E10A2D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E1A068-1088-F74C-B9FA-08ADEFB13955}"/>
              </a:ext>
            </a:extLst>
          </p:cNvPr>
          <p:cNvSpPr>
            <a:spLocks noGrp="1"/>
          </p:cNvSpPr>
          <p:nvPr>
            <p:ph type="dt" sz="half" idx="10"/>
          </p:nvPr>
        </p:nvSpPr>
        <p:spPr/>
        <p:txBody>
          <a:bodyPr/>
          <a:lstStyle/>
          <a:p>
            <a:fld id="{454F26AD-A99A-2E44-B4D6-F4147455F2BE}" type="datetimeFigureOut">
              <a:rPr lang="en-US" smtClean="0"/>
              <a:t>1/26/21</a:t>
            </a:fld>
            <a:endParaRPr lang="en-US"/>
          </a:p>
        </p:txBody>
      </p:sp>
      <p:sp>
        <p:nvSpPr>
          <p:cNvPr id="6" name="Footer Placeholder 5">
            <a:extLst>
              <a:ext uri="{FF2B5EF4-FFF2-40B4-BE49-F238E27FC236}">
                <a16:creationId xmlns:a16="http://schemas.microsoft.com/office/drawing/2014/main" id="{FA8385B9-BBF8-DB41-8A5A-2CF1C83915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9E8F73-ED46-7842-97A0-F6985AB365C8}"/>
              </a:ext>
            </a:extLst>
          </p:cNvPr>
          <p:cNvSpPr>
            <a:spLocks noGrp="1"/>
          </p:cNvSpPr>
          <p:nvPr>
            <p:ph type="sldNum" sz="quarter" idx="12"/>
          </p:nvPr>
        </p:nvSpPr>
        <p:spPr/>
        <p:txBody>
          <a:bodyPr/>
          <a:lstStyle/>
          <a:p>
            <a:fld id="{5EAD665C-A3E7-E74B-8200-3AB34908C4C5}" type="slidenum">
              <a:rPr lang="en-US" smtClean="0"/>
              <a:t>‹#›</a:t>
            </a:fld>
            <a:endParaRPr lang="en-US"/>
          </a:p>
        </p:txBody>
      </p:sp>
    </p:spTree>
    <p:extLst>
      <p:ext uri="{BB962C8B-B14F-4D97-AF65-F5344CB8AC3E}">
        <p14:creationId xmlns:p14="http://schemas.microsoft.com/office/powerpoint/2010/main" val="87216175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0EBA4D-D2DC-6647-B5C2-0B62541633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881CE7-EEDF-7C45-B5E7-C4DA13981F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23EEA8-89BB-F740-8AA9-7E5CD374AC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F26AD-A99A-2E44-B4D6-F4147455F2BE}" type="datetimeFigureOut">
              <a:rPr lang="en-US" smtClean="0"/>
              <a:t>1/26/21</a:t>
            </a:fld>
            <a:endParaRPr lang="en-US"/>
          </a:p>
        </p:txBody>
      </p:sp>
      <p:sp>
        <p:nvSpPr>
          <p:cNvPr id="5" name="Footer Placeholder 4">
            <a:extLst>
              <a:ext uri="{FF2B5EF4-FFF2-40B4-BE49-F238E27FC236}">
                <a16:creationId xmlns:a16="http://schemas.microsoft.com/office/drawing/2014/main" id="{4ECD21CF-190A-D94C-9796-8502AF34B8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460C4BD-0E7F-6A48-B4A3-A4D369F9BD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AD665C-A3E7-E74B-8200-3AB34908C4C5}" type="slidenum">
              <a:rPr lang="en-US" smtClean="0"/>
              <a:t>‹#›</a:t>
            </a:fld>
            <a:endParaRPr lang="en-US"/>
          </a:p>
        </p:txBody>
      </p:sp>
    </p:spTree>
    <p:extLst>
      <p:ext uri="{BB962C8B-B14F-4D97-AF65-F5344CB8AC3E}">
        <p14:creationId xmlns:p14="http://schemas.microsoft.com/office/powerpoint/2010/main" val="4292827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EBE8638E-3049-2545-B416-144A55CC932F}"/>
              </a:ext>
            </a:extLst>
          </p:cNvPr>
          <p:cNvSpPr>
            <a:spLocks noGrp="1"/>
          </p:cNvSpPr>
          <p:nvPr>
            <p:ph type="ctrTitle"/>
          </p:nvPr>
        </p:nvSpPr>
        <p:spPr>
          <a:xfrm>
            <a:off x="640079" y="2053641"/>
            <a:ext cx="3669161" cy="2760098"/>
          </a:xfrm>
        </p:spPr>
        <p:txBody>
          <a:bodyPr vert="horz" lIns="91440" tIns="45720" rIns="91440" bIns="45720" rtlCol="0" anchor="ctr">
            <a:normAutofit/>
          </a:bodyPr>
          <a:lstStyle/>
          <a:p>
            <a:pPr algn="l"/>
            <a:r>
              <a:rPr lang="en-US" sz="4400" dirty="0">
                <a:solidFill>
                  <a:srgbClr val="FFFFFF"/>
                </a:solidFill>
              </a:rPr>
              <a:t>Divine </a:t>
            </a:r>
            <a:r>
              <a:rPr lang="en-US" sz="4400" kern="1200" dirty="0">
                <a:solidFill>
                  <a:srgbClr val="FFFFFF"/>
                </a:solidFill>
                <a:latin typeface="+mj-lt"/>
                <a:ea typeface="+mj-ea"/>
                <a:cs typeface="+mj-cs"/>
              </a:rPr>
              <a:t>Grace </a:t>
            </a:r>
          </a:p>
        </p:txBody>
      </p:sp>
      <p:sp>
        <p:nvSpPr>
          <p:cNvPr id="3" name="Subtitle 2">
            <a:extLst>
              <a:ext uri="{FF2B5EF4-FFF2-40B4-BE49-F238E27FC236}">
                <a16:creationId xmlns:a16="http://schemas.microsoft.com/office/drawing/2014/main" id="{55B6597E-608D-FD41-ADE9-B7DD3CD08113}"/>
              </a:ext>
            </a:extLst>
          </p:cNvPr>
          <p:cNvSpPr>
            <a:spLocks noGrp="1"/>
          </p:cNvSpPr>
          <p:nvPr>
            <p:ph type="subTitle" idx="1"/>
          </p:nvPr>
        </p:nvSpPr>
        <p:spPr>
          <a:xfrm>
            <a:off x="6090574" y="801866"/>
            <a:ext cx="5306084" cy="5230634"/>
          </a:xfrm>
        </p:spPr>
        <p:txBody>
          <a:bodyPr vert="horz" lIns="91440" tIns="45720" rIns="91440" bIns="45720" rtlCol="0" anchor="ctr">
            <a:normAutofit/>
          </a:bodyPr>
          <a:lstStyle/>
          <a:p>
            <a:pPr marL="457200" indent="-228600" algn="l">
              <a:buFont typeface="Arial" panose="020B0604020202020204" pitchFamily="34" charset="0"/>
              <a:buChar char="•"/>
            </a:pPr>
            <a:r>
              <a:rPr lang="en-US" dirty="0">
                <a:solidFill>
                  <a:srgbClr val="FF0000"/>
                </a:solidFill>
              </a:rPr>
              <a:t>What is divine grace?</a:t>
            </a:r>
          </a:p>
          <a:p>
            <a:pPr marL="457200" indent="-228600" algn="l">
              <a:buFont typeface="Arial" panose="020B0604020202020204" pitchFamily="34" charset="0"/>
              <a:buChar char="•"/>
            </a:pPr>
            <a:r>
              <a:rPr lang="en-US" dirty="0">
                <a:solidFill>
                  <a:srgbClr val="FF0000"/>
                </a:solidFill>
              </a:rPr>
              <a:t>The work of divine grace.</a:t>
            </a:r>
          </a:p>
          <a:p>
            <a:pPr marL="457200" indent="-228600" algn="l">
              <a:buFont typeface="Arial" panose="020B0604020202020204" pitchFamily="34" charset="0"/>
              <a:buChar char="•"/>
            </a:pPr>
            <a:r>
              <a:rPr lang="en-US" dirty="0">
                <a:solidFill>
                  <a:srgbClr val="FF0000"/>
                </a:solidFill>
              </a:rPr>
              <a:t>Grace in Service</a:t>
            </a:r>
          </a:p>
          <a:p>
            <a:pPr marL="457200" indent="-228600" algn="l">
              <a:buFont typeface="Arial" panose="020B0604020202020204" pitchFamily="34" charset="0"/>
              <a:buChar char="•"/>
            </a:pPr>
            <a:r>
              <a:rPr lang="en-US" dirty="0">
                <a:solidFill>
                  <a:srgbClr val="FF0000"/>
                </a:solidFill>
              </a:rPr>
              <a:t>Grace in the life of a servant</a:t>
            </a:r>
          </a:p>
          <a:p>
            <a:pPr marL="457200" indent="-228600" algn="l">
              <a:buFont typeface="Arial" panose="020B0604020202020204" pitchFamily="34" charset="0"/>
              <a:buChar char="•"/>
            </a:pPr>
            <a:r>
              <a:rPr lang="en-US" dirty="0">
                <a:solidFill>
                  <a:srgbClr val="FF0000"/>
                </a:solidFill>
              </a:rPr>
              <a:t>Grace in the life of those we serve</a:t>
            </a:r>
          </a:p>
          <a:p>
            <a:pPr indent="-228600" algn="l">
              <a:buFont typeface="Arial" panose="020B0604020202020204" pitchFamily="34" charset="0"/>
              <a:buChar char="•"/>
            </a:pPr>
            <a:endParaRPr lang="en-US" dirty="0">
              <a:solidFill>
                <a:srgbClr val="000000"/>
              </a:solidFill>
            </a:endParaRPr>
          </a:p>
          <a:p>
            <a:pPr marL="457200" indent="-228600" algn="l">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162777140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D2D151-113A-5247-B50D-BC99677ACCEF}"/>
              </a:ext>
            </a:extLst>
          </p:cNvPr>
          <p:cNvSpPr>
            <a:spLocks noGrp="1"/>
          </p:cNvSpPr>
          <p:nvPr>
            <p:ph type="title"/>
          </p:nvPr>
        </p:nvSpPr>
        <p:spPr>
          <a:xfrm>
            <a:off x="1245072" y="1289765"/>
            <a:ext cx="3651101" cy="4270963"/>
          </a:xfrm>
        </p:spPr>
        <p:txBody>
          <a:bodyPr anchor="ctr">
            <a:normAutofit/>
          </a:bodyPr>
          <a:lstStyle/>
          <a:p>
            <a:pPr algn="ctr"/>
            <a:r>
              <a:rPr lang="en-US" sz="5600">
                <a:solidFill>
                  <a:srgbClr val="FFFFFF"/>
                </a:solidFill>
              </a:rPr>
              <a:t>Grace in Service</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79DEBBAE-F8FA-854D-A6A7-AEF797A299DB}"/>
              </a:ext>
            </a:extLst>
          </p:cNvPr>
          <p:cNvSpPr>
            <a:spLocks noGrp="1"/>
          </p:cNvSpPr>
          <p:nvPr>
            <p:ph idx="1"/>
          </p:nvPr>
        </p:nvSpPr>
        <p:spPr>
          <a:xfrm>
            <a:off x="6297233" y="518400"/>
            <a:ext cx="5004116" cy="5837949"/>
          </a:xfrm>
        </p:spPr>
        <p:txBody>
          <a:bodyPr anchor="ctr">
            <a:normAutofit/>
          </a:bodyPr>
          <a:lstStyle/>
          <a:p>
            <a:pPr fontAlgn="base"/>
            <a:r>
              <a:rPr lang="en-CA" sz="2000" u="sng" dirty="0">
                <a:solidFill>
                  <a:srgbClr val="7030A0">
                    <a:alpha val="80000"/>
                  </a:srgbClr>
                </a:solidFill>
              </a:rPr>
              <a:t>H.H. Pope </a:t>
            </a:r>
            <a:r>
              <a:rPr lang="en-CA" sz="2000" u="sng" dirty="0" err="1">
                <a:solidFill>
                  <a:srgbClr val="7030A0">
                    <a:alpha val="80000"/>
                  </a:srgbClr>
                </a:solidFill>
              </a:rPr>
              <a:t>Shenouda</a:t>
            </a:r>
            <a:r>
              <a:rPr lang="en-CA" sz="2000" u="sng" dirty="0">
                <a:solidFill>
                  <a:srgbClr val="7030A0">
                    <a:alpha val="80000"/>
                  </a:srgbClr>
                </a:solidFill>
              </a:rPr>
              <a:t> III wrote</a:t>
            </a:r>
            <a:r>
              <a:rPr lang="en-CA" sz="2000" dirty="0">
                <a:solidFill>
                  <a:srgbClr val="7030A0">
                    <a:alpha val="80000"/>
                  </a:srgbClr>
                </a:solidFill>
              </a:rPr>
              <a:t>: </a:t>
            </a:r>
            <a:r>
              <a:rPr lang="en-CA" sz="2000" dirty="0">
                <a:solidFill>
                  <a:schemeClr val="tx1">
                    <a:alpha val="80000"/>
                  </a:schemeClr>
                </a:solidFill>
              </a:rPr>
              <a:t>“Grace does not act by itself, if a person takes action, then it will work with him, sustain, strengthen and guide him all the way. If he does not take action, grace will urge him, but will not compel him.”</a:t>
            </a:r>
            <a:r>
              <a:rPr lang="en-US" sz="2000" dirty="0">
                <a:solidFill>
                  <a:schemeClr val="tx1">
                    <a:alpha val="80000"/>
                  </a:schemeClr>
                </a:solidFill>
              </a:rPr>
              <a:t> </a:t>
            </a:r>
          </a:p>
          <a:p>
            <a:pPr marL="0" indent="0">
              <a:buNone/>
            </a:pPr>
            <a:r>
              <a:rPr lang="en-US" sz="2000" dirty="0">
                <a:solidFill>
                  <a:srgbClr val="FF0000">
                    <a:alpha val="80000"/>
                  </a:srgbClr>
                </a:solidFill>
              </a:rPr>
              <a:t>“For everyone who has, more will be given, and he will have abundance; but from him who does not have, even what he has will be taken away.” Matt 25:29</a:t>
            </a:r>
          </a:p>
          <a:p>
            <a:r>
              <a:rPr lang="en-US" sz="2000" dirty="0">
                <a:solidFill>
                  <a:schemeClr val="tx1">
                    <a:alpha val="80000"/>
                  </a:schemeClr>
                </a:solidFill>
              </a:rPr>
              <a:t>Grace provides wisdom to address challenging topics which affects the church and helps us through them.</a:t>
            </a: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3462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8"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D876EF2-F379-6D4B-A362-685A63A32D80}"/>
              </a:ext>
            </a:extLst>
          </p:cNvPr>
          <p:cNvSpPr>
            <a:spLocks noGrp="1"/>
          </p:cNvSpPr>
          <p:nvPr>
            <p:ph type="title"/>
          </p:nvPr>
        </p:nvSpPr>
        <p:spPr>
          <a:xfrm>
            <a:off x="841246" y="673770"/>
            <a:ext cx="3644489" cy="2414488"/>
          </a:xfrm>
        </p:spPr>
        <p:txBody>
          <a:bodyPr anchor="t">
            <a:normAutofit/>
          </a:bodyPr>
          <a:lstStyle/>
          <a:p>
            <a:r>
              <a:rPr lang="en-US" sz="5400" dirty="0">
                <a:solidFill>
                  <a:srgbClr val="FFFFFF"/>
                </a:solidFill>
              </a:rPr>
              <a:t>Grace in the life of a servant</a:t>
            </a:r>
          </a:p>
        </p:txBody>
      </p:sp>
      <p:sp>
        <p:nvSpPr>
          <p:cNvPr id="3" name="Content Placeholder 2">
            <a:extLst>
              <a:ext uri="{FF2B5EF4-FFF2-40B4-BE49-F238E27FC236}">
                <a16:creationId xmlns:a16="http://schemas.microsoft.com/office/drawing/2014/main" id="{547CBBD5-6005-DD4B-89EB-AA6A3363D67D}"/>
              </a:ext>
            </a:extLst>
          </p:cNvPr>
          <p:cNvSpPr>
            <a:spLocks noGrp="1"/>
          </p:cNvSpPr>
          <p:nvPr>
            <p:ph idx="1"/>
          </p:nvPr>
        </p:nvSpPr>
        <p:spPr>
          <a:xfrm>
            <a:off x="6095999" y="882315"/>
            <a:ext cx="5254754" cy="5294647"/>
          </a:xfrm>
        </p:spPr>
        <p:txBody>
          <a:bodyPr>
            <a:normAutofit/>
          </a:bodyPr>
          <a:lstStyle/>
          <a:p>
            <a:pPr marL="0" indent="0" fontAlgn="base">
              <a:buNone/>
            </a:pPr>
            <a:r>
              <a:rPr lang="en-CA" sz="2000" dirty="0">
                <a:solidFill>
                  <a:srgbClr val="FF0000"/>
                </a:solidFill>
              </a:rPr>
              <a:t>In ministry, it is divine grace that calls servants, prophets and priests. It called;</a:t>
            </a:r>
          </a:p>
          <a:p>
            <a:pPr fontAlgn="base"/>
            <a:r>
              <a:rPr lang="en-CA" sz="2000" dirty="0"/>
              <a:t> </a:t>
            </a:r>
            <a:r>
              <a:rPr lang="en-CA" sz="2000" u="sng" dirty="0"/>
              <a:t>John the Baptist </a:t>
            </a:r>
            <a:r>
              <a:rPr lang="en-CA" sz="2000" dirty="0"/>
              <a:t>while he was still in his mother’s womb.</a:t>
            </a:r>
          </a:p>
          <a:p>
            <a:pPr fontAlgn="base"/>
            <a:r>
              <a:rPr lang="en-CA" sz="2000" u="sng" dirty="0"/>
              <a:t>Samson</a:t>
            </a:r>
            <a:r>
              <a:rPr lang="en-CA" sz="2000" dirty="0"/>
              <a:t> before he was conceived (Judg. 13:5). </a:t>
            </a:r>
          </a:p>
          <a:p>
            <a:pPr fontAlgn="base"/>
            <a:r>
              <a:rPr lang="en-CA" sz="2000" dirty="0"/>
              <a:t>God told </a:t>
            </a:r>
            <a:r>
              <a:rPr lang="en-CA" sz="2000" u="sng" dirty="0"/>
              <a:t>Jeremiah</a:t>
            </a:r>
            <a:r>
              <a:rPr lang="en-CA" sz="2000" dirty="0"/>
              <a:t>, “Before I formed you in the womb, I knew you, and before you were born, I consecrated you; I appointed you a prophet to the nations.” (Jer. 1:5). </a:t>
            </a:r>
          </a:p>
          <a:p>
            <a:pPr fontAlgn="base"/>
            <a:r>
              <a:rPr lang="en-CA" sz="2000" u="sng" dirty="0"/>
              <a:t>St. Paul </a:t>
            </a:r>
            <a:r>
              <a:rPr lang="en-CA" sz="2000" dirty="0"/>
              <a:t>praised divine grace that called him and wrote, “But when God, who had set me apart before I was born and called me through His grace, was pleased to reveal His Son to me, so that I might proclaim Him among the Gentiles, I did not confer with any human being.” (Gal. 1:15-16).</a:t>
            </a:r>
          </a:p>
          <a:p>
            <a:endParaRPr lang="en-US" sz="2000" dirty="0"/>
          </a:p>
        </p:txBody>
      </p:sp>
    </p:spTree>
    <p:extLst>
      <p:ext uri="{BB962C8B-B14F-4D97-AF65-F5344CB8AC3E}">
        <p14:creationId xmlns:p14="http://schemas.microsoft.com/office/powerpoint/2010/main" val="179007201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4" name="Title 1">
            <a:extLst>
              <a:ext uri="{FF2B5EF4-FFF2-40B4-BE49-F238E27FC236}">
                <a16:creationId xmlns:a16="http://schemas.microsoft.com/office/drawing/2014/main" id="{28CD194D-90A2-7E4C-B0AF-471A6B6E0E5F}"/>
              </a:ext>
            </a:extLst>
          </p:cNvPr>
          <p:cNvSpPr>
            <a:spLocks noGrp="1"/>
          </p:cNvSpPr>
          <p:nvPr>
            <p:ph type="title"/>
          </p:nvPr>
        </p:nvSpPr>
        <p:spPr>
          <a:xfrm>
            <a:off x="841246" y="673770"/>
            <a:ext cx="3644489" cy="2414488"/>
          </a:xfrm>
        </p:spPr>
        <p:txBody>
          <a:bodyPr anchor="t">
            <a:normAutofit/>
          </a:bodyPr>
          <a:lstStyle/>
          <a:p>
            <a:r>
              <a:rPr lang="en-US" sz="5400" dirty="0">
                <a:solidFill>
                  <a:srgbClr val="FFFFFF"/>
                </a:solidFill>
              </a:rPr>
              <a:t>Grace in the life of a servant</a:t>
            </a:r>
          </a:p>
        </p:txBody>
      </p:sp>
      <p:sp>
        <p:nvSpPr>
          <p:cNvPr id="3" name="Content Placeholder 2">
            <a:extLst>
              <a:ext uri="{FF2B5EF4-FFF2-40B4-BE49-F238E27FC236}">
                <a16:creationId xmlns:a16="http://schemas.microsoft.com/office/drawing/2014/main" id="{42C2FDDD-BEB2-C441-97A4-A738EA9CD6DC}"/>
              </a:ext>
            </a:extLst>
          </p:cNvPr>
          <p:cNvSpPr>
            <a:spLocks noGrp="1"/>
          </p:cNvSpPr>
          <p:nvPr>
            <p:ph idx="1"/>
          </p:nvPr>
        </p:nvSpPr>
        <p:spPr>
          <a:xfrm>
            <a:off x="6095999" y="882315"/>
            <a:ext cx="5254754" cy="5294647"/>
          </a:xfrm>
        </p:spPr>
        <p:txBody>
          <a:bodyPr>
            <a:normAutofit/>
          </a:bodyPr>
          <a:lstStyle/>
          <a:p>
            <a:pPr marL="0" indent="0" fontAlgn="base">
              <a:buNone/>
            </a:pPr>
            <a:r>
              <a:rPr lang="en-CA" sz="2200" dirty="0">
                <a:solidFill>
                  <a:srgbClr val="FF0000"/>
                </a:solidFill>
              </a:rPr>
              <a:t>We must note that God calls, but humanity may respond or refuse the call. Our Lord gave us a parable of how God calls on certain individuals, but they give </a:t>
            </a:r>
            <a:r>
              <a:rPr lang="en-CA" sz="2200" u="sng" dirty="0">
                <a:solidFill>
                  <a:srgbClr val="FF0000"/>
                </a:solidFill>
              </a:rPr>
              <a:t>excuses:</a:t>
            </a:r>
          </a:p>
          <a:p>
            <a:pPr marL="0" indent="0" fontAlgn="base">
              <a:buNone/>
            </a:pPr>
            <a:endParaRPr lang="en-CA" sz="2200" dirty="0"/>
          </a:p>
          <a:p>
            <a:pPr fontAlgn="base"/>
            <a:r>
              <a:rPr lang="en-CA" sz="2200" dirty="0"/>
              <a:t>“The first said to him, ‘I have bought a piece of land, and I must go out and see it; please accept my regrets.’ </a:t>
            </a:r>
          </a:p>
          <a:p>
            <a:pPr fontAlgn="base"/>
            <a:r>
              <a:rPr lang="en-CA" sz="2200" dirty="0"/>
              <a:t>Another said, ‘I have bought five yokes of oxen, and I am going to try them out; please accept my regrets.’ </a:t>
            </a:r>
          </a:p>
          <a:p>
            <a:pPr fontAlgn="base"/>
            <a:r>
              <a:rPr lang="en-CA" sz="2200" dirty="0"/>
              <a:t>Another said, ‘I have just been married, and therefore I cannot come.’” (Luke 14:18-20).</a:t>
            </a:r>
            <a:br>
              <a:rPr lang="en-CA" sz="2200" dirty="0"/>
            </a:br>
            <a:endParaRPr lang="en-CA" sz="2200" dirty="0"/>
          </a:p>
          <a:p>
            <a:pPr marL="0" indent="0" fontAlgn="base">
              <a:buNone/>
            </a:pPr>
            <a:endParaRPr lang="en-CA" sz="2200" dirty="0"/>
          </a:p>
          <a:p>
            <a:endParaRPr lang="en-US" sz="2200" dirty="0"/>
          </a:p>
        </p:txBody>
      </p:sp>
    </p:spTree>
    <p:extLst>
      <p:ext uri="{BB962C8B-B14F-4D97-AF65-F5344CB8AC3E}">
        <p14:creationId xmlns:p14="http://schemas.microsoft.com/office/powerpoint/2010/main" val="251820452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4" name="Title 1">
            <a:extLst>
              <a:ext uri="{FF2B5EF4-FFF2-40B4-BE49-F238E27FC236}">
                <a16:creationId xmlns:a16="http://schemas.microsoft.com/office/drawing/2014/main" id="{E9C74F25-C6A4-9346-A949-5D5E4E762BFB}"/>
              </a:ext>
            </a:extLst>
          </p:cNvPr>
          <p:cNvSpPr>
            <a:spLocks noGrp="1"/>
          </p:cNvSpPr>
          <p:nvPr>
            <p:ph type="title"/>
          </p:nvPr>
        </p:nvSpPr>
        <p:spPr>
          <a:xfrm>
            <a:off x="841246" y="673770"/>
            <a:ext cx="3644489" cy="2414488"/>
          </a:xfrm>
        </p:spPr>
        <p:txBody>
          <a:bodyPr anchor="t">
            <a:normAutofit/>
          </a:bodyPr>
          <a:lstStyle/>
          <a:p>
            <a:r>
              <a:rPr lang="en-US" sz="5400" dirty="0">
                <a:solidFill>
                  <a:srgbClr val="FFFFFF"/>
                </a:solidFill>
              </a:rPr>
              <a:t>Grace in the life of a servant</a:t>
            </a:r>
          </a:p>
        </p:txBody>
      </p:sp>
      <p:sp>
        <p:nvSpPr>
          <p:cNvPr id="3" name="Content Placeholder 2">
            <a:extLst>
              <a:ext uri="{FF2B5EF4-FFF2-40B4-BE49-F238E27FC236}">
                <a16:creationId xmlns:a16="http://schemas.microsoft.com/office/drawing/2014/main" id="{110AC897-CA97-064B-83DD-E6F38D77B083}"/>
              </a:ext>
            </a:extLst>
          </p:cNvPr>
          <p:cNvSpPr>
            <a:spLocks noGrp="1"/>
          </p:cNvSpPr>
          <p:nvPr>
            <p:ph idx="1"/>
          </p:nvPr>
        </p:nvSpPr>
        <p:spPr>
          <a:xfrm>
            <a:off x="6095999" y="882315"/>
            <a:ext cx="5254754" cy="5294647"/>
          </a:xfrm>
        </p:spPr>
        <p:txBody>
          <a:bodyPr>
            <a:normAutofit lnSpcReduction="10000"/>
          </a:bodyPr>
          <a:lstStyle/>
          <a:p>
            <a:pPr marL="0" indent="0" fontAlgn="base">
              <a:buNone/>
            </a:pPr>
            <a:r>
              <a:rPr lang="en-CA" sz="2400" dirty="0">
                <a:solidFill>
                  <a:srgbClr val="FF0000"/>
                </a:solidFill>
              </a:rPr>
              <a:t>Divine grace gives generously and blesses the small amount and increases it. </a:t>
            </a:r>
          </a:p>
          <a:p>
            <a:pPr fontAlgn="base"/>
            <a:r>
              <a:rPr lang="en-CA" sz="1900" dirty="0"/>
              <a:t>It is divine grace that blessed the five loaves and two fish to feed five thousand men, besides the women and children, and they had some left over (Luke 9:10-17). </a:t>
            </a:r>
          </a:p>
          <a:p>
            <a:pPr fontAlgn="base"/>
            <a:r>
              <a:rPr lang="en-CA" sz="1900" dirty="0"/>
              <a:t>It also blessed the bin of flour and the jar of oil of the widow of Zarephath (1 Kings 17:14-15).</a:t>
            </a:r>
          </a:p>
          <a:p>
            <a:pPr fontAlgn="base"/>
            <a:r>
              <a:rPr lang="en-CA" sz="1900" dirty="0"/>
              <a:t>Our Lord Jesus Christ’s disciples lived by His grace, and they went out on their missionary ministry without carrying gold, silver, or copper in their money belts nor bag for the journey (Matt. 10:9-10), yet they lacked nothing (Luke 22:35). </a:t>
            </a:r>
          </a:p>
          <a:p>
            <a:pPr fontAlgn="base"/>
            <a:r>
              <a:rPr lang="en-CA" sz="1900" dirty="0"/>
              <a:t>It was divine grace that sustained St. Paul while he suffered the thorn in the flesh and our Lord told him, “My grace is sufficient for you.” (2 Cor. 12:9). </a:t>
            </a:r>
          </a:p>
        </p:txBody>
      </p:sp>
    </p:spTree>
    <p:extLst>
      <p:ext uri="{BB962C8B-B14F-4D97-AF65-F5344CB8AC3E}">
        <p14:creationId xmlns:p14="http://schemas.microsoft.com/office/powerpoint/2010/main" val="197187003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4" name="Title 1">
            <a:extLst>
              <a:ext uri="{FF2B5EF4-FFF2-40B4-BE49-F238E27FC236}">
                <a16:creationId xmlns:a16="http://schemas.microsoft.com/office/drawing/2014/main" id="{25B81E7A-C5E6-8F48-A9D9-89DC1DE027A9}"/>
              </a:ext>
            </a:extLst>
          </p:cNvPr>
          <p:cNvSpPr>
            <a:spLocks noGrp="1"/>
          </p:cNvSpPr>
          <p:nvPr>
            <p:ph type="title"/>
          </p:nvPr>
        </p:nvSpPr>
        <p:spPr>
          <a:xfrm>
            <a:off x="841246" y="673770"/>
            <a:ext cx="3644489" cy="2414488"/>
          </a:xfrm>
        </p:spPr>
        <p:txBody>
          <a:bodyPr anchor="t">
            <a:normAutofit/>
          </a:bodyPr>
          <a:lstStyle/>
          <a:p>
            <a:r>
              <a:rPr lang="en-US" sz="5400" dirty="0">
                <a:solidFill>
                  <a:srgbClr val="FFFFFF"/>
                </a:solidFill>
              </a:rPr>
              <a:t>Grace in the life of a servant</a:t>
            </a:r>
          </a:p>
        </p:txBody>
      </p:sp>
      <p:sp>
        <p:nvSpPr>
          <p:cNvPr id="3" name="Content Placeholder 2">
            <a:extLst>
              <a:ext uri="{FF2B5EF4-FFF2-40B4-BE49-F238E27FC236}">
                <a16:creationId xmlns:a16="http://schemas.microsoft.com/office/drawing/2014/main" id="{A3C6B75F-6469-3141-A84F-D5D76D4F207A}"/>
              </a:ext>
            </a:extLst>
          </p:cNvPr>
          <p:cNvSpPr>
            <a:spLocks noGrp="1"/>
          </p:cNvSpPr>
          <p:nvPr>
            <p:ph idx="1"/>
          </p:nvPr>
        </p:nvSpPr>
        <p:spPr>
          <a:xfrm>
            <a:off x="6095999" y="882315"/>
            <a:ext cx="5254754" cy="5294647"/>
          </a:xfrm>
        </p:spPr>
        <p:txBody>
          <a:bodyPr>
            <a:normAutofit/>
          </a:bodyPr>
          <a:lstStyle/>
          <a:p>
            <a:pPr marL="0" indent="0">
              <a:buNone/>
            </a:pPr>
            <a:r>
              <a:rPr lang="en-CA" sz="2400" dirty="0">
                <a:solidFill>
                  <a:srgbClr val="FF0000"/>
                </a:solidFill>
              </a:rPr>
              <a:t>It makes the ministry effective and dynamic</a:t>
            </a:r>
            <a:r>
              <a:rPr lang="en-CA" sz="2200" dirty="0">
                <a:solidFill>
                  <a:srgbClr val="FF0000"/>
                </a:solidFill>
              </a:rPr>
              <a:t>.</a:t>
            </a:r>
          </a:p>
          <a:p>
            <a:r>
              <a:rPr lang="en-CA" sz="2200" dirty="0"/>
              <a:t>St. Paul experienced it and wrote, “By the grace of God I am what I am, and His grace towards me has not been in vain. On the contrary, I worked harder than any of them – though it was not I, but the grace of God that is with me” (1 Cor. 15:10). </a:t>
            </a:r>
          </a:p>
          <a:p>
            <a:r>
              <a:rPr lang="en-CA" sz="2200" dirty="0"/>
              <a:t>The apostles experienced the power of God’s grace, “With great power the apostles gave their testimony to the resurrection of the Lord Jesus, and great grace was upon them all.” (Acts 4:33). </a:t>
            </a:r>
            <a:endParaRPr lang="en-US" sz="2200" dirty="0"/>
          </a:p>
        </p:txBody>
      </p:sp>
    </p:spTree>
    <p:extLst>
      <p:ext uri="{BB962C8B-B14F-4D97-AF65-F5344CB8AC3E}">
        <p14:creationId xmlns:p14="http://schemas.microsoft.com/office/powerpoint/2010/main" val="166480720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C83E5001-EAA3-314A-97EB-2D5DAA6B842D}"/>
              </a:ext>
            </a:extLst>
          </p:cNvPr>
          <p:cNvSpPr>
            <a:spLocks noGrp="1"/>
          </p:cNvSpPr>
          <p:nvPr>
            <p:ph type="title"/>
          </p:nvPr>
        </p:nvSpPr>
        <p:spPr>
          <a:xfrm>
            <a:off x="1188069" y="381935"/>
            <a:ext cx="4008583" cy="5974414"/>
          </a:xfrm>
        </p:spPr>
        <p:txBody>
          <a:bodyPr anchor="ctr">
            <a:normAutofit/>
          </a:bodyPr>
          <a:lstStyle/>
          <a:p>
            <a:r>
              <a:rPr lang="en-US" sz="8000" dirty="0">
                <a:solidFill>
                  <a:srgbClr val="FFFFFF"/>
                </a:solidFill>
              </a:rPr>
              <a:t>Grace in the life of those we serve</a:t>
            </a:r>
          </a:p>
        </p:txBody>
      </p:sp>
      <p:grpSp>
        <p:nvGrpSpPr>
          <p:cNvPr id="12" name="Group 11">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3892" y="554152"/>
            <a:ext cx="574177" cy="1075866"/>
            <a:chOff x="613892" y="554152"/>
            <a:chExt cx="574177" cy="1075866"/>
          </a:xfrm>
          <a:solidFill>
            <a:srgbClr val="FFFFFF"/>
          </a:solidFill>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E4BCFE57-CB05-A946-AD7A-9085FA86309B}"/>
              </a:ext>
            </a:extLst>
          </p:cNvPr>
          <p:cNvSpPr>
            <a:spLocks noGrp="1"/>
          </p:cNvSpPr>
          <p:nvPr>
            <p:ph idx="1"/>
          </p:nvPr>
        </p:nvSpPr>
        <p:spPr>
          <a:xfrm>
            <a:off x="6297233" y="518400"/>
            <a:ext cx="4771607" cy="5837949"/>
          </a:xfrm>
        </p:spPr>
        <p:txBody>
          <a:bodyPr anchor="ctr">
            <a:normAutofit/>
          </a:bodyPr>
          <a:lstStyle/>
          <a:p>
            <a:r>
              <a:rPr lang="en-US" sz="2000" dirty="0">
                <a:solidFill>
                  <a:schemeClr val="tx1">
                    <a:alpha val="80000"/>
                  </a:schemeClr>
                </a:solidFill>
              </a:rPr>
              <a:t>Grace prepares the heart of those we serve to hear the word of God.</a:t>
            </a:r>
          </a:p>
          <a:p>
            <a:r>
              <a:rPr lang="en-US" sz="2000" dirty="0">
                <a:solidFill>
                  <a:schemeClr val="tx1">
                    <a:alpha val="80000"/>
                  </a:schemeClr>
                </a:solidFill>
              </a:rPr>
              <a:t>Grace makes those we serve grow spiritually.</a:t>
            </a:r>
          </a:p>
          <a:p>
            <a:r>
              <a:rPr lang="en-US" sz="2000" dirty="0">
                <a:solidFill>
                  <a:schemeClr val="tx1">
                    <a:alpha val="80000"/>
                  </a:schemeClr>
                </a:solidFill>
              </a:rPr>
              <a:t>Grace makes those we serve happy and satisfied with the church teachings.</a:t>
            </a:r>
          </a:p>
          <a:p>
            <a:r>
              <a:rPr lang="en-US" sz="2000" dirty="0">
                <a:solidFill>
                  <a:schemeClr val="tx1">
                    <a:alpha val="80000"/>
                  </a:schemeClr>
                </a:solidFill>
              </a:rPr>
              <a:t>Grace makes those we serve repent and get closer to God.</a:t>
            </a:r>
          </a:p>
          <a:p>
            <a:endParaRPr lang="en-US" sz="2000" dirty="0">
              <a:solidFill>
                <a:schemeClr val="tx1">
                  <a:alpha val="80000"/>
                </a:schemeClr>
              </a:solidFill>
            </a:endParaRPr>
          </a:p>
        </p:txBody>
      </p:sp>
      <p:cxnSp>
        <p:nvCxnSpPr>
          <p:cNvPr id="17" name="Straight Connector 1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648076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FD0E8E8-C530-4B2D-A01A-CCD47590B6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B0D47B-2071-864D-9A62-B50984AEF377}"/>
              </a:ext>
            </a:extLst>
          </p:cNvPr>
          <p:cNvSpPr>
            <a:spLocks noGrp="1"/>
          </p:cNvSpPr>
          <p:nvPr>
            <p:ph type="title"/>
          </p:nvPr>
        </p:nvSpPr>
        <p:spPr>
          <a:xfrm>
            <a:off x="1463040" y="1091821"/>
            <a:ext cx="3801581" cy="4674358"/>
          </a:xfrm>
        </p:spPr>
        <p:txBody>
          <a:bodyPr anchor="ctr">
            <a:normAutofit/>
          </a:bodyPr>
          <a:lstStyle/>
          <a:p>
            <a:r>
              <a:rPr lang="en-US" sz="6100" dirty="0">
                <a:solidFill>
                  <a:schemeClr val="tx1">
                    <a:lumMod val="85000"/>
                    <a:lumOff val="15000"/>
                  </a:schemeClr>
                </a:solidFill>
              </a:rPr>
              <a:t>References</a:t>
            </a:r>
          </a:p>
        </p:txBody>
      </p:sp>
      <p:sp>
        <p:nvSpPr>
          <p:cNvPr id="10" name="Freeform: Shape 9">
            <a:extLst>
              <a:ext uri="{FF2B5EF4-FFF2-40B4-BE49-F238E27FC236}">
                <a16:creationId xmlns:a16="http://schemas.microsoft.com/office/drawing/2014/main" id="{53472F09-8E00-4E02-9034-0A382CF663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5915" y="727306"/>
            <a:ext cx="4639824" cy="4639824"/>
          </a:xfrm>
          <a:custGeom>
            <a:avLst/>
            <a:gdLst>
              <a:gd name="connsiteX0" fmla="*/ 2319912 w 4639824"/>
              <a:gd name="connsiteY0" fmla="*/ 0 h 4639824"/>
              <a:gd name="connsiteX1" fmla="*/ 4639824 w 4639824"/>
              <a:gd name="connsiteY1" fmla="*/ 2319912 h 4639824"/>
              <a:gd name="connsiteX2" fmla="*/ 2319912 w 4639824"/>
              <a:gd name="connsiteY2" fmla="*/ 4639824 h 4639824"/>
              <a:gd name="connsiteX3" fmla="*/ 0 w 4639824"/>
              <a:gd name="connsiteY3" fmla="*/ 2319912 h 4639824"/>
              <a:gd name="connsiteX4" fmla="*/ 2319912 w 4639824"/>
              <a:gd name="connsiteY4" fmla="*/ 0 h 4639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9824" h="4639824">
                <a:moveTo>
                  <a:pt x="2319912" y="0"/>
                </a:moveTo>
                <a:cubicBezTo>
                  <a:pt x="3601164" y="0"/>
                  <a:pt x="4639824" y="1038660"/>
                  <a:pt x="4639824" y="2319912"/>
                </a:cubicBezTo>
                <a:cubicBezTo>
                  <a:pt x="4639824" y="3601164"/>
                  <a:pt x="3601164" y="4639824"/>
                  <a:pt x="2319912" y="4639824"/>
                </a:cubicBezTo>
                <a:cubicBezTo>
                  <a:pt x="1038660" y="4639824"/>
                  <a:pt x="0" y="3601164"/>
                  <a:pt x="0" y="2319912"/>
                </a:cubicBezTo>
                <a:cubicBezTo>
                  <a:pt x="0" y="1038660"/>
                  <a:pt x="1038660" y="0"/>
                  <a:pt x="2319912" y="0"/>
                </a:cubicBezTo>
                <a:close/>
              </a:path>
            </a:pathLst>
          </a:cu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Oval 11">
            <a:extLst>
              <a:ext uri="{FF2B5EF4-FFF2-40B4-BE49-F238E27FC236}">
                <a16:creationId xmlns:a16="http://schemas.microsoft.com/office/drawing/2014/main" id="{4DA077B8-7326-4434-87ED-77DF3CF3DC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07227" y="1253852"/>
            <a:ext cx="457200" cy="457200"/>
          </a:xfrm>
          <a:prstGeom prst="ellipse">
            <a:avLst/>
          </a:pr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9CDED1-AC9C-4A80-B334-1309DEAD5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480791" y="0"/>
            <a:ext cx="2229415" cy="1711051"/>
          </a:xfrm>
          <a:custGeom>
            <a:avLst/>
            <a:gdLst>
              <a:gd name="connsiteX0" fmla="*/ 1731031 w 2229415"/>
              <a:gd name="connsiteY0" fmla="*/ 1711051 h 1711051"/>
              <a:gd name="connsiteX1" fmla="*/ 2229415 w 2229415"/>
              <a:gd name="connsiteY1" fmla="*/ 1711051 h 1711051"/>
              <a:gd name="connsiteX2" fmla="*/ 2220570 w 2229415"/>
              <a:gd name="connsiteY2" fmla="*/ 1665525 h 1711051"/>
              <a:gd name="connsiteX3" fmla="*/ 118985 w 2229415"/>
              <a:gd name="connsiteY3" fmla="*/ 3008 h 1711051"/>
              <a:gd name="connsiteX4" fmla="*/ 0 w 2229415"/>
              <a:gd name="connsiteY4" fmla="*/ 0 h 1711051"/>
              <a:gd name="connsiteX5" fmla="*/ 0 w 2229415"/>
              <a:gd name="connsiteY5" fmla="*/ 474250 h 1711051"/>
              <a:gd name="connsiteX6" fmla="*/ 187921 w 2229415"/>
              <a:gd name="connsiteY6" fmla="*/ 483739 h 1711051"/>
              <a:gd name="connsiteX7" fmla="*/ 1656728 w 2229415"/>
              <a:gd name="connsiteY7" fmla="*/ 1515386 h 171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9415" h="1711051">
                <a:moveTo>
                  <a:pt x="1731031" y="1711051"/>
                </a:moveTo>
                <a:lnTo>
                  <a:pt x="2229415" y="1711051"/>
                </a:lnTo>
                <a:lnTo>
                  <a:pt x="2220570" y="1665525"/>
                </a:lnTo>
                <a:cubicBezTo>
                  <a:pt x="1951414" y="739745"/>
                  <a:pt x="1119014" y="53700"/>
                  <a:pt x="118985" y="3008"/>
                </a:cubicBezTo>
                <a:lnTo>
                  <a:pt x="0" y="0"/>
                </a:lnTo>
                <a:lnTo>
                  <a:pt x="0" y="474250"/>
                </a:lnTo>
                <a:lnTo>
                  <a:pt x="187921" y="483739"/>
                </a:lnTo>
                <a:cubicBezTo>
                  <a:pt x="836687" y="549625"/>
                  <a:pt x="1385706" y="952924"/>
                  <a:pt x="1656728" y="1515386"/>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Oval 15">
            <a:extLst>
              <a:ext uri="{FF2B5EF4-FFF2-40B4-BE49-F238E27FC236}">
                <a16:creationId xmlns:a16="http://schemas.microsoft.com/office/drawing/2014/main" id="{FD961BDC-5B67-481B-B628-6C15F4724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88704" y="3819513"/>
            <a:ext cx="731520" cy="731520"/>
          </a:xfrm>
          <a:prstGeom prst="ellipse">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6CC263E-5CD3-42BB-99F8-3C062C4B5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50573" y="4944229"/>
            <a:ext cx="1645920" cy="164592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BBD97EE-A7A9-7745-8215-33D151397596}"/>
              </a:ext>
            </a:extLst>
          </p:cNvPr>
          <p:cNvSpPr>
            <a:spLocks noGrp="1"/>
          </p:cNvSpPr>
          <p:nvPr>
            <p:ph idx="1"/>
          </p:nvPr>
        </p:nvSpPr>
        <p:spPr>
          <a:xfrm>
            <a:off x="6284793" y="1760562"/>
            <a:ext cx="3582537" cy="3336876"/>
          </a:xfrm>
        </p:spPr>
        <p:txBody>
          <a:bodyPr anchor="ctr">
            <a:normAutofit/>
          </a:bodyPr>
          <a:lstStyle/>
          <a:p>
            <a:r>
              <a:rPr lang="en-US" sz="1800" dirty="0">
                <a:solidFill>
                  <a:srgbClr val="FFFFFF"/>
                </a:solidFill>
              </a:rPr>
              <a:t>Lecture by H.H. Pope Tawadros</a:t>
            </a:r>
          </a:p>
          <a:p>
            <a:r>
              <a:rPr lang="en-CA" sz="1800" dirty="0">
                <a:solidFill>
                  <a:srgbClr val="FFFFFF"/>
                </a:solidFill>
              </a:rPr>
              <a:t>The Divine Transforming Grace. The Ecumenical Review, vol. 56, No. 3, July 2004. </a:t>
            </a:r>
          </a:p>
          <a:p>
            <a:r>
              <a:rPr lang="en-CA" sz="1800" dirty="0">
                <a:solidFill>
                  <a:srgbClr val="FFFFFF"/>
                </a:solidFill>
              </a:rPr>
              <a:t>The Bible</a:t>
            </a:r>
            <a:endParaRPr lang="en-US" sz="1800" dirty="0">
              <a:solidFill>
                <a:srgbClr val="FFFFFF"/>
              </a:solidFill>
            </a:endParaRPr>
          </a:p>
          <a:p>
            <a:endParaRPr lang="en-US" sz="1800" dirty="0">
              <a:solidFill>
                <a:srgbClr val="FFFFFF"/>
              </a:solidFill>
            </a:endParaRPr>
          </a:p>
        </p:txBody>
      </p:sp>
    </p:spTree>
    <p:extLst>
      <p:ext uri="{BB962C8B-B14F-4D97-AF65-F5344CB8AC3E}">
        <p14:creationId xmlns:p14="http://schemas.microsoft.com/office/powerpoint/2010/main" val="415943063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27"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 name="Title 1">
            <a:extLst>
              <a:ext uri="{FF2B5EF4-FFF2-40B4-BE49-F238E27FC236}">
                <a16:creationId xmlns:a16="http://schemas.microsoft.com/office/drawing/2014/main" id="{9B7F06E6-BD5F-FF41-A969-BF7DF5B9E775}"/>
              </a:ext>
            </a:extLst>
          </p:cNvPr>
          <p:cNvSpPr>
            <a:spLocks noGrp="1"/>
          </p:cNvSpPr>
          <p:nvPr>
            <p:ph type="title"/>
          </p:nvPr>
        </p:nvSpPr>
        <p:spPr>
          <a:xfrm>
            <a:off x="1098468" y="885651"/>
            <a:ext cx="3229803" cy="4624603"/>
          </a:xfrm>
        </p:spPr>
        <p:txBody>
          <a:bodyPr>
            <a:normAutofit/>
          </a:bodyPr>
          <a:lstStyle/>
          <a:p>
            <a:r>
              <a:rPr lang="en-CA" dirty="0">
                <a:solidFill>
                  <a:srgbClr val="FFFFFF"/>
                </a:solidFill>
              </a:rPr>
              <a:t>WHAT IS DIVINE GRACE?</a:t>
            </a:r>
            <a:endParaRPr lang="en-US" dirty="0">
              <a:solidFill>
                <a:srgbClr val="FFFFFF"/>
              </a:solidFill>
            </a:endParaRPr>
          </a:p>
        </p:txBody>
      </p:sp>
      <p:sp>
        <p:nvSpPr>
          <p:cNvPr id="3" name="Content Placeholder 2">
            <a:extLst>
              <a:ext uri="{FF2B5EF4-FFF2-40B4-BE49-F238E27FC236}">
                <a16:creationId xmlns:a16="http://schemas.microsoft.com/office/drawing/2014/main" id="{AC5D4482-32FE-0A4F-9CB0-A4C0D0E423BF}"/>
              </a:ext>
            </a:extLst>
          </p:cNvPr>
          <p:cNvSpPr>
            <a:spLocks noGrp="1"/>
          </p:cNvSpPr>
          <p:nvPr>
            <p:ph idx="1"/>
          </p:nvPr>
        </p:nvSpPr>
        <p:spPr>
          <a:xfrm>
            <a:off x="4978708" y="885651"/>
            <a:ext cx="6525220" cy="4616849"/>
          </a:xfrm>
        </p:spPr>
        <p:txBody>
          <a:bodyPr anchor="ctr">
            <a:normAutofit/>
          </a:bodyPr>
          <a:lstStyle/>
          <a:p>
            <a:pPr marL="0" indent="0" fontAlgn="base">
              <a:buNone/>
            </a:pPr>
            <a:r>
              <a:rPr lang="en-CA" sz="2000" dirty="0">
                <a:solidFill>
                  <a:srgbClr val="FF0000"/>
                </a:solidFill>
              </a:rPr>
              <a:t>Everything that God bestows on a human being is the work of divine grace.</a:t>
            </a:r>
            <a:endParaRPr lang="en-US" sz="2000" dirty="0">
              <a:solidFill>
                <a:srgbClr val="FF0000"/>
              </a:solidFill>
            </a:endParaRPr>
          </a:p>
          <a:p>
            <a:pPr marL="0" indent="0" fontAlgn="base">
              <a:buNone/>
            </a:pPr>
            <a:endParaRPr lang="en-CA" sz="2000" dirty="0"/>
          </a:p>
          <a:p>
            <a:pPr fontAlgn="base"/>
            <a:r>
              <a:rPr lang="en-CA" sz="2000" u="sng" dirty="0"/>
              <a:t>Tangible grace </a:t>
            </a:r>
            <a:r>
              <a:rPr lang="en-CA" sz="2000" dirty="0"/>
              <a:t>is the kind we consciously see or feel in our lives; we feel God’s hand supporting and guiding us. </a:t>
            </a:r>
          </a:p>
          <a:p>
            <a:pPr fontAlgn="base"/>
            <a:r>
              <a:rPr lang="en-CA" sz="2000" u="sng" dirty="0"/>
              <a:t>Invisible grace </a:t>
            </a:r>
            <a:r>
              <a:rPr lang="en-CA" sz="2000" dirty="0"/>
              <a:t>is that which sustains us without our knowledge and keeps evil away from us before we are even aware it has approached us.</a:t>
            </a:r>
          </a:p>
          <a:p>
            <a:pPr fontAlgn="base"/>
            <a:r>
              <a:rPr lang="en-CA" sz="2000" u="sng" dirty="0"/>
              <a:t>External grace </a:t>
            </a:r>
            <a:r>
              <a:rPr lang="en-CA" sz="2000" dirty="0"/>
              <a:t>works in our surroundings, in order to oppose the powers that work against us. </a:t>
            </a:r>
          </a:p>
          <a:p>
            <a:pPr fontAlgn="base"/>
            <a:r>
              <a:rPr lang="en-CA" sz="2000" u="sng" dirty="0"/>
              <a:t>Internal grace </a:t>
            </a:r>
            <a:r>
              <a:rPr lang="en-CA" sz="2000" dirty="0"/>
              <a:t>seeks our spiritual growth by leading us to repentance or raising us up to a higher spiritual level, approaching divine love. </a:t>
            </a:r>
            <a:endParaRPr lang="en-US" sz="2000" dirty="0"/>
          </a:p>
        </p:txBody>
      </p:sp>
    </p:spTree>
    <p:extLst>
      <p:ext uri="{BB962C8B-B14F-4D97-AF65-F5344CB8AC3E}">
        <p14:creationId xmlns:p14="http://schemas.microsoft.com/office/powerpoint/2010/main" val="183655650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28"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3" name="Title 1">
            <a:extLst>
              <a:ext uri="{FF2B5EF4-FFF2-40B4-BE49-F238E27FC236}">
                <a16:creationId xmlns:a16="http://schemas.microsoft.com/office/drawing/2014/main" id="{1A6BAABC-BD61-364E-B0D8-18F1B61E8AE8}"/>
              </a:ext>
            </a:extLst>
          </p:cNvPr>
          <p:cNvSpPr>
            <a:spLocks noGrp="1"/>
          </p:cNvSpPr>
          <p:nvPr>
            <p:ph type="title"/>
          </p:nvPr>
        </p:nvSpPr>
        <p:spPr>
          <a:xfrm>
            <a:off x="1098468" y="885651"/>
            <a:ext cx="3229803" cy="4624603"/>
          </a:xfrm>
        </p:spPr>
        <p:txBody>
          <a:bodyPr>
            <a:normAutofit/>
          </a:bodyPr>
          <a:lstStyle/>
          <a:p>
            <a:r>
              <a:rPr lang="en-CA" dirty="0">
                <a:solidFill>
                  <a:srgbClr val="FFFFFF"/>
                </a:solidFill>
              </a:rPr>
              <a:t>What is Divine Grace?</a:t>
            </a:r>
            <a:br>
              <a:rPr lang="en-CA" dirty="0">
                <a:solidFill>
                  <a:srgbClr val="FFFFFF"/>
                </a:solidFill>
              </a:rPr>
            </a:br>
            <a:endParaRPr lang="en-US" dirty="0">
              <a:solidFill>
                <a:srgbClr val="FFFFFF"/>
              </a:solidFill>
            </a:endParaRPr>
          </a:p>
        </p:txBody>
      </p:sp>
      <p:sp>
        <p:nvSpPr>
          <p:cNvPr id="11" name="Content Placeholder 2">
            <a:extLst>
              <a:ext uri="{FF2B5EF4-FFF2-40B4-BE49-F238E27FC236}">
                <a16:creationId xmlns:a16="http://schemas.microsoft.com/office/drawing/2014/main" id="{E899A4EF-195D-4F49-80E7-2DFA3E3D4520}"/>
              </a:ext>
            </a:extLst>
          </p:cNvPr>
          <p:cNvSpPr>
            <a:spLocks noGrp="1"/>
          </p:cNvSpPr>
          <p:nvPr>
            <p:ph idx="1"/>
          </p:nvPr>
        </p:nvSpPr>
        <p:spPr>
          <a:xfrm>
            <a:off x="4978708" y="563918"/>
            <a:ext cx="6525220" cy="5251646"/>
          </a:xfrm>
        </p:spPr>
        <p:txBody>
          <a:bodyPr anchor="ctr">
            <a:normAutofit fontScale="92500" lnSpcReduction="10000"/>
          </a:bodyPr>
          <a:lstStyle/>
          <a:p>
            <a:pPr marL="0" indent="0">
              <a:buNone/>
            </a:pPr>
            <a:r>
              <a:rPr lang="en-CA" sz="2400" dirty="0">
                <a:solidFill>
                  <a:srgbClr val="FF0000"/>
                </a:solidFill>
              </a:rPr>
              <a:t>How does Divine Grace come upon a person?</a:t>
            </a:r>
          </a:p>
          <a:p>
            <a:r>
              <a:rPr lang="en-CA" sz="2000" dirty="0"/>
              <a:t>Grace comes by means of prayer. </a:t>
            </a:r>
          </a:p>
          <a:p>
            <a:r>
              <a:rPr lang="en-CA" sz="2000" dirty="0"/>
              <a:t>It comes to the humble person, for “God opposes the proud, but gives grace to the humble.” (James 4:6; 1 Pet. 5:5).</a:t>
            </a:r>
          </a:p>
          <a:p>
            <a:r>
              <a:rPr lang="en-CA" sz="2000" dirty="0"/>
              <a:t>It comes upon a person through the prayers of the Church and the saints for that person’s sake. </a:t>
            </a:r>
          </a:p>
          <a:p>
            <a:r>
              <a:rPr lang="en-CA" sz="2000" dirty="0"/>
              <a:t>The Christian believer receives grace by means of the Church’s sacraments. </a:t>
            </a:r>
          </a:p>
          <a:p>
            <a:pPr marL="0" indent="0">
              <a:buNone/>
            </a:pPr>
            <a:r>
              <a:rPr lang="en-CA" sz="2000" u="sng" dirty="0"/>
              <a:t> </a:t>
            </a:r>
            <a:r>
              <a:rPr lang="en-CA" sz="2000" b="1" u="sng" dirty="0"/>
              <a:t>In Baptism </a:t>
            </a:r>
            <a:r>
              <a:rPr lang="en-CA" sz="2000" dirty="0"/>
              <a:t>a person receives forgiveness of sins and the grace of the new birth and adoption by God. </a:t>
            </a:r>
          </a:p>
          <a:p>
            <a:pPr marL="0" indent="0">
              <a:buNone/>
            </a:pPr>
            <a:r>
              <a:rPr lang="en-CA" sz="2000" b="1" u="sng" dirty="0"/>
              <a:t>In Chrismation</a:t>
            </a:r>
            <a:r>
              <a:rPr lang="en-CA" sz="2000" dirty="0"/>
              <a:t>, the person receives the seal of the Holy Spirit and becomes a temple for the Holy Spirit. </a:t>
            </a:r>
          </a:p>
          <a:p>
            <a:pPr marL="0" indent="0">
              <a:buNone/>
            </a:pPr>
            <a:r>
              <a:rPr lang="en-CA" sz="2000" b="1" u="sng" dirty="0"/>
              <a:t>In the Sacrament of Repentance and Confession</a:t>
            </a:r>
            <a:r>
              <a:rPr lang="en-CA" sz="2000" dirty="0"/>
              <a:t>, a person receives the grace of the forgiveness of sins.</a:t>
            </a:r>
          </a:p>
          <a:p>
            <a:pPr marL="0" indent="0">
              <a:buNone/>
            </a:pPr>
            <a:r>
              <a:rPr lang="en-CA" sz="2000" dirty="0"/>
              <a:t> </a:t>
            </a:r>
            <a:r>
              <a:rPr lang="en-CA" sz="2000" b="1" u="sng" dirty="0"/>
              <a:t>In the Mystery of the Eucharist</a:t>
            </a:r>
            <a:r>
              <a:rPr lang="en-CA" sz="2000" dirty="0"/>
              <a:t>, according to Christ’s promise, the person abides in Christ, “Those who eat My flesh and drink My blood abide in Me, and I in them.” (John 6:56).</a:t>
            </a:r>
          </a:p>
          <a:p>
            <a:endParaRPr lang="en-US" sz="1500" dirty="0"/>
          </a:p>
        </p:txBody>
      </p:sp>
    </p:spTree>
    <p:extLst>
      <p:ext uri="{BB962C8B-B14F-4D97-AF65-F5344CB8AC3E}">
        <p14:creationId xmlns:p14="http://schemas.microsoft.com/office/powerpoint/2010/main" val="34989893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fade">
                                      <p:cBhvr>
                                        <p:cTn id="7" dur="1000"/>
                                        <p:tgtEl>
                                          <p:spTgt spid="11">
                                            <p:txEl>
                                              <p:pRg st="1" end="1"/>
                                            </p:txEl>
                                          </p:spTgt>
                                        </p:tgtEl>
                                      </p:cBhvr>
                                    </p:animEffect>
                                    <p:anim calcmode="lin" valueType="num">
                                      <p:cBhvr>
                                        <p:cTn id="8"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1">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xEl>
                                              <p:pRg st="1" end="1"/>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fade">
                                      <p:cBhvr>
                                        <p:cTn id="13" dur="1000"/>
                                        <p:tgtEl>
                                          <p:spTgt spid="11">
                                            <p:txEl>
                                              <p:pRg st="2" end="2"/>
                                            </p:txEl>
                                          </p:spTgt>
                                        </p:tgtEl>
                                      </p:cBhvr>
                                    </p:animEffect>
                                    <p:anim calcmode="lin" valueType="num">
                                      <p:cBhvr>
                                        <p:cTn id="14"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11">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1">
                                            <p:txEl>
                                              <p:pRg st="2" end="2"/>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animEffect transition="in" filter="fade">
                                      <p:cBhvr>
                                        <p:cTn id="19" dur="1000"/>
                                        <p:tgtEl>
                                          <p:spTgt spid="11">
                                            <p:txEl>
                                              <p:pRg st="3" end="3"/>
                                            </p:txEl>
                                          </p:spTgt>
                                        </p:tgtEl>
                                      </p:cBhvr>
                                    </p:animEffect>
                                    <p:anim calcmode="lin" valueType="num">
                                      <p:cBhvr>
                                        <p:cTn id="20"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11">
                                            <p:txEl>
                                              <p:pRg st="3" end="3"/>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1">
                                            <p:txEl>
                                              <p:pRg st="3" end="3"/>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animEffect transition="in" filter="fade">
                                      <p:cBhvr>
                                        <p:cTn id="25" dur="1000"/>
                                        <p:tgtEl>
                                          <p:spTgt spid="11">
                                            <p:txEl>
                                              <p:pRg st="4" end="4"/>
                                            </p:txEl>
                                          </p:spTgt>
                                        </p:tgtEl>
                                      </p:cBhvr>
                                    </p:animEffect>
                                    <p:anim calcmode="lin" valueType="num">
                                      <p:cBhvr>
                                        <p:cTn id="26"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11">
                                            <p:txEl>
                                              <p:pRg st="4" end="4"/>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1">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5" presetClass="entr" presetSubtype="0" fill="hold" nodeType="clickEffect">
                                  <p:stCondLst>
                                    <p:cond delay="0"/>
                                  </p:stCondLst>
                                  <p:childTnLst>
                                    <p:set>
                                      <p:cBhvr>
                                        <p:cTn id="32" dur="1" fill="hold">
                                          <p:stCondLst>
                                            <p:cond delay="0"/>
                                          </p:stCondLst>
                                        </p:cTn>
                                        <p:tgtEl>
                                          <p:spTgt spid="11">
                                            <p:txEl>
                                              <p:pRg st="5" end="5"/>
                                            </p:txEl>
                                          </p:spTgt>
                                        </p:tgtEl>
                                        <p:attrNameLst>
                                          <p:attrName>style.visibility</p:attrName>
                                        </p:attrNameLst>
                                      </p:cBhvr>
                                      <p:to>
                                        <p:strVal val="visible"/>
                                      </p:to>
                                    </p:set>
                                    <p:anim calcmode="lin" valueType="num">
                                      <p:cBhvr>
                                        <p:cTn id="33" dur="500" decel="50000" fill="hold">
                                          <p:stCondLst>
                                            <p:cond delay="0"/>
                                          </p:stCondLst>
                                        </p:cTn>
                                        <p:tgtEl>
                                          <p:spTgt spid="11">
                                            <p:txEl>
                                              <p:pRg st="5" end="5"/>
                                            </p:txEl>
                                          </p:spTgt>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11">
                                            <p:txEl>
                                              <p:pRg st="5" end="5"/>
                                            </p:txEl>
                                          </p:spTgt>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11">
                                            <p:txEl>
                                              <p:pRg st="5" end="5"/>
                                            </p:txEl>
                                          </p:spTgt>
                                        </p:tgtEl>
                                        <p:attrNameLst>
                                          <p:attrName>ppt_w</p:attrName>
                                        </p:attrNameLst>
                                      </p:cBhvr>
                                      <p:tavLst>
                                        <p:tav tm="0">
                                          <p:val>
                                            <p:strVal val="#ppt_w*.05"/>
                                          </p:val>
                                        </p:tav>
                                        <p:tav tm="100000">
                                          <p:val>
                                            <p:strVal val="#ppt_w"/>
                                          </p:val>
                                        </p:tav>
                                      </p:tavLst>
                                    </p:anim>
                                    <p:anim calcmode="lin" valueType="num">
                                      <p:cBhvr>
                                        <p:cTn id="36" dur="1000" fill="hold"/>
                                        <p:tgtEl>
                                          <p:spTgt spid="11">
                                            <p:txEl>
                                              <p:pRg st="5" end="5"/>
                                            </p:txEl>
                                          </p:spTgt>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11">
                                            <p:txEl>
                                              <p:pRg st="5" end="5"/>
                                            </p:txEl>
                                          </p:spTgt>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11">
                                            <p:txEl>
                                              <p:pRg st="5" end="5"/>
                                            </p:txEl>
                                          </p:spTgt>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11">
                                            <p:txEl>
                                              <p:pRg st="5" end="5"/>
                                            </p:txEl>
                                          </p:spTgt>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11">
                                            <p:txEl>
                                              <p:pRg st="5" end="5"/>
                                            </p:txEl>
                                          </p:spTgt>
                                        </p:tgtEl>
                                      </p:cBhvr>
                                    </p:animEffect>
                                  </p:childTnLst>
                                </p:cTn>
                              </p:par>
                              <p:par>
                                <p:cTn id="41" presetID="25" presetClass="entr" presetSubtype="0" fill="hold" nodeType="withEffect">
                                  <p:stCondLst>
                                    <p:cond delay="0"/>
                                  </p:stCondLst>
                                  <p:childTnLst>
                                    <p:set>
                                      <p:cBhvr>
                                        <p:cTn id="42" dur="1" fill="hold">
                                          <p:stCondLst>
                                            <p:cond delay="0"/>
                                          </p:stCondLst>
                                        </p:cTn>
                                        <p:tgtEl>
                                          <p:spTgt spid="11">
                                            <p:txEl>
                                              <p:pRg st="6" end="6"/>
                                            </p:txEl>
                                          </p:spTgt>
                                        </p:tgtEl>
                                        <p:attrNameLst>
                                          <p:attrName>style.visibility</p:attrName>
                                        </p:attrNameLst>
                                      </p:cBhvr>
                                      <p:to>
                                        <p:strVal val="visible"/>
                                      </p:to>
                                    </p:set>
                                    <p:anim calcmode="lin" valueType="num">
                                      <p:cBhvr>
                                        <p:cTn id="43" dur="500" decel="50000" fill="hold">
                                          <p:stCondLst>
                                            <p:cond delay="0"/>
                                          </p:stCondLst>
                                        </p:cTn>
                                        <p:tgtEl>
                                          <p:spTgt spid="11">
                                            <p:txEl>
                                              <p:pRg st="6" end="6"/>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1">
                                            <p:txEl>
                                              <p:pRg st="6" end="6"/>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1">
                                            <p:txEl>
                                              <p:pRg st="6" end="6"/>
                                            </p:txEl>
                                          </p:spTgt>
                                        </p:tgtEl>
                                        <p:attrNameLst>
                                          <p:attrName>ppt_w</p:attrName>
                                        </p:attrNameLst>
                                      </p:cBhvr>
                                      <p:tavLst>
                                        <p:tav tm="0">
                                          <p:val>
                                            <p:strVal val="#ppt_w*.05"/>
                                          </p:val>
                                        </p:tav>
                                        <p:tav tm="100000">
                                          <p:val>
                                            <p:strVal val="#ppt_w"/>
                                          </p:val>
                                        </p:tav>
                                      </p:tavLst>
                                    </p:anim>
                                    <p:anim calcmode="lin" valueType="num">
                                      <p:cBhvr>
                                        <p:cTn id="46" dur="1000" fill="hold"/>
                                        <p:tgtEl>
                                          <p:spTgt spid="11">
                                            <p:txEl>
                                              <p:pRg st="6" end="6"/>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1">
                                            <p:txEl>
                                              <p:pRg st="6" end="6"/>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1">
                                            <p:txEl>
                                              <p:pRg st="6" end="6"/>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1">
                                            <p:txEl>
                                              <p:pRg st="6" end="6"/>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1">
                                            <p:txEl>
                                              <p:pRg st="6" end="6"/>
                                            </p:txEl>
                                          </p:spTgt>
                                        </p:tgtEl>
                                      </p:cBhvr>
                                    </p:animEffect>
                                  </p:childTnLst>
                                </p:cTn>
                              </p:par>
                              <p:par>
                                <p:cTn id="51" presetID="25" presetClass="entr" presetSubtype="0" fill="hold" nodeType="withEffect">
                                  <p:stCondLst>
                                    <p:cond delay="0"/>
                                  </p:stCondLst>
                                  <p:childTnLst>
                                    <p:set>
                                      <p:cBhvr>
                                        <p:cTn id="52" dur="1" fill="hold">
                                          <p:stCondLst>
                                            <p:cond delay="0"/>
                                          </p:stCondLst>
                                        </p:cTn>
                                        <p:tgtEl>
                                          <p:spTgt spid="11">
                                            <p:txEl>
                                              <p:pRg st="7" end="7"/>
                                            </p:txEl>
                                          </p:spTgt>
                                        </p:tgtEl>
                                        <p:attrNameLst>
                                          <p:attrName>style.visibility</p:attrName>
                                        </p:attrNameLst>
                                      </p:cBhvr>
                                      <p:to>
                                        <p:strVal val="visible"/>
                                      </p:to>
                                    </p:set>
                                    <p:anim calcmode="lin" valueType="num">
                                      <p:cBhvr>
                                        <p:cTn id="53" dur="500" decel="50000" fill="hold">
                                          <p:stCondLst>
                                            <p:cond delay="0"/>
                                          </p:stCondLst>
                                        </p:cTn>
                                        <p:tgtEl>
                                          <p:spTgt spid="11">
                                            <p:txEl>
                                              <p:pRg st="7" end="7"/>
                                            </p:txEl>
                                          </p:spTgt>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1">
                                            <p:txEl>
                                              <p:pRg st="7" end="7"/>
                                            </p:txEl>
                                          </p:spTgt>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1">
                                            <p:txEl>
                                              <p:pRg st="7" end="7"/>
                                            </p:txEl>
                                          </p:spTgt>
                                        </p:tgtEl>
                                        <p:attrNameLst>
                                          <p:attrName>ppt_w</p:attrName>
                                        </p:attrNameLst>
                                      </p:cBhvr>
                                      <p:tavLst>
                                        <p:tav tm="0">
                                          <p:val>
                                            <p:strVal val="#ppt_w*.05"/>
                                          </p:val>
                                        </p:tav>
                                        <p:tav tm="100000">
                                          <p:val>
                                            <p:strVal val="#ppt_w"/>
                                          </p:val>
                                        </p:tav>
                                      </p:tavLst>
                                    </p:anim>
                                    <p:anim calcmode="lin" valueType="num">
                                      <p:cBhvr>
                                        <p:cTn id="56" dur="1000" fill="hold"/>
                                        <p:tgtEl>
                                          <p:spTgt spid="11">
                                            <p:txEl>
                                              <p:pRg st="7" end="7"/>
                                            </p:txEl>
                                          </p:spTgt>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1">
                                            <p:txEl>
                                              <p:pRg st="7" end="7"/>
                                            </p:txEl>
                                          </p:spTgt>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1">
                                            <p:txEl>
                                              <p:pRg st="7" end="7"/>
                                            </p:txEl>
                                          </p:spTgt>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1">
                                            <p:txEl>
                                              <p:pRg st="7" end="7"/>
                                            </p:txEl>
                                          </p:spTgt>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1">
                                            <p:txEl>
                                              <p:pRg st="7" end="7"/>
                                            </p:txEl>
                                          </p:spTgt>
                                        </p:tgtEl>
                                      </p:cBhvr>
                                    </p:animEffect>
                                  </p:childTnLst>
                                </p:cTn>
                              </p:par>
                              <p:par>
                                <p:cTn id="61" presetID="25" presetClass="entr" presetSubtype="0" fill="hold" nodeType="withEffect">
                                  <p:stCondLst>
                                    <p:cond delay="0"/>
                                  </p:stCondLst>
                                  <p:childTnLst>
                                    <p:set>
                                      <p:cBhvr>
                                        <p:cTn id="62" dur="1" fill="hold">
                                          <p:stCondLst>
                                            <p:cond delay="0"/>
                                          </p:stCondLst>
                                        </p:cTn>
                                        <p:tgtEl>
                                          <p:spTgt spid="11">
                                            <p:txEl>
                                              <p:pRg st="8" end="8"/>
                                            </p:txEl>
                                          </p:spTgt>
                                        </p:tgtEl>
                                        <p:attrNameLst>
                                          <p:attrName>style.visibility</p:attrName>
                                        </p:attrNameLst>
                                      </p:cBhvr>
                                      <p:to>
                                        <p:strVal val="visible"/>
                                      </p:to>
                                    </p:set>
                                    <p:anim calcmode="lin" valueType="num">
                                      <p:cBhvr>
                                        <p:cTn id="63" dur="500" decel="50000" fill="hold">
                                          <p:stCondLst>
                                            <p:cond delay="0"/>
                                          </p:stCondLst>
                                        </p:cTn>
                                        <p:tgtEl>
                                          <p:spTgt spid="11">
                                            <p:txEl>
                                              <p:pRg st="8" end="8"/>
                                            </p:txEl>
                                          </p:spTgt>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11">
                                            <p:txEl>
                                              <p:pRg st="8" end="8"/>
                                            </p:txEl>
                                          </p:spTgt>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11">
                                            <p:txEl>
                                              <p:pRg st="8" end="8"/>
                                            </p:txEl>
                                          </p:spTgt>
                                        </p:tgtEl>
                                        <p:attrNameLst>
                                          <p:attrName>ppt_w</p:attrName>
                                        </p:attrNameLst>
                                      </p:cBhvr>
                                      <p:tavLst>
                                        <p:tav tm="0">
                                          <p:val>
                                            <p:strVal val="#ppt_w*.05"/>
                                          </p:val>
                                        </p:tav>
                                        <p:tav tm="100000">
                                          <p:val>
                                            <p:strVal val="#ppt_w"/>
                                          </p:val>
                                        </p:tav>
                                      </p:tavLst>
                                    </p:anim>
                                    <p:anim calcmode="lin" valueType="num">
                                      <p:cBhvr>
                                        <p:cTn id="66" dur="1000" fill="hold"/>
                                        <p:tgtEl>
                                          <p:spTgt spid="11">
                                            <p:txEl>
                                              <p:pRg st="8" end="8"/>
                                            </p:txEl>
                                          </p:spTgt>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11">
                                            <p:txEl>
                                              <p:pRg st="8" end="8"/>
                                            </p:txEl>
                                          </p:spTgt>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11">
                                            <p:txEl>
                                              <p:pRg st="8" end="8"/>
                                            </p:txEl>
                                          </p:spTgt>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11">
                                            <p:txEl>
                                              <p:pRg st="8" end="8"/>
                                            </p:txEl>
                                          </p:spTgt>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1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2"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 name="Title 1">
            <a:extLst>
              <a:ext uri="{FF2B5EF4-FFF2-40B4-BE49-F238E27FC236}">
                <a16:creationId xmlns:a16="http://schemas.microsoft.com/office/drawing/2014/main" id="{F6E8511D-7392-4443-AA44-50281D660232}"/>
              </a:ext>
            </a:extLst>
          </p:cNvPr>
          <p:cNvSpPr>
            <a:spLocks noGrp="1"/>
          </p:cNvSpPr>
          <p:nvPr>
            <p:ph type="title"/>
          </p:nvPr>
        </p:nvSpPr>
        <p:spPr>
          <a:xfrm>
            <a:off x="1098468" y="885651"/>
            <a:ext cx="3229803" cy="4624603"/>
          </a:xfrm>
        </p:spPr>
        <p:txBody>
          <a:bodyPr>
            <a:normAutofit/>
          </a:bodyPr>
          <a:lstStyle/>
          <a:p>
            <a:r>
              <a:rPr lang="en-CA" dirty="0">
                <a:solidFill>
                  <a:srgbClr val="FFFFFF"/>
                </a:solidFill>
              </a:rPr>
              <a:t>WHAT IS DIVINE GRACE?</a:t>
            </a:r>
            <a:endParaRPr lang="en-US" dirty="0">
              <a:solidFill>
                <a:srgbClr val="FFFFFF"/>
              </a:solidFill>
            </a:endParaRPr>
          </a:p>
        </p:txBody>
      </p:sp>
      <p:sp>
        <p:nvSpPr>
          <p:cNvPr id="3" name="Content Placeholder 2">
            <a:extLst>
              <a:ext uri="{FF2B5EF4-FFF2-40B4-BE49-F238E27FC236}">
                <a16:creationId xmlns:a16="http://schemas.microsoft.com/office/drawing/2014/main" id="{BB8E7D5A-2296-F948-BAFD-E26D1FE87047}"/>
              </a:ext>
            </a:extLst>
          </p:cNvPr>
          <p:cNvSpPr>
            <a:spLocks noGrp="1"/>
          </p:cNvSpPr>
          <p:nvPr>
            <p:ph idx="1"/>
          </p:nvPr>
        </p:nvSpPr>
        <p:spPr>
          <a:xfrm>
            <a:off x="4978708" y="885651"/>
            <a:ext cx="6525220" cy="4616849"/>
          </a:xfrm>
        </p:spPr>
        <p:txBody>
          <a:bodyPr anchor="ctr">
            <a:normAutofit lnSpcReduction="10000"/>
          </a:bodyPr>
          <a:lstStyle/>
          <a:p>
            <a:pPr marL="0" indent="0" fontAlgn="base">
              <a:buNone/>
            </a:pPr>
            <a:r>
              <a:rPr lang="en-CA" sz="2400" dirty="0">
                <a:solidFill>
                  <a:srgbClr val="FF0000"/>
                </a:solidFill>
              </a:rPr>
              <a:t>Is it possible that divine grace may abandon a person? </a:t>
            </a:r>
          </a:p>
          <a:p>
            <a:pPr marL="0" indent="0" fontAlgn="base">
              <a:buNone/>
            </a:pPr>
            <a:endParaRPr lang="en-CA" sz="2000" dirty="0"/>
          </a:p>
          <a:p>
            <a:pPr fontAlgn="base"/>
            <a:r>
              <a:rPr lang="en-CA" sz="2000" dirty="0"/>
              <a:t>Although divine grace may start working in and through a person, if he or she does not interact with it, it may not complete its action or even abandon that individual. </a:t>
            </a:r>
          </a:p>
          <a:p>
            <a:pPr fontAlgn="base"/>
            <a:r>
              <a:rPr lang="en-CA" sz="2000" dirty="0"/>
              <a:t>It sometimes abandons a person either temporarily in order to lead one to repent, or completely if the person insists on refusing to interact with it.</a:t>
            </a:r>
          </a:p>
          <a:p>
            <a:pPr fontAlgn="base"/>
            <a:r>
              <a:rPr lang="en-CA" sz="2000" dirty="0"/>
              <a:t>It may temporarily abandon those who become lazy in their spiritual endeavors.</a:t>
            </a:r>
          </a:p>
          <a:p>
            <a:pPr fontAlgn="base"/>
            <a:r>
              <a:rPr lang="en-CA" sz="2000" dirty="0"/>
              <a:t>When we pray to our Lord to send God’s grace to work within us, we must also ask the Lord to give us a heart that is ready to interact and respond to the work of divine grace.</a:t>
            </a:r>
            <a:endParaRPr lang="en-US" sz="2000" dirty="0"/>
          </a:p>
        </p:txBody>
      </p:sp>
    </p:spTree>
    <p:extLst>
      <p:ext uri="{BB962C8B-B14F-4D97-AF65-F5344CB8AC3E}">
        <p14:creationId xmlns:p14="http://schemas.microsoft.com/office/powerpoint/2010/main" val="24246593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3921C8E4-C519-BF42-90E4-AAE6F76E5AE1}"/>
              </a:ext>
            </a:extLst>
          </p:cNvPr>
          <p:cNvSpPr>
            <a:spLocks noGrp="1"/>
          </p:cNvSpPr>
          <p:nvPr>
            <p:ph type="title"/>
          </p:nvPr>
        </p:nvSpPr>
        <p:spPr>
          <a:xfrm>
            <a:off x="958506" y="800392"/>
            <a:ext cx="10264697" cy="1212102"/>
          </a:xfrm>
        </p:spPr>
        <p:txBody>
          <a:bodyPr>
            <a:normAutofit/>
          </a:bodyPr>
          <a:lstStyle/>
          <a:p>
            <a:r>
              <a:rPr lang="en-CA" sz="4000" dirty="0">
                <a:solidFill>
                  <a:srgbClr val="FFFFFF"/>
                </a:solidFill>
              </a:rPr>
              <a:t>THE WORK OF DIVINE GRACE</a:t>
            </a:r>
            <a:endParaRPr lang="en-US" sz="4000" dirty="0">
              <a:solidFill>
                <a:srgbClr val="FFFFFF"/>
              </a:solidFill>
            </a:endParaRPr>
          </a:p>
        </p:txBody>
      </p:sp>
      <p:sp>
        <p:nvSpPr>
          <p:cNvPr id="11" name="Content Placeholder 2">
            <a:extLst>
              <a:ext uri="{FF2B5EF4-FFF2-40B4-BE49-F238E27FC236}">
                <a16:creationId xmlns:a16="http://schemas.microsoft.com/office/drawing/2014/main" id="{FE4723E6-A168-2C45-ACDC-2466D6A0067A}"/>
              </a:ext>
            </a:extLst>
          </p:cNvPr>
          <p:cNvSpPr>
            <a:spLocks noGrp="1"/>
          </p:cNvSpPr>
          <p:nvPr>
            <p:ph idx="1"/>
          </p:nvPr>
        </p:nvSpPr>
        <p:spPr>
          <a:xfrm>
            <a:off x="1366838" y="2490788"/>
            <a:ext cx="9709150" cy="3567112"/>
          </a:xfrm>
        </p:spPr>
        <p:txBody>
          <a:bodyPr anchor="ctr">
            <a:normAutofit/>
          </a:bodyPr>
          <a:lstStyle/>
          <a:p>
            <a:pPr marL="0" indent="0">
              <a:buNone/>
            </a:pPr>
            <a:r>
              <a:rPr lang="en-CA" sz="2200" dirty="0"/>
              <a:t>1) </a:t>
            </a:r>
            <a:r>
              <a:rPr lang="en-CA" sz="2200" u="sng" dirty="0"/>
              <a:t>Grace may initiate our action and inspire us to work</a:t>
            </a:r>
            <a:r>
              <a:rPr lang="en-CA" sz="2200" dirty="0"/>
              <a:t>. This is seen when a certain thought; idea or feeling is introduced to us; its source is not from within ourselves, but rather a gift from God. </a:t>
            </a:r>
          </a:p>
          <a:p>
            <a:pPr marL="0" indent="0">
              <a:buNone/>
            </a:pPr>
            <a:r>
              <a:rPr lang="en-CA" sz="2200" u="sng" dirty="0">
                <a:solidFill>
                  <a:srgbClr val="FF0000"/>
                </a:solidFill>
              </a:rPr>
              <a:t>Example; </a:t>
            </a:r>
            <a:r>
              <a:rPr lang="en-CA" sz="2200" dirty="0"/>
              <a:t>It called on Saul of Tarsus and changed him, without him asking or thinking about it; it called on Levi (Matthew) while he was sitting at the tax office; and it also called on Peter and Andrew while they were fishing. </a:t>
            </a:r>
          </a:p>
          <a:p>
            <a:pPr marL="0" indent="0">
              <a:buNone/>
            </a:pPr>
            <a:r>
              <a:rPr lang="en-CA" sz="2200" dirty="0"/>
              <a:t>2) </a:t>
            </a:r>
            <a:r>
              <a:rPr lang="en-CA" sz="2200" u="sng" dirty="0"/>
              <a:t>Grace may come to our aid once we begin working</a:t>
            </a:r>
            <a:r>
              <a:rPr lang="en-CA" sz="2200" dirty="0"/>
              <a:t>. This is seen when a person has already begun working or wishes to do something and divine grace comes to this person’s aid and gives power to him or her. </a:t>
            </a:r>
            <a:endParaRPr lang="en-US" sz="2200" dirty="0"/>
          </a:p>
        </p:txBody>
      </p:sp>
    </p:spTree>
    <p:extLst>
      <p:ext uri="{BB962C8B-B14F-4D97-AF65-F5344CB8AC3E}">
        <p14:creationId xmlns:p14="http://schemas.microsoft.com/office/powerpoint/2010/main" val="152157701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animEffect transition="in" filter="wipe(down)">
                                      <p:cBhvr>
                                        <p:cTn id="15" dur="580">
                                          <p:stCondLst>
                                            <p:cond delay="0"/>
                                          </p:stCondLst>
                                        </p:cTn>
                                        <p:tgtEl>
                                          <p:spTgt spid="11">
                                            <p:txEl>
                                              <p:pRg st="1" end="1"/>
                                            </p:txEl>
                                          </p:spTgt>
                                        </p:tgtEl>
                                      </p:cBhvr>
                                    </p:animEffect>
                                    <p:anim calcmode="lin" valueType="num">
                                      <p:cBhvr>
                                        <p:cTn id="16" dur="1822" tmFilter="0,0; 0.14,0.36; 0.43,0.73; 0.71,0.91; 1.0,1.0">
                                          <p:stCondLst>
                                            <p:cond delay="0"/>
                                          </p:stCondLst>
                                        </p:cTn>
                                        <p:tgtEl>
                                          <p:spTgt spid="11">
                                            <p:txEl>
                                              <p:pRg st="1" end="1"/>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1">
                                            <p:txEl>
                                              <p:pRg st="1" end="1"/>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1">
                                            <p:txEl>
                                              <p:pRg st="1" end="1"/>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1">
                                            <p:txEl>
                                              <p:pRg st="1" end="1"/>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1">
                                            <p:txEl>
                                              <p:pRg st="1" end="1"/>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11">
                                            <p:txEl>
                                              <p:pRg st="1" end="1"/>
                                            </p:txEl>
                                          </p:spTgt>
                                        </p:tgtEl>
                                      </p:cBhvr>
                                      <p:to x="100000" y="60000"/>
                                    </p:animScale>
                                    <p:animScale>
                                      <p:cBhvr>
                                        <p:cTn id="22" dur="166" decel="50000">
                                          <p:stCondLst>
                                            <p:cond delay="676"/>
                                          </p:stCondLst>
                                        </p:cTn>
                                        <p:tgtEl>
                                          <p:spTgt spid="11">
                                            <p:txEl>
                                              <p:pRg st="1" end="1"/>
                                            </p:txEl>
                                          </p:spTgt>
                                        </p:tgtEl>
                                      </p:cBhvr>
                                      <p:to x="100000" y="100000"/>
                                    </p:animScale>
                                    <p:animScale>
                                      <p:cBhvr>
                                        <p:cTn id="23" dur="26">
                                          <p:stCondLst>
                                            <p:cond delay="1312"/>
                                          </p:stCondLst>
                                        </p:cTn>
                                        <p:tgtEl>
                                          <p:spTgt spid="11">
                                            <p:txEl>
                                              <p:pRg st="1" end="1"/>
                                            </p:txEl>
                                          </p:spTgt>
                                        </p:tgtEl>
                                      </p:cBhvr>
                                      <p:to x="100000" y="80000"/>
                                    </p:animScale>
                                    <p:animScale>
                                      <p:cBhvr>
                                        <p:cTn id="24" dur="166" decel="50000">
                                          <p:stCondLst>
                                            <p:cond delay="1338"/>
                                          </p:stCondLst>
                                        </p:cTn>
                                        <p:tgtEl>
                                          <p:spTgt spid="11">
                                            <p:txEl>
                                              <p:pRg st="1" end="1"/>
                                            </p:txEl>
                                          </p:spTgt>
                                        </p:tgtEl>
                                      </p:cBhvr>
                                      <p:to x="100000" y="100000"/>
                                    </p:animScale>
                                    <p:animScale>
                                      <p:cBhvr>
                                        <p:cTn id="25" dur="26">
                                          <p:stCondLst>
                                            <p:cond delay="1642"/>
                                          </p:stCondLst>
                                        </p:cTn>
                                        <p:tgtEl>
                                          <p:spTgt spid="11">
                                            <p:txEl>
                                              <p:pRg st="1" end="1"/>
                                            </p:txEl>
                                          </p:spTgt>
                                        </p:tgtEl>
                                      </p:cBhvr>
                                      <p:to x="100000" y="90000"/>
                                    </p:animScale>
                                    <p:animScale>
                                      <p:cBhvr>
                                        <p:cTn id="26" dur="166" decel="50000">
                                          <p:stCondLst>
                                            <p:cond delay="1668"/>
                                          </p:stCondLst>
                                        </p:cTn>
                                        <p:tgtEl>
                                          <p:spTgt spid="11">
                                            <p:txEl>
                                              <p:pRg st="1" end="1"/>
                                            </p:txEl>
                                          </p:spTgt>
                                        </p:tgtEl>
                                      </p:cBhvr>
                                      <p:to x="100000" y="100000"/>
                                    </p:animScale>
                                    <p:animScale>
                                      <p:cBhvr>
                                        <p:cTn id="27" dur="26">
                                          <p:stCondLst>
                                            <p:cond delay="1808"/>
                                          </p:stCondLst>
                                        </p:cTn>
                                        <p:tgtEl>
                                          <p:spTgt spid="11">
                                            <p:txEl>
                                              <p:pRg st="1" end="1"/>
                                            </p:txEl>
                                          </p:spTgt>
                                        </p:tgtEl>
                                      </p:cBhvr>
                                      <p:to x="100000" y="95000"/>
                                    </p:animScale>
                                    <p:animScale>
                                      <p:cBhvr>
                                        <p:cTn id="28" dur="166" decel="50000">
                                          <p:stCondLst>
                                            <p:cond delay="1834"/>
                                          </p:stCondLst>
                                        </p:cTn>
                                        <p:tgtEl>
                                          <p:spTgt spid="11">
                                            <p:txEl>
                                              <p:pRg st="1" end="1"/>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animEffect transition="in" filter="fade">
                                      <p:cBhvr>
                                        <p:cTn id="33" dur="1000"/>
                                        <p:tgtEl>
                                          <p:spTgt spid="11">
                                            <p:txEl>
                                              <p:pRg st="2" end="2"/>
                                            </p:txEl>
                                          </p:spTgt>
                                        </p:tgtEl>
                                      </p:cBhvr>
                                    </p:animEffect>
                                    <p:anim calcmode="lin" valueType="num">
                                      <p:cBhvr>
                                        <p:cTn id="34"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11">
                                            <p:txEl>
                                              <p:pRg st="2" end="2"/>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B61ED072-89E2-7044-8871-E42406A14D21}"/>
              </a:ext>
            </a:extLst>
          </p:cNvPr>
          <p:cNvSpPr>
            <a:spLocks noGrp="1"/>
          </p:cNvSpPr>
          <p:nvPr>
            <p:ph type="title"/>
          </p:nvPr>
        </p:nvSpPr>
        <p:spPr>
          <a:xfrm>
            <a:off x="958506" y="800392"/>
            <a:ext cx="10264697" cy="1212102"/>
          </a:xfrm>
        </p:spPr>
        <p:txBody>
          <a:bodyPr>
            <a:normAutofit/>
          </a:bodyPr>
          <a:lstStyle/>
          <a:p>
            <a:r>
              <a:rPr lang="en-CA" sz="4000" dirty="0">
                <a:solidFill>
                  <a:srgbClr val="FFFFFF"/>
                </a:solidFill>
              </a:rPr>
              <a:t>THE WORK OF DIVINE GRACE</a:t>
            </a:r>
            <a:endParaRPr lang="en-US" sz="4000" dirty="0">
              <a:solidFill>
                <a:srgbClr val="FFFFFF"/>
              </a:solidFill>
            </a:endParaRPr>
          </a:p>
        </p:txBody>
      </p:sp>
      <p:sp>
        <p:nvSpPr>
          <p:cNvPr id="3" name="Content Placeholder 2">
            <a:extLst>
              <a:ext uri="{FF2B5EF4-FFF2-40B4-BE49-F238E27FC236}">
                <a16:creationId xmlns:a16="http://schemas.microsoft.com/office/drawing/2014/main" id="{AD894BA0-F416-6848-895E-C364DB98A7CD}"/>
              </a:ext>
            </a:extLst>
          </p:cNvPr>
          <p:cNvSpPr>
            <a:spLocks noGrp="1"/>
          </p:cNvSpPr>
          <p:nvPr>
            <p:ph idx="1"/>
          </p:nvPr>
        </p:nvSpPr>
        <p:spPr>
          <a:xfrm>
            <a:off x="1367624" y="2490436"/>
            <a:ext cx="9708995" cy="3567173"/>
          </a:xfrm>
        </p:spPr>
        <p:txBody>
          <a:bodyPr anchor="ctr">
            <a:normAutofit/>
          </a:bodyPr>
          <a:lstStyle/>
          <a:p>
            <a:pPr marL="0" indent="0" fontAlgn="base">
              <a:buNone/>
            </a:pPr>
            <a:r>
              <a:rPr lang="en-CA" sz="2400" dirty="0"/>
              <a:t>3) </a:t>
            </a:r>
            <a:r>
              <a:rPr lang="en-CA" sz="2400" u="sng" dirty="0"/>
              <a:t>Grace inspires us to love God and repent</a:t>
            </a:r>
            <a:r>
              <a:rPr lang="en-CA" sz="2400" dirty="0"/>
              <a:t>. It implants holy feelings, the power to walk in the Lord’s path and the power to persevere in facing temptations.</a:t>
            </a:r>
          </a:p>
          <a:p>
            <a:pPr marL="0" indent="0" fontAlgn="base">
              <a:buNone/>
            </a:pPr>
            <a:endParaRPr lang="en-CA" sz="2400" dirty="0"/>
          </a:p>
          <a:p>
            <a:pPr marL="0" indent="0" fontAlgn="base">
              <a:buNone/>
            </a:pPr>
            <a:r>
              <a:rPr lang="en-CA" sz="2400" dirty="0"/>
              <a:t>4) </a:t>
            </a:r>
            <a:r>
              <a:rPr lang="en-CA" sz="2400" u="sng" dirty="0"/>
              <a:t>It gives us the will to work for God’s glory</a:t>
            </a:r>
            <a:r>
              <a:rPr lang="en-CA" sz="2400" dirty="0"/>
              <a:t>, “for it is God who is at work in you, enabling you both to will and to work for His good pleasure” (Phil. 2:13). </a:t>
            </a:r>
          </a:p>
        </p:txBody>
      </p:sp>
    </p:spTree>
    <p:extLst>
      <p:ext uri="{BB962C8B-B14F-4D97-AF65-F5344CB8AC3E}">
        <p14:creationId xmlns:p14="http://schemas.microsoft.com/office/powerpoint/2010/main" val="8933723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8">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itle 1">
            <a:extLst>
              <a:ext uri="{FF2B5EF4-FFF2-40B4-BE49-F238E27FC236}">
                <a16:creationId xmlns:a16="http://schemas.microsoft.com/office/drawing/2014/main" id="{8CE05842-2FC6-5E4D-B6E5-E6B3454EE725}"/>
              </a:ext>
            </a:extLst>
          </p:cNvPr>
          <p:cNvSpPr>
            <a:spLocks noGrp="1"/>
          </p:cNvSpPr>
          <p:nvPr>
            <p:ph type="title"/>
          </p:nvPr>
        </p:nvSpPr>
        <p:spPr>
          <a:xfrm>
            <a:off x="958506" y="800392"/>
            <a:ext cx="10264697" cy="1212102"/>
          </a:xfrm>
        </p:spPr>
        <p:txBody>
          <a:bodyPr>
            <a:normAutofit/>
          </a:bodyPr>
          <a:lstStyle/>
          <a:p>
            <a:r>
              <a:rPr lang="en-CA" sz="4000">
                <a:solidFill>
                  <a:srgbClr val="FFFFFF"/>
                </a:solidFill>
              </a:rPr>
              <a:t>THE WORK OF DIVINE GRACE</a:t>
            </a:r>
            <a:endParaRPr lang="en-US" sz="4000">
              <a:solidFill>
                <a:srgbClr val="FFFFFF"/>
              </a:solidFill>
            </a:endParaRPr>
          </a:p>
        </p:txBody>
      </p:sp>
      <p:sp>
        <p:nvSpPr>
          <p:cNvPr id="3" name="Content Placeholder 2">
            <a:extLst>
              <a:ext uri="{FF2B5EF4-FFF2-40B4-BE49-F238E27FC236}">
                <a16:creationId xmlns:a16="http://schemas.microsoft.com/office/drawing/2014/main" id="{50447D71-0727-0C46-BB0B-97B763D722CA}"/>
              </a:ext>
            </a:extLst>
          </p:cNvPr>
          <p:cNvSpPr>
            <a:spLocks noGrp="1"/>
          </p:cNvSpPr>
          <p:nvPr>
            <p:ph idx="1"/>
          </p:nvPr>
        </p:nvSpPr>
        <p:spPr>
          <a:xfrm>
            <a:off x="1367624" y="2490436"/>
            <a:ext cx="9708995" cy="3567173"/>
          </a:xfrm>
        </p:spPr>
        <p:txBody>
          <a:bodyPr anchor="ctr">
            <a:normAutofit/>
          </a:bodyPr>
          <a:lstStyle/>
          <a:p>
            <a:pPr marL="0" indent="0" fontAlgn="base">
              <a:buNone/>
            </a:pPr>
            <a:r>
              <a:rPr lang="en-CA" sz="2400" dirty="0"/>
              <a:t>5) </a:t>
            </a:r>
            <a:r>
              <a:rPr lang="en-CA" sz="2400" u="sng" dirty="0"/>
              <a:t>Divine grace protects us and grants us peace and tranquility</a:t>
            </a:r>
            <a:r>
              <a:rPr lang="en-CA" sz="2400" dirty="0"/>
              <a:t>. “Even though I walk through the darkest valley, I fear no evil; for You are with me; Your rod and Your staff – they comfort me.” (Ps. 23:4).  </a:t>
            </a:r>
          </a:p>
          <a:p>
            <a:pPr marL="0" indent="0" fontAlgn="base">
              <a:buNone/>
            </a:pPr>
            <a:endParaRPr lang="en-CA" sz="2400" u="sng" dirty="0"/>
          </a:p>
          <a:p>
            <a:pPr marL="0" indent="0" fontAlgn="base">
              <a:buNone/>
            </a:pPr>
            <a:r>
              <a:rPr lang="en-CA" sz="2400" u="sng" dirty="0">
                <a:solidFill>
                  <a:srgbClr val="FF0000"/>
                </a:solidFill>
              </a:rPr>
              <a:t>Example; </a:t>
            </a:r>
            <a:r>
              <a:rPr lang="en-CA" sz="2400" dirty="0"/>
              <a:t>Grace protected </a:t>
            </a:r>
            <a:r>
              <a:rPr lang="en-CA" sz="2400" u="sng" dirty="0"/>
              <a:t>Daniel</a:t>
            </a:r>
            <a:r>
              <a:rPr lang="en-CA" sz="2400" dirty="0"/>
              <a:t> in the lions’ den and the three youths in the fiery furnace. It also protected </a:t>
            </a:r>
            <a:r>
              <a:rPr lang="en-CA" sz="2400" u="sng" dirty="0"/>
              <a:t>David</a:t>
            </a:r>
            <a:r>
              <a:rPr lang="en-CA" sz="2400" dirty="0"/>
              <a:t> when he faced Goliath. Divine grace is what sustained the </a:t>
            </a:r>
            <a:r>
              <a:rPr lang="en-CA" sz="2400" u="sng" dirty="0"/>
              <a:t>martyrs</a:t>
            </a:r>
            <a:r>
              <a:rPr lang="en-CA" sz="2400" dirty="0"/>
              <a:t> during their trials and tortures. And protected the </a:t>
            </a:r>
            <a:r>
              <a:rPr lang="en-CA" sz="2400" u="sng" dirty="0"/>
              <a:t>hermits</a:t>
            </a:r>
            <a:r>
              <a:rPr lang="en-CA" sz="2400" dirty="0"/>
              <a:t> in the deserts.</a:t>
            </a:r>
            <a:endParaRPr lang="en-US" sz="2400" u="sng" dirty="0"/>
          </a:p>
        </p:txBody>
      </p:sp>
    </p:spTree>
    <p:extLst>
      <p:ext uri="{BB962C8B-B14F-4D97-AF65-F5344CB8AC3E}">
        <p14:creationId xmlns:p14="http://schemas.microsoft.com/office/powerpoint/2010/main" val="41287502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2">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Title 1">
            <a:extLst>
              <a:ext uri="{FF2B5EF4-FFF2-40B4-BE49-F238E27FC236}">
                <a16:creationId xmlns:a16="http://schemas.microsoft.com/office/drawing/2014/main" id="{2D4CE708-D1BB-DB44-A38B-A57119986A48}"/>
              </a:ext>
            </a:extLst>
          </p:cNvPr>
          <p:cNvSpPr>
            <a:spLocks noGrp="1"/>
          </p:cNvSpPr>
          <p:nvPr>
            <p:ph type="title"/>
          </p:nvPr>
        </p:nvSpPr>
        <p:spPr>
          <a:xfrm>
            <a:off x="958506" y="800392"/>
            <a:ext cx="10264697" cy="1212102"/>
          </a:xfrm>
        </p:spPr>
        <p:txBody>
          <a:bodyPr>
            <a:normAutofit/>
          </a:bodyPr>
          <a:lstStyle/>
          <a:p>
            <a:r>
              <a:rPr lang="en-CA" sz="4000">
                <a:solidFill>
                  <a:srgbClr val="FFFFFF"/>
                </a:solidFill>
              </a:rPr>
              <a:t>THE WORK OF DIVINE GRACE</a:t>
            </a:r>
            <a:endParaRPr lang="en-US" sz="4000">
              <a:solidFill>
                <a:srgbClr val="FFFFFF"/>
              </a:solidFill>
            </a:endParaRPr>
          </a:p>
        </p:txBody>
      </p:sp>
      <p:sp>
        <p:nvSpPr>
          <p:cNvPr id="3" name="Content Placeholder 2">
            <a:extLst>
              <a:ext uri="{FF2B5EF4-FFF2-40B4-BE49-F238E27FC236}">
                <a16:creationId xmlns:a16="http://schemas.microsoft.com/office/drawing/2014/main" id="{3180F181-CD86-FF46-9DED-A08B712927A2}"/>
              </a:ext>
            </a:extLst>
          </p:cNvPr>
          <p:cNvSpPr>
            <a:spLocks noGrp="1"/>
          </p:cNvSpPr>
          <p:nvPr>
            <p:ph idx="1"/>
          </p:nvPr>
        </p:nvSpPr>
        <p:spPr>
          <a:xfrm>
            <a:off x="1367624" y="2490436"/>
            <a:ext cx="9708995" cy="3567173"/>
          </a:xfrm>
        </p:spPr>
        <p:txBody>
          <a:bodyPr anchor="ctr">
            <a:normAutofit/>
          </a:bodyPr>
          <a:lstStyle/>
          <a:p>
            <a:pPr marL="0" indent="0" fontAlgn="base">
              <a:buNone/>
            </a:pPr>
            <a:r>
              <a:rPr lang="en-CA" sz="2400" dirty="0"/>
              <a:t>6) </a:t>
            </a:r>
            <a:r>
              <a:rPr lang="en-CA" sz="2400" u="sng" dirty="0"/>
              <a:t>Divine grace calls us to salvation </a:t>
            </a:r>
            <a:r>
              <a:rPr lang="en-CA" sz="2400" dirty="0"/>
              <a:t>for God “desires everyone to be saved and to come to the knowledge of the truth.” (1 Tim. 2:4).</a:t>
            </a:r>
          </a:p>
          <a:p>
            <a:pPr marL="0" indent="0" fontAlgn="base">
              <a:buNone/>
            </a:pPr>
            <a:endParaRPr lang="en-CA" sz="2400" dirty="0"/>
          </a:p>
          <a:p>
            <a:pPr marL="0" indent="0" fontAlgn="base">
              <a:buNone/>
            </a:pPr>
            <a:r>
              <a:rPr lang="en-CA" sz="2400" dirty="0"/>
              <a:t>7) </a:t>
            </a:r>
            <a:r>
              <a:rPr lang="en-CA" sz="2400" u="sng" dirty="0"/>
              <a:t>It leads us to believe in Christ and His redemptive work</a:t>
            </a:r>
            <a:r>
              <a:rPr lang="en-CA" sz="2400" dirty="0"/>
              <a:t>, thus calling humanity from darkness to light.</a:t>
            </a:r>
            <a:endParaRPr lang="en-US" sz="2400" dirty="0"/>
          </a:p>
        </p:txBody>
      </p:sp>
    </p:spTree>
    <p:extLst>
      <p:ext uri="{BB962C8B-B14F-4D97-AF65-F5344CB8AC3E}">
        <p14:creationId xmlns:p14="http://schemas.microsoft.com/office/powerpoint/2010/main" val="232412690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5A8397-B2E8-5946-A2FA-2FD3168E7B20}"/>
              </a:ext>
            </a:extLst>
          </p:cNvPr>
          <p:cNvSpPr>
            <a:spLocks noGrp="1"/>
          </p:cNvSpPr>
          <p:nvPr>
            <p:ph type="title"/>
          </p:nvPr>
        </p:nvSpPr>
        <p:spPr>
          <a:xfrm>
            <a:off x="1245072" y="1289765"/>
            <a:ext cx="3651101" cy="4270963"/>
          </a:xfrm>
        </p:spPr>
        <p:txBody>
          <a:bodyPr anchor="ctr">
            <a:normAutofit/>
          </a:bodyPr>
          <a:lstStyle/>
          <a:p>
            <a:pPr algn="ctr"/>
            <a:r>
              <a:rPr lang="en-US" sz="5600">
                <a:solidFill>
                  <a:srgbClr val="FFFFFF"/>
                </a:solidFill>
              </a:rPr>
              <a:t>Grace in Service</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263B66D8-D1BD-6B40-947F-8DB7106AA539}"/>
              </a:ext>
            </a:extLst>
          </p:cNvPr>
          <p:cNvSpPr>
            <a:spLocks noGrp="1"/>
          </p:cNvSpPr>
          <p:nvPr>
            <p:ph idx="1"/>
          </p:nvPr>
        </p:nvSpPr>
        <p:spPr>
          <a:xfrm>
            <a:off x="6297234" y="518400"/>
            <a:ext cx="4945900" cy="5837949"/>
          </a:xfrm>
        </p:spPr>
        <p:txBody>
          <a:bodyPr anchor="ctr">
            <a:normAutofit/>
          </a:bodyPr>
          <a:lstStyle/>
          <a:p>
            <a:r>
              <a:rPr lang="en-US" sz="2000" u="sng" dirty="0">
                <a:solidFill>
                  <a:schemeClr val="tx1">
                    <a:alpha val="80000"/>
                  </a:schemeClr>
                </a:solidFill>
              </a:rPr>
              <a:t>Grace has power that exceeds nature</a:t>
            </a:r>
            <a:r>
              <a:rPr lang="en-US" sz="2000" dirty="0">
                <a:solidFill>
                  <a:schemeClr val="tx1">
                    <a:alpha val="80000"/>
                  </a:schemeClr>
                </a:solidFill>
              </a:rPr>
              <a:t>. It works in all things we perceive as impossible. When Moses went through the red sea, he used a simple rod. </a:t>
            </a:r>
          </a:p>
          <a:p>
            <a:r>
              <a:rPr lang="en-CA" sz="2000" u="sng" dirty="0">
                <a:solidFill>
                  <a:srgbClr val="7030A0"/>
                </a:solidFill>
              </a:rPr>
              <a:t>H.H. Pope </a:t>
            </a:r>
            <a:r>
              <a:rPr lang="en-CA" sz="2000" u="sng" dirty="0" err="1">
                <a:solidFill>
                  <a:srgbClr val="7030A0"/>
                </a:solidFill>
              </a:rPr>
              <a:t>Shenouda</a:t>
            </a:r>
            <a:r>
              <a:rPr lang="en-CA" sz="2000" u="sng" dirty="0">
                <a:solidFill>
                  <a:srgbClr val="7030A0"/>
                </a:solidFill>
              </a:rPr>
              <a:t> III wrote</a:t>
            </a:r>
            <a:r>
              <a:rPr lang="en-CA" sz="2000" dirty="0">
                <a:solidFill>
                  <a:srgbClr val="7030A0"/>
                </a:solidFill>
              </a:rPr>
              <a:t>: </a:t>
            </a:r>
            <a:r>
              <a:rPr lang="en-CA" sz="2000" dirty="0">
                <a:solidFill>
                  <a:schemeClr val="tx1">
                    <a:alpha val="80000"/>
                  </a:schemeClr>
                </a:solidFill>
              </a:rPr>
              <a:t>“we are instruments in God’s hands. Yet, we are instruments that have free will. We should submit our will freely, lovingly and with conviction into God’s blessed hands, in order to fulfill His goodwill.”</a:t>
            </a:r>
          </a:p>
          <a:p>
            <a:r>
              <a:rPr lang="en-CA" sz="2000" u="sng" dirty="0">
                <a:solidFill>
                  <a:schemeClr val="tx1">
                    <a:alpha val="80000"/>
                  </a:schemeClr>
                </a:solidFill>
              </a:rPr>
              <a:t>God does not give us if we are lazy</a:t>
            </a:r>
            <a:r>
              <a:rPr lang="en-CA" sz="2000" dirty="0">
                <a:solidFill>
                  <a:schemeClr val="tx1">
                    <a:alpha val="80000"/>
                  </a:schemeClr>
                </a:solidFill>
              </a:rPr>
              <a:t>. “How often have I desired to gather your children together as a hen gathers her brood under her wings, and you were not’ willing!” (Matt. 23:37)</a:t>
            </a:r>
          </a:p>
          <a:p>
            <a:endParaRPr lang="en-US" sz="2000" dirty="0">
              <a:solidFill>
                <a:schemeClr val="tx1">
                  <a:alpha val="80000"/>
                </a:schemeClr>
              </a:solidFill>
            </a:endParaRP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419733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8"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1726</Words>
  <Application>Microsoft Macintosh PowerPoint</Application>
  <PresentationFormat>Widescreen</PresentationFormat>
  <Paragraphs>85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Divine Grace </vt:lpstr>
      <vt:lpstr>WHAT IS DIVINE GRACE?</vt:lpstr>
      <vt:lpstr>What is Divine Grace? </vt:lpstr>
      <vt:lpstr>WHAT IS DIVINE GRACE?</vt:lpstr>
      <vt:lpstr>THE WORK OF DIVINE GRACE</vt:lpstr>
      <vt:lpstr>THE WORK OF DIVINE GRACE</vt:lpstr>
      <vt:lpstr>THE WORK OF DIVINE GRACE</vt:lpstr>
      <vt:lpstr>THE WORK OF DIVINE GRACE</vt:lpstr>
      <vt:lpstr>Grace in Service</vt:lpstr>
      <vt:lpstr>Grace in Service</vt:lpstr>
      <vt:lpstr>Grace in the life of a servant</vt:lpstr>
      <vt:lpstr>Grace in the life of a servant</vt:lpstr>
      <vt:lpstr>Grace in the life of a servant</vt:lpstr>
      <vt:lpstr>Grace in the life of a servant</vt:lpstr>
      <vt:lpstr>Grace in the life of those we serve</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Divine Grace </dc:title>
  <dc:creator>WGI - Sam Menshawy</dc:creator>
  <cp:lastModifiedBy>WGI - Sam Menshawy</cp:lastModifiedBy>
  <cp:revision>12</cp:revision>
  <dcterms:created xsi:type="dcterms:W3CDTF">2021-01-31T06:09:36Z</dcterms:created>
  <dcterms:modified xsi:type="dcterms:W3CDTF">2021-01-31T07:38:49Z</dcterms:modified>
</cp:coreProperties>
</file>