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363" r:id="rId1"/>
  </p:sldMasterIdLst>
  <p:notesMasterIdLst>
    <p:notesMasterId r:id="rId26"/>
  </p:notesMasterIdLst>
  <p:sldIdLst>
    <p:sldId id="256" r:id="rId2"/>
    <p:sldId id="257" r:id="rId3"/>
    <p:sldId id="260" r:id="rId4"/>
    <p:sldId id="258" r:id="rId5"/>
    <p:sldId id="279" r:id="rId6"/>
    <p:sldId id="259" r:id="rId7"/>
    <p:sldId id="270" r:id="rId8"/>
    <p:sldId id="261" r:id="rId9"/>
    <p:sldId id="263" r:id="rId10"/>
    <p:sldId id="264" r:id="rId11"/>
    <p:sldId id="266" r:id="rId12"/>
    <p:sldId id="267" r:id="rId13"/>
    <p:sldId id="269" r:id="rId14"/>
    <p:sldId id="268" r:id="rId15"/>
    <p:sldId id="265" r:id="rId16"/>
    <p:sldId id="273" r:id="rId17"/>
    <p:sldId id="271" r:id="rId18"/>
    <p:sldId id="274" r:id="rId19"/>
    <p:sldId id="277" r:id="rId20"/>
    <p:sldId id="275" r:id="rId21"/>
    <p:sldId id="276" r:id="rId22"/>
    <p:sldId id="278" r:id="rId23"/>
    <p:sldId id="280" r:id="rId24"/>
    <p:sldId id="262"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CB891A-6B83-9A45-9A52-933748EA329C}" v="182" dt="2022-11-27T17:02:48.1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83359"/>
  </p:normalViewPr>
  <p:slideViewPr>
    <p:cSldViewPr snapToGrid="0">
      <p:cViewPr varScale="1">
        <p:scale>
          <a:sx n="92" d="100"/>
          <a:sy n="92" d="100"/>
        </p:scale>
        <p:origin x="132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9677CE-948F-8F4B-ADA6-CA6BF85513F6}" type="datetimeFigureOut">
              <a:rPr lang="en-US" smtClean="0"/>
              <a:t>11/30/22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EB4274-5B0E-9740-82F7-8535A11E3B8D}" type="slidenum">
              <a:rPr lang="en-US" smtClean="0"/>
              <a:t>‹#›</a:t>
            </a:fld>
            <a:endParaRPr lang="en-US"/>
          </a:p>
        </p:txBody>
      </p:sp>
    </p:spTree>
    <p:extLst>
      <p:ext uri="{BB962C8B-B14F-4D97-AF65-F5344CB8AC3E}">
        <p14:creationId xmlns:p14="http://schemas.microsoft.com/office/powerpoint/2010/main" val="4093756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Today we discuss a very important topic in the Orthodox faith- the topic of the Holy Tradition- it’s a big reason of how the orthodox faith has remained the same- unchanged and untainted- since the time of Christ.</a:t>
            </a:r>
          </a:p>
        </p:txBody>
      </p:sp>
      <p:sp>
        <p:nvSpPr>
          <p:cNvPr id="4" name="Slide Number Placeholder 3"/>
          <p:cNvSpPr>
            <a:spLocks noGrp="1"/>
          </p:cNvSpPr>
          <p:nvPr>
            <p:ph type="sldNum" sz="quarter" idx="5"/>
          </p:nvPr>
        </p:nvSpPr>
        <p:spPr/>
        <p:txBody>
          <a:bodyPr/>
          <a:lstStyle/>
          <a:p>
            <a:fld id="{40EB4274-5B0E-9740-82F7-8535A11E3B8D}" type="slidenum">
              <a:rPr lang="en-US" smtClean="0"/>
              <a:t>1</a:t>
            </a:fld>
            <a:endParaRPr lang="en-US"/>
          </a:p>
        </p:txBody>
      </p:sp>
    </p:spTree>
    <p:extLst>
      <p:ext uri="{BB962C8B-B14F-4D97-AF65-F5344CB8AC3E}">
        <p14:creationId xmlns:p14="http://schemas.microsoft.com/office/powerpoint/2010/main" val="8796198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Why was the written law needed then? Because of human corruption and the depravity of the human spirit- the effect of verbal tradition grew weaker and thus the written law was necessary to clarify the characteristics of the divine law that is engraved in mankind</a:t>
            </a:r>
          </a:p>
          <a:p>
            <a:pPr marL="171450" indent="-171450">
              <a:buFont typeface="Arial" panose="020B0604020202020204" pitchFamily="34" charset="0"/>
              <a:buChar char="•"/>
            </a:pPr>
            <a:r>
              <a:rPr lang="en-AU" dirty="0"/>
              <a:t>The important question now is: did the tradition cease when the law was given? No, it did not. The proof is that many incidents are mentioned in the New Testament while they are not mentioned in the Old Testament. Hence, they were taken from tradition. </a:t>
            </a:r>
            <a:endParaRPr lang="en-US" dirty="0"/>
          </a:p>
        </p:txBody>
      </p:sp>
      <p:sp>
        <p:nvSpPr>
          <p:cNvPr id="4" name="Slide Number Placeholder 3"/>
          <p:cNvSpPr>
            <a:spLocks noGrp="1"/>
          </p:cNvSpPr>
          <p:nvPr>
            <p:ph type="sldNum" sz="quarter" idx="5"/>
          </p:nvPr>
        </p:nvSpPr>
        <p:spPr/>
        <p:txBody>
          <a:bodyPr/>
          <a:lstStyle/>
          <a:p>
            <a:fld id="{40EB4274-5B0E-9740-82F7-8535A11E3B8D}" type="slidenum">
              <a:rPr lang="en-US" smtClean="0"/>
              <a:t>10</a:t>
            </a:fld>
            <a:endParaRPr lang="en-US"/>
          </a:p>
        </p:txBody>
      </p:sp>
    </p:spTree>
    <p:extLst>
      <p:ext uri="{BB962C8B-B14F-4D97-AF65-F5344CB8AC3E}">
        <p14:creationId xmlns:p14="http://schemas.microsoft.com/office/powerpoint/2010/main" val="21827832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sz="1800" b="0" i="0" dirty="0">
                <a:solidFill>
                  <a:srgbClr val="000000"/>
                </a:solidFill>
                <a:effectLst/>
                <a:latin typeface="Baskerville" panose="02020502070401020303" pitchFamily="18" charset="0"/>
                <a:ea typeface="Baskerville" panose="02020502070401020303" pitchFamily="18" charset="0"/>
              </a:rPr>
              <a:t>“</a:t>
            </a:r>
            <a:r>
              <a:rPr lang="en-AU" sz="1200" dirty="0"/>
              <a:t>(Mt 2:23) St. Matthew quoted a prophecy about our Lord Jesus Christ that was not written in any of The Old Testament Holy Books but was transmitted from one generation to the other through Holy Tradition.</a:t>
            </a:r>
          </a:p>
          <a:p>
            <a:pPr marL="171450" indent="-171450">
              <a:buFont typeface="Arial" panose="020B0604020202020204" pitchFamily="34" charset="0"/>
              <a:buChar char="•"/>
            </a:pPr>
            <a:r>
              <a:rPr lang="en-AU" dirty="0"/>
              <a:t>(Heb 12:21) St. Paul described how the people received the Law and how the mountain was blazing with fire. Then he wrote, “Moses said, I am exceedingly afraid and trembling”. These words ascribed to Moses the Prophet are not mentioned in the Old Testament. </a:t>
            </a:r>
            <a:endParaRPr lang="en-US" dirty="0"/>
          </a:p>
        </p:txBody>
      </p:sp>
      <p:sp>
        <p:nvSpPr>
          <p:cNvPr id="4" name="Slide Number Placeholder 3"/>
          <p:cNvSpPr>
            <a:spLocks noGrp="1"/>
          </p:cNvSpPr>
          <p:nvPr>
            <p:ph type="sldNum" sz="quarter" idx="5"/>
          </p:nvPr>
        </p:nvSpPr>
        <p:spPr/>
        <p:txBody>
          <a:bodyPr/>
          <a:lstStyle/>
          <a:p>
            <a:fld id="{40EB4274-5B0E-9740-82F7-8535A11E3B8D}" type="slidenum">
              <a:rPr lang="en-US" smtClean="0"/>
              <a:t>11</a:t>
            </a:fld>
            <a:endParaRPr lang="en-US"/>
          </a:p>
        </p:txBody>
      </p:sp>
    </p:spTree>
    <p:extLst>
      <p:ext uri="{BB962C8B-B14F-4D97-AF65-F5344CB8AC3E}">
        <p14:creationId xmlns:p14="http://schemas.microsoft.com/office/powerpoint/2010/main" val="38226970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In Galilee, the Lord Christ was preaching the gospel saying: “The time is fulfilled, and the kingdom of God is at hand. Repent and believe in the gospel.” Mk 1:15.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dirty="0"/>
              <a:t>What gospel was that? Was it not His verbal preaching and teaching? Our Lord Jesus Christ did not write a book, He did not document His blessed teachings on paper, but He chose His disciples who accompanied Him day and night. They absorbed His teachings and learned directly from Him. </a:t>
            </a:r>
          </a:p>
          <a:p>
            <a:pPr marL="171450" indent="-171450">
              <a:buFont typeface="Arial" panose="020B0604020202020204" pitchFamily="34" charset="0"/>
              <a:buChar char="•"/>
            </a:pPr>
            <a:r>
              <a:rPr lang="en-AU" dirty="0"/>
              <a:t>St. Luke begins his gospel: “In as much as many have taken in hand to set in order a narrative of those things which have been fulfilled among us, just as those from the beginning were eyewitnesses and ministers of the word delivered them to us, it seemed good to me also, having had perfect understanding of all things from the very first, to write to you an orderly account, most excellent Theophilus..” </a:t>
            </a:r>
          </a:p>
          <a:p>
            <a:pPr marL="171450" indent="-171450">
              <a:buFont typeface="Arial" panose="020B0604020202020204" pitchFamily="34" charset="0"/>
              <a:buChar char="•"/>
            </a:pPr>
            <a:r>
              <a:rPr lang="en-AU" dirty="0"/>
              <a:t>=Lk. 1:1-3. </a:t>
            </a:r>
            <a:r>
              <a:rPr lang="en-AU" b="1" dirty="0"/>
              <a:t>Then, St. Luke received, followed, and wrote the Gospel being inspired by the Holy Spirit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1" dirty="0"/>
          </a:p>
        </p:txBody>
      </p:sp>
      <p:sp>
        <p:nvSpPr>
          <p:cNvPr id="4" name="Slide Number Placeholder 3"/>
          <p:cNvSpPr>
            <a:spLocks noGrp="1"/>
          </p:cNvSpPr>
          <p:nvPr>
            <p:ph type="sldNum" sz="quarter" idx="5"/>
          </p:nvPr>
        </p:nvSpPr>
        <p:spPr/>
        <p:txBody>
          <a:bodyPr/>
          <a:lstStyle/>
          <a:p>
            <a:fld id="{40EB4274-5B0E-9740-82F7-8535A11E3B8D}" type="slidenum">
              <a:rPr lang="en-US" smtClean="0"/>
              <a:t>12</a:t>
            </a:fld>
            <a:endParaRPr lang="en-US"/>
          </a:p>
        </p:txBody>
      </p:sp>
    </p:spTree>
    <p:extLst>
      <p:ext uri="{BB962C8B-B14F-4D97-AF65-F5344CB8AC3E}">
        <p14:creationId xmlns:p14="http://schemas.microsoft.com/office/powerpoint/2010/main" val="27291280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After the Lord Jesus delivered the Christian new life to His disciples, He said to them: “Go therefore and make disciples of all the nations, baptize them in the name of the Father, and the Son and the Holy Spirit, teaching them to observe all things that I have commanded you.” Mat. 28:19-20. Thus, Making disciples is based primarily on </a:t>
            </a:r>
            <a:r>
              <a:rPr lang="en-AU" b="1" dirty="0"/>
              <a:t>direct contact with the person and on verbal teaching</a:t>
            </a:r>
            <a:r>
              <a:rPr lang="en-AU" dirty="0"/>
              <a:t>: </a:t>
            </a:r>
          </a:p>
          <a:p>
            <a:endParaRPr lang="en-US" dirty="0"/>
          </a:p>
        </p:txBody>
      </p:sp>
      <p:sp>
        <p:nvSpPr>
          <p:cNvPr id="4" name="Slide Number Placeholder 3"/>
          <p:cNvSpPr>
            <a:spLocks noGrp="1"/>
          </p:cNvSpPr>
          <p:nvPr>
            <p:ph type="sldNum" sz="quarter" idx="5"/>
          </p:nvPr>
        </p:nvSpPr>
        <p:spPr/>
        <p:txBody>
          <a:bodyPr/>
          <a:lstStyle/>
          <a:p>
            <a:fld id="{40EB4274-5B0E-9740-82F7-8535A11E3B8D}" type="slidenum">
              <a:rPr lang="en-US" smtClean="0"/>
              <a:t>13</a:t>
            </a:fld>
            <a:endParaRPr lang="en-US"/>
          </a:p>
        </p:txBody>
      </p:sp>
    </p:spTree>
    <p:extLst>
      <p:ext uri="{BB962C8B-B14F-4D97-AF65-F5344CB8AC3E}">
        <p14:creationId xmlns:p14="http://schemas.microsoft.com/office/powerpoint/2010/main" val="1540597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The holy apostles received the Christian life, being the love of God and the enjoyment of the richness of His abundant grace, through the work of the Holy Trinity in their lives. They used the same principle in their preaching. They went out and were filled with the Holy Spirit: “Their sound went into all the earth, and their words unto the ends of the world.” Rom. 10:18. </a:t>
            </a:r>
          </a:p>
          <a:p>
            <a:pPr marL="171450" indent="-171450">
              <a:buFont typeface="Arial" panose="020B0604020202020204" pitchFamily="34" charset="0"/>
              <a:buChar char="•"/>
            </a:pPr>
            <a:endParaRPr lang="en-AU" dirty="0"/>
          </a:p>
          <a:p>
            <a:pPr marL="171450" indent="-171450">
              <a:buFont typeface="Arial" panose="020B0604020202020204" pitchFamily="34" charset="0"/>
              <a:buChar char="•"/>
            </a:pPr>
            <a:r>
              <a:rPr lang="en-AU" dirty="0"/>
              <a:t>The Apostles revealed that one of the sources of the authority of their apostleship was the Holy Tradition they had received through their discipleship to our Lord Jesus Christ. They were eyewitnesses to the events of His life and His saving deeds. · St. John states, “That which was from the beginning, which we have heard, which we have seen with our eyes which we have looked upon and touched with our hands, concerning the word of life” (1Jn 1:1). In his Holy Gospel he says, “He who saw it has borne witness.” (Jn 19:35) · St. Peter talked about the Transfiguration of our Lord Jesus Christ (Mt 17) saying; “We heard this voice which came from heaven when we were with Him on the holy mountain.” (2Pet 1:18) · St. Luke pointed out that “those who from the beginning were eyewitnesses and ministers of the word” (Lk 1:2) delivered to him the accounts of the events of our Lord’s life. ·</a:t>
            </a:r>
          </a:p>
        </p:txBody>
      </p:sp>
      <p:sp>
        <p:nvSpPr>
          <p:cNvPr id="4" name="Slide Number Placeholder 3"/>
          <p:cNvSpPr>
            <a:spLocks noGrp="1"/>
          </p:cNvSpPr>
          <p:nvPr>
            <p:ph type="sldNum" sz="quarter" idx="5"/>
          </p:nvPr>
        </p:nvSpPr>
        <p:spPr/>
        <p:txBody>
          <a:bodyPr/>
          <a:lstStyle/>
          <a:p>
            <a:fld id="{40EB4274-5B0E-9740-82F7-8535A11E3B8D}" type="slidenum">
              <a:rPr lang="en-US" smtClean="0"/>
              <a:t>14</a:t>
            </a:fld>
            <a:endParaRPr lang="en-US"/>
          </a:p>
        </p:txBody>
      </p:sp>
    </p:spTree>
    <p:extLst>
      <p:ext uri="{BB962C8B-B14F-4D97-AF65-F5344CB8AC3E}">
        <p14:creationId xmlns:p14="http://schemas.microsoft.com/office/powerpoint/2010/main" val="34435420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Recap on Christian teachings- what are the 3 important sources?</a:t>
            </a:r>
          </a:p>
          <a:p>
            <a:pPr marL="228600" indent="-228600">
              <a:buAutoNum type="arabicPeriod"/>
            </a:pPr>
            <a:r>
              <a:rPr lang="en-US" dirty="0"/>
              <a:t>Scripture</a:t>
            </a:r>
          </a:p>
          <a:p>
            <a:pPr marL="228600" indent="-228600">
              <a:buAutoNum type="arabicPeriod"/>
            </a:pPr>
            <a:r>
              <a:rPr lang="en-US" dirty="0"/>
              <a:t>Holy tradition</a:t>
            </a:r>
          </a:p>
          <a:p>
            <a:pPr marL="228600" indent="-228600">
              <a:buAutoNum type="arabicPeriod"/>
            </a:pPr>
            <a:r>
              <a:rPr lang="en-US" dirty="0"/>
              <a:t>Ecumenical councils</a:t>
            </a:r>
          </a:p>
          <a:p>
            <a:pPr marL="0" indent="0">
              <a:buNone/>
            </a:pPr>
            <a:r>
              <a:rPr lang="en-US" dirty="0" err="1"/>
              <a:t>Isnt</a:t>
            </a:r>
            <a:r>
              <a:rPr lang="en-US" dirty="0"/>
              <a:t> the bible enough?</a:t>
            </a:r>
          </a:p>
          <a:p>
            <a:pPr marL="0" marR="0" lvl="0" indent="0" algn="l" defTabSz="914400" rtl="0" eaLnBrk="1" fontAlgn="auto" latinLnBrk="0" hangingPunct="1">
              <a:lnSpc>
                <a:spcPct val="100000"/>
              </a:lnSpc>
              <a:spcBef>
                <a:spcPts val="0"/>
              </a:spcBef>
              <a:spcAft>
                <a:spcPts val="0"/>
              </a:spcAft>
              <a:buClrTx/>
              <a:buSzTx/>
              <a:buFontTx/>
              <a:buNone/>
              <a:tabLst/>
              <a:defRPr/>
            </a:pPr>
            <a:r>
              <a:rPr lang="en-AU" sz="1800" i="0" dirty="0">
                <a:effectLst/>
                <a:latin typeface="Calibri" panose="020F0502020204030204" pitchFamily="34" charset="0"/>
                <a:ea typeface="Calibri" panose="020F0502020204030204" pitchFamily="34" charset="0"/>
                <a:cs typeface="Times New Roman" panose="02020603050405020304" pitchFamily="18" charset="0"/>
              </a:rPr>
              <a:t>Because sometimes people will say “well it’s not written in the bible, so its not part of Christian teaching” </a:t>
            </a:r>
            <a:r>
              <a:rPr lang="en-AU" sz="1800" i="0" dirty="0" err="1">
                <a:effectLst/>
                <a:latin typeface="Calibri" panose="020F0502020204030204" pitchFamily="34" charset="0"/>
                <a:ea typeface="Calibri" panose="020F0502020204030204" pitchFamily="34" charset="0"/>
                <a:cs typeface="Times New Roman" panose="02020603050405020304" pitchFamily="18" charset="0"/>
              </a:rPr>
              <a:t>ie</a:t>
            </a:r>
            <a:r>
              <a:rPr lang="en-AU" sz="1800" i="0" dirty="0">
                <a:effectLst/>
                <a:latin typeface="Calibri" panose="020F0502020204030204" pitchFamily="34" charset="0"/>
                <a:ea typeface="Calibri" panose="020F0502020204030204" pitchFamily="34" charset="0"/>
                <a:cs typeface="Times New Roman" panose="02020603050405020304" pitchFamily="18" charset="0"/>
              </a:rPr>
              <a:t>. Facing the east during prayer is not in the bible, signing the cross is not in the bible, praying the liturgy like we do is not written in the bible” but we say its part of Tradition- so </a:t>
            </a:r>
            <a:r>
              <a:rPr lang="en-AU" sz="1800" i="0" dirty="0" err="1">
                <a:effectLst/>
                <a:latin typeface="Calibri" panose="020F0502020204030204" pitchFamily="34" charset="0"/>
                <a:ea typeface="Calibri" panose="020F0502020204030204" pitchFamily="34" charset="0"/>
                <a:cs typeface="Times New Roman" panose="02020603050405020304" pitchFamily="18" charset="0"/>
              </a:rPr>
              <a:t>whats</a:t>
            </a:r>
            <a:r>
              <a:rPr lang="en-AU" sz="1800" i="0" dirty="0">
                <a:effectLst/>
                <a:latin typeface="Calibri" panose="020F0502020204030204" pitchFamily="34" charset="0"/>
                <a:ea typeface="Calibri" panose="020F0502020204030204" pitchFamily="34" charset="0"/>
                <a:cs typeface="Times New Roman" panose="02020603050405020304" pitchFamily="18" charset="0"/>
              </a:rPr>
              <a:t> more important?</a:t>
            </a:r>
          </a:p>
          <a:p>
            <a:pPr marL="0" marR="0" lvl="0" indent="0" algn="l" defTabSz="914400" rtl="0" eaLnBrk="1" fontAlgn="auto" latinLnBrk="0" hangingPunct="1">
              <a:lnSpc>
                <a:spcPct val="100000"/>
              </a:lnSpc>
              <a:spcBef>
                <a:spcPts val="0"/>
              </a:spcBef>
              <a:spcAft>
                <a:spcPts val="0"/>
              </a:spcAft>
              <a:buClrTx/>
              <a:buSzTx/>
              <a:buFontTx/>
              <a:buNone/>
              <a:tabLst/>
              <a:defRPr/>
            </a:pPr>
            <a:r>
              <a:rPr lang="en-AU" sz="1800" i="0" dirty="0">
                <a:effectLst/>
                <a:latin typeface="Calibri" panose="020F0502020204030204" pitchFamily="34" charset="0"/>
                <a:ea typeface="Calibri" panose="020F0502020204030204" pitchFamily="34" charset="0"/>
                <a:cs typeface="Times New Roman" panose="02020603050405020304" pitchFamily="18" charset="0"/>
              </a:rPr>
              <a:t>- The source of scripture is tradition! The church! Tradition predates scripture- scripture is a function of holy tradition</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pPr marL="1371600"/>
            <a:r>
              <a:rPr lang="en-AU" sz="1200" i="0" dirty="0">
                <a:effectLst/>
                <a:latin typeface="Calibri" panose="020F0502020204030204" pitchFamily="34" charset="0"/>
                <a:ea typeface="Calibri" panose="020F0502020204030204" pitchFamily="34" charset="0"/>
                <a:cs typeface="Times New Roman" panose="02020603050405020304" pitchFamily="18" charset="0"/>
              </a:rPr>
              <a:t> </a:t>
            </a:r>
            <a:endParaRPr lang="en-AU" sz="1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
        <p:nvSpPr>
          <p:cNvPr id="4" name="Slide Number Placeholder 3"/>
          <p:cNvSpPr>
            <a:spLocks noGrp="1"/>
          </p:cNvSpPr>
          <p:nvPr>
            <p:ph type="sldNum" sz="quarter" idx="5"/>
          </p:nvPr>
        </p:nvSpPr>
        <p:spPr/>
        <p:txBody>
          <a:bodyPr/>
          <a:lstStyle/>
          <a:p>
            <a:fld id="{40EB4274-5B0E-9740-82F7-8535A11E3B8D}" type="slidenum">
              <a:rPr lang="en-US" smtClean="0"/>
              <a:t>15</a:t>
            </a:fld>
            <a:endParaRPr lang="en-US"/>
          </a:p>
        </p:txBody>
      </p:sp>
    </p:spTree>
    <p:extLst>
      <p:ext uri="{BB962C8B-B14F-4D97-AF65-F5344CB8AC3E}">
        <p14:creationId xmlns:p14="http://schemas.microsoft.com/office/powerpoint/2010/main" val="1736625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i="0" dirty="0">
                <a:effectLst/>
                <a:latin typeface="Calibri" panose="020F0502020204030204" pitchFamily="34" charset="0"/>
                <a:ea typeface="Calibri" panose="020F0502020204030204" pitchFamily="34" charset="0"/>
                <a:cs typeface="Times New Roman" panose="02020603050405020304" pitchFamily="18" charset="0"/>
              </a:rPr>
              <a:t>St. </a:t>
            </a:r>
            <a:r>
              <a:rPr lang="en-AU" sz="1200" i="0" dirty="0" err="1">
                <a:effectLst/>
                <a:latin typeface="Calibri" panose="020F0502020204030204" pitchFamily="34" charset="0"/>
                <a:ea typeface="Calibri" panose="020F0502020204030204" pitchFamily="34" charset="0"/>
                <a:cs typeface="Times New Roman" panose="02020603050405020304" pitchFamily="18" charset="0"/>
              </a:rPr>
              <a:t>Iraneus</a:t>
            </a:r>
            <a:r>
              <a:rPr lang="en-AU" sz="1200" i="0" dirty="0">
                <a:effectLst/>
                <a:latin typeface="Calibri" panose="020F0502020204030204" pitchFamily="34" charset="0"/>
                <a:ea typeface="Calibri" panose="020F0502020204030204" pitchFamily="34" charset="0"/>
                <a:cs typeface="Times New Roman" panose="02020603050405020304" pitchFamily="18" charset="0"/>
              </a:rPr>
              <a:t> of </a:t>
            </a:r>
            <a:r>
              <a:rPr lang="en-AU" sz="1200" i="0" dirty="0" err="1">
                <a:effectLst/>
                <a:latin typeface="Calibri" panose="020F0502020204030204" pitchFamily="34" charset="0"/>
                <a:ea typeface="Calibri" panose="020F0502020204030204" pitchFamily="34" charset="0"/>
                <a:cs typeface="Times New Roman" panose="02020603050405020304" pitchFamily="18" charset="0"/>
              </a:rPr>
              <a:t>lyons</a:t>
            </a:r>
            <a:r>
              <a:rPr lang="en-AU" sz="1200" i="0" dirty="0">
                <a:effectLst/>
                <a:latin typeface="Calibri" panose="020F0502020204030204" pitchFamily="34" charset="0"/>
                <a:ea typeface="Calibri" panose="020F0502020204030204" pitchFamily="34" charset="0"/>
                <a:cs typeface="Times New Roman" panose="02020603050405020304" pitchFamily="18" charset="0"/>
              </a:rPr>
              <a:t>- against heresies</a:t>
            </a:r>
            <a:endParaRPr lang="en-AU"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Calibri" panose="020F0502020204030204" pitchFamily="34" charset="0"/>
              <a:buChar char="-"/>
            </a:pPr>
            <a:r>
              <a:rPr lang="en-AU" sz="1200" i="0" dirty="0">
                <a:effectLst/>
                <a:latin typeface="Calibri" panose="020F0502020204030204" pitchFamily="34" charset="0"/>
                <a:ea typeface="Calibri" panose="020F0502020204030204" pitchFamily="34" charset="0"/>
                <a:cs typeface="Times New Roman" panose="02020603050405020304" pitchFamily="18" charset="0"/>
              </a:rPr>
              <a:t>Wrote it against Gnosticism in the 2</a:t>
            </a:r>
            <a:r>
              <a:rPr lang="en-AU" sz="1200" i="0" baseline="30000" dirty="0">
                <a:effectLst/>
                <a:latin typeface="Calibri" panose="020F0502020204030204" pitchFamily="34" charset="0"/>
                <a:ea typeface="Calibri" panose="020F0502020204030204" pitchFamily="34" charset="0"/>
                <a:cs typeface="Times New Roman" panose="02020603050405020304" pitchFamily="18" charset="0"/>
              </a:rPr>
              <a:t>nd</a:t>
            </a:r>
            <a:r>
              <a:rPr lang="en-AU" sz="1200" i="0" dirty="0">
                <a:effectLst/>
                <a:latin typeface="Calibri" panose="020F0502020204030204" pitchFamily="34" charset="0"/>
                <a:ea typeface="Calibri" panose="020F0502020204030204" pitchFamily="34" charset="0"/>
                <a:cs typeface="Times New Roman" panose="02020603050405020304" pitchFamily="18" charset="0"/>
              </a:rPr>
              <a:t> century</a:t>
            </a:r>
            <a:endParaRPr lang="en-AU"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Calibri" panose="020F0502020204030204" pitchFamily="34" charset="0"/>
              <a:buChar char="-"/>
            </a:pPr>
            <a:r>
              <a:rPr lang="en-AU" sz="1200" i="0" dirty="0">
                <a:effectLst/>
                <a:latin typeface="Calibri" panose="020F0502020204030204" pitchFamily="34" charset="0"/>
                <a:ea typeface="Calibri" panose="020F0502020204030204" pitchFamily="34" charset="0"/>
                <a:cs typeface="Times New Roman" panose="02020603050405020304" pitchFamily="18" charset="0"/>
              </a:rPr>
              <a:t>He says that those who were Gnostics would come, take the same scripture, imagine scripture is like a mosaic, the pieces of the mosaic are taken apart and then reconstructed and form it in the image of a dog or a fox</a:t>
            </a:r>
            <a:endParaRPr lang="en-AU"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Calibri" panose="020F0502020204030204" pitchFamily="34" charset="0"/>
              <a:buChar char="-"/>
            </a:pPr>
            <a:r>
              <a:rPr lang="en-AU" sz="1200" i="0" dirty="0">
                <a:effectLst/>
                <a:latin typeface="Calibri" panose="020F0502020204030204" pitchFamily="34" charset="0"/>
                <a:ea typeface="Calibri" panose="020F0502020204030204" pitchFamily="34" charset="0"/>
                <a:cs typeface="Times New Roman" panose="02020603050405020304" pitchFamily="18" charset="0"/>
              </a:rPr>
              <a:t>He says this is what the </a:t>
            </a:r>
            <a:r>
              <a:rPr lang="en-AU" sz="1200" i="0" dirty="0" err="1">
                <a:effectLst/>
                <a:latin typeface="Calibri" panose="020F0502020204030204" pitchFamily="34" charset="0"/>
                <a:ea typeface="Calibri" panose="020F0502020204030204" pitchFamily="34" charset="0"/>
                <a:cs typeface="Times New Roman" panose="02020603050405020304" pitchFamily="18" charset="0"/>
              </a:rPr>
              <a:t>herectics</a:t>
            </a:r>
            <a:r>
              <a:rPr lang="en-AU" sz="1200" i="0" dirty="0">
                <a:effectLst/>
                <a:latin typeface="Calibri" panose="020F0502020204030204" pitchFamily="34" charset="0"/>
                <a:ea typeface="Calibri" panose="020F0502020204030204" pitchFamily="34" charset="0"/>
                <a:cs typeface="Times New Roman" panose="02020603050405020304" pitchFamily="18" charset="0"/>
              </a:rPr>
              <a:t> are done- that’s why its important to hold on to scripture and traditions of the church</a:t>
            </a:r>
            <a:endParaRPr lang="en-AU" sz="12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Courier New" panose="02070309020205020404" pitchFamily="49" charset="0"/>
              <a:buChar char="o"/>
            </a:pPr>
            <a:r>
              <a:rPr lang="en-AU" sz="1800" i="0" dirty="0">
                <a:effectLst/>
                <a:latin typeface="Calibri" panose="020F0502020204030204" pitchFamily="34" charset="0"/>
                <a:ea typeface="Calibri" panose="020F0502020204030204" pitchFamily="34" charset="0"/>
                <a:cs typeface="Times New Roman" panose="02020603050405020304" pitchFamily="18" charset="0"/>
              </a:rPr>
              <a:t>A </a:t>
            </a:r>
            <a:r>
              <a:rPr lang="en-AU" sz="1800" i="0" dirty="0" err="1">
                <a:effectLst/>
                <a:latin typeface="Calibri" panose="020F0502020204030204" pitchFamily="34" charset="0"/>
                <a:ea typeface="Calibri" panose="020F0502020204030204" pitchFamily="34" charset="0"/>
                <a:cs typeface="Times New Roman" panose="02020603050405020304" pitchFamily="18" charset="0"/>
              </a:rPr>
              <a:t>herectic</a:t>
            </a:r>
            <a:r>
              <a:rPr lang="en-AU" sz="1800" i="0" dirty="0">
                <a:effectLst/>
                <a:latin typeface="Calibri" panose="020F0502020204030204" pitchFamily="34" charset="0"/>
                <a:ea typeface="Calibri" panose="020F0502020204030204" pitchFamily="34" charset="0"/>
                <a:cs typeface="Times New Roman" panose="02020603050405020304" pitchFamily="18" charset="0"/>
              </a:rPr>
              <a:t> would come out and say “XYZ” and the church would respond and say no its not XYZ its ABC- so these expressions of faith became dogmas and they were a reaction to a heretic</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Courier New" panose="02070309020205020404" pitchFamily="49" charset="0"/>
              <a:buChar char="o"/>
            </a:pPr>
            <a:r>
              <a:rPr lang="en-AU" sz="1800" i="0" dirty="0">
                <a:effectLst/>
                <a:latin typeface="Calibri" panose="020F0502020204030204" pitchFamily="34" charset="0"/>
                <a:ea typeface="Calibri" panose="020F0502020204030204" pitchFamily="34" charset="0"/>
                <a:cs typeface="Times New Roman" panose="02020603050405020304" pitchFamily="18" charset="0"/>
              </a:rPr>
              <a:t>Church adapted to heresy by creating dogma, rituals, liturgies and things got more complex than in the early church (</a:t>
            </a:r>
            <a:r>
              <a:rPr lang="en-AU" sz="1800" i="0" dirty="0" err="1">
                <a:effectLst/>
                <a:latin typeface="Calibri" panose="020F0502020204030204" pitchFamily="34" charset="0"/>
                <a:ea typeface="Calibri" panose="020F0502020204030204" pitchFamily="34" charset="0"/>
                <a:cs typeface="Times New Roman" panose="02020603050405020304" pitchFamily="18" charset="0"/>
              </a:rPr>
              <a:t>ie</a:t>
            </a:r>
            <a:r>
              <a:rPr lang="en-AU" sz="1800" i="0" dirty="0">
                <a:effectLst/>
                <a:latin typeface="Calibri" panose="020F0502020204030204" pitchFamily="34" charset="0"/>
                <a:ea typeface="Calibri" panose="020F0502020204030204" pitchFamily="34" charset="0"/>
                <a:cs typeface="Times New Roman" panose="02020603050405020304" pitchFamily="18" charset="0"/>
              </a:rPr>
              <a:t> liturgical calendar, church building and shape (cross, star, circle, arch </a:t>
            </a:r>
            <a:r>
              <a:rPr lang="en-AU" sz="1800" i="0" dirty="0" err="1">
                <a:effectLst/>
                <a:latin typeface="Calibri" panose="020F0502020204030204" pitchFamily="34" charset="0"/>
                <a:ea typeface="Calibri" panose="020F0502020204030204" pitchFamily="34" charset="0"/>
                <a:cs typeface="Times New Roman" panose="02020603050405020304" pitchFamily="18" charset="0"/>
              </a:rPr>
              <a:t>ect</a:t>
            </a:r>
            <a:r>
              <a:rPr lang="en-AU" sz="1800" i="0" dirty="0">
                <a:effectLst/>
                <a:latin typeface="Calibri" panose="020F0502020204030204" pitchFamily="34" charset="0"/>
                <a:ea typeface="Calibri" panose="020F0502020204030204" pitchFamily="34" charset="0"/>
                <a:cs typeface="Times New Roman" panose="02020603050405020304" pitchFamily="18" charset="0"/>
              </a:rPr>
              <a:t>)</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Courier New" panose="02070309020205020404" pitchFamily="49" charset="0"/>
              <a:buChar char="o"/>
            </a:pPr>
            <a:endParaRPr lang="en-AU"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40EB4274-5B0E-9740-82F7-8535A11E3B8D}" type="slidenum">
              <a:rPr lang="en-US" smtClean="0"/>
              <a:t>16</a:t>
            </a:fld>
            <a:endParaRPr lang="en-US"/>
          </a:p>
        </p:txBody>
      </p:sp>
    </p:spTree>
    <p:extLst>
      <p:ext uri="{BB962C8B-B14F-4D97-AF65-F5344CB8AC3E}">
        <p14:creationId xmlns:p14="http://schemas.microsoft.com/office/powerpoint/2010/main" val="27177483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marR="0" lvl="2" indent="0" algn="l" defTabSz="914400" rtl="0" eaLnBrk="1" fontAlgn="auto" latinLnBrk="0" hangingPunct="1">
              <a:lnSpc>
                <a:spcPct val="100000"/>
              </a:lnSpc>
              <a:spcBef>
                <a:spcPts val="0"/>
              </a:spcBef>
              <a:spcAft>
                <a:spcPts val="0"/>
              </a:spcAft>
              <a:buClrTx/>
              <a:buSzTx/>
              <a:buFont typeface="Wingdings" pitchFamily="2" charset="2"/>
              <a:buNone/>
              <a:tabLst/>
              <a:defRPr/>
            </a:pPr>
            <a:endParaRPr lang="en-US" i="0" dirty="0"/>
          </a:p>
          <a:p>
            <a:pPr marL="914400" lvl="2" indent="0">
              <a:buFont typeface="Wingdings" pitchFamily="2" charset="2"/>
              <a:buNone/>
            </a:pPr>
            <a:r>
              <a:rPr lang="en-US" i="0" dirty="0"/>
              <a:t>This is long, but basically he’s saying </a:t>
            </a:r>
            <a:r>
              <a:rPr lang="en-AU" sz="1200" i="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if 15 of us read the same thing we can interpret it 15 different ways- so how do we know how to interpret scripture as it was meant to be received by God? Today it’s very easy to interpret the gospel in a 21</a:t>
            </a:r>
            <a:r>
              <a:rPr lang="en-AU" sz="1200" i="0" baseline="30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st</a:t>
            </a:r>
            <a:r>
              <a:rPr lang="en-AU" sz="1200" i="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century way- a way that’s is being preached by many cultures and denominations today, but we want it the orthodox way</a:t>
            </a:r>
            <a:endParaRPr lang="en-AU" sz="1100" i="0" dirty="0">
              <a:effectLst/>
              <a:latin typeface="Calibri" panose="020F0502020204030204" pitchFamily="34" charset="0"/>
              <a:ea typeface="Calibri" panose="020F0502020204030204" pitchFamily="34" charset="0"/>
              <a:cs typeface="Times New Roman" panose="02020603050405020304" pitchFamily="18" charset="0"/>
            </a:endParaRPr>
          </a:p>
          <a:p>
            <a:pPr marL="914400" lvl="2" indent="0">
              <a:buFont typeface="Wingdings" pitchFamily="2" charset="2"/>
              <a:buNone/>
            </a:pPr>
            <a:r>
              <a:rPr lang="en-AU" sz="1200" i="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He’s saying that it’s not enough for only one person to say it- it has to be preached everywhere always by all- its not sufficient for it to be preached only in Alexandria- it had to be preached everywhere. </a:t>
            </a:r>
            <a:endParaRPr lang="en-AU" sz="1100" i="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40EB4274-5B0E-9740-82F7-8535A11E3B8D}" type="slidenum">
              <a:rPr lang="en-US" smtClean="0"/>
              <a:t>17</a:t>
            </a:fld>
            <a:endParaRPr lang="en-US"/>
          </a:p>
        </p:txBody>
      </p:sp>
    </p:spTree>
    <p:extLst>
      <p:ext uri="{BB962C8B-B14F-4D97-AF65-F5344CB8AC3E}">
        <p14:creationId xmlns:p14="http://schemas.microsoft.com/office/powerpoint/2010/main" val="35144553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The church, through its leaders and teachers, greatly guarded the divine oracles which once were delivered to the saints. The patriarchs, the metropolitans, the bishops, the priests, and the deacons rejected every foreign teaching or idea that turned aside from the apostolic spirit, which they received from generation to generation.</a:t>
            </a:r>
          </a:p>
          <a:p>
            <a:pPr marL="171450" indent="-171450">
              <a:buFont typeface="Arial" panose="020B0604020202020204" pitchFamily="34" charset="0"/>
              <a:buChar char="•"/>
            </a:pPr>
            <a:r>
              <a:rPr lang="en-AU" dirty="0"/>
              <a:t>The apostolic teachings and the sayings of the holy fathers of the church are greatly honoured. They record the teachings of the Lord Himself as He delivered them to His holy apostles. Also, the apostolic fathers of the first and the second century and the fathers of the third, fourth and fifth century. </a:t>
            </a:r>
          </a:p>
          <a:p>
            <a:pPr marL="171450" indent="-171450">
              <a:buFont typeface="Arial" panose="020B0604020202020204" pitchFamily="34" charset="0"/>
              <a:buChar char="•"/>
            </a:pPr>
            <a:r>
              <a:rPr lang="en-AU" dirty="0"/>
              <a:t>The historians of the early church: The writings of the historians of the early church are valuable as a treasure. These historians, like Eusebius, were diligent to record the details of the life of the early church.</a:t>
            </a:r>
          </a:p>
          <a:p>
            <a:pPr marL="171450" indent="-171450">
              <a:buFont typeface="Arial" panose="020B0604020202020204" pitchFamily="34" charset="0"/>
              <a:buChar char="•"/>
            </a:pPr>
            <a:r>
              <a:rPr lang="en-AU" dirty="0"/>
              <a:t>The canons of the ecumenical councils: These are the councils held in the first four centuries. The three ecumenical councils were held to refute some heresies and to investigate certain problems. </a:t>
            </a:r>
          </a:p>
          <a:p>
            <a:pPr marL="171450" indent="-171450">
              <a:buFont typeface="Arial" panose="020B0604020202020204" pitchFamily="34" charset="0"/>
              <a:buChar char="•"/>
            </a:pPr>
            <a:r>
              <a:rPr lang="en-AU" dirty="0"/>
              <a:t>These Ecumenical Councils became instruments for formulating the dogmatic teachings of the Church- and unified the church</a:t>
            </a:r>
          </a:p>
          <a:p>
            <a:pPr marL="171450" indent="-171450">
              <a:buFont typeface="Arial" panose="020B0604020202020204" pitchFamily="34" charset="0"/>
              <a:buChar char="•"/>
            </a:pPr>
            <a:r>
              <a:rPr lang="en-AU" dirty="0"/>
              <a:t>The liturgies and the rituals of the church: The Coptic Orthodox Church practices its prayers according to a definite system of rituals established by and received from the fathers of the church generation after generation. These liturgies and rituals kept for the church are a great and valuable treasure of the ecclesiastical tradition. For example, the divine liturgy of the Eucharist, the seven sacraments, the harmony of the readings with the church seasons, and its feasts which provide the believers with a rich spiritual meal and deep message to all.</a:t>
            </a:r>
            <a:endParaRPr lang="en-US" dirty="0"/>
          </a:p>
        </p:txBody>
      </p:sp>
      <p:sp>
        <p:nvSpPr>
          <p:cNvPr id="4" name="Slide Number Placeholder 3"/>
          <p:cNvSpPr>
            <a:spLocks noGrp="1"/>
          </p:cNvSpPr>
          <p:nvPr>
            <p:ph type="sldNum" sz="quarter" idx="5"/>
          </p:nvPr>
        </p:nvSpPr>
        <p:spPr/>
        <p:txBody>
          <a:bodyPr/>
          <a:lstStyle/>
          <a:p>
            <a:fld id="{40EB4274-5B0E-9740-82F7-8535A11E3B8D}" type="slidenum">
              <a:rPr lang="en-US" smtClean="0"/>
              <a:t>18</a:t>
            </a:fld>
            <a:endParaRPr lang="en-US"/>
          </a:p>
        </p:txBody>
      </p:sp>
    </p:spTree>
    <p:extLst>
      <p:ext uri="{BB962C8B-B14F-4D97-AF65-F5344CB8AC3E}">
        <p14:creationId xmlns:p14="http://schemas.microsoft.com/office/powerpoint/2010/main" val="2096095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The Church and Her Tradition, although they live in history, are beyond history. They have eternal value, because Christ, the Founder of the Church, has no beginning and no end. In other words, when the universality of the Church Tradition is mentioned, it refers to the gift of the Holy Spirit, which enables the Church to preserve until the end of time the Apostolic truth unadulterated, unbroken, and unaltered. This is true because Tradition expresses the common Orthodox mind of the whole Church against all heresies and schisms of all times. In other words, Tradition is a gift of the Holy Spirit, a living experience, which is relived and renewed through time. It is the true faith, which is revealed by the Holy Spirit to the true people of God. Tradition, therefore, cannot be reduced to a mere enumeration of quotations from the Scriptures or from the Fathers. It is the fruit of the incarnation of the Word of God, His </a:t>
            </a:r>
            <a:endParaRPr lang="en-US" dirty="0"/>
          </a:p>
        </p:txBody>
      </p:sp>
      <p:sp>
        <p:nvSpPr>
          <p:cNvPr id="4" name="Slide Number Placeholder 3"/>
          <p:cNvSpPr>
            <a:spLocks noGrp="1"/>
          </p:cNvSpPr>
          <p:nvPr>
            <p:ph type="sldNum" sz="quarter" idx="5"/>
          </p:nvPr>
        </p:nvSpPr>
        <p:spPr/>
        <p:txBody>
          <a:bodyPr/>
          <a:lstStyle/>
          <a:p>
            <a:fld id="{40EB4274-5B0E-9740-82F7-8535A11E3B8D}" type="slidenum">
              <a:rPr lang="en-US" smtClean="0"/>
              <a:t>20</a:t>
            </a:fld>
            <a:endParaRPr lang="en-US"/>
          </a:p>
        </p:txBody>
      </p:sp>
    </p:spTree>
    <p:extLst>
      <p:ext uri="{BB962C8B-B14F-4D97-AF65-F5344CB8AC3E}">
        <p14:creationId xmlns:p14="http://schemas.microsoft.com/office/powerpoint/2010/main" val="2612873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EB4274-5B0E-9740-82F7-8535A11E3B8D}" type="slidenum">
              <a:rPr lang="en-US" smtClean="0"/>
              <a:t>2</a:t>
            </a:fld>
            <a:endParaRPr lang="en-US"/>
          </a:p>
        </p:txBody>
      </p:sp>
    </p:spTree>
    <p:extLst>
      <p:ext uri="{BB962C8B-B14F-4D97-AF65-F5344CB8AC3E}">
        <p14:creationId xmlns:p14="http://schemas.microsoft.com/office/powerpoint/2010/main" val="25156153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a:p>
            <a:endParaRPr lang="en-AU" dirty="0"/>
          </a:p>
          <a:p>
            <a:pPr marL="171450" indent="-171450">
              <a:buFont typeface="Arial" panose="020B0604020202020204" pitchFamily="34" charset="0"/>
              <a:buChar char="•"/>
            </a:pPr>
            <a:r>
              <a:rPr lang="en-AU" dirty="0"/>
              <a:t>Dogma was created as a reaction to </a:t>
            </a:r>
            <a:r>
              <a:rPr lang="en-AU" dirty="0" err="1"/>
              <a:t>heresis</a:t>
            </a:r>
            <a:r>
              <a:rPr lang="en-AU" dirty="0"/>
              <a:t>- the church is constantly changing (look at what happened in Covid- some churches stopped using the spoon for communion, </a:t>
            </a:r>
            <a:r>
              <a:rPr lang="en-AU" dirty="0" err="1"/>
              <a:t>ect</a:t>
            </a:r>
            <a:r>
              <a:rPr lang="en-AU" dirty="0"/>
              <a:t>).</a:t>
            </a:r>
          </a:p>
          <a:p>
            <a:pPr marL="628650" lvl="1" indent="-171450">
              <a:buFont typeface="Arial" panose="020B0604020202020204" pitchFamily="34" charset="0"/>
              <a:buChar char="•"/>
            </a:pPr>
            <a:r>
              <a:rPr lang="en-AU" dirty="0"/>
              <a:t>Tradition HAS to be alive- because the church is Christ and Christ is not dead!</a:t>
            </a:r>
          </a:p>
          <a:p>
            <a:pPr marL="628650" lvl="1" indent="-171450">
              <a:buFont typeface="Arial" panose="020B0604020202020204" pitchFamily="34" charset="0"/>
              <a:buChar char="•"/>
            </a:pPr>
            <a:r>
              <a:rPr lang="en-AU" dirty="0"/>
              <a:t>Traditionalism is not repetition- it doesn’t mean imitate! It doesn’t mean copying someone in the past- tradition must be alive and flowing- if we use yesterdays solutions for todays problems, it may or may not be effective</a:t>
            </a:r>
          </a:p>
          <a:p>
            <a:pPr marL="628650" lvl="1" indent="-171450">
              <a:buFont typeface="Arial" panose="020B0604020202020204" pitchFamily="34" charset="0"/>
              <a:buChar char="•"/>
            </a:pPr>
            <a:r>
              <a:rPr lang="en-AU" dirty="0"/>
              <a:t>Example: organ donation (modern topic of debate that was not presented in the past) some bishops will disagree with organ donation, some agree but it doesn’t matter what we all think- the church supposedly should council (like they did in the past with ecumenical councils) to decide because in the absence of guidance, heresies come about – Tradition needs to continue with the SAME SPIRIT*</a:t>
            </a:r>
          </a:p>
          <a:p>
            <a:pPr marL="628650" lvl="1" indent="-171450">
              <a:buFont typeface="Arial" panose="020B0604020202020204" pitchFamily="34" charset="0"/>
              <a:buChar char="•"/>
            </a:pPr>
            <a:endParaRPr lang="en-AU" dirty="0"/>
          </a:p>
          <a:p>
            <a:pPr marL="628650" lvl="1" indent="-171450">
              <a:buFont typeface="Arial" panose="020B0604020202020204" pitchFamily="34" charset="0"/>
              <a:buChar char="•"/>
            </a:pPr>
            <a:endParaRPr lang="en-AU" dirty="0"/>
          </a:p>
          <a:p>
            <a:r>
              <a:rPr lang="en-US" dirty="0"/>
              <a:t>When people think of tradition they think “conservative”</a:t>
            </a:r>
          </a:p>
          <a:p>
            <a:pPr marL="171450" indent="-171450">
              <a:buFont typeface="Arial" panose="020B0604020202020204" pitchFamily="34" charset="0"/>
              <a:buChar char="•"/>
            </a:pPr>
            <a:r>
              <a:rPr lang="en-AU" dirty="0"/>
              <a:t>Someone may assume that “Tradition” means “Conservation” and “Solidification” as if any development in the life of the Church is forbidden. In our Orthodox point of view, Holy Tradition is the life of the Church throughout the history, which is guided and renewed by the Holy Spirit</a:t>
            </a:r>
          </a:p>
          <a:p>
            <a:pPr marL="171450" indent="-171450">
              <a:buFont typeface="Arial" panose="020B0604020202020204" pitchFamily="34" charset="0"/>
              <a:buChar char="•"/>
            </a:pPr>
            <a:r>
              <a:rPr lang="en-AU" dirty="0"/>
              <a:t>Holy Church Tradition does not put the voice of the past in the place of the voice of the present; in it the past does not kill the present but gives it full force. Holy Tradition must be creative and at the same time conservative. There is no contradiction between these two elements but they are essential and are indispensable to each other. Holy Tradition cannot be conserved unless it continually matures. This maturation takes place on the shoulder of the past. </a:t>
            </a:r>
          </a:p>
          <a:p>
            <a:pPr marL="171450" indent="-171450">
              <a:buFont typeface="Arial" panose="020B0604020202020204" pitchFamily="34" charset="0"/>
              <a:buChar char="•"/>
            </a:pPr>
            <a:r>
              <a:rPr lang="en-AU" dirty="0"/>
              <a:t>“Conservatism” and “Maturation” are two facets of the same process, which we call Holy Tradition</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40EB4274-5B0E-9740-82F7-8535A11E3B8D}" type="slidenum">
              <a:rPr lang="en-US" smtClean="0"/>
              <a:t>21</a:t>
            </a:fld>
            <a:endParaRPr lang="en-US"/>
          </a:p>
        </p:txBody>
      </p:sp>
    </p:spTree>
    <p:extLst>
      <p:ext uri="{BB962C8B-B14F-4D97-AF65-F5344CB8AC3E}">
        <p14:creationId xmlns:p14="http://schemas.microsoft.com/office/powerpoint/2010/main" val="12349067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John </a:t>
            </a:r>
            <a:r>
              <a:rPr lang="en-US" dirty="0" err="1"/>
              <a:t>myedonforff</a:t>
            </a:r>
            <a:r>
              <a:rPr lang="en-US" dirty="0"/>
              <a:t> was a theologian in the orthodox church of America </a:t>
            </a:r>
          </a:p>
          <a:p>
            <a:r>
              <a:rPr lang="en-US" dirty="0"/>
              <a:t>Tradition does not change in its essences but its adapting to the environment</a:t>
            </a:r>
          </a:p>
          <a:p>
            <a:endParaRPr lang="en-US" dirty="0"/>
          </a:p>
          <a:p>
            <a:endParaRPr lang="en-US" dirty="0"/>
          </a:p>
          <a:p>
            <a:pPr marL="171450" indent="-171450">
              <a:buFontTx/>
              <a:buChar char="-"/>
            </a:pPr>
            <a:r>
              <a:rPr lang="en-US" dirty="0"/>
              <a:t>Example- when pope </a:t>
            </a:r>
            <a:r>
              <a:rPr lang="en-US" dirty="0" err="1"/>
              <a:t>shenouda</a:t>
            </a:r>
            <a:r>
              <a:rPr lang="en-US" dirty="0"/>
              <a:t> created Sunday school for the </a:t>
            </a:r>
            <a:r>
              <a:rPr lang="en-US" dirty="0" err="1"/>
              <a:t>prupose</a:t>
            </a:r>
            <a:r>
              <a:rPr lang="en-US" dirty="0"/>
              <a:t> of teaching people something about the faith- this was essential in Egypt in the 1950’s when there were very few resources- he reacted to a need</a:t>
            </a:r>
          </a:p>
          <a:p>
            <a:pPr marL="171450" indent="-171450">
              <a:buFontTx/>
              <a:buChar char="-"/>
            </a:pPr>
            <a:r>
              <a:rPr lang="en-US" dirty="0"/>
              <a:t>Missionaries in Africa- use the their culture and adapt it with Christian teachings- using their tribal songs and add Christian words to it- traditional and creative</a:t>
            </a:r>
          </a:p>
        </p:txBody>
      </p:sp>
      <p:sp>
        <p:nvSpPr>
          <p:cNvPr id="4" name="Slide Number Placeholder 3"/>
          <p:cNvSpPr>
            <a:spLocks noGrp="1"/>
          </p:cNvSpPr>
          <p:nvPr>
            <p:ph type="sldNum" sz="quarter" idx="5"/>
          </p:nvPr>
        </p:nvSpPr>
        <p:spPr/>
        <p:txBody>
          <a:bodyPr/>
          <a:lstStyle/>
          <a:p>
            <a:fld id="{40EB4274-5B0E-9740-82F7-8535A11E3B8D}" type="slidenum">
              <a:rPr lang="en-US" smtClean="0"/>
              <a:t>22</a:t>
            </a:fld>
            <a:endParaRPr lang="en-US"/>
          </a:p>
        </p:txBody>
      </p:sp>
    </p:spTree>
    <p:extLst>
      <p:ext uri="{BB962C8B-B14F-4D97-AF65-F5344CB8AC3E}">
        <p14:creationId xmlns:p14="http://schemas.microsoft.com/office/powerpoint/2010/main" val="13537850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EB4274-5B0E-9740-82F7-8535A11E3B8D}" type="slidenum">
              <a:rPr lang="en-US" smtClean="0"/>
              <a:t>24</a:t>
            </a:fld>
            <a:endParaRPr lang="en-US"/>
          </a:p>
        </p:txBody>
      </p:sp>
    </p:spTree>
    <p:extLst>
      <p:ext uri="{BB962C8B-B14F-4D97-AF65-F5344CB8AC3E}">
        <p14:creationId xmlns:p14="http://schemas.microsoft.com/office/powerpoint/2010/main" val="2809204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we will talk about what comprises Christian teaching because it’s important in our conversation about tradition and we’ll understand why throughout the presentation.</a:t>
            </a:r>
          </a:p>
          <a:p>
            <a:r>
              <a:rPr lang="en-US" dirty="0"/>
              <a:t>Christian teaching is based on 3 important sources- the scriptures, the holy tradition of the church and the ecumenical councils. </a:t>
            </a:r>
          </a:p>
          <a:p>
            <a:endParaRPr lang="en-US" dirty="0"/>
          </a:p>
          <a:p>
            <a:r>
              <a:rPr lang="en-US" dirty="0"/>
              <a:t>All are important- we can’t have one without the other and they all must be consistent with one another so that the Christian ecclesiastical teaching may be truthful.</a:t>
            </a:r>
          </a:p>
          <a:p>
            <a:endParaRPr lang="en-US" dirty="0"/>
          </a:p>
          <a:p>
            <a:r>
              <a:rPr lang="en-US" dirty="0"/>
              <a:t>We’re going to talk about the relationship between the 3 and why they’re all necessary throughout the presentation but we’re going to talk about Tradition next.</a:t>
            </a:r>
          </a:p>
        </p:txBody>
      </p:sp>
      <p:sp>
        <p:nvSpPr>
          <p:cNvPr id="4" name="Slide Number Placeholder 3"/>
          <p:cNvSpPr>
            <a:spLocks noGrp="1"/>
          </p:cNvSpPr>
          <p:nvPr>
            <p:ph type="sldNum" sz="quarter" idx="5"/>
          </p:nvPr>
        </p:nvSpPr>
        <p:spPr/>
        <p:txBody>
          <a:bodyPr/>
          <a:lstStyle/>
          <a:p>
            <a:fld id="{40EB4274-5B0E-9740-82F7-8535A11E3B8D}" type="slidenum">
              <a:rPr lang="en-US" smtClean="0"/>
              <a:t>3</a:t>
            </a:fld>
            <a:endParaRPr lang="en-US"/>
          </a:p>
        </p:txBody>
      </p:sp>
    </p:spTree>
    <p:extLst>
      <p:ext uri="{BB962C8B-B14F-4D97-AF65-F5344CB8AC3E}">
        <p14:creationId xmlns:p14="http://schemas.microsoft.com/office/powerpoint/2010/main" val="2511047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you think of tradition, what comes to mind?</a:t>
            </a:r>
          </a:p>
        </p:txBody>
      </p:sp>
      <p:sp>
        <p:nvSpPr>
          <p:cNvPr id="4" name="Slide Number Placeholder 3"/>
          <p:cNvSpPr>
            <a:spLocks noGrp="1"/>
          </p:cNvSpPr>
          <p:nvPr>
            <p:ph type="sldNum" sz="quarter" idx="5"/>
          </p:nvPr>
        </p:nvSpPr>
        <p:spPr/>
        <p:txBody>
          <a:bodyPr/>
          <a:lstStyle/>
          <a:p>
            <a:fld id="{40EB4274-5B0E-9740-82F7-8535A11E3B8D}" type="slidenum">
              <a:rPr lang="en-US" smtClean="0"/>
              <a:t>4</a:t>
            </a:fld>
            <a:endParaRPr lang="en-US"/>
          </a:p>
        </p:txBody>
      </p:sp>
    </p:spTree>
    <p:extLst>
      <p:ext uri="{BB962C8B-B14F-4D97-AF65-F5344CB8AC3E}">
        <p14:creationId xmlns:p14="http://schemas.microsoft.com/office/powerpoint/2010/main" val="23057190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Today we are talking about Big T tradition, not little t tradition</a:t>
            </a:r>
          </a:p>
        </p:txBody>
      </p:sp>
      <p:sp>
        <p:nvSpPr>
          <p:cNvPr id="4" name="Slide Number Placeholder 3"/>
          <p:cNvSpPr>
            <a:spLocks noGrp="1"/>
          </p:cNvSpPr>
          <p:nvPr>
            <p:ph type="sldNum" sz="quarter" idx="5"/>
          </p:nvPr>
        </p:nvSpPr>
        <p:spPr/>
        <p:txBody>
          <a:bodyPr/>
          <a:lstStyle/>
          <a:p>
            <a:fld id="{40EB4274-5B0E-9740-82F7-8535A11E3B8D}" type="slidenum">
              <a:rPr lang="en-US" smtClean="0"/>
              <a:t>5</a:t>
            </a:fld>
            <a:endParaRPr lang="en-US"/>
          </a:p>
        </p:txBody>
      </p:sp>
    </p:spTree>
    <p:extLst>
      <p:ext uri="{BB962C8B-B14F-4D97-AF65-F5344CB8AC3E}">
        <p14:creationId xmlns:p14="http://schemas.microsoft.com/office/powerpoint/2010/main" val="37202600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Tradition is translated from the Greek word paradosis, which literally means something that is handed on from one person to another, in the same way that a baton is handed over in a relay race. Something that is ‘traditioned’ is passed on from one person or group of people to another. It’s the handing over of the orally*</a:t>
            </a:r>
          </a:p>
          <a:p>
            <a:endParaRPr lang="en-AU" dirty="0"/>
          </a:p>
          <a:p>
            <a:r>
              <a:rPr lang="en-AU" dirty="0"/>
              <a:t>The western view of tradition sees tradition as blind obedience, or mere mechanical and barren transfer of information without modification (modernization). The orthodox view of tradition is much different- it’s the handing over of the inner life- the life of our faith in Christ- from generation to generation, remaining unchanged and untainted!</a:t>
            </a:r>
            <a:endParaRPr lang="en-US" dirty="0"/>
          </a:p>
        </p:txBody>
      </p:sp>
      <p:sp>
        <p:nvSpPr>
          <p:cNvPr id="4" name="Slide Number Placeholder 3"/>
          <p:cNvSpPr>
            <a:spLocks noGrp="1"/>
          </p:cNvSpPr>
          <p:nvPr>
            <p:ph type="sldNum" sz="quarter" idx="5"/>
          </p:nvPr>
        </p:nvSpPr>
        <p:spPr/>
        <p:txBody>
          <a:bodyPr/>
          <a:lstStyle/>
          <a:p>
            <a:fld id="{40EB4274-5B0E-9740-82F7-8535A11E3B8D}" type="slidenum">
              <a:rPr lang="en-US" smtClean="0"/>
              <a:t>6</a:t>
            </a:fld>
            <a:endParaRPr lang="en-US"/>
          </a:p>
        </p:txBody>
      </p:sp>
    </p:spTree>
    <p:extLst>
      <p:ext uri="{BB962C8B-B14F-4D97-AF65-F5344CB8AC3E}">
        <p14:creationId xmlns:p14="http://schemas.microsoft.com/office/powerpoint/2010/main" val="13625837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Calibri" panose="020F0502020204030204" pitchFamily="34" charset="0"/>
              <a:buNone/>
            </a:pPr>
            <a:r>
              <a:rPr lang="en-AU" sz="1200" i="0" dirty="0">
                <a:effectLst/>
                <a:latin typeface="Calibri" panose="020F0502020204030204" pitchFamily="34" charset="0"/>
                <a:ea typeface="Calibri" panose="020F0502020204030204" pitchFamily="34" charset="0"/>
                <a:cs typeface="Times New Roman" panose="02020603050405020304" pitchFamily="18" charset="0"/>
              </a:rPr>
              <a:t>St Athanasius in his letter to </a:t>
            </a:r>
            <a:r>
              <a:rPr lang="en-AU" sz="1200" i="0" dirty="0" err="1">
                <a:effectLst/>
                <a:latin typeface="Calibri" panose="020F0502020204030204" pitchFamily="34" charset="0"/>
                <a:ea typeface="Calibri" panose="020F0502020204030204" pitchFamily="34" charset="0"/>
                <a:cs typeface="Times New Roman" panose="02020603050405020304" pitchFamily="18" charset="0"/>
              </a:rPr>
              <a:t>st.</a:t>
            </a:r>
            <a:r>
              <a:rPr lang="en-AU" sz="1200" i="0" dirty="0">
                <a:effectLst/>
                <a:latin typeface="Calibri" panose="020F0502020204030204" pitchFamily="34" charset="0"/>
                <a:ea typeface="Calibri" panose="020F0502020204030204" pitchFamily="34" charset="0"/>
                <a:cs typeface="Times New Roman" panose="02020603050405020304" pitchFamily="18" charset="0"/>
              </a:rPr>
              <a:t> </a:t>
            </a:r>
            <a:r>
              <a:rPr lang="en-AU" sz="1200" i="0" dirty="0" err="1">
                <a:effectLst/>
                <a:latin typeface="Calibri" panose="020F0502020204030204" pitchFamily="34" charset="0"/>
                <a:ea typeface="Calibri" panose="020F0502020204030204" pitchFamily="34" charset="0"/>
                <a:cs typeface="Times New Roman" panose="02020603050405020304" pitchFamily="18" charset="0"/>
              </a:rPr>
              <a:t>serapion</a:t>
            </a:r>
            <a:r>
              <a:rPr lang="en-AU" sz="1200" i="0" dirty="0">
                <a:effectLst/>
                <a:latin typeface="Calibri" panose="020F0502020204030204" pitchFamily="34" charset="0"/>
                <a:ea typeface="Calibri" panose="020F0502020204030204" pitchFamily="34" charset="0"/>
                <a:cs typeface="Times New Roman" panose="02020603050405020304" pitchFamily="18" charset="0"/>
              </a:rPr>
              <a:t> gives a </a:t>
            </a:r>
            <a:r>
              <a:rPr lang="en-AU" sz="1200" b="1" i="0" u="sng" dirty="0">
                <a:effectLst/>
                <a:latin typeface="Calibri" panose="020F0502020204030204" pitchFamily="34" charset="0"/>
                <a:ea typeface="Calibri" panose="020F0502020204030204" pitchFamily="34" charset="0"/>
                <a:cs typeface="Times New Roman" panose="02020603050405020304" pitchFamily="18" charset="0"/>
              </a:rPr>
              <a:t>textbook definition of tradition</a:t>
            </a:r>
            <a:r>
              <a:rPr lang="en-AU" sz="1200" i="0" dirty="0">
                <a:effectLst/>
                <a:latin typeface="Calibri" panose="020F0502020204030204" pitchFamily="34" charset="0"/>
                <a:ea typeface="Calibri" panose="020F0502020204030204" pitchFamily="34" charset="0"/>
                <a:cs typeface="Times New Roman" panose="02020603050405020304" pitchFamily="18" charset="0"/>
              </a:rPr>
              <a:t>: He says “beyond these things let us look at the very tradition teaching and faith of the catholic (universal) church from the very beginning which these three aspects are essential: That which the lord gave, The apostles preached, The fathers kept. Upon this the church is founded and he who shall fall away from it shall not be a Christian and shall no longer be so called.</a:t>
            </a:r>
          </a:p>
          <a:p>
            <a:endParaRPr lang="en-AU" sz="1200" i="0" dirty="0">
              <a:effectLst/>
              <a:latin typeface="Calibri" panose="020F0502020204030204" pitchFamily="34" charset="0"/>
              <a:ea typeface="Calibri" panose="020F0502020204030204" pitchFamily="34" charset="0"/>
              <a:cs typeface="Times New Roman" panose="02020603050405020304" pitchFamily="18" charset="0"/>
            </a:endParaRPr>
          </a:p>
          <a:p>
            <a:r>
              <a:rPr lang="en-AU" sz="1200" i="0" dirty="0">
                <a:effectLst/>
                <a:latin typeface="Calibri" panose="020F0502020204030204" pitchFamily="34" charset="0"/>
                <a:ea typeface="Calibri" panose="020F0502020204030204" pitchFamily="34" charset="0"/>
                <a:cs typeface="Times New Roman" panose="02020603050405020304" pitchFamily="18" charset="0"/>
              </a:rPr>
              <a:t>So when we talk about Holy Tradition, this is what we are exactly talking about</a:t>
            </a:r>
          </a:p>
          <a:p>
            <a:endParaRPr lang="en-AU" sz="1200" i="0" dirty="0">
              <a:effectLst/>
              <a:latin typeface="Calibri" panose="020F0502020204030204" pitchFamily="34" charset="0"/>
              <a:ea typeface="Calibri" panose="020F0502020204030204" pitchFamily="34" charset="0"/>
              <a:cs typeface="Times New Roman" panose="02020603050405020304" pitchFamily="18" charset="0"/>
            </a:endParaRPr>
          </a:p>
          <a:p>
            <a:r>
              <a:rPr lang="en-AU" sz="1200" i="0" dirty="0">
                <a:effectLst/>
                <a:latin typeface="Calibri" panose="020F0502020204030204" pitchFamily="34" charset="0"/>
                <a:ea typeface="Calibri" panose="020F0502020204030204" pitchFamily="34" charset="0"/>
                <a:cs typeface="Times New Roman" panose="02020603050405020304" pitchFamily="18" charset="0"/>
              </a:rPr>
              <a:t>We have the same faith today as we did since Christ taught his disciples. How do we know that? We’ll talk about that in a little bit! </a:t>
            </a:r>
          </a:p>
          <a:p>
            <a:endParaRPr lang="en-US" dirty="0"/>
          </a:p>
        </p:txBody>
      </p:sp>
      <p:sp>
        <p:nvSpPr>
          <p:cNvPr id="4" name="Slide Number Placeholder 3"/>
          <p:cNvSpPr>
            <a:spLocks noGrp="1"/>
          </p:cNvSpPr>
          <p:nvPr>
            <p:ph type="sldNum" sz="quarter" idx="5"/>
          </p:nvPr>
        </p:nvSpPr>
        <p:spPr/>
        <p:txBody>
          <a:bodyPr/>
          <a:lstStyle/>
          <a:p>
            <a:fld id="{40EB4274-5B0E-9740-82F7-8535A11E3B8D}" type="slidenum">
              <a:rPr lang="en-US" smtClean="0"/>
              <a:t>7</a:t>
            </a:fld>
            <a:endParaRPr lang="en-US"/>
          </a:p>
        </p:txBody>
      </p:sp>
    </p:spTree>
    <p:extLst>
      <p:ext uri="{BB962C8B-B14F-4D97-AF65-F5344CB8AC3E}">
        <p14:creationId xmlns:p14="http://schemas.microsoft.com/office/powerpoint/2010/main" val="30317391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From the beginning, the whole creation lived a life that depended on the verbal tradition in regards to its knowledge of God and His commandments— </a:t>
            </a:r>
            <a:r>
              <a:rPr lang="en-AU" dirty="0" err="1"/>
              <a:t>theres</a:t>
            </a:r>
            <a:r>
              <a:rPr lang="en-AU" dirty="0"/>
              <a:t> about 2000 years between creation and the written law</a:t>
            </a:r>
          </a:p>
          <a:p>
            <a:pPr marL="171450" indent="-171450">
              <a:buFont typeface="Arial" panose="020B0604020202020204" pitchFamily="34" charset="0"/>
              <a:buChar char="•"/>
            </a:pPr>
            <a:r>
              <a:rPr lang="en-AU" dirty="0"/>
              <a:t>Adam, our father, received it and delivered it to his descendants from generation to generation. </a:t>
            </a:r>
          </a:p>
          <a:p>
            <a:pPr marL="171450" indent="-171450">
              <a:buFont typeface="Arial" panose="020B0604020202020204" pitchFamily="34" charset="0"/>
              <a:buChar char="•"/>
            </a:pPr>
            <a:r>
              <a:rPr lang="en-AU" dirty="0"/>
              <a:t>How did Abel learn of the idea of the altar and the sacrifice that he offered as an acceptable offering to God? He had no written law. Doubtlessly, he learned it from Adam his father. </a:t>
            </a:r>
          </a:p>
          <a:p>
            <a:pPr marL="171450" indent="-171450">
              <a:buFont typeface="Arial" panose="020B0604020202020204" pitchFamily="34" charset="0"/>
              <a:buChar char="•"/>
            </a:pPr>
            <a:r>
              <a:rPr lang="en-AU" dirty="0"/>
              <a:t>Adam received the idea from God Himself. Before the law there were heroes of the faith like Abraham, Isaac, Jacob, Joseph and others. Whence they had such a strong faith? They had no written law, but they received this life from God Himself and delivered it to the next generations</a:t>
            </a:r>
          </a:p>
          <a:p>
            <a:pPr marL="171450" indent="-171450">
              <a:buFont typeface="Arial" panose="020B0604020202020204" pitchFamily="34" charset="0"/>
              <a:buChar char="•"/>
            </a:pPr>
            <a:r>
              <a:rPr lang="en-AU" dirty="0"/>
              <a:t>Likewise, they learned of the altar. Abraham used to build a tent and an altar. The altar and the sacrifice indicate their faith in redemption as the only path to salvation. All these generations awaited the coming of Christ the </a:t>
            </a:r>
            <a:r>
              <a:rPr lang="en-AU" dirty="0" err="1"/>
              <a:t>Savior</a:t>
            </a:r>
            <a:r>
              <a:rPr lang="en-AU" dirty="0"/>
              <a:t>. He saves His people from their sins through the great redemption.</a:t>
            </a:r>
          </a:p>
          <a:p>
            <a:pPr marL="171450" indent="-171450">
              <a:buFont typeface="Arial" panose="020B0604020202020204" pitchFamily="34" charset="0"/>
              <a:buChar char="•"/>
            </a:pPr>
            <a:r>
              <a:rPr lang="en-AU" dirty="0"/>
              <a:t>Why was the written law needed then? Because of human corruption and the depravity of the human spirit- the effect of verbal tradition grew weaker and thus the written law was necessary to clarify the characteristics of the divine law that is engraved in mankind</a:t>
            </a:r>
            <a:endParaRPr lang="en-US" dirty="0"/>
          </a:p>
        </p:txBody>
      </p:sp>
      <p:sp>
        <p:nvSpPr>
          <p:cNvPr id="4" name="Slide Number Placeholder 3"/>
          <p:cNvSpPr>
            <a:spLocks noGrp="1"/>
          </p:cNvSpPr>
          <p:nvPr>
            <p:ph type="sldNum" sz="quarter" idx="5"/>
          </p:nvPr>
        </p:nvSpPr>
        <p:spPr/>
        <p:txBody>
          <a:bodyPr/>
          <a:lstStyle/>
          <a:p>
            <a:fld id="{40EB4274-5B0E-9740-82F7-8535A11E3B8D}" type="slidenum">
              <a:rPr lang="en-US" smtClean="0"/>
              <a:t>8</a:t>
            </a:fld>
            <a:endParaRPr lang="en-US"/>
          </a:p>
        </p:txBody>
      </p:sp>
    </p:spTree>
    <p:extLst>
      <p:ext uri="{BB962C8B-B14F-4D97-AF65-F5344CB8AC3E}">
        <p14:creationId xmlns:p14="http://schemas.microsoft.com/office/powerpoint/2010/main" val="25570883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(Gen 4:4) It is mentioned that Abel offered to God a sacrifice from his best sheep and St. Paul said, “By faith Abel offered to God a more excellent sacrifice than Cain.” (Heb 11:6) Now Abel lived 14 centuries before the written commandments. So, where did he get that faith? How did he learn about offering animal sacrifices? Surely from his father Adam who received it from God Himself. (Gen 3:21)</a:t>
            </a:r>
          </a:p>
          <a:p>
            <a:pPr marL="171450" indent="-171450">
              <a:buFont typeface="Arial" panose="020B0604020202020204" pitchFamily="34" charset="0"/>
              <a:buChar char="•"/>
            </a:pPr>
            <a:r>
              <a:rPr lang="en-AU" dirty="0"/>
              <a:t>(Gen 17:9-14) God gave our father Abraham the commandment of circumcision and it spread by Holy Tradition from generation to the next. </a:t>
            </a:r>
          </a:p>
          <a:p>
            <a:pPr marL="171450" indent="-171450">
              <a:buFont typeface="Arial" panose="020B0604020202020204" pitchFamily="34" charset="0"/>
              <a:buChar char="•"/>
            </a:pPr>
            <a:r>
              <a:rPr lang="en-AU" dirty="0"/>
              <a:t>(Gen 39:7-10) Joseph the Righteous knew that adultery was ‘a great wickedness’ through Holy Tradition long before Moses the Prophet wrote the seventh commandment. </a:t>
            </a:r>
            <a:endParaRPr lang="en-US" dirty="0"/>
          </a:p>
        </p:txBody>
      </p:sp>
      <p:sp>
        <p:nvSpPr>
          <p:cNvPr id="4" name="Slide Number Placeholder 3"/>
          <p:cNvSpPr>
            <a:spLocks noGrp="1"/>
          </p:cNvSpPr>
          <p:nvPr>
            <p:ph type="sldNum" sz="quarter" idx="5"/>
          </p:nvPr>
        </p:nvSpPr>
        <p:spPr/>
        <p:txBody>
          <a:bodyPr/>
          <a:lstStyle/>
          <a:p>
            <a:fld id="{40EB4274-5B0E-9740-82F7-8535A11E3B8D}" type="slidenum">
              <a:rPr lang="en-US" smtClean="0"/>
              <a:t>9</a:t>
            </a:fld>
            <a:endParaRPr lang="en-US"/>
          </a:p>
        </p:txBody>
      </p:sp>
    </p:spTree>
    <p:extLst>
      <p:ext uri="{BB962C8B-B14F-4D97-AF65-F5344CB8AC3E}">
        <p14:creationId xmlns:p14="http://schemas.microsoft.com/office/powerpoint/2010/main" val="3618889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BA045-7741-05FD-A8C2-9C2983BB662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F381A2F-B81F-E494-DD99-9507803DFD8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8595E6A0-918B-7B7F-ED7F-9BEFF4153BC5}"/>
              </a:ext>
            </a:extLst>
          </p:cNvPr>
          <p:cNvSpPr>
            <a:spLocks noGrp="1"/>
          </p:cNvSpPr>
          <p:nvPr>
            <p:ph type="dt" sz="half" idx="10"/>
          </p:nvPr>
        </p:nvSpPr>
        <p:spPr/>
        <p:txBody>
          <a:bodyPr/>
          <a:lstStyle/>
          <a:p>
            <a:fld id="{AFDB7062-9EBE-5644-9022-B0B2B78A27E0}" type="datetimeFigureOut">
              <a:rPr lang="en-US" smtClean="0"/>
              <a:t>11/30/22</a:t>
            </a:fld>
            <a:endParaRPr lang="en-US"/>
          </a:p>
        </p:txBody>
      </p:sp>
      <p:sp>
        <p:nvSpPr>
          <p:cNvPr id="5" name="Footer Placeholder 4">
            <a:extLst>
              <a:ext uri="{FF2B5EF4-FFF2-40B4-BE49-F238E27FC236}">
                <a16:creationId xmlns:a16="http://schemas.microsoft.com/office/drawing/2014/main" id="{19FF8A7C-5BB0-F104-56BE-99FDFB0B31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92B21E-9A52-4C3A-B5A6-69B9D318A723}"/>
              </a:ext>
            </a:extLst>
          </p:cNvPr>
          <p:cNvSpPr>
            <a:spLocks noGrp="1"/>
          </p:cNvSpPr>
          <p:nvPr>
            <p:ph type="sldNum" sz="quarter" idx="12"/>
          </p:nvPr>
        </p:nvSpPr>
        <p:spPr/>
        <p:txBody>
          <a:bodyPr/>
          <a:lstStyle/>
          <a:p>
            <a:fld id="{DABD0751-F937-A94D-BAF6-F93DD7881041}" type="slidenum">
              <a:rPr lang="en-US" smtClean="0"/>
              <a:t>‹#›</a:t>
            </a:fld>
            <a:endParaRPr lang="en-US"/>
          </a:p>
        </p:txBody>
      </p:sp>
    </p:spTree>
    <p:extLst>
      <p:ext uri="{BB962C8B-B14F-4D97-AF65-F5344CB8AC3E}">
        <p14:creationId xmlns:p14="http://schemas.microsoft.com/office/powerpoint/2010/main" val="2348084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1E25C-0191-1024-B7F9-93EB374203C6}"/>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BBD1782-37C1-384F-308E-7EA491966D6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F9B8E21-A98E-9844-36BA-4CE5EB4B228D}"/>
              </a:ext>
            </a:extLst>
          </p:cNvPr>
          <p:cNvSpPr>
            <a:spLocks noGrp="1"/>
          </p:cNvSpPr>
          <p:nvPr>
            <p:ph type="dt" sz="half" idx="10"/>
          </p:nvPr>
        </p:nvSpPr>
        <p:spPr/>
        <p:txBody>
          <a:bodyPr/>
          <a:lstStyle/>
          <a:p>
            <a:fld id="{AFDB7062-9EBE-5644-9022-B0B2B78A27E0}" type="datetimeFigureOut">
              <a:rPr lang="en-US" smtClean="0"/>
              <a:t>11/30/22</a:t>
            </a:fld>
            <a:endParaRPr lang="en-US"/>
          </a:p>
        </p:txBody>
      </p:sp>
      <p:sp>
        <p:nvSpPr>
          <p:cNvPr id="5" name="Footer Placeholder 4">
            <a:extLst>
              <a:ext uri="{FF2B5EF4-FFF2-40B4-BE49-F238E27FC236}">
                <a16:creationId xmlns:a16="http://schemas.microsoft.com/office/drawing/2014/main" id="{CA03DFB9-3D96-DE8D-9C28-BB844F0901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B2FC6A-1861-CE44-DBA4-DED4D7703ACE}"/>
              </a:ext>
            </a:extLst>
          </p:cNvPr>
          <p:cNvSpPr>
            <a:spLocks noGrp="1"/>
          </p:cNvSpPr>
          <p:nvPr>
            <p:ph type="sldNum" sz="quarter" idx="12"/>
          </p:nvPr>
        </p:nvSpPr>
        <p:spPr/>
        <p:txBody>
          <a:bodyPr/>
          <a:lstStyle/>
          <a:p>
            <a:fld id="{DABD0751-F937-A94D-BAF6-F93DD7881041}" type="slidenum">
              <a:rPr lang="en-US" smtClean="0"/>
              <a:t>‹#›</a:t>
            </a:fld>
            <a:endParaRPr lang="en-US"/>
          </a:p>
        </p:txBody>
      </p:sp>
    </p:spTree>
    <p:extLst>
      <p:ext uri="{BB962C8B-B14F-4D97-AF65-F5344CB8AC3E}">
        <p14:creationId xmlns:p14="http://schemas.microsoft.com/office/powerpoint/2010/main" val="3492531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1B127B0-F600-C96C-4186-20EC70C43F9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43E983F-7419-B5D2-0BEB-266B1C45696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B5C0864-7EA1-4397-FF68-EA1B7BF2E914}"/>
              </a:ext>
            </a:extLst>
          </p:cNvPr>
          <p:cNvSpPr>
            <a:spLocks noGrp="1"/>
          </p:cNvSpPr>
          <p:nvPr>
            <p:ph type="dt" sz="half" idx="10"/>
          </p:nvPr>
        </p:nvSpPr>
        <p:spPr/>
        <p:txBody>
          <a:bodyPr/>
          <a:lstStyle/>
          <a:p>
            <a:fld id="{AFDB7062-9EBE-5644-9022-B0B2B78A27E0}" type="datetimeFigureOut">
              <a:rPr lang="en-US" smtClean="0"/>
              <a:t>11/30/22</a:t>
            </a:fld>
            <a:endParaRPr lang="en-US"/>
          </a:p>
        </p:txBody>
      </p:sp>
      <p:sp>
        <p:nvSpPr>
          <p:cNvPr id="5" name="Footer Placeholder 4">
            <a:extLst>
              <a:ext uri="{FF2B5EF4-FFF2-40B4-BE49-F238E27FC236}">
                <a16:creationId xmlns:a16="http://schemas.microsoft.com/office/drawing/2014/main" id="{BE95A5E7-4E51-80A2-3384-CE2FD6B552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0FA634-4998-0873-0667-388CD1A252D3}"/>
              </a:ext>
            </a:extLst>
          </p:cNvPr>
          <p:cNvSpPr>
            <a:spLocks noGrp="1"/>
          </p:cNvSpPr>
          <p:nvPr>
            <p:ph type="sldNum" sz="quarter" idx="12"/>
          </p:nvPr>
        </p:nvSpPr>
        <p:spPr/>
        <p:txBody>
          <a:bodyPr/>
          <a:lstStyle/>
          <a:p>
            <a:fld id="{DABD0751-F937-A94D-BAF6-F93DD7881041}" type="slidenum">
              <a:rPr lang="en-US" smtClean="0"/>
              <a:t>‹#›</a:t>
            </a:fld>
            <a:endParaRPr lang="en-US"/>
          </a:p>
        </p:txBody>
      </p:sp>
    </p:spTree>
    <p:extLst>
      <p:ext uri="{BB962C8B-B14F-4D97-AF65-F5344CB8AC3E}">
        <p14:creationId xmlns:p14="http://schemas.microsoft.com/office/powerpoint/2010/main" val="611768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46B56-F021-4A6F-F092-38E259309E7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5F74E06-6E0A-BFB0-538A-2628348F5D4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B45586B-8AD6-8E83-D401-EF119A5401CD}"/>
              </a:ext>
            </a:extLst>
          </p:cNvPr>
          <p:cNvSpPr>
            <a:spLocks noGrp="1"/>
          </p:cNvSpPr>
          <p:nvPr>
            <p:ph type="dt" sz="half" idx="10"/>
          </p:nvPr>
        </p:nvSpPr>
        <p:spPr/>
        <p:txBody>
          <a:bodyPr/>
          <a:lstStyle/>
          <a:p>
            <a:fld id="{AFDB7062-9EBE-5644-9022-B0B2B78A27E0}" type="datetimeFigureOut">
              <a:rPr lang="en-US" smtClean="0"/>
              <a:t>11/30/22</a:t>
            </a:fld>
            <a:endParaRPr lang="en-US"/>
          </a:p>
        </p:txBody>
      </p:sp>
      <p:sp>
        <p:nvSpPr>
          <p:cNvPr id="5" name="Footer Placeholder 4">
            <a:extLst>
              <a:ext uri="{FF2B5EF4-FFF2-40B4-BE49-F238E27FC236}">
                <a16:creationId xmlns:a16="http://schemas.microsoft.com/office/drawing/2014/main" id="{FE314745-2C99-8A5C-477E-DCA8B68F1C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18C718-4D79-2D4A-9F71-682CC7B5429F}"/>
              </a:ext>
            </a:extLst>
          </p:cNvPr>
          <p:cNvSpPr>
            <a:spLocks noGrp="1"/>
          </p:cNvSpPr>
          <p:nvPr>
            <p:ph type="sldNum" sz="quarter" idx="12"/>
          </p:nvPr>
        </p:nvSpPr>
        <p:spPr/>
        <p:txBody>
          <a:bodyPr/>
          <a:lstStyle/>
          <a:p>
            <a:fld id="{DABD0751-F937-A94D-BAF6-F93DD7881041}" type="slidenum">
              <a:rPr lang="en-US" smtClean="0"/>
              <a:t>‹#›</a:t>
            </a:fld>
            <a:endParaRPr lang="en-US"/>
          </a:p>
        </p:txBody>
      </p:sp>
    </p:spTree>
    <p:extLst>
      <p:ext uri="{BB962C8B-B14F-4D97-AF65-F5344CB8AC3E}">
        <p14:creationId xmlns:p14="http://schemas.microsoft.com/office/powerpoint/2010/main" val="2480477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BB2988-2419-C2B6-1416-A10D69BB70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723B8C83-9CC3-1E46-D401-B19EB8F25A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460CD15-3439-D939-2B6E-416BA02DEB7D}"/>
              </a:ext>
            </a:extLst>
          </p:cNvPr>
          <p:cNvSpPr>
            <a:spLocks noGrp="1"/>
          </p:cNvSpPr>
          <p:nvPr>
            <p:ph type="dt" sz="half" idx="10"/>
          </p:nvPr>
        </p:nvSpPr>
        <p:spPr/>
        <p:txBody>
          <a:bodyPr/>
          <a:lstStyle/>
          <a:p>
            <a:fld id="{AFDB7062-9EBE-5644-9022-B0B2B78A27E0}" type="datetimeFigureOut">
              <a:rPr lang="en-US" smtClean="0"/>
              <a:t>11/30/22</a:t>
            </a:fld>
            <a:endParaRPr lang="en-US"/>
          </a:p>
        </p:txBody>
      </p:sp>
      <p:sp>
        <p:nvSpPr>
          <p:cNvPr id="5" name="Footer Placeholder 4">
            <a:extLst>
              <a:ext uri="{FF2B5EF4-FFF2-40B4-BE49-F238E27FC236}">
                <a16:creationId xmlns:a16="http://schemas.microsoft.com/office/drawing/2014/main" id="{74F03A50-2E16-2389-B193-B877D05F25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1A051E-F611-FBBA-18F4-1239585EFEFA}"/>
              </a:ext>
            </a:extLst>
          </p:cNvPr>
          <p:cNvSpPr>
            <a:spLocks noGrp="1"/>
          </p:cNvSpPr>
          <p:nvPr>
            <p:ph type="sldNum" sz="quarter" idx="12"/>
          </p:nvPr>
        </p:nvSpPr>
        <p:spPr/>
        <p:txBody>
          <a:bodyPr/>
          <a:lstStyle/>
          <a:p>
            <a:fld id="{DABD0751-F937-A94D-BAF6-F93DD7881041}" type="slidenum">
              <a:rPr lang="en-US" smtClean="0"/>
              <a:t>‹#›</a:t>
            </a:fld>
            <a:endParaRPr lang="en-US"/>
          </a:p>
        </p:txBody>
      </p:sp>
    </p:spTree>
    <p:extLst>
      <p:ext uri="{BB962C8B-B14F-4D97-AF65-F5344CB8AC3E}">
        <p14:creationId xmlns:p14="http://schemas.microsoft.com/office/powerpoint/2010/main" val="2714555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7E203-9ACB-A5E1-0D7D-49016FA4975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C48E23D-59D2-E818-9696-0B538FA47E3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61BCAB1-183D-3098-5CFB-DDD89DA0DE0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5DAE2164-FB59-B9CB-E25C-D2FD2FF27261}"/>
              </a:ext>
            </a:extLst>
          </p:cNvPr>
          <p:cNvSpPr>
            <a:spLocks noGrp="1"/>
          </p:cNvSpPr>
          <p:nvPr>
            <p:ph type="dt" sz="half" idx="10"/>
          </p:nvPr>
        </p:nvSpPr>
        <p:spPr/>
        <p:txBody>
          <a:bodyPr/>
          <a:lstStyle/>
          <a:p>
            <a:fld id="{AFDB7062-9EBE-5644-9022-B0B2B78A27E0}" type="datetimeFigureOut">
              <a:rPr lang="en-US" smtClean="0"/>
              <a:t>11/30/22</a:t>
            </a:fld>
            <a:endParaRPr lang="en-US"/>
          </a:p>
        </p:txBody>
      </p:sp>
      <p:sp>
        <p:nvSpPr>
          <p:cNvPr id="6" name="Footer Placeholder 5">
            <a:extLst>
              <a:ext uri="{FF2B5EF4-FFF2-40B4-BE49-F238E27FC236}">
                <a16:creationId xmlns:a16="http://schemas.microsoft.com/office/drawing/2014/main" id="{4815E91F-D9F7-73EE-72EA-BCC7299F17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DCC4A4-B591-23EE-3739-AB42B1BA5881}"/>
              </a:ext>
            </a:extLst>
          </p:cNvPr>
          <p:cNvSpPr>
            <a:spLocks noGrp="1"/>
          </p:cNvSpPr>
          <p:nvPr>
            <p:ph type="sldNum" sz="quarter" idx="12"/>
          </p:nvPr>
        </p:nvSpPr>
        <p:spPr/>
        <p:txBody>
          <a:bodyPr/>
          <a:lstStyle/>
          <a:p>
            <a:fld id="{DABD0751-F937-A94D-BAF6-F93DD7881041}" type="slidenum">
              <a:rPr lang="en-US" smtClean="0"/>
              <a:t>‹#›</a:t>
            </a:fld>
            <a:endParaRPr lang="en-US"/>
          </a:p>
        </p:txBody>
      </p:sp>
    </p:spTree>
    <p:extLst>
      <p:ext uri="{BB962C8B-B14F-4D97-AF65-F5344CB8AC3E}">
        <p14:creationId xmlns:p14="http://schemas.microsoft.com/office/powerpoint/2010/main" val="141443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07305-ED5C-BE2A-EAD4-8F103FA6F726}"/>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61A368F-1204-9CD3-B00B-167034A9B4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3A1B46A-AAE6-77CC-B39C-2FB32462000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54B519D6-C900-7091-E943-C23C6C5EA8F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153AB07-8B63-73B3-A277-3BF6B91F2CE0}"/>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B677BE-97AD-305E-F9E8-77FFBA8B27BA}"/>
              </a:ext>
            </a:extLst>
          </p:cNvPr>
          <p:cNvSpPr>
            <a:spLocks noGrp="1"/>
          </p:cNvSpPr>
          <p:nvPr>
            <p:ph type="dt" sz="half" idx="10"/>
          </p:nvPr>
        </p:nvSpPr>
        <p:spPr/>
        <p:txBody>
          <a:bodyPr/>
          <a:lstStyle/>
          <a:p>
            <a:fld id="{AFDB7062-9EBE-5644-9022-B0B2B78A27E0}" type="datetimeFigureOut">
              <a:rPr lang="en-US" smtClean="0"/>
              <a:t>11/30/22</a:t>
            </a:fld>
            <a:endParaRPr lang="en-US"/>
          </a:p>
        </p:txBody>
      </p:sp>
      <p:sp>
        <p:nvSpPr>
          <p:cNvPr id="8" name="Footer Placeholder 7">
            <a:extLst>
              <a:ext uri="{FF2B5EF4-FFF2-40B4-BE49-F238E27FC236}">
                <a16:creationId xmlns:a16="http://schemas.microsoft.com/office/drawing/2014/main" id="{E1A71E0B-3093-B934-A402-F2880DBF7BF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A85F34B-9EAD-892F-3E09-1D10B1002A9A}"/>
              </a:ext>
            </a:extLst>
          </p:cNvPr>
          <p:cNvSpPr>
            <a:spLocks noGrp="1"/>
          </p:cNvSpPr>
          <p:nvPr>
            <p:ph type="sldNum" sz="quarter" idx="12"/>
          </p:nvPr>
        </p:nvSpPr>
        <p:spPr/>
        <p:txBody>
          <a:bodyPr/>
          <a:lstStyle/>
          <a:p>
            <a:fld id="{DABD0751-F937-A94D-BAF6-F93DD7881041}" type="slidenum">
              <a:rPr lang="en-US" smtClean="0"/>
              <a:t>‹#›</a:t>
            </a:fld>
            <a:endParaRPr lang="en-US"/>
          </a:p>
        </p:txBody>
      </p:sp>
    </p:spTree>
    <p:extLst>
      <p:ext uri="{BB962C8B-B14F-4D97-AF65-F5344CB8AC3E}">
        <p14:creationId xmlns:p14="http://schemas.microsoft.com/office/powerpoint/2010/main" val="2432877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81DEB-872B-34E9-4EA1-17D4E5BFEB8C}"/>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819D4D07-FB56-8CFE-B88F-F141156EF2B2}"/>
              </a:ext>
            </a:extLst>
          </p:cNvPr>
          <p:cNvSpPr>
            <a:spLocks noGrp="1"/>
          </p:cNvSpPr>
          <p:nvPr>
            <p:ph type="dt" sz="half" idx="10"/>
          </p:nvPr>
        </p:nvSpPr>
        <p:spPr/>
        <p:txBody>
          <a:bodyPr/>
          <a:lstStyle/>
          <a:p>
            <a:fld id="{AFDB7062-9EBE-5644-9022-B0B2B78A27E0}" type="datetimeFigureOut">
              <a:rPr lang="en-US" smtClean="0"/>
              <a:t>11/30/22</a:t>
            </a:fld>
            <a:endParaRPr lang="en-US"/>
          </a:p>
        </p:txBody>
      </p:sp>
      <p:sp>
        <p:nvSpPr>
          <p:cNvPr id="4" name="Footer Placeholder 3">
            <a:extLst>
              <a:ext uri="{FF2B5EF4-FFF2-40B4-BE49-F238E27FC236}">
                <a16:creationId xmlns:a16="http://schemas.microsoft.com/office/drawing/2014/main" id="{CC603F8D-9D73-566A-6B3F-C3A69EDCE9F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11F63FB-278D-698F-6505-2F07D439FDBE}"/>
              </a:ext>
            </a:extLst>
          </p:cNvPr>
          <p:cNvSpPr>
            <a:spLocks noGrp="1"/>
          </p:cNvSpPr>
          <p:nvPr>
            <p:ph type="sldNum" sz="quarter" idx="12"/>
          </p:nvPr>
        </p:nvSpPr>
        <p:spPr/>
        <p:txBody>
          <a:bodyPr/>
          <a:lstStyle/>
          <a:p>
            <a:fld id="{DABD0751-F937-A94D-BAF6-F93DD7881041}" type="slidenum">
              <a:rPr lang="en-US" smtClean="0"/>
              <a:t>‹#›</a:t>
            </a:fld>
            <a:endParaRPr lang="en-US"/>
          </a:p>
        </p:txBody>
      </p:sp>
    </p:spTree>
    <p:extLst>
      <p:ext uri="{BB962C8B-B14F-4D97-AF65-F5344CB8AC3E}">
        <p14:creationId xmlns:p14="http://schemas.microsoft.com/office/powerpoint/2010/main" val="2478045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1EC6E27-D55E-B1C6-1501-0BB767AD2087}"/>
              </a:ext>
            </a:extLst>
          </p:cNvPr>
          <p:cNvSpPr>
            <a:spLocks noGrp="1"/>
          </p:cNvSpPr>
          <p:nvPr>
            <p:ph type="dt" sz="half" idx="10"/>
          </p:nvPr>
        </p:nvSpPr>
        <p:spPr/>
        <p:txBody>
          <a:bodyPr/>
          <a:lstStyle/>
          <a:p>
            <a:fld id="{AFDB7062-9EBE-5644-9022-B0B2B78A27E0}" type="datetimeFigureOut">
              <a:rPr lang="en-US" smtClean="0"/>
              <a:t>11/30/22</a:t>
            </a:fld>
            <a:endParaRPr lang="en-US"/>
          </a:p>
        </p:txBody>
      </p:sp>
      <p:sp>
        <p:nvSpPr>
          <p:cNvPr id="3" name="Footer Placeholder 2">
            <a:extLst>
              <a:ext uri="{FF2B5EF4-FFF2-40B4-BE49-F238E27FC236}">
                <a16:creationId xmlns:a16="http://schemas.microsoft.com/office/drawing/2014/main" id="{778EA1C7-2D84-2E9E-619F-F0181DE30BA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E89E0F3-2A92-9691-5AEE-CD94D11D564B}"/>
              </a:ext>
            </a:extLst>
          </p:cNvPr>
          <p:cNvSpPr>
            <a:spLocks noGrp="1"/>
          </p:cNvSpPr>
          <p:nvPr>
            <p:ph type="sldNum" sz="quarter" idx="12"/>
          </p:nvPr>
        </p:nvSpPr>
        <p:spPr/>
        <p:txBody>
          <a:bodyPr/>
          <a:lstStyle/>
          <a:p>
            <a:fld id="{DABD0751-F937-A94D-BAF6-F93DD7881041}" type="slidenum">
              <a:rPr lang="en-US" smtClean="0"/>
              <a:t>‹#›</a:t>
            </a:fld>
            <a:endParaRPr lang="en-US"/>
          </a:p>
        </p:txBody>
      </p:sp>
    </p:spTree>
    <p:extLst>
      <p:ext uri="{BB962C8B-B14F-4D97-AF65-F5344CB8AC3E}">
        <p14:creationId xmlns:p14="http://schemas.microsoft.com/office/powerpoint/2010/main" val="3809620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D7E54-82BF-0D00-770F-5FA783A7CE8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5ECBC30F-78DB-4092-4E78-5E8BDC688B2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3F92A523-41C7-F454-1B92-7C83B59734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DA6E12E-883A-A977-0F03-67FB14C0A7E6}"/>
              </a:ext>
            </a:extLst>
          </p:cNvPr>
          <p:cNvSpPr>
            <a:spLocks noGrp="1"/>
          </p:cNvSpPr>
          <p:nvPr>
            <p:ph type="dt" sz="half" idx="10"/>
          </p:nvPr>
        </p:nvSpPr>
        <p:spPr/>
        <p:txBody>
          <a:bodyPr/>
          <a:lstStyle/>
          <a:p>
            <a:fld id="{AFDB7062-9EBE-5644-9022-B0B2B78A27E0}" type="datetimeFigureOut">
              <a:rPr lang="en-US" smtClean="0"/>
              <a:t>11/30/22</a:t>
            </a:fld>
            <a:endParaRPr lang="en-US"/>
          </a:p>
        </p:txBody>
      </p:sp>
      <p:sp>
        <p:nvSpPr>
          <p:cNvPr id="6" name="Footer Placeholder 5">
            <a:extLst>
              <a:ext uri="{FF2B5EF4-FFF2-40B4-BE49-F238E27FC236}">
                <a16:creationId xmlns:a16="http://schemas.microsoft.com/office/drawing/2014/main" id="{4B84C2E8-29BC-2BD5-567D-43CEA3B883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9671E6A-20F8-9F8F-4C28-DDCC89551B51}"/>
              </a:ext>
            </a:extLst>
          </p:cNvPr>
          <p:cNvSpPr>
            <a:spLocks noGrp="1"/>
          </p:cNvSpPr>
          <p:nvPr>
            <p:ph type="sldNum" sz="quarter" idx="12"/>
          </p:nvPr>
        </p:nvSpPr>
        <p:spPr/>
        <p:txBody>
          <a:bodyPr/>
          <a:lstStyle/>
          <a:p>
            <a:fld id="{DABD0751-F937-A94D-BAF6-F93DD7881041}" type="slidenum">
              <a:rPr lang="en-US" smtClean="0"/>
              <a:t>‹#›</a:t>
            </a:fld>
            <a:endParaRPr lang="en-US"/>
          </a:p>
        </p:txBody>
      </p:sp>
    </p:spTree>
    <p:extLst>
      <p:ext uri="{BB962C8B-B14F-4D97-AF65-F5344CB8AC3E}">
        <p14:creationId xmlns:p14="http://schemas.microsoft.com/office/powerpoint/2010/main" val="1378092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63170-AFA5-7561-2943-DFD616BF071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99844259-8FC6-DB3B-4E76-AD5920800C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1AF84D4-69B9-7B5D-7D88-45894BC28A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D61B9EF-0237-A3F9-1854-14846EC4CE78}"/>
              </a:ext>
            </a:extLst>
          </p:cNvPr>
          <p:cNvSpPr>
            <a:spLocks noGrp="1"/>
          </p:cNvSpPr>
          <p:nvPr>
            <p:ph type="dt" sz="half" idx="10"/>
          </p:nvPr>
        </p:nvSpPr>
        <p:spPr/>
        <p:txBody>
          <a:bodyPr/>
          <a:lstStyle/>
          <a:p>
            <a:fld id="{AFDB7062-9EBE-5644-9022-B0B2B78A27E0}" type="datetimeFigureOut">
              <a:rPr lang="en-US" smtClean="0"/>
              <a:t>11/30/22</a:t>
            </a:fld>
            <a:endParaRPr lang="en-US"/>
          </a:p>
        </p:txBody>
      </p:sp>
      <p:sp>
        <p:nvSpPr>
          <p:cNvPr id="6" name="Footer Placeholder 5">
            <a:extLst>
              <a:ext uri="{FF2B5EF4-FFF2-40B4-BE49-F238E27FC236}">
                <a16:creationId xmlns:a16="http://schemas.microsoft.com/office/drawing/2014/main" id="{8A4BA9DC-9C01-3EDE-1161-CE0CA2EFF98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51190D2-E325-D7C6-2910-88265EB842CD}"/>
              </a:ext>
            </a:extLst>
          </p:cNvPr>
          <p:cNvSpPr>
            <a:spLocks noGrp="1"/>
          </p:cNvSpPr>
          <p:nvPr>
            <p:ph type="sldNum" sz="quarter" idx="12"/>
          </p:nvPr>
        </p:nvSpPr>
        <p:spPr/>
        <p:txBody>
          <a:bodyPr/>
          <a:lstStyle/>
          <a:p>
            <a:fld id="{DABD0751-F937-A94D-BAF6-F93DD7881041}" type="slidenum">
              <a:rPr lang="en-US" smtClean="0"/>
              <a:t>‹#›</a:t>
            </a:fld>
            <a:endParaRPr lang="en-US"/>
          </a:p>
        </p:txBody>
      </p:sp>
    </p:spTree>
    <p:extLst>
      <p:ext uri="{BB962C8B-B14F-4D97-AF65-F5344CB8AC3E}">
        <p14:creationId xmlns:p14="http://schemas.microsoft.com/office/powerpoint/2010/main" val="2524370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F65E3C8-9719-8870-4C43-8E60EB28F1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1407528-5F7A-BD14-B6B8-1B0D17BBFD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1CEC921-C251-922C-3239-850F233138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DB7062-9EBE-5644-9022-B0B2B78A27E0}" type="datetimeFigureOut">
              <a:rPr lang="en-US" smtClean="0"/>
              <a:t>11/30/22</a:t>
            </a:fld>
            <a:endParaRPr lang="en-US"/>
          </a:p>
        </p:txBody>
      </p:sp>
      <p:sp>
        <p:nvSpPr>
          <p:cNvPr id="5" name="Footer Placeholder 4">
            <a:extLst>
              <a:ext uri="{FF2B5EF4-FFF2-40B4-BE49-F238E27FC236}">
                <a16:creationId xmlns:a16="http://schemas.microsoft.com/office/drawing/2014/main" id="{02559997-517A-0C28-1706-6D33D3AB4C3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8360AA6-091B-7814-35C0-7238A4ADCC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BD0751-F937-A94D-BAF6-F93DD7881041}" type="slidenum">
              <a:rPr lang="en-US" smtClean="0"/>
              <a:t>‹#›</a:t>
            </a:fld>
            <a:endParaRPr lang="en-US"/>
          </a:p>
        </p:txBody>
      </p:sp>
    </p:spTree>
    <p:extLst>
      <p:ext uri="{BB962C8B-B14F-4D97-AF65-F5344CB8AC3E}">
        <p14:creationId xmlns:p14="http://schemas.microsoft.com/office/powerpoint/2010/main" val="300516801"/>
      </p:ext>
    </p:extLst>
  </p:cSld>
  <p:clrMap bg1="lt1" tx1="dk1" bg2="lt2" tx2="dk2" accent1="accent1" accent2="accent2" accent3="accent3" accent4="accent4" accent5="accent5" accent6="accent6" hlink="hlink" folHlink="folHlink"/>
  <p:sldLayoutIdLst>
    <p:sldLayoutId id="2147484364" r:id="rId1"/>
    <p:sldLayoutId id="2147484365" r:id="rId2"/>
    <p:sldLayoutId id="2147484366" r:id="rId3"/>
    <p:sldLayoutId id="2147484367" r:id="rId4"/>
    <p:sldLayoutId id="2147484368" r:id="rId5"/>
    <p:sldLayoutId id="2147484369" r:id="rId6"/>
    <p:sldLayoutId id="2147484370" r:id="rId7"/>
    <p:sldLayoutId id="2147484371" r:id="rId8"/>
    <p:sldLayoutId id="2147484372" r:id="rId9"/>
    <p:sldLayoutId id="2147484373" r:id="rId10"/>
    <p:sldLayoutId id="2147484374"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E71B5-CC88-40D4-078B-765E4C96A0BD}"/>
              </a:ext>
            </a:extLst>
          </p:cNvPr>
          <p:cNvSpPr>
            <a:spLocks noGrp="1"/>
          </p:cNvSpPr>
          <p:nvPr>
            <p:ph type="ctrTitle"/>
          </p:nvPr>
        </p:nvSpPr>
        <p:spPr>
          <a:xfrm>
            <a:off x="1524000" y="0"/>
            <a:ext cx="9144000" cy="2387600"/>
          </a:xfrm>
        </p:spPr>
        <p:txBody>
          <a:bodyPr/>
          <a:lstStyle/>
          <a:p>
            <a:r>
              <a:rPr lang="en-US" dirty="0">
                <a:latin typeface="Baskerville" panose="02020502070401020303" pitchFamily="18" charset="0"/>
                <a:ea typeface="Baskerville" panose="02020502070401020303" pitchFamily="18" charset="0"/>
              </a:rPr>
              <a:t>The Holy Traditions</a:t>
            </a:r>
          </a:p>
        </p:txBody>
      </p:sp>
      <p:pic>
        <p:nvPicPr>
          <p:cNvPr id="4098" name="Picture 2" descr="Which came first? Tradition or the Bible? (chapter 2 from Evangelicals and  Tradition) | Simple Free Church">
            <a:extLst>
              <a:ext uri="{FF2B5EF4-FFF2-40B4-BE49-F238E27FC236}">
                <a16:creationId xmlns:a16="http://schemas.microsoft.com/office/drawing/2014/main" id="{EFE8A989-4181-816D-5016-498C26ED54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9500" y="2789238"/>
            <a:ext cx="2413000" cy="3365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7690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A3A2B-4972-374F-976D-F51B4D9BC837}"/>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Why was Written Law Needed?</a:t>
            </a:r>
            <a:endParaRPr lang="en-US" i="1" dirty="0">
              <a:latin typeface="Baskerville" panose="02020502070401020303" pitchFamily="18" charset="0"/>
              <a:ea typeface="Baskerville" panose="02020502070401020303" pitchFamily="18" charset="0"/>
            </a:endParaRPr>
          </a:p>
        </p:txBody>
      </p:sp>
      <p:sp>
        <p:nvSpPr>
          <p:cNvPr id="3" name="Content Placeholder 2">
            <a:extLst>
              <a:ext uri="{FF2B5EF4-FFF2-40B4-BE49-F238E27FC236}">
                <a16:creationId xmlns:a16="http://schemas.microsoft.com/office/drawing/2014/main" id="{F51EDE81-7110-7BC3-B9D8-4B16AF5C5EAA}"/>
              </a:ext>
            </a:extLst>
          </p:cNvPr>
          <p:cNvSpPr>
            <a:spLocks noGrp="1"/>
          </p:cNvSpPr>
          <p:nvPr>
            <p:ph idx="1"/>
          </p:nvPr>
        </p:nvSpPr>
        <p:spPr>
          <a:xfrm>
            <a:off x="838200" y="1825625"/>
            <a:ext cx="7118604" cy="4351338"/>
          </a:xfrm>
        </p:spPr>
        <p:txBody>
          <a:bodyPr>
            <a:normAutofit/>
          </a:bodyPr>
          <a:lstStyle/>
          <a:p>
            <a:r>
              <a:rPr lang="en-US" sz="2400" dirty="0">
                <a:latin typeface="Baskerville" panose="02020502070401020303" pitchFamily="18" charset="0"/>
                <a:ea typeface="Baskerville" panose="02020502070401020303" pitchFamily="18" charset="0"/>
              </a:rPr>
              <a:t>The effect of verbal tradition grew weaker due to human corruption</a:t>
            </a:r>
          </a:p>
          <a:p>
            <a:pPr marL="0" indent="0">
              <a:buNone/>
            </a:pPr>
            <a:endParaRPr lang="en-US" sz="2400" dirty="0">
              <a:latin typeface="Baskerville" panose="02020502070401020303" pitchFamily="18" charset="0"/>
              <a:ea typeface="Baskerville" panose="02020502070401020303" pitchFamily="18" charset="0"/>
            </a:endParaRPr>
          </a:p>
          <a:p>
            <a:r>
              <a:rPr lang="en-US" sz="2400" dirty="0">
                <a:latin typeface="Baskerville" panose="02020502070401020303" pitchFamily="18" charset="0"/>
                <a:ea typeface="Baskerville" panose="02020502070401020303" pitchFamily="18" charset="0"/>
              </a:rPr>
              <a:t>Written law necessary to clarify the characteristics of the natural divine law engraved in the hearts of mankind</a:t>
            </a:r>
          </a:p>
          <a:p>
            <a:pPr marL="0" indent="0">
              <a:buNone/>
            </a:pPr>
            <a:endParaRPr lang="en-US" sz="2400" dirty="0">
              <a:latin typeface="Baskerville" panose="02020502070401020303" pitchFamily="18" charset="0"/>
              <a:ea typeface="Baskerville" panose="02020502070401020303" pitchFamily="18" charset="0"/>
            </a:endParaRPr>
          </a:p>
          <a:p>
            <a:r>
              <a:rPr lang="en-US" sz="2400" dirty="0">
                <a:latin typeface="Baskerville" panose="02020502070401020303" pitchFamily="18" charset="0"/>
                <a:ea typeface="Baskerville" panose="02020502070401020303" pitchFamily="18" charset="0"/>
              </a:rPr>
              <a:t>Did the tradition stop once the written law came?</a:t>
            </a:r>
          </a:p>
          <a:p>
            <a:pPr lvl="1"/>
            <a:r>
              <a:rPr lang="en-US" sz="2000" dirty="0">
                <a:latin typeface="Baskerville" panose="02020502070401020303" pitchFamily="18" charset="0"/>
                <a:ea typeface="Baskerville" panose="02020502070401020303" pitchFamily="18" charset="0"/>
              </a:rPr>
              <a:t>No!</a:t>
            </a:r>
          </a:p>
          <a:p>
            <a:pPr lvl="1"/>
            <a:r>
              <a:rPr lang="en-US" sz="2000" dirty="0">
                <a:latin typeface="Baskerville" panose="02020502070401020303" pitchFamily="18" charset="0"/>
                <a:ea typeface="Baskerville" panose="02020502070401020303" pitchFamily="18" charset="0"/>
              </a:rPr>
              <a:t>Many incidents are mentioned in the NT while they aren’t in the OT- they were taken from tradition</a:t>
            </a:r>
          </a:p>
        </p:txBody>
      </p:sp>
      <p:pic>
        <p:nvPicPr>
          <p:cNvPr id="8194" name="Picture 2" descr="Moses and the Ten Commandments Bible Story Study Guide">
            <a:extLst>
              <a:ext uri="{FF2B5EF4-FFF2-40B4-BE49-F238E27FC236}">
                <a16:creationId xmlns:a16="http://schemas.microsoft.com/office/drawing/2014/main" id="{7D9A41E3-A39F-8F54-2DBB-351809874D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804" y="2275904"/>
            <a:ext cx="3936683" cy="26244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8970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A3A2B-4972-374F-976D-F51B4D9BC837}"/>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Examples</a:t>
            </a:r>
            <a:endParaRPr lang="en-US" i="1" dirty="0">
              <a:latin typeface="Baskerville" panose="02020502070401020303" pitchFamily="18" charset="0"/>
              <a:ea typeface="Baskerville" panose="02020502070401020303" pitchFamily="18" charset="0"/>
            </a:endParaRPr>
          </a:p>
        </p:txBody>
      </p:sp>
      <p:sp>
        <p:nvSpPr>
          <p:cNvPr id="3" name="Content Placeholder 2">
            <a:extLst>
              <a:ext uri="{FF2B5EF4-FFF2-40B4-BE49-F238E27FC236}">
                <a16:creationId xmlns:a16="http://schemas.microsoft.com/office/drawing/2014/main" id="{F51EDE81-7110-7BC3-B9D8-4B16AF5C5EAA}"/>
              </a:ext>
            </a:extLst>
          </p:cNvPr>
          <p:cNvSpPr>
            <a:spLocks noGrp="1"/>
          </p:cNvSpPr>
          <p:nvPr>
            <p:ph idx="1"/>
          </p:nvPr>
        </p:nvSpPr>
        <p:spPr/>
        <p:txBody>
          <a:bodyPr>
            <a:normAutofit/>
          </a:bodyPr>
          <a:lstStyle/>
          <a:p>
            <a:r>
              <a:rPr lang="en-AU" sz="2400" b="0" i="0" dirty="0">
                <a:solidFill>
                  <a:srgbClr val="000000"/>
                </a:solidFill>
                <a:effectLst/>
                <a:latin typeface="Baskerville" panose="02020502070401020303" pitchFamily="18" charset="0"/>
                <a:ea typeface="Baskerville" panose="02020502070401020303" pitchFamily="18" charset="0"/>
              </a:rPr>
              <a:t>“and he went and lived in a town called Nazareth. So was fulfilled what was said through the prophets, that he would be called a Nazarene.” (Matthew 2:23)</a:t>
            </a:r>
          </a:p>
          <a:p>
            <a:pPr marL="0" indent="0">
              <a:buNone/>
            </a:pPr>
            <a:endParaRPr lang="en-AU" sz="2400" b="0" i="0" dirty="0">
              <a:solidFill>
                <a:srgbClr val="000000"/>
              </a:solidFill>
              <a:effectLst/>
              <a:latin typeface="Baskerville" panose="02020502070401020303" pitchFamily="18" charset="0"/>
              <a:ea typeface="Baskerville" panose="02020502070401020303" pitchFamily="18" charset="0"/>
            </a:endParaRPr>
          </a:p>
          <a:p>
            <a:r>
              <a:rPr lang="en-AU" sz="2400" b="0" i="0" dirty="0">
                <a:solidFill>
                  <a:srgbClr val="000000"/>
                </a:solidFill>
                <a:effectLst/>
                <a:latin typeface="Baskerville" panose="02020502070401020303" pitchFamily="18" charset="0"/>
                <a:ea typeface="Baskerville" panose="02020502070401020303" pitchFamily="18" charset="0"/>
              </a:rPr>
              <a:t>“The sight was so terrifying that Moses said, “I am trembling with fear.” (Hebrews 12:21)</a:t>
            </a:r>
          </a:p>
          <a:p>
            <a:endParaRPr lang="en-AU" sz="2400" dirty="0">
              <a:solidFill>
                <a:srgbClr val="000000"/>
              </a:solidFill>
              <a:latin typeface="Baskerville" panose="02020502070401020303" pitchFamily="18" charset="0"/>
              <a:ea typeface="Baskerville" panose="02020502070401020303" pitchFamily="18" charset="0"/>
            </a:endParaRPr>
          </a:p>
          <a:p>
            <a:pPr marL="0" indent="0">
              <a:buNone/>
            </a:pPr>
            <a:r>
              <a:rPr lang="en-AU" sz="2400" dirty="0">
                <a:solidFill>
                  <a:srgbClr val="000000"/>
                </a:solidFill>
                <a:latin typeface="Baskerville" panose="02020502070401020303" pitchFamily="18" charset="0"/>
                <a:ea typeface="Baskerville" panose="02020502070401020303" pitchFamily="18" charset="0"/>
              </a:rPr>
              <a:t>Many others not mentioned</a:t>
            </a:r>
            <a:br>
              <a:rPr lang="en-US" sz="2400" dirty="0">
                <a:latin typeface="Baskerville" panose="02020502070401020303" pitchFamily="18" charset="0"/>
                <a:ea typeface="Baskerville" panose="02020502070401020303" pitchFamily="18" charset="0"/>
              </a:rPr>
            </a:br>
            <a:endParaRPr lang="en-US" sz="2400" dirty="0">
              <a:latin typeface="Baskerville" panose="02020502070401020303" pitchFamily="18" charset="0"/>
              <a:ea typeface="Baskerville" panose="02020502070401020303" pitchFamily="18" charset="0"/>
            </a:endParaRPr>
          </a:p>
          <a:p>
            <a:pPr marL="0" indent="0">
              <a:buNone/>
            </a:pPr>
            <a:endParaRPr lang="en-US" sz="2400" dirty="0">
              <a:latin typeface="Playfair Display" pitchFamily="2" charset="77"/>
            </a:endParaRPr>
          </a:p>
        </p:txBody>
      </p:sp>
    </p:spTree>
    <p:extLst>
      <p:ext uri="{BB962C8B-B14F-4D97-AF65-F5344CB8AC3E}">
        <p14:creationId xmlns:p14="http://schemas.microsoft.com/office/powerpoint/2010/main" val="3794154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A3A2B-4972-374F-976D-F51B4D9BC837}"/>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2) Tradition: Preaching of Christ</a:t>
            </a:r>
            <a:endParaRPr lang="en-US" i="1" dirty="0">
              <a:latin typeface="Baskerville" panose="02020502070401020303" pitchFamily="18" charset="0"/>
              <a:ea typeface="Baskerville" panose="02020502070401020303" pitchFamily="18" charset="0"/>
            </a:endParaRPr>
          </a:p>
        </p:txBody>
      </p:sp>
      <p:sp>
        <p:nvSpPr>
          <p:cNvPr id="3" name="Content Placeholder 2">
            <a:extLst>
              <a:ext uri="{FF2B5EF4-FFF2-40B4-BE49-F238E27FC236}">
                <a16:creationId xmlns:a16="http://schemas.microsoft.com/office/drawing/2014/main" id="{F51EDE81-7110-7BC3-B9D8-4B16AF5C5EAA}"/>
              </a:ext>
            </a:extLst>
          </p:cNvPr>
          <p:cNvSpPr>
            <a:spLocks noGrp="1"/>
          </p:cNvSpPr>
          <p:nvPr>
            <p:ph idx="1"/>
          </p:nvPr>
        </p:nvSpPr>
        <p:spPr/>
        <p:txBody>
          <a:bodyPr>
            <a:normAutofit/>
          </a:bodyPr>
          <a:lstStyle/>
          <a:p>
            <a:r>
              <a:rPr lang="en-US" sz="2400" dirty="0">
                <a:latin typeface="Baskerville" panose="02020502070401020303" pitchFamily="18" charset="0"/>
                <a:ea typeface="Baskerville" panose="02020502070401020303" pitchFamily="18" charset="0"/>
              </a:rPr>
              <a:t>Christ chose His disciples- who followed Him intimately and learned from Him</a:t>
            </a:r>
          </a:p>
          <a:p>
            <a:r>
              <a:rPr lang="en-US" sz="2400" dirty="0">
                <a:latin typeface="Baskerville" panose="02020502070401020303" pitchFamily="18" charset="0"/>
                <a:ea typeface="Baskerville" panose="02020502070401020303" pitchFamily="18" charset="0"/>
              </a:rPr>
              <a:t>“ The time is fulfilled, and the kingdom of God is at hand. Repent and believe in the gospel” (Mark 1:15)</a:t>
            </a:r>
          </a:p>
          <a:p>
            <a:pPr lvl="1"/>
            <a:r>
              <a:rPr lang="en-US" sz="2200" dirty="0">
                <a:latin typeface="Baskerville" panose="02020502070401020303" pitchFamily="18" charset="0"/>
                <a:ea typeface="Baskerville" panose="02020502070401020303" pitchFamily="18" charset="0"/>
              </a:rPr>
              <a:t>No written gospel at the time, so what was the gospel?</a:t>
            </a:r>
          </a:p>
          <a:p>
            <a:pPr lvl="1"/>
            <a:r>
              <a:rPr lang="en-US" sz="2200" dirty="0">
                <a:latin typeface="Baskerville" panose="02020502070401020303" pitchFamily="18" charset="0"/>
                <a:ea typeface="Baskerville" panose="02020502070401020303" pitchFamily="18" charset="0"/>
              </a:rPr>
              <a:t>His verbal teachings</a:t>
            </a:r>
          </a:p>
          <a:p>
            <a:pPr lvl="1"/>
            <a:endParaRPr lang="en-US" dirty="0">
              <a:latin typeface="Baskerville" panose="02020502070401020303" pitchFamily="18" charset="0"/>
              <a:ea typeface="Baskerville" panose="02020502070401020303" pitchFamily="18" charset="0"/>
            </a:endParaRPr>
          </a:p>
          <a:p>
            <a:r>
              <a:rPr lang="en-AU" sz="2400" dirty="0">
                <a:latin typeface="Baskerville" panose="02020502070401020303" pitchFamily="18" charset="0"/>
                <a:ea typeface="Baskerville" panose="02020502070401020303" pitchFamily="18" charset="0"/>
              </a:rPr>
              <a:t>“In as much as many have taken in hand to set in order a narrative of those things which have been fulfilled among us, just as those from the </a:t>
            </a:r>
            <a:r>
              <a:rPr lang="en-AU" sz="2400" u="sng" dirty="0">
                <a:latin typeface="Baskerville" panose="02020502070401020303" pitchFamily="18" charset="0"/>
                <a:ea typeface="Baskerville" panose="02020502070401020303" pitchFamily="18" charset="0"/>
              </a:rPr>
              <a:t>beginning were eyewitnesses and ministers of the word delivered them to us</a:t>
            </a:r>
            <a:r>
              <a:rPr lang="en-AU" sz="2400" dirty="0">
                <a:latin typeface="Baskerville" panose="02020502070401020303" pitchFamily="18" charset="0"/>
                <a:ea typeface="Baskerville" panose="02020502070401020303" pitchFamily="18" charset="0"/>
              </a:rPr>
              <a:t>, it seemed good to me also, having had perfect understanding of all things from the very first, </a:t>
            </a:r>
            <a:r>
              <a:rPr lang="en-AU" sz="2400" u="sng" dirty="0">
                <a:latin typeface="Baskerville" panose="02020502070401020303" pitchFamily="18" charset="0"/>
                <a:ea typeface="Baskerville" panose="02020502070401020303" pitchFamily="18" charset="0"/>
              </a:rPr>
              <a:t>to write </a:t>
            </a:r>
            <a:r>
              <a:rPr lang="en-AU" sz="2400" dirty="0">
                <a:latin typeface="Baskerville" panose="02020502070401020303" pitchFamily="18" charset="0"/>
                <a:ea typeface="Baskerville" panose="02020502070401020303" pitchFamily="18" charset="0"/>
              </a:rPr>
              <a:t>to you an orderly account, most excellent Theophilus..” (Luke 1:1-3)</a:t>
            </a:r>
            <a:endParaRPr lang="en-US" sz="2400" dirty="0">
              <a:latin typeface="Baskerville" panose="02020502070401020303" pitchFamily="18" charset="0"/>
              <a:ea typeface="Baskerville" panose="02020502070401020303" pitchFamily="18" charset="0"/>
            </a:endParaRPr>
          </a:p>
        </p:txBody>
      </p:sp>
    </p:spTree>
    <p:extLst>
      <p:ext uri="{BB962C8B-B14F-4D97-AF65-F5344CB8AC3E}">
        <p14:creationId xmlns:p14="http://schemas.microsoft.com/office/powerpoint/2010/main" val="1490959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69DF96E-2F8A-470A-E207-6311C506702B}"/>
              </a:ext>
            </a:extLst>
          </p:cNvPr>
          <p:cNvSpPr>
            <a:spLocks noGrp="1"/>
          </p:cNvSpPr>
          <p:nvPr>
            <p:ph idx="1"/>
          </p:nvPr>
        </p:nvSpPr>
        <p:spPr>
          <a:xfrm>
            <a:off x="838200" y="1572256"/>
            <a:ext cx="5452872" cy="4351338"/>
          </a:xfrm>
        </p:spPr>
        <p:txBody>
          <a:bodyPr>
            <a:normAutofit fontScale="92500"/>
          </a:bodyPr>
          <a:lstStyle/>
          <a:p>
            <a:r>
              <a:rPr lang="en-US" sz="2400" b="1" dirty="0">
                <a:latin typeface="Baskerville" panose="02020502070401020303" pitchFamily="18" charset="0"/>
                <a:ea typeface="Baskerville" panose="02020502070401020303" pitchFamily="18" charset="0"/>
              </a:rPr>
              <a:t>The Lord delivered the Christian life to His disciples and said: </a:t>
            </a:r>
            <a:r>
              <a:rPr lang="en-AU" sz="2800" dirty="0">
                <a:latin typeface="Baskerville" panose="02020502070401020303" pitchFamily="18" charset="0"/>
                <a:ea typeface="Baskerville" panose="02020502070401020303" pitchFamily="18" charset="0"/>
              </a:rPr>
              <a:t>Go therefore and make disciples of all the nations, baptize them in the name of the Father, and the Son and the Holy Spirit, teaching them to observe all things that I have commanded you (Matthew 28:19-20)</a:t>
            </a:r>
            <a:br>
              <a:rPr lang="en-AU" sz="2800" dirty="0">
                <a:latin typeface="Baskerville" panose="02020502070401020303" pitchFamily="18" charset="0"/>
                <a:ea typeface="Baskerville" panose="02020502070401020303" pitchFamily="18" charset="0"/>
              </a:rPr>
            </a:br>
            <a:endParaRPr lang="en-AU" sz="2800" dirty="0">
              <a:latin typeface="Baskerville" panose="02020502070401020303" pitchFamily="18" charset="0"/>
              <a:ea typeface="Baskerville" panose="02020502070401020303" pitchFamily="18" charset="0"/>
            </a:endParaRPr>
          </a:p>
          <a:p>
            <a:r>
              <a:rPr lang="en-AU" sz="2800" dirty="0">
                <a:latin typeface="Baskerville" panose="02020502070401020303" pitchFamily="18" charset="0"/>
                <a:ea typeface="Baskerville" panose="02020502070401020303" pitchFamily="18" charset="0"/>
              </a:rPr>
              <a:t>Making </a:t>
            </a:r>
            <a:r>
              <a:rPr lang="en-AU" dirty="0">
                <a:latin typeface="Baskerville" panose="02020502070401020303" pitchFamily="18" charset="0"/>
                <a:ea typeface="Baskerville" panose="02020502070401020303" pitchFamily="18" charset="0"/>
              </a:rPr>
              <a:t>disciples= based on </a:t>
            </a:r>
            <a:r>
              <a:rPr lang="en-AU" b="1" dirty="0">
                <a:latin typeface="Baskerville" panose="02020502070401020303" pitchFamily="18" charset="0"/>
                <a:ea typeface="Baskerville" panose="02020502070401020303" pitchFamily="18" charset="0"/>
              </a:rPr>
              <a:t>direct contact </a:t>
            </a:r>
            <a:r>
              <a:rPr lang="en-AU" dirty="0">
                <a:latin typeface="Baskerville" panose="02020502070401020303" pitchFamily="18" charset="0"/>
                <a:ea typeface="Baskerville" panose="02020502070401020303" pitchFamily="18" charset="0"/>
              </a:rPr>
              <a:t>and </a:t>
            </a:r>
            <a:r>
              <a:rPr lang="en-AU" b="1" dirty="0">
                <a:latin typeface="Baskerville" panose="02020502070401020303" pitchFamily="18" charset="0"/>
                <a:ea typeface="Baskerville" panose="02020502070401020303" pitchFamily="18" charset="0"/>
              </a:rPr>
              <a:t>verbal</a:t>
            </a:r>
            <a:r>
              <a:rPr lang="en-AU" dirty="0">
                <a:latin typeface="Baskerville" panose="02020502070401020303" pitchFamily="18" charset="0"/>
                <a:ea typeface="Baskerville" panose="02020502070401020303" pitchFamily="18" charset="0"/>
              </a:rPr>
              <a:t> </a:t>
            </a:r>
            <a:r>
              <a:rPr lang="en-AU" b="1" dirty="0">
                <a:latin typeface="Baskerville" panose="02020502070401020303" pitchFamily="18" charset="0"/>
                <a:ea typeface="Baskerville" panose="02020502070401020303" pitchFamily="18" charset="0"/>
              </a:rPr>
              <a:t>teaching</a:t>
            </a:r>
            <a:endParaRPr lang="en-US" sz="2800" b="1" dirty="0">
              <a:latin typeface="Baskerville" panose="02020502070401020303" pitchFamily="18" charset="0"/>
              <a:ea typeface="Baskerville" panose="02020502070401020303" pitchFamily="18" charset="0"/>
            </a:endParaRPr>
          </a:p>
          <a:p>
            <a:endParaRPr lang="en-US" dirty="0"/>
          </a:p>
        </p:txBody>
      </p:sp>
      <p:pic>
        <p:nvPicPr>
          <p:cNvPr id="4" name="Picture 2" descr="Who were the 12 disciples? | Bibleinfo.com">
            <a:extLst>
              <a:ext uri="{FF2B5EF4-FFF2-40B4-BE49-F238E27FC236}">
                <a16:creationId xmlns:a16="http://schemas.microsoft.com/office/drawing/2014/main" id="{CD27AACC-4D06-E47D-26E5-A15C2E0866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5012" y="1948491"/>
            <a:ext cx="5076940" cy="3379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1248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A3A2B-4972-374F-976D-F51B4D9BC837}"/>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3) Tradition: Preaching of the Apostles</a:t>
            </a:r>
            <a:endParaRPr lang="en-US" i="1" dirty="0">
              <a:latin typeface="Baskerville" panose="02020502070401020303" pitchFamily="18" charset="0"/>
              <a:ea typeface="Baskerville" panose="02020502070401020303" pitchFamily="18" charset="0"/>
            </a:endParaRPr>
          </a:p>
        </p:txBody>
      </p:sp>
      <p:sp>
        <p:nvSpPr>
          <p:cNvPr id="3" name="Content Placeholder 2">
            <a:extLst>
              <a:ext uri="{FF2B5EF4-FFF2-40B4-BE49-F238E27FC236}">
                <a16:creationId xmlns:a16="http://schemas.microsoft.com/office/drawing/2014/main" id="{F51EDE81-7110-7BC3-B9D8-4B16AF5C5EAA}"/>
              </a:ext>
            </a:extLst>
          </p:cNvPr>
          <p:cNvSpPr>
            <a:spLocks noGrp="1"/>
          </p:cNvSpPr>
          <p:nvPr>
            <p:ph idx="1"/>
          </p:nvPr>
        </p:nvSpPr>
        <p:spPr/>
        <p:txBody>
          <a:bodyPr>
            <a:normAutofit/>
          </a:bodyPr>
          <a:lstStyle/>
          <a:p>
            <a:r>
              <a:rPr lang="en-AU" sz="2400" dirty="0">
                <a:latin typeface="Baskerville" panose="02020502070401020303" pitchFamily="18" charset="0"/>
                <a:ea typeface="Baskerville" panose="02020502070401020303" pitchFamily="18" charset="0"/>
              </a:rPr>
              <a:t>The Apostles revealed that one of the sources of authority of their apostleship was the Holy Tradition they received from Christ</a:t>
            </a:r>
          </a:p>
          <a:p>
            <a:pPr lvl="1"/>
            <a:r>
              <a:rPr lang="en-AU" sz="1800" dirty="0">
                <a:latin typeface="Baskerville" panose="02020502070401020303" pitchFamily="18" charset="0"/>
                <a:ea typeface="Baskerville" panose="02020502070401020303" pitchFamily="18" charset="0"/>
              </a:rPr>
              <a:t>That which was from the beginning, which we have heard, which we have seen with our eyes which we have looked upon and touched with our hands, concerning the word of life” (1Jn 1:1).</a:t>
            </a:r>
          </a:p>
          <a:p>
            <a:r>
              <a:rPr lang="en-AU" sz="2400" dirty="0">
                <a:latin typeface="Baskerville" panose="02020502070401020303" pitchFamily="18" charset="0"/>
                <a:ea typeface="Baskerville" panose="02020502070401020303" pitchFamily="18" charset="0"/>
              </a:rPr>
              <a:t>Their purpose- verbal handing over of the faith, the new way of life, from generation to generation</a:t>
            </a:r>
          </a:p>
          <a:p>
            <a:pPr marL="0" indent="0">
              <a:buNone/>
            </a:pPr>
            <a:r>
              <a:rPr lang="en-AU" sz="2400" dirty="0">
                <a:latin typeface="Baskerville" panose="02020502070401020303" pitchFamily="18" charset="0"/>
                <a:ea typeface="Baskerville" panose="02020502070401020303" pitchFamily="18" charset="0"/>
              </a:rPr>
              <a:t>What was the purpose of the writing gospels?</a:t>
            </a:r>
          </a:p>
          <a:p>
            <a:pPr lvl="1"/>
            <a:r>
              <a:rPr lang="en-AU" sz="2000" dirty="0">
                <a:latin typeface="Baskerville" panose="02020502070401020303" pitchFamily="18" charset="0"/>
                <a:ea typeface="Baskerville" panose="02020502070401020303" pitchFamily="18" charset="0"/>
              </a:rPr>
              <a:t>Keep records of the big things overtime- </a:t>
            </a:r>
            <a:r>
              <a:rPr lang="en-AU" sz="2000" b="1" dirty="0">
                <a:latin typeface="Baskerville" panose="02020502070401020303" pitchFamily="18" charset="0"/>
                <a:ea typeface="Baskerville" panose="02020502070401020303" pitchFamily="18" charset="0"/>
              </a:rPr>
              <a:t>not everything is written- </a:t>
            </a:r>
            <a:r>
              <a:rPr lang="en-AU" sz="2000" dirty="0">
                <a:latin typeface="Baskerville" panose="02020502070401020303" pitchFamily="18" charset="0"/>
                <a:ea typeface="Baskerville" panose="02020502070401020303" pitchFamily="18" charset="0"/>
              </a:rPr>
              <a:t>”And there are also many other things which Jesus did, the which, if they should be written every one, I suppose that even the world itself could not contain the books that should be written. Amen” (John 21:25)</a:t>
            </a:r>
          </a:p>
          <a:p>
            <a:pPr lvl="1"/>
            <a:r>
              <a:rPr lang="en-US" sz="2000" dirty="0">
                <a:latin typeface="Baskerville" panose="02020502070401020303" pitchFamily="18" charset="0"/>
                <a:ea typeface="Baskerville" panose="02020502070401020303" pitchFamily="18" charset="0"/>
              </a:rPr>
              <a:t>All the apostles taught verbally, some wrote things down</a:t>
            </a:r>
            <a:br>
              <a:rPr lang="en-US" sz="1600" dirty="0">
                <a:latin typeface="Baskerville" panose="02020502070401020303" pitchFamily="18" charset="0"/>
                <a:ea typeface="Baskerville" panose="02020502070401020303" pitchFamily="18" charset="0"/>
              </a:rPr>
            </a:br>
            <a:endParaRPr lang="en-US" sz="1600" dirty="0">
              <a:latin typeface="Baskerville" panose="02020502070401020303" pitchFamily="18" charset="0"/>
              <a:ea typeface="Baskerville" panose="02020502070401020303" pitchFamily="18" charset="0"/>
            </a:endParaRPr>
          </a:p>
          <a:p>
            <a:pPr marL="0" indent="0">
              <a:buNone/>
            </a:pPr>
            <a:endParaRPr lang="en-US" sz="2400" dirty="0">
              <a:latin typeface="Playfair Display" pitchFamily="2" charset="77"/>
            </a:endParaRPr>
          </a:p>
        </p:txBody>
      </p:sp>
    </p:spTree>
    <p:extLst>
      <p:ext uri="{BB962C8B-B14F-4D97-AF65-F5344CB8AC3E}">
        <p14:creationId xmlns:p14="http://schemas.microsoft.com/office/powerpoint/2010/main" val="172387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9F500-3BE7-D87B-91EE-647986FB47AA}"/>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Isn’t the Bible enough?</a:t>
            </a:r>
          </a:p>
        </p:txBody>
      </p:sp>
      <p:sp>
        <p:nvSpPr>
          <p:cNvPr id="3" name="Content Placeholder 2">
            <a:extLst>
              <a:ext uri="{FF2B5EF4-FFF2-40B4-BE49-F238E27FC236}">
                <a16:creationId xmlns:a16="http://schemas.microsoft.com/office/drawing/2014/main" id="{72BF738E-B0C1-E0FB-5655-C4CF88D1E589}"/>
              </a:ext>
            </a:extLst>
          </p:cNvPr>
          <p:cNvSpPr>
            <a:spLocks noGrp="1"/>
          </p:cNvSpPr>
          <p:nvPr>
            <p:ph idx="1"/>
          </p:nvPr>
        </p:nvSpPr>
        <p:spPr/>
        <p:txBody>
          <a:bodyPr/>
          <a:lstStyle/>
          <a:p>
            <a:r>
              <a:rPr lang="en-US" dirty="0">
                <a:latin typeface="Baskerville" panose="02020502070401020303" pitchFamily="18" charset="0"/>
                <a:ea typeface="Baskerville" panose="02020502070401020303" pitchFamily="18" charset="0"/>
              </a:rPr>
              <a:t>Sola Scriptura= Scripture alone (held by many protestant denominations)</a:t>
            </a:r>
            <a:br>
              <a:rPr lang="en-US" dirty="0">
                <a:latin typeface="Baskerville" panose="02020502070401020303" pitchFamily="18" charset="0"/>
                <a:ea typeface="Baskerville" panose="02020502070401020303" pitchFamily="18" charset="0"/>
              </a:rPr>
            </a:br>
            <a:endParaRPr lang="en-US" dirty="0">
              <a:latin typeface="Baskerville" panose="02020502070401020303" pitchFamily="18" charset="0"/>
              <a:ea typeface="Baskerville" panose="02020502070401020303" pitchFamily="18" charset="0"/>
            </a:endParaRPr>
          </a:p>
          <a:p>
            <a:r>
              <a:rPr lang="en-US" dirty="0">
                <a:latin typeface="Baskerville" panose="02020502070401020303" pitchFamily="18" charset="0"/>
                <a:ea typeface="Baskerville" panose="02020502070401020303" pitchFamily="18" charset="0"/>
              </a:rPr>
              <a:t>It’s essential, however, Holy Tradition is necessary</a:t>
            </a:r>
            <a:br>
              <a:rPr lang="en-US" dirty="0">
                <a:latin typeface="Baskerville" panose="02020502070401020303" pitchFamily="18" charset="0"/>
                <a:ea typeface="Baskerville" panose="02020502070401020303" pitchFamily="18" charset="0"/>
              </a:rPr>
            </a:br>
            <a:endParaRPr lang="en-US" dirty="0">
              <a:latin typeface="Baskerville" panose="02020502070401020303" pitchFamily="18" charset="0"/>
              <a:ea typeface="Baskerville" panose="02020502070401020303" pitchFamily="18" charset="0"/>
            </a:endParaRPr>
          </a:p>
          <a:p>
            <a:pPr marL="0" indent="0">
              <a:buNone/>
            </a:pPr>
            <a:r>
              <a:rPr lang="en-US" dirty="0">
                <a:latin typeface="Baskerville" panose="02020502070401020303" pitchFamily="18" charset="0"/>
                <a:ea typeface="Baskerville" panose="02020502070401020303" pitchFamily="18" charset="0"/>
              </a:rPr>
              <a:t>Why?</a:t>
            </a:r>
          </a:p>
          <a:p>
            <a:pPr lvl="1"/>
            <a:r>
              <a:rPr lang="en-US" dirty="0">
                <a:latin typeface="Baskerville" panose="02020502070401020303" pitchFamily="18" charset="0"/>
                <a:ea typeface="Baskerville" panose="02020502070401020303" pitchFamily="18" charset="0"/>
              </a:rPr>
              <a:t>What is the source of scripture?</a:t>
            </a:r>
          </a:p>
          <a:p>
            <a:pPr lvl="1"/>
            <a:r>
              <a:rPr lang="en-US" dirty="0">
                <a:latin typeface="Baskerville" panose="02020502070401020303" pitchFamily="18" charset="0"/>
                <a:ea typeface="Baskerville" panose="02020502070401020303" pitchFamily="18" charset="0"/>
              </a:rPr>
              <a:t>Scripture is a function of Holy Tradition</a:t>
            </a:r>
          </a:p>
          <a:p>
            <a:pPr marL="457200" lvl="1" indent="0">
              <a:buNone/>
            </a:pPr>
            <a:endParaRPr lang="en-US" dirty="0">
              <a:latin typeface="Baskerville" panose="02020502070401020303" pitchFamily="18" charset="0"/>
              <a:ea typeface="Baskerville" panose="02020502070401020303" pitchFamily="18" charset="0"/>
            </a:endParaRPr>
          </a:p>
        </p:txBody>
      </p:sp>
      <p:pic>
        <p:nvPicPr>
          <p:cNvPr id="11266" name="Picture 2" descr="Holy Bible on Stand · Free Stock Photo">
            <a:extLst>
              <a:ext uri="{FF2B5EF4-FFF2-40B4-BE49-F238E27FC236}">
                <a16:creationId xmlns:a16="http://schemas.microsoft.com/office/drawing/2014/main" id="{7ABEE115-5A0E-2262-F57A-73E2C09A37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61300" y="3987800"/>
            <a:ext cx="3492500" cy="2324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8847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1A89C-7FCC-78CB-2D75-8AC9F71053BF}"/>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Role of the Early Church Fathers</a:t>
            </a:r>
          </a:p>
        </p:txBody>
      </p:sp>
      <p:sp>
        <p:nvSpPr>
          <p:cNvPr id="3" name="Content Placeholder 2">
            <a:extLst>
              <a:ext uri="{FF2B5EF4-FFF2-40B4-BE49-F238E27FC236}">
                <a16:creationId xmlns:a16="http://schemas.microsoft.com/office/drawing/2014/main" id="{A69CD1E1-1F38-06AA-E8D5-D818124A2898}"/>
              </a:ext>
            </a:extLst>
          </p:cNvPr>
          <p:cNvSpPr>
            <a:spLocks noGrp="1"/>
          </p:cNvSpPr>
          <p:nvPr>
            <p:ph idx="1"/>
          </p:nvPr>
        </p:nvSpPr>
        <p:spPr>
          <a:xfrm>
            <a:off x="4730496" y="1825625"/>
            <a:ext cx="6623304" cy="4351338"/>
          </a:xfrm>
        </p:spPr>
        <p:txBody>
          <a:bodyPr>
            <a:normAutofit lnSpcReduction="10000"/>
          </a:bodyPr>
          <a:lstStyle/>
          <a:p>
            <a:r>
              <a:rPr lang="en-US" dirty="0">
                <a:latin typeface="Baskerville" panose="02020502070401020303" pitchFamily="18" charset="0"/>
                <a:ea typeface="Baskerville" panose="02020502070401020303" pitchFamily="18" charset="0"/>
              </a:rPr>
              <a:t>Heresies started coming out in the 1</a:t>
            </a:r>
            <a:r>
              <a:rPr lang="en-US" baseline="30000" dirty="0">
                <a:latin typeface="Baskerville" panose="02020502070401020303" pitchFamily="18" charset="0"/>
                <a:ea typeface="Baskerville" panose="02020502070401020303" pitchFamily="18" charset="0"/>
              </a:rPr>
              <a:t>st</a:t>
            </a:r>
            <a:r>
              <a:rPr lang="en-US" dirty="0">
                <a:latin typeface="Baskerville" panose="02020502070401020303" pitchFamily="18" charset="0"/>
                <a:ea typeface="Baskerville" panose="02020502070401020303" pitchFamily="18" charset="0"/>
              </a:rPr>
              <a:t> and 2</a:t>
            </a:r>
            <a:r>
              <a:rPr lang="en-US" baseline="30000" dirty="0">
                <a:latin typeface="Baskerville" panose="02020502070401020303" pitchFamily="18" charset="0"/>
                <a:ea typeface="Baskerville" panose="02020502070401020303" pitchFamily="18" charset="0"/>
              </a:rPr>
              <a:t>nd</a:t>
            </a:r>
            <a:r>
              <a:rPr lang="en-US" dirty="0">
                <a:latin typeface="Baskerville" panose="02020502070401020303" pitchFamily="18" charset="0"/>
                <a:ea typeface="Baskerville" panose="02020502070401020303" pitchFamily="18" charset="0"/>
              </a:rPr>
              <a:t> century</a:t>
            </a:r>
            <a:br>
              <a:rPr lang="en-US" dirty="0">
                <a:latin typeface="Baskerville" panose="02020502070401020303" pitchFamily="18" charset="0"/>
                <a:ea typeface="Baskerville" panose="02020502070401020303" pitchFamily="18" charset="0"/>
              </a:rPr>
            </a:br>
            <a:endParaRPr lang="en-US" dirty="0">
              <a:latin typeface="Baskerville" panose="02020502070401020303" pitchFamily="18" charset="0"/>
              <a:ea typeface="Baskerville" panose="02020502070401020303" pitchFamily="18" charset="0"/>
            </a:endParaRPr>
          </a:p>
          <a:p>
            <a:r>
              <a:rPr lang="en-US" dirty="0">
                <a:latin typeface="Baskerville" panose="02020502070401020303" pitchFamily="18" charset="0"/>
                <a:ea typeface="Baskerville" panose="02020502070401020303" pitchFamily="18" charset="0"/>
              </a:rPr>
              <a:t>Apostolic fathers defended the faith in their writings against heretics</a:t>
            </a:r>
          </a:p>
          <a:p>
            <a:pPr lvl="1"/>
            <a:r>
              <a:rPr lang="en-US" dirty="0">
                <a:latin typeface="Baskerville" panose="02020502070401020303" pitchFamily="18" charset="0"/>
                <a:ea typeface="Baskerville" panose="02020502070401020303" pitchFamily="18" charset="0"/>
              </a:rPr>
              <a:t>St. Irenaeus of Lyons- against heresies (Gnosticism)</a:t>
            </a:r>
            <a:br>
              <a:rPr lang="en-US" dirty="0">
                <a:latin typeface="Baskerville" panose="02020502070401020303" pitchFamily="18" charset="0"/>
                <a:ea typeface="Baskerville" panose="02020502070401020303" pitchFamily="18" charset="0"/>
              </a:rPr>
            </a:br>
            <a:endParaRPr lang="en-US" dirty="0">
              <a:latin typeface="Baskerville" panose="02020502070401020303" pitchFamily="18" charset="0"/>
              <a:ea typeface="Baskerville" panose="02020502070401020303" pitchFamily="18" charset="0"/>
            </a:endParaRPr>
          </a:p>
          <a:p>
            <a:r>
              <a:rPr lang="en-US" dirty="0">
                <a:latin typeface="Baskerville" panose="02020502070401020303" pitchFamily="18" charset="0"/>
                <a:ea typeface="Baskerville" panose="02020502070401020303" pitchFamily="18" charset="0"/>
              </a:rPr>
              <a:t>Ecumenical councils were called and created the dogma and rituals we have today in response to heresies</a:t>
            </a:r>
          </a:p>
          <a:p>
            <a:endParaRPr lang="en-US" dirty="0"/>
          </a:p>
          <a:p>
            <a:endParaRPr lang="en-US" dirty="0"/>
          </a:p>
        </p:txBody>
      </p:sp>
      <p:pic>
        <p:nvPicPr>
          <p:cNvPr id="12290" name="Picture 2" descr="ST IRENAEUS OF LYONS">
            <a:extLst>
              <a:ext uri="{FF2B5EF4-FFF2-40B4-BE49-F238E27FC236}">
                <a16:creationId xmlns:a16="http://schemas.microsoft.com/office/drawing/2014/main" id="{0F03A57D-F563-23FB-1F31-FAA9A6A7C4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8406" y="1825625"/>
            <a:ext cx="3755661" cy="3734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6868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62A64-6C12-7E92-2FE2-098A89BEC758}"/>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St. Vincent of </a:t>
            </a:r>
            <a:r>
              <a:rPr lang="en-US" dirty="0" err="1">
                <a:latin typeface="Baskerville" panose="02020502070401020303" pitchFamily="18" charset="0"/>
                <a:ea typeface="Baskerville" panose="02020502070401020303" pitchFamily="18" charset="0"/>
              </a:rPr>
              <a:t>Lerins</a:t>
            </a:r>
            <a:endParaRPr lang="en-US" dirty="0">
              <a:latin typeface="Baskerville" panose="02020502070401020303" pitchFamily="18" charset="0"/>
              <a:ea typeface="Baskerville" panose="02020502070401020303" pitchFamily="18" charset="0"/>
            </a:endParaRPr>
          </a:p>
        </p:txBody>
      </p:sp>
      <p:sp>
        <p:nvSpPr>
          <p:cNvPr id="3" name="Content Placeholder 2">
            <a:extLst>
              <a:ext uri="{FF2B5EF4-FFF2-40B4-BE49-F238E27FC236}">
                <a16:creationId xmlns:a16="http://schemas.microsoft.com/office/drawing/2014/main" id="{55EE7E73-AC47-39F5-3834-8B70051F448A}"/>
              </a:ext>
            </a:extLst>
          </p:cNvPr>
          <p:cNvSpPr>
            <a:spLocks noGrp="1"/>
          </p:cNvSpPr>
          <p:nvPr>
            <p:ph idx="1"/>
          </p:nvPr>
        </p:nvSpPr>
        <p:spPr/>
        <p:txBody>
          <a:bodyPr>
            <a:normAutofit fontScale="92500" lnSpcReduction="10000"/>
          </a:bodyPr>
          <a:lstStyle/>
          <a:p>
            <a:pPr marL="457200" lvl="1" indent="0" algn="ctr">
              <a:lnSpc>
                <a:spcPct val="150000"/>
              </a:lnSpc>
              <a:buNone/>
            </a:pPr>
            <a:r>
              <a:rPr lang="en-AU" sz="2000" dirty="0">
                <a:solidFill>
                  <a:srgbClr val="000000"/>
                </a:solidFill>
                <a:effectLst/>
                <a:latin typeface="Baskerville" panose="02020502070401020303" pitchFamily="18" charset="0"/>
                <a:ea typeface="Baskerville" panose="02020502070401020303" pitchFamily="18" charset="0"/>
                <a:cs typeface="Times New Roman" panose="02020603050405020304" pitchFamily="18" charset="0"/>
              </a:rPr>
              <a:t>But here some one perhaps will ask, Since the canon of Scripture is complete, and sufficient of itself what need is there to join with it the authority of the Church's interpretation? </a:t>
            </a:r>
          </a:p>
          <a:p>
            <a:pPr marL="457200" lvl="1" indent="0" algn="ctr">
              <a:lnSpc>
                <a:spcPct val="150000"/>
              </a:lnSpc>
              <a:buNone/>
            </a:pPr>
            <a:r>
              <a:rPr lang="en-AU" sz="2000" dirty="0">
                <a:solidFill>
                  <a:srgbClr val="000000"/>
                </a:solidFill>
                <a:effectLst/>
                <a:latin typeface="Baskerville" panose="02020502070401020303" pitchFamily="18" charset="0"/>
                <a:ea typeface="Baskerville" panose="02020502070401020303" pitchFamily="18" charset="0"/>
                <a:cs typeface="Times New Roman" panose="02020603050405020304" pitchFamily="18" charset="0"/>
              </a:rPr>
              <a:t>For this reason—because, owing to the depth of Holy Scripture, </a:t>
            </a:r>
            <a:r>
              <a:rPr lang="en-AU" sz="2000" b="1" dirty="0">
                <a:solidFill>
                  <a:srgbClr val="000000"/>
                </a:solidFill>
                <a:effectLst/>
                <a:latin typeface="Baskerville" panose="02020502070401020303" pitchFamily="18" charset="0"/>
                <a:ea typeface="Baskerville" panose="02020502070401020303" pitchFamily="18" charset="0"/>
                <a:cs typeface="Times New Roman" panose="02020603050405020304" pitchFamily="18" charset="0"/>
              </a:rPr>
              <a:t>all do not accept it in one and the same sense, </a:t>
            </a:r>
            <a:r>
              <a:rPr lang="en-AU" sz="2000" dirty="0">
                <a:solidFill>
                  <a:srgbClr val="000000"/>
                </a:solidFill>
                <a:effectLst/>
                <a:latin typeface="Baskerville" panose="02020502070401020303" pitchFamily="18" charset="0"/>
                <a:ea typeface="Baskerville" panose="02020502070401020303" pitchFamily="18" charset="0"/>
                <a:cs typeface="Times New Roman" panose="02020603050405020304" pitchFamily="18" charset="0"/>
              </a:rPr>
              <a:t>but </a:t>
            </a:r>
            <a:r>
              <a:rPr lang="en-AU" sz="2000" b="1" dirty="0">
                <a:solidFill>
                  <a:srgbClr val="000000"/>
                </a:solidFill>
                <a:effectLst/>
                <a:latin typeface="Baskerville" panose="02020502070401020303" pitchFamily="18" charset="0"/>
                <a:ea typeface="Baskerville" panose="02020502070401020303" pitchFamily="18" charset="0"/>
                <a:cs typeface="Times New Roman" panose="02020603050405020304" pitchFamily="18" charset="0"/>
              </a:rPr>
              <a:t>one understands its words in one way, another in another</a:t>
            </a:r>
            <a:r>
              <a:rPr lang="en-AU" sz="2000" dirty="0">
                <a:solidFill>
                  <a:srgbClr val="000000"/>
                </a:solidFill>
                <a:effectLst/>
                <a:latin typeface="Baskerville" panose="02020502070401020303" pitchFamily="18" charset="0"/>
                <a:ea typeface="Baskerville" panose="02020502070401020303" pitchFamily="18" charset="0"/>
                <a:cs typeface="Times New Roman" panose="02020603050405020304" pitchFamily="18" charset="0"/>
              </a:rPr>
              <a:t>; so that it seems to be capable of as many interpretations as there are interpreters… Therefore, it is very necessary, on account of so great intricacies of such various error, </a:t>
            </a:r>
            <a:r>
              <a:rPr lang="en-AU" sz="2000" b="1" dirty="0">
                <a:solidFill>
                  <a:srgbClr val="000000"/>
                </a:solidFill>
                <a:effectLst/>
                <a:latin typeface="Baskerville" panose="02020502070401020303" pitchFamily="18" charset="0"/>
                <a:ea typeface="Baskerville" panose="02020502070401020303" pitchFamily="18" charset="0"/>
                <a:cs typeface="Times New Roman" panose="02020603050405020304" pitchFamily="18" charset="0"/>
              </a:rPr>
              <a:t>that the rule for the right understanding of the prophets and apostles should be framed in accordance with the standard of Ecclesiastical and Catholic interpretation. </a:t>
            </a:r>
            <a:r>
              <a:rPr lang="en-AU" sz="2000" dirty="0">
                <a:solidFill>
                  <a:srgbClr val="000000"/>
                </a:solidFill>
                <a:effectLst/>
                <a:latin typeface="Baskerville" panose="02020502070401020303" pitchFamily="18" charset="0"/>
                <a:ea typeface="Baskerville" panose="02020502070401020303" pitchFamily="18" charset="0"/>
                <a:cs typeface="Times New Roman" panose="02020603050405020304" pitchFamily="18" charset="0"/>
              </a:rPr>
              <a:t>Moreover, </a:t>
            </a:r>
            <a:r>
              <a:rPr lang="en-AU" sz="2000" b="1" dirty="0">
                <a:solidFill>
                  <a:srgbClr val="000000"/>
                </a:solidFill>
                <a:effectLst/>
                <a:latin typeface="Baskerville" panose="02020502070401020303" pitchFamily="18" charset="0"/>
                <a:ea typeface="Baskerville" panose="02020502070401020303" pitchFamily="18" charset="0"/>
                <a:cs typeface="Times New Roman" panose="02020603050405020304" pitchFamily="18" charset="0"/>
              </a:rPr>
              <a:t>in the Catholic Church itself, all possible care must be taken, that we hold that faith which has been believed everywhere, always, by all</a:t>
            </a:r>
            <a:r>
              <a:rPr lang="en-AU" sz="2000" dirty="0">
                <a:solidFill>
                  <a:srgbClr val="000000"/>
                </a:solidFill>
                <a:effectLst/>
                <a:latin typeface="Baskerville" panose="02020502070401020303" pitchFamily="18" charset="0"/>
                <a:ea typeface="Baskerville" panose="02020502070401020303" pitchFamily="18" charset="0"/>
                <a:cs typeface="Times New Roman" panose="02020603050405020304" pitchFamily="18" charset="0"/>
              </a:rPr>
              <a:t>.</a:t>
            </a:r>
            <a:endParaRPr lang="en-AU" sz="2000" dirty="0">
              <a:effectLst/>
              <a:latin typeface="Baskerville" panose="02020502070401020303" pitchFamily="18" charset="0"/>
              <a:ea typeface="Baskerville" panose="02020502070401020303" pitchFamily="18" charset="0"/>
              <a:cs typeface="Times New Roman" panose="02020603050405020304" pitchFamily="18" charset="0"/>
            </a:endParaRPr>
          </a:p>
          <a:p>
            <a:pPr marL="0" indent="0">
              <a:buNone/>
            </a:pPr>
            <a:endParaRPr lang="en-US" dirty="0"/>
          </a:p>
        </p:txBody>
      </p:sp>
      <p:pic>
        <p:nvPicPr>
          <p:cNvPr id="13314" name="Picture 2" descr="ORTHODOX CHRISTIANITY THEN AND NOW: Saint Vincent of Lerins (+ 445)">
            <a:extLst>
              <a:ext uri="{FF2B5EF4-FFF2-40B4-BE49-F238E27FC236}">
                <a16:creationId xmlns:a16="http://schemas.microsoft.com/office/drawing/2014/main" id="{FAD86151-3D17-7A80-0793-90A6E4B5F6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096000" y="269622"/>
            <a:ext cx="981755" cy="1371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1563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34A18-0922-D15E-BE8B-7CA58432F8E4}"/>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How do we know Holy Tradition has reached us unchanged?</a:t>
            </a:r>
          </a:p>
        </p:txBody>
      </p:sp>
      <p:sp>
        <p:nvSpPr>
          <p:cNvPr id="3" name="Content Placeholder 2">
            <a:extLst>
              <a:ext uri="{FF2B5EF4-FFF2-40B4-BE49-F238E27FC236}">
                <a16:creationId xmlns:a16="http://schemas.microsoft.com/office/drawing/2014/main" id="{BCDFF820-8BCB-351C-719D-FAAB4955A11C}"/>
              </a:ext>
            </a:extLst>
          </p:cNvPr>
          <p:cNvSpPr>
            <a:spLocks noGrp="1"/>
          </p:cNvSpPr>
          <p:nvPr>
            <p:ph idx="1"/>
          </p:nvPr>
        </p:nvSpPr>
        <p:spPr/>
        <p:txBody>
          <a:bodyPr/>
          <a:lstStyle/>
          <a:p>
            <a:r>
              <a:rPr lang="en-US" dirty="0">
                <a:latin typeface="Baskerville" panose="02020502070401020303" pitchFamily="18" charset="0"/>
                <a:ea typeface="Baskerville" panose="02020502070401020303" pitchFamily="18" charset="0"/>
              </a:rPr>
              <a:t>The church has guarded the tradition strictly through the patriarchs, bishops, metropolitans</a:t>
            </a:r>
          </a:p>
          <a:p>
            <a:r>
              <a:rPr lang="en-US" dirty="0">
                <a:latin typeface="Baskerville" panose="02020502070401020303" pitchFamily="18" charset="0"/>
                <a:ea typeface="Baskerville" panose="02020502070401020303" pitchFamily="18" charset="0"/>
              </a:rPr>
              <a:t>The apostolic teachings and sayings of the church fathers, who were direct disciples of the apostles</a:t>
            </a:r>
          </a:p>
          <a:p>
            <a:r>
              <a:rPr lang="en-US" dirty="0">
                <a:latin typeface="Baskerville" panose="02020502070401020303" pitchFamily="18" charset="0"/>
                <a:ea typeface="Baskerville" panose="02020502070401020303" pitchFamily="18" charset="0"/>
              </a:rPr>
              <a:t>Historians of the early church- Eusebius- recorded details of the early church</a:t>
            </a:r>
          </a:p>
          <a:p>
            <a:r>
              <a:rPr lang="en-US" dirty="0">
                <a:latin typeface="Baskerville" panose="02020502070401020303" pitchFamily="18" charset="0"/>
                <a:ea typeface="Baskerville" panose="02020502070401020303" pitchFamily="18" charset="0"/>
              </a:rPr>
              <a:t>Canons of the ecumenical councils</a:t>
            </a:r>
          </a:p>
          <a:p>
            <a:r>
              <a:rPr lang="en-US" dirty="0">
                <a:latin typeface="Baskerville" panose="02020502070401020303" pitchFamily="18" charset="0"/>
                <a:ea typeface="Baskerville" panose="02020502070401020303" pitchFamily="18" charset="0"/>
              </a:rPr>
              <a:t>Liturgies and rituals of the church</a:t>
            </a:r>
          </a:p>
          <a:p>
            <a:endParaRPr lang="en-US" dirty="0"/>
          </a:p>
          <a:p>
            <a:endParaRPr lang="en-US" dirty="0"/>
          </a:p>
        </p:txBody>
      </p:sp>
      <p:pic>
        <p:nvPicPr>
          <p:cNvPr id="14340" name="Picture 4" descr="Why do we cense – What does the incense symbolize | Orthodox Times (en)">
            <a:extLst>
              <a:ext uri="{FF2B5EF4-FFF2-40B4-BE49-F238E27FC236}">
                <a16:creationId xmlns:a16="http://schemas.microsoft.com/office/drawing/2014/main" id="{3B84F5F0-0C62-4C0E-0BD3-5E44E7FCC1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1726" y="4401885"/>
            <a:ext cx="3132074" cy="2090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8163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0B0BFF-54EF-71D4-D3E9-55D0B00E7CD0}"/>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Examples of Holy Tradition and Rituals</a:t>
            </a:r>
          </a:p>
        </p:txBody>
      </p:sp>
      <p:sp>
        <p:nvSpPr>
          <p:cNvPr id="3" name="Content Placeholder 2">
            <a:extLst>
              <a:ext uri="{FF2B5EF4-FFF2-40B4-BE49-F238E27FC236}">
                <a16:creationId xmlns:a16="http://schemas.microsoft.com/office/drawing/2014/main" id="{70DAF41A-A1B4-3E86-5A30-DDDB2FE671AF}"/>
              </a:ext>
            </a:extLst>
          </p:cNvPr>
          <p:cNvSpPr>
            <a:spLocks noGrp="1"/>
          </p:cNvSpPr>
          <p:nvPr>
            <p:ph idx="1"/>
          </p:nvPr>
        </p:nvSpPr>
        <p:spPr/>
        <p:txBody>
          <a:bodyPr>
            <a:normAutofit lnSpcReduction="10000"/>
          </a:bodyPr>
          <a:lstStyle/>
          <a:p>
            <a:r>
              <a:rPr lang="en-AU" dirty="0">
                <a:latin typeface="Baskerville" panose="02020502070401020303" pitchFamily="18" charset="0"/>
                <a:ea typeface="Baskerville" panose="02020502070401020303" pitchFamily="18" charset="0"/>
              </a:rPr>
              <a:t>Facing the east during prayer that we may remember that every man will give account of his deeds in the second coming of Christ, who will come from the east.</a:t>
            </a:r>
          </a:p>
          <a:p>
            <a:r>
              <a:rPr lang="en-AU" dirty="0">
                <a:latin typeface="Baskerville" panose="02020502070401020303" pitchFamily="18" charset="0"/>
                <a:ea typeface="Baskerville" panose="02020502070401020303" pitchFamily="18" charset="0"/>
              </a:rPr>
              <a:t>The sign of the cross, to receive a blessing from the holy cross and to cast out evil spirits which fear the sign of the cross</a:t>
            </a:r>
          </a:p>
          <a:p>
            <a:r>
              <a:rPr lang="en-AU" dirty="0">
                <a:latin typeface="Baskerville" panose="02020502070401020303" pitchFamily="18" charset="0"/>
                <a:ea typeface="Baskerville" panose="02020502070401020303" pitchFamily="18" charset="0"/>
              </a:rPr>
              <a:t>The sanctification of Sunday. Sunday is the new Sabbath that is rest for God and for man through the resurrection of the Lord of glory Jesus; His victory over death. </a:t>
            </a:r>
          </a:p>
          <a:p>
            <a:r>
              <a:rPr lang="en-AU" dirty="0">
                <a:latin typeface="Baskerville" panose="02020502070401020303" pitchFamily="18" charset="0"/>
                <a:ea typeface="Baskerville" panose="02020502070401020303" pitchFamily="18" charset="0"/>
              </a:rPr>
              <a:t>Fasting on Wednesday and Friday</a:t>
            </a:r>
          </a:p>
          <a:p>
            <a:r>
              <a:rPr lang="en-AU" dirty="0">
                <a:latin typeface="Baskerville" panose="02020502070401020303" pitchFamily="18" charset="0"/>
                <a:ea typeface="Baskerville" panose="02020502070401020303" pitchFamily="18" charset="0"/>
              </a:rPr>
              <a:t>The ritual of the funeral prayer </a:t>
            </a:r>
            <a:endParaRPr lang="en-US" dirty="0">
              <a:latin typeface="Baskerville" panose="02020502070401020303" pitchFamily="18" charset="0"/>
              <a:ea typeface="Baskerville" panose="02020502070401020303" pitchFamily="18" charset="0"/>
            </a:endParaRPr>
          </a:p>
        </p:txBody>
      </p:sp>
      <p:pic>
        <p:nvPicPr>
          <p:cNvPr id="1026" name="Picture 2" descr="Pope Francis: Teach your children to make the Sign of the Cross!">
            <a:extLst>
              <a:ext uri="{FF2B5EF4-FFF2-40B4-BE49-F238E27FC236}">
                <a16:creationId xmlns:a16="http://schemas.microsoft.com/office/drawing/2014/main" id="{563FB7B4-3C63-1612-2E43-848CA9D2AD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6550" y="4613275"/>
            <a:ext cx="3397250" cy="1698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896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605C0-9DE9-0C8B-CD9D-E65EC68A444B}"/>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Outline</a:t>
            </a:r>
          </a:p>
        </p:txBody>
      </p:sp>
      <p:sp>
        <p:nvSpPr>
          <p:cNvPr id="3" name="Content Placeholder 2">
            <a:extLst>
              <a:ext uri="{FF2B5EF4-FFF2-40B4-BE49-F238E27FC236}">
                <a16:creationId xmlns:a16="http://schemas.microsoft.com/office/drawing/2014/main" id="{C57437BE-B91F-11FF-A223-0CB00DA36A2A}"/>
              </a:ext>
            </a:extLst>
          </p:cNvPr>
          <p:cNvSpPr>
            <a:spLocks noGrp="1"/>
          </p:cNvSpPr>
          <p:nvPr>
            <p:ph idx="1"/>
          </p:nvPr>
        </p:nvSpPr>
        <p:spPr/>
        <p:txBody>
          <a:bodyPr>
            <a:normAutofit/>
          </a:bodyPr>
          <a:lstStyle/>
          <a:p>
            <a:r>
              <a:rPr lang="en-US" sz="2400" dirty="0">
                <a:latin typeface="Baskerville" panose="02020502070401020303" pitchFamily="18" charset="0"/>
                <a:ea typeface="Baskerville" panose="02020502070401020303" pitchFamily="18" charset="0"/>
              </a:rPr>
              <a:t>The foundation of Christian teaching</a:t>
            </a:r>
          </a:p>
          <a:p>
            <a:r>
              <a:rPr lang="en-US" sz="2400" dirty="0">
                <a:latin typeface="Baskerville" panose="02020502070401020303" pitchFamily="18" charset="0"/>
                <a:ea typeface="Baskerville" panose="02020502070401020303" pitchFamily="18" charset="0"/>
              </a:rPr>
              <a:t>Definition of The Holy Tradition</a:t>
            </a:r>
          </a:p>
          <a:p>
            <a:r>
              <a:rPr lang="en-US" sz="2400" dirty="0">
                <a:latin typeface="Baskerville" panose="02020502070401020303" pitchFamily="18" charset="0"/>
                <a:ea typeface="Baskerville" panose="02020502070401020303" pitchFamily="18" charset="0"/>
              </a:rPr>
              <a:t>Holy Tradition</a:t>
            </a:r>
          </a:p>
          <a:p>
            <a:r>
              <a:rPr lang="en-US" sz="2400" dirty="0">
                <a:latin typeface="Baskerville" panose="02020502070401020303" pitchFamily="18" charset="0"/>
                <a:ea typeface="Baskerville" panose="02020502070401020303" pitchFamily="18" charset="0"/>
              </a:rPr>
              <a:t>Examples</a:t>
            </a:r>
          </a:p>
          <a:p>
            <a:r>
              <a:rPr lang="en-US" sz="2400" dirty="0">
                <a:latin typeface="Baskerville" panose="02020502070401020303" pitchFamily="18" charset="0"/>
                <a:ea typeface="Baskerville" panose="02020502070401020303" pitchFamily="18" charset="0"/>
              </a:rPr>
              <a:t>The Timelessness of Holy Tradition</a:t>
            </a:r>
          </a:p>
          <a:p>
            <a:r>
              <a:rPr lang="en-US" sz="2400" dirty="0">
                <a:latin typeface="Baskerville" panose="02020502070401020303" pitchFamily="18" charset="0"/>
                <a:ea typeface="Baskerville" panose="02020502070401020303" pitchFamily="18" charset="0"/>
              </a:rPr>
              <a:t>Holy Tradition in the 21</a:t>
            </a:r>
            <a:r>
              <a:rPr lang="en-US" sz="2400" baseline="30000" dirty="0">
                <a:latin typeface="Baskerville" panose="02020502070401020303" pitchFamily="18" charset="0"/>
                <a:ea typeface="Baskerville" panose="02020502070401020303" pitchFamily="18" charset="0"/>
              </a:rPr>
              <a:t>st</a:t>
            </a:r>
            <a:r>
              <a:rPr lang="en-US" sz="2400" dirty="0">
                <a:latin typeface="Baskerville" panose="02020502070401020303" pitchFamily="18" charset="0"/>
                <a:ea typeface="Baskerville" panose="02020502070401020303" pitchFamily="18" charset="0"/>
              </a:rPr>
              <a:t> century</a:t>
            </a:r>
          </a:p>
        </p:txBody>
      </p:sp>
    </p:spTree>
    <p:extLst>
      <p:ext uri="{BB962C8B-B14F-4D97-AF65-F5344CB8AC3E}">
        <p14:creationId xmlns:p14="http://schemas.microsoft.com/office/powerpoint/2010/main" val="101803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E503D-5D4A-91F6-1498-F818C4863670}"/>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Timelessness of Holy Tradition</a:t>
            </a:r>
          </a:p>
        </p:txBody>
      </p:sp>
      <p:sp>
        <p:nvSpPr>
          <p:cNvPr id="3" name="Content Placeholder 2">
            <a:extLst>
              <a:ext uri="{FF2B5EF4-FFF2-40B4-BE49-F238E27FC236}">
                <a16:creationId xmlns:a16="http://schemas.microsoft.com/office/drawing/2014/main" id="{BA674821-6E1E-9418-C076-171573D358FB}"/>
              </a:ext>
            </a:extLst>
          </p:cNvPr>
          <p:cNvSpPr>
            <a:spLocks noGrp="1"/>
          </p:cNvSpPr>
          <p:nvPr>
            <p:ph idx="1"/>
          </p:nvPr>
        </p:nvSpPr>
        <p:spPr>
          <a:xfrm>
            <a:off x="4143374" y="1825625"/>
            <a:ext cx="7210425" cy="4351338"/>
          </a:xfrm>
        </p:spPr>
        <p:txBody>
          <a:bodyPr>
            <a:normAutofit lnSpcReduction="10000"/>
          </a:bodyPr>
          <a:lstStyle/>
          <a:p>
            <a:r>
              <a:rPr lang="en-US" dirty="0">
                <a:latin typeface="Baskerville" panose="02020502070401020303" pitchFamily="18" charset="0"/>
                <a:ea typeface="Baskerville" panose="02020502070401020303" pitchFamily="18" charset="0"/>
              </a:rPr>
              <a:t>Holy Tradition lived in history and is beyond history- they have eternal value because Christ, the Founder of the Church, has no beginning and no end</a:t>
            </a:r>
            <a:br>
              <a:rPr lang="en-US" dirty="0">
                <a:latin typeface="Baskerville" panose="02020502070401020303" pitchFamily="18" charset="0"/>
                <a:ea typeface="Baskerville" panose="02020502070401020303" pitchFamily="18" charset="0"/>
              </a:rPr>
            </a:br>
            <a:endParaRPr lang="en-US" dirty="0">
              <a:latin typeface="Baskerville" panose="02020502070401020303" pitchFamily="18" charset="0"/>
              <a:ea typeface="Baskerville" panose="02020502070401020303" pitchFamily="18" charset="0"/>
            </a:endParaRPr>
          </a:p>
          <a:p>
            <a:r>
              <a:rPr lang="en-US" dirty="0">
                <a:latin typeface="Baskerville" panose="02020502070401020303" pitchFamily="18" charset="0"/>
                <a:ea typeface="Baskerville" panose="02020502070401020303" pitchFamily="18" charset="0"/>
              </a:rPr>
              <a:t>Tradition= expresses the common Orthodox mind of the entire church </a:t>
            </a:r>
            <a:r>
              <a:rPr lang="en-US" b="1" dirty="0">
                <a:latin typeface="Baskerville" panose="02020502070401020303" pitchFamily="18" charset="0"/>
                <a:ea typeface="Baskerville" panose="02020502070401020303" pitchFamily="18" charset="0"/>
              </a:rPr>
              <a:t>against all heresies at all times</a:t>
            </a:r>
            <a:br>
              <a:rPr lang="en-US" dirty="0">
                <a:latin typeface="Baskerville" panose="02020502070401020303" pitchFamily="18" charset="0"/>
                <a:ea typeface="Baskerville" panose="02020502070401020303" pitchFamily="18" charset="0"/>
              </a:rPr>
            </a:br>
            <a:endParaRPr lang="en-US" dirty="0">
              <a:latin typeface="Baskerville" panose="02020502070401020303" pitchFamily="18" charset="0"/>
              <a:ea typeface="Baskerville" panose="02020502070401020303" pitchFamily="18" charset="0"/>
            </a:endParaRPr>
          </a:p>
          <a:p>
            <a:r>
              <a:rPr lang="en-US" dirty="0">
                <a:latin typeface="Baskerville" panose="02020502070401020303" pitchFamily="18" charset="0"/>
                <a:ea typeface="Baskerville" panose="02020502070401020303" pitchFamily="18" charset="0"/>
              </a:rPr>
              <a:t>Tradition= gift of the Holy Spirit, a living experience that is renewed through time</a:t>
            </a:r>
          </a:p>
        </p:txBody>
      </p:sp>
      <p:pic>
        <p:nvPicPr>
          <p:cNvPr id="2050" name="Picture 2" descr="Why Is Jesus Called “Alpha and Omega?” – Book of Mormon Study Notes">
            <a:extLst>
              <a:ext uri="{FF2B5EF4-FFF2-40B4-BE49-F238E27FC236}">
                <a16:creationId xmlns:a16="http://schemas.microsoft.com/office/drawing/2014/main" id="{BDE13F55-AD6A-E1F3-C8B1-7FDA0B5233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62" y="1912143"/>
            <a:ext cx="3304438" cy="3033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2071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77276-8DA5-57FA-2D9B-6C40970A7596}"/>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Holy Tradition &amp; 21</a:t>
            </a:r>
            <a:r>
              <a:rPr lang="en-US" baseline="30000" dirty="0">
                <a:latin typeface="Baskerville" panose="02020502070401020303" pitchFamily="18" charset="0"/>
                <a:ea typeface="Baskerville" panose="02020502070401020303" pitchFamily="18" charset="0"/>
              </a:rPr>
              <a:t>st</a:t>
            </a:r>
            <a:r>
              <a:rPr lang="en-US" dirty="0">
                <a:latin typeface="Baskerville" panose="02020502070401020303" pitchFamily="18" charset="0"/>
                <a:ea typeface="Baskerville" panose="02020502070401020303" pitchFamily="18" charset="0"/>
              </a:rPr>
              <a:t> Century</a:t>
            </a:r>
          </a:p>
        </p:txBody>
      </p:sp>
      <p:sp>
        <p:nvSpPr>
          <p:cNvPr id="3" name="Content Placeholder 2">
            <a:extLst>
              <a:ext uri="{FF2B5EF4-FFF2-40B4-BE49-F238E27FC236}">
                <a16:creationId xmlns:a16="http://schemas.microsoft.com/office/drawing/2014/main" id="{FB53F750-4CAC-E905-0217-5D0D166EF73D}"/>
              </a:ext>
            </a:extLst>
          </p:cNvPr>
          <p:cNvSpPr>
            <a:spLocks noGrp="1"/>
          </p:cNvSpPr>
          <p:nvPr>
            <p:ph idx="1"/>
          </p:nvPr>
        </p:nvSpPr>
        <p:spPr/>
        <p:txBody>
          <a:bodyPr>
            <a:normAutofit lnSpcReduction="10000"/>
          </a:bodyPr>
          <a:lstStyle/>
          <a:p>
            <a:pPr marL="0" indent="0">
              <a:buNone/>
            </a:pPr>
            <a:r>
              <a:rPr lang="en-US" b="1" dirty="0">
                <a:latin typeface="Baskerville" panose="02020502070401020303" pitchFamily="18" charset="0"/>
                <a:ea typeface="Baskerville" panose="02020502070401020303" pitchFamily="18" charset="0"/>
              </a:rPr>
              <a:t>Is Tradition Living or dead?</a:t>
            </a:r>
          </a:p>
          <a:p>
            <a:pPr marL="0" indent="0">
              <a:buNone/>
            </a:pPr>
            <a:endParaRPr lang="en-US" b="1" dirty="0">
              <a:latin typeface="Baskerville" panose="02020502070401020303" pitchFamily="18" charset="0"/>
              <a:ea typeface="Baskerville" panose="02020502070401020303" pitchFamily="18" charset="0"/>
            </a:endParaRPr>
          </a:p>
          <a:p>
            <a:pPr marL="0" indent="0" algn="ctr">
              <a:buNone/>
            </a:pPr>
            <a:r>
              <a:rPr lang="en-US" dirty="0">
                <a:latin typeface="Baskerville" panose="02020502070401020303" pitchFamily="18" charset="0"/>
                <a:ea typeface="Baskerville" panose="02020502070401020303" pitchFamily="18" charset="0"/>
              </a:rPr>
              <a:t>“The term traditional theology can also denote a dead theology if it means identifying traditionalism with simple repetition. Such a theology may prove to be incapable of recognizing the issues of its own age while it presents yesterdays arguments against new heresies” </a:t>
            </a:r>
          </a:p>
          <a:p>
            <a:pPr marL="0" indent="0" algn="ctr">
              <a:buNone/>
            </a:pPr>
            <a:r>
              <a:rPr lang="en-US" dirty="0">
                <a:latin typeface="Baskerville" panose="02020502070401020303" pitchFamily="18" charset="0"/>
                <a:ea typeface="Baskerville" panose="02020502070401020303" pitchFamily="18" charset="0"/>
              </a:rPr>
              <a:t>John </a:t>
            </a:r>
            <a:r>
              <a:rPr lang="en-US" dirty="0" err="1">
                <a:latin typeface="Baskerville" panose="02020502070401020303" pitchFamily="18" charset="0"/>
                <a:ea typeface="Baskerville" panose="02020502070401020303" pitchFamily="18" charset="0"/>
              </a:rPr>
              <a:t>Meyendorff</a:t>
            </a:r>
            <a:r>
              <a:rPr lang="en-US" dirty="0">
                <a:latin typeface="Baskerville" panose="02020502070401020303" pitchFamily="18" charset="0"/>
                <a:ea typeface="Baskerville" panose="02020502070401020303" pitchFamily="18" charset="0"/>
              </a:rPr>
              <a:t>, </a:t>
            </a:r>
            <a:r>
              <a:rPr lang="en-US" i="1" dirty="0">
                <a:latin typeface="Baskerville" panose="02020502070401020303" pitchFamily="18" charset="0"/>
                <a:ea typeface="Baskerville" panose="02020502070401020303" pitchFamily="18" charset="0"/>
              </a:rPr>
              <a:t>living tradition</a:t>
            </a:r>
          </a:p>
          <a:p>
            <a:pPr marL="0" indent="0" algn="ctr">
              <a:buNone/>
            </a:pPr>
            <a:endParaRPr lang="en-US" i="1" dirty="0">
              <a:latin typeface="Baskerville" panose="02020502070401020303" pitchFamily="18" charset="0"/>
              <a:ea typeface="Baskerville" panose="02020502070401020303" pitchFamily="18" charset="0"/>
            </a:endParaRPr>
          </a:p>
          <a:p>
            <a:pPr marL="0" indent="0" algn="ctr">
              <a:buNone/>
            </a:pPr>
            <a:r>
              <a:rPr lang="en-US" dirty="0">
                <a:latin typeface="Baskerville" panose="02020502070401020303" pitchFamily="18" charset="0"/>
                <a:ea typeface="Baskerville" panose="02020502070401020303" pitchFamily="18" charset="0"/>
              </a:rPr>
              <a:t>=Traditionalism is NOT simple repetition </a:t>
            </a:r>
          </a:p>
          <a:p>
            <a:pPr marL="0" indent="0">
              <a:buNone/>
            </a:pPr>
            <a:r>
              <a:rPr lang="en-US" dirty="0">
                <a:latin typeface="Baskerville" panose="02020502070401020303" pitchFamily="18" charset="0"/>
                <a:ea typeface="Baskerville" panose="02020502070401020303" pitchFamily="18" charset="0"/>
              </a:rPr>
              <a:t> </a:t>
            </a:r>
          </a:p>
          <a:p>
            <a:pPr marL="457200" lvl="1" indent="0">
              <a:buNone/>
            </a:pPr>
            <a:endParaRPr lang="en-US" dirty="0">
              <a:latin typeface="Baskerville" panose="02020502070401020303" pitchFamily="18" charset="0"/>
              <a:ea typeface="Baskerville" panose="02020502070401020303" pitchFamily="18" charset="0"/>
            </a:endParaRPr>
          </a:p>
        </p:txBody>
      </p:sp>
    </p:spTree>
    <p:extLst>
      <p:ext uri="{BB962C8B-B14F-4D97-AF65-F5344CB8AC3E}">
        <p14:creationId xmlns:p14="http://schemas.microsoft.com/office/powerpoint/2010/main" val="118310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FC5666B-6BF9-1E2D-D180-11151E6279EE}"/>
              </a:ext>
            </a:extLst>
          </p:cNvPr>
          <p:cNvSpPr>
            <a:spLocks noGrp="1"/>
          </p:cNvSpPr>
          <p:nvPr>
            <p:ph idx="1"/>
          </p:nvPr>
        </p:nvSpPr>
        <p:spPr>
          <a:xfrm>
            <a:off x="3471863" y="1084262"/>
            <a:ext cx="7881936" cy="5305425"/>
          </a:xfrm>
        </p:spPr>
        <p:txBody>
          <a:bodyPr/>
          <a:lstStyle/>
          <a:p>
            <a:r>
              <a:rPr lang="en-US" dirty="0">
                <a:latin typeface="Baskerville" panose="02020502070401020303" pitchFamily="18" charset="0"/>
                <a:ea typeface="Baskerville" panose="02020502070401020303" pitchFamily="18" charset="0"/>
              </a:rPr>
              <a:t>Holy Tradition is dynamic- it must be </a:t>
            </a:r>
            <a:r>
              <a:rPr lang="en-US" b="1" dirty="0">
                <a:latin typeface="Baskerville" panose="02020502070401020303" pitchFamily="18" charset="0"/>
                <a:ea typeface="Baskerville" panose="02020502070401020303" pitchFamily="18" charset="0"/>
              </a:rPr>
              <a:t>creative</a:t>
            </a:r>
            <a:r>
              <a:rPr lang="en-US" dirty="0">
                <a:latin typeface="Baskerville" panose="02020502070401020303" pitchFamily="18" charset="0"/>
                <a:ea typeface="Baskerville" panose="02020502070401020303" pitchFamily="18" charset="0"/>
              </a:rPr>
              <a:t> but also </a:t>
            </a:r>
            <a:r>
              <a:rPr lang="en-US" b="1" dirty="0">
                <a:latin typeface="Baskerville" panose="02020502070401020303" pitchFamily="18" charset="0"/>
                <a:ea typeface="Baskerville" panose="02020502070401020303" pitchFamily="18" charset="0"/>
              </a:rPr>
              <a:t>conservative</a:t>
            </a:r>
          </a:p>
          <a:p>
            <a:r>
              <a:rPr lang="en-US" dirty="0">
                <a:latin typeface="Baskerville" panose="02020502070401020303" pitchFamily="18" charset="0"/>
                <a:ea typeface="Baskerville" panose="02020502070401020303" pitchFamily="18" charset="0"/>
              </a:rPr>
              <a:t>It cannot be conserved unless it matures- what does that mean?</a:t>
            </a:r>
          </a:p>
          <a:p>
            <a:pPr lvl="1"/>
            <a:r>
              <a:rPr lang="en-US" dirty="0">
                <a:latin typeface="Baskerville" panose="02020502070401020303" pitchFamily="18" charset="0"/>
                <a:ea typeface="Baskerville" panose="02020502070401020303" pitchFamily="18" charset="0"/>
              </a:rPr>
              <a:t>“Being traditional is imitating the fathers in their creative work and saving human beings from error”- </a:t>
            </a:r>
            <a:r>
              <a:rPr lang="en-US" sz="1800" dirty="0">
                <a:latin typeface="Baskerville" panose="02020502070401020303" pitchFamily="18" charset="0"/>
                <a:ea typeface="Baskerville" panose="02020502070401020303" pitchFamily="18" charset="0"/>
              </a:rPr>
              <a:t>John </a:t>
            </a:r>
            <a:r>
              <a:rPr lang="en-US" sz="1800" dirty="0" err="1">
                <a:latin typeface="Baskerville" panose="02020502070401020303" pitchFamily="18" charset="0"/>
                <a:ea typeface="Baskerville" panose="02020502070401020303" pitchFamily="18" charset="0"/>
              </a:rPr>
              <a:t>Myendorrf</a:t>
            </a:r>
            <a:br>
              <a:rPr lang="en-US" sz="1800" dirty="0">
                <a:latin typeface="Baskerville" panose="02020502070401020303" pitchFamily="18" charset="0"/>
                <a:ea typeface="Baskerville" panose="02020502070401020303" pitchFamily="18" charset="0"/>
              </a:rPr>
            </a:br>
            <a:endParaRPr lang="en-US" sz="1800" dirty="0">
              <a:latin typeface="Baskerville" panose="02020502070401020303" pitchFamily="18" charset="0"/>
              <a:ea typeface="Baskerville" panose="02020502070401020303" pitchFamily="18" charset="0"/>
            </a:endParaRPr>
          </a:p>
          <a:p>
            <a:pPr lvl="1"/>
            <a:r>
              <a:rPr lang="en-US" sz="2000" dirty="0">
                <a:latin typeface="Baskerville" panose="02020502070401020303" pitchFamily="18" charset="0"/>
                <a:ea typeface="Baskerville" panose="02020502070401020303" pitchFamily="18" charset="0"/>
              </a:rPr>
              <a:t>Examples</a:t>
            </a:r>
          </a:p>
          <a:p>
            <a:pPr lvl="2"/>
            <a:r>
              <a:rPr lang="en-US" dirty="0">
                <a:latin typeface="Baskerville" panose="02020502070401020303" pitchFamily="18" charset="0"/>
                <a:ea typeface="Baskerville" panose="02020502070401020303" pitchFamily="18" charset="0"/>
              </a:rPr>
              <a:t>Pope </a:t>
            </a:r>
            <a:r>
              <a:rPr lang="en-US" dirty="0" err="1">
                <a:latin typeface="Baskerville" panose="02020502070401020303" pitchFamily="18" charset="0"/>
                <a:ea typeface="Baskerville" panose="02020502070401020303" pitchFamily="18" charset="0"/>
              </a:rPr>
              <a:t>Shenouda</a:t>
            </a:r>
            <a:r>
              <a:rPr lang="en-US" dirty="0">
                <a:latin typeface="Baskerville" panose="02020502070401020303" pitchFamily="18" charset="0"/>
                <a:ea typeface="Baskerville" panose="02020502070401020303" pitchFamily="18" charset="0"/>
              </a:rPr>
              <a:t> III establishing Sunday school in Egypt via theological seminary</a:t>
            </a:r>
          </a:p>
          <a:p>
            <a:pPr lvl="2"/>
            <a:r>
              <a:rPr lang="en-US" dirty="0">
                <a:latin typeface="Baskerville" panose="02020502070401020303" pitchFamily="18" charset="0"/>
                <a:ea typeface="Baskerville" panose="02020502070401020303" pitchFamily="18" charset="0"/>
              </a:rPr>
              <a:t>Language- praying in different languages</a:t>
            </a:r>
          </a:p>
          <a:p>
            <a:pPr lvl="2"/>
            <a:r>
              <a:rPr lang="en-US" dirty="0">
                <a:latin typeface="Baskerville" panose="02020502070401020303" pitchFamily="18" charset="0"/>
                <a:ea typeface="Baskerville" panose="02020502070401020303" pitchFamily="18" charset="0"/>
              </a:rPr>
              <a:t>Music</a:t>
            </a:r>
          </a:p>
          <a:p>
            <a:pPr lvl="2"/>
            <a:endParaRPr lang="en-US" sz="1800" dirty="0">
              <a:latin typeface="Baskerville" panose="02020502070401020303" pitchFamily="18" charset="0"/>
              <a:ea typeface="Baskerville" panose="02020502070401020303" pitchFamily="18" charset="0"/>
            </a:endParaRPr>
          </a:p>
          <a:p>
            <a:pPr marL="457200" lvl="1" indent="0">
              <a:buNone/>
            </a:pPr>
            <a:endParaRPr lang="en-US" dirty="0">
              <a:latin typeface="Baskerville" panose="02020502070401020303" pitchFamily="18" charset="0"/>
              <a:ea typeface="Baskerville" panose="02020502070401020303" pitchFamily="18" charset="0"/>
            </a:endParaRPr>
          </a:p>
          <a:p>
            <a:endParaRPr lang="en-US" dirty="0"/>
          </a:p>
        </p:txBody>
      </p:sp>
      <p:pic>
        <p:nvPicPr>
          <p:cNvPr id="3074" name="Picture 2" descr="Stream H.H. Pope Shenouda III - Ease our Life Meditation by Emad Awad |  Listen online for free on SoundCloud">
            <a:extLst>
              <a:ext uri="{FF2B5EF4-FFF2-40B4-BE49-F238E27FC236}">
                <a16:creationId xmlns:a16="http://schemas.microsoft.com/office/drawing/2014/main" id="{A86FFDF3-F86B-A2BF-3A09-D74DCE1DBB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013" y="1084262"/>
            <a:ext cx="2744788" cy="274478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Tribal Music &amp; African Drums with Nature Sounds | Shamanic Drumming to  Relax - YouTube">
            <a:extLst>
              <a:ext uri="{FF2B5EF4-FFF2-40B4-BE49-F238E27FC236}">
                <a16:creationId xmlns:a16="http://schemas.microsoft.com/office/drawing/2014/main" id="{1E4F44B1-30DA-E6AC-095B-CC28FF4552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1013" y="4335660"/>
            <a:ext cx="2744788" cy="16823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313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5C11F-8F25-7AA3-9EC1-8CD943C3872A}"/>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Recap</a:t>
            </a:r>
          </a:p>
        </p:txBody>
      </p:sp>
      <p:sp>
        <p:nvSpPr>
          <p:cNvPr id="3" name="Content Placeholder 2">
            <a:extLst>
              <a:ext uri="{FF2B5EF4-FFF2-40B4-BE49-F238E27FC236}">
                <a16:creationId xmlns:a16="http://schemas.microsoft.com/office/drawing/2014/main" id="{E752B525-7E2B-5B4F-7DB3-92BCCE4BEA77}"/>
              </a:ext>
            </a:extLst>
          </p:cNvPr>
          <p:cNvSpPr>
            <a:spLocks noGrp="1"/>
          </p:cNvSpPr>
          <p:nvPr>
            <p:ph idx="1"/>
          </p:nvPr>
        </p:nvSpPr>
        <p:spPr/>
        <p:txBody>
          <a:bodyPr/>
          <a:lstStyle/>
          <a:p>
            <a:r>
              <a:rPr lang="en-US" dirty="0">
                <a:latin typeface="Baskerville" panose="02020502070401020303" pitchFamily="18" charset="0"/>
                <a:ea typeface="Baskerville" panose="02020502070401020303" pitchFamily="18" charset="0"/>
              </a:rPr>
              <a:t>The Christian teaching is based on Holy Scripture, Holy Tradition and Ecumenical Councils- all need to be consistent to ensure true ecclesiastical teaching</a:t>
            </a:r>
          </a:p>
          <a:p>
            <a:r>
              <a:rPr lang="en-US" dirty="0">
                <a:latin typeface="Baskerville" panose="02020502070401020303" pitchFamily="18" charset="0"/>
                <a:ea typeface="Baskerville" panose="02020502070401020303" pitchFamily="18" charset="0"/>
              </a:rPr>
              <a:t>Holy Tradition is a living experience of the revelation of God and is orally and textually handed down through generations- its untainted in its essence and nature</a:t>
            </a:r>
          </a:p>
          <a:p>
            <a:r>
              <a:rPr lang="en-US" dirty="0">
                <a:latin typeface="Baskerville" panose="02020502070401020303" pitchFamily="18" charset="0"/>
                <a:ea typeface="Baskerville" panose="02020502070401020303" pitchFamily="18" charset="0"/>
              </a:rPr>
              <a:t>Holy Tradition is alive- it must be creative and conservative while undergoing maturation in order to serve the people, the church</a:t>
            </a:r>
          </a:p>
        </p:txBody>
      </p:sp>
    </p:spTree>
    <p:extLst>
      <p:ext uri="{BB962C8B-B14F-4D97-AF65-F5344CB8AC3E}">
        <p14:creationId xmlns:p14="http://schemas.microsoft.com/office/powerpoint/2010/main" val="647285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902E8-B708-AA15-4A9E-0EEDEE84593B}"/>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References</a:t>
            </a:r>
          </a:p>
        </p:txBody>
      </p:sp>
      <p:sp>
        <p:nvSpPr>
          <p:cNvPr id="3" name="Content Placeholder 2">
            <a:extLst>
              <a:ext uri="{FF2B5EF4-FFF2-40B4-BE49-F238E27FC236}">
                <a16:creationId xmlns:a16="http://schemas.microsoft.com/office/drawing/2014/main" id="{930A7F25-3D01-8CCE-AAE7-7FE0B6C469A5}"/>
              </a:ext>
            </a:extLst>
          </p:cNvPr>
          <p:cNvSpPr>
            <a:spLocks noGrp="1"/>
          </p:cNvSpPr>
          <p:nvPr>
            <p:ph idx="1"/>
          </p:nvPr>
        </p:nvSpPr>
        <p:spPr/>
        <p:txBody>
          <a:bodyPr/>
          <a:lstStyle/>
          <a:p>
            <a:r>
              <a:rPr lang="en-AU" dirty="0">
                <a:latin typeface="Baskerville" panose="02020502070401020303" pitchFamily="18" charset="0"/>
                <a:ea typeface="Baskerville" panose="02020502070401020303" pitchFamily="18" charset="0"/>
              </a:rPr>
              <a:t>‘Comparative Theology’ by H.H. Pope </a:t>
            </a:r>
            <a:r>
              <a:rPr lang="en-AU" dirty="0" err="1">
                <a:latin typeface="Baskerville" panose="02020502070401020303" pitchFamily="18" charset="0"/>
                <a:ea typeface="Baskerville" panose="02020502070401020303" pitchFamily="18" charset="0"/>
              </a:rPr>
              <a:t>Shenouda</a:t>
            </a:r>
            <a:r>
              <a:rPr lang="en-AU" dirty="0">
                <a:latin typeface="Baskerville" panose="02020502070401020303" pitchFamily="18" charset="0"/>
                <a:ea typeface="Baskerville" panose="02020502070401020303" pitchFamily="18" charset="0"/>
              </a:rPr>
              <a:t> III</a:t>
            </a:r>
          </a:p>
          <a:p>
            <a:r>
              <a:rPr lang="en-AU" dirty="0">
                <a:latin typeface="Baskerville" panose="02020502070401020303" pitchFamily="18" charset="0"/>
                <a:ea typeface="Baskerville" panose="02020502070401020303" pitchFamily="18" charset="0"/>
              </a:rPr>
              <a:t>‘Tradition &amp; Orthodoxy’ by Fr. </a:t>
            </a:r>
            <a:r>
              <a:rPr lang="en-AU" dirty="0" err="1">
                <a:latin typeface="Baskerville" panose="02020502070401020303" pitchFamily="18" charset="0"/>
                <a:ea typeface="Baskerville" panose="02020502070401020303" pitchFamily="18" charset="0"/>
              </a:rPr>
              <a:t>Tadros</a:t>
            </a:r>
            <a:r>
              <a:rPr lang="en-AU" dirty="0">
                <a:latin typeface="Baskerville" panose="02020502070401020303" pitchFamily="18" charset="0"/>
                <a:ea typeface="Baskerville" panose="02020502070401020303" pitchFamily="18" charset="0"/>
              </a:rPr>
              <a:t> Y. </a:t>
            </a:r>
            <a:r>
              <a:rPr lang="en-AU" dirty="0" err="1">
                <a:latin typeface="Baskerville" panose="02020502070401020303" pitchFamily="18" charset="0"/>
                <a:ea typeface="Baskerville" panose="02020502070401020303" pitchFamily="18" charset="0"/>
              </a:rPr>
              <a:t>Malaty</a:t>
            </a:r>
            <a:endParaRPr lang="en-AU" dirty="0">
              <a:latin typeface="Baskerville" panose="02020502070401020303" pitchFamily="18" charset="0"/>
              <a:ea typeface="Baskerville" panose="02020502070401020303" pitchFamily="18" charset="0"/>
            </a:endParaRPr>
          </a:p>
          <a:p>
            <a:r>
              <a:rPr lang="en-AU" dirty="0" err="1">
                <a:latin typeface="Baskerville" panose="02020502070401020303" pitchFamily="18" charset="0"/>
                <a:ea typeface="Baskerville" panose="02020502070401020303" pitchFamily="18" charset="0"/>
              </a:rPr>
              <a:t>Suscopts.org</a:t>
            </a:r>
            <a:r>
              <a:rPr lang="en-AU" dirty="0">
                <a:latin typeface="Baskerville" panose="02020502070401020303" pitchFamily="18" charset="0"/>
                <a:ea typeface="Baskerville" panose="02020502070401020303" pitchFamily="18" charset="0"/>
              </a:rPr>
              <a:t> </a:t>
            </a:r>
          </a:p>
          <a:p>
            <a:r>
              <a:rPr lang="en-AU" dirty="0">
                <a:latin typeface="Baskerville" panose="02020502070401020303" pitchFamily="18" charset="0"/>
                <a:ea typeface="Baskerville" panose="02020502070401020303" pitchFamily="18" charset="0"/>
              </a:rPr>
              <a:t>Living Tradition- John </a:t>
            </a:r>
            <a:r>
              <a:rPr lang="en-AU" dirty="0" err="1">
                <a:latin typeface="Baskerville" panose="02020502070401020303" pitchFamily="18" charset="0"/>
                <a:ea typeface="Baskerville" panose="02020502070401020303" pitchFamily="18" charset="0"/>
              </a:rPr>
              <a:t>Myendorff</a:t>
            </a:r>
            <a:endParaRPr lang="en-US" dirty="0">
              <a:latin typeface="Baskerville" panose="02020502070401020303" pitchFamily="18" charset="0"/>
              <a:ea typeface="Baskerville" panose="02020502070401020303" pitchFamily="18" charset="0"/>
            </a:endParaRPr>
          </a:p>
        </p:txBody>
      </p:sp>
    </p:spTree>
    <p:extLst>
      <p:ext uri="{BB962C8B-B14F-4D97-AF65-F5344CB8AC3E}">
        <p14:creationId xmlns:p14="http://schemas.microsoft.com/office/powerpoint/2010/main" val="2049967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7C3D9-146A-AC93-BBD2-9301D51A0BC6}"/>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The Christian Teachings</a:t>
            </a:r>
          </a:p>
        </p:txBody>
      </p:sp>
      <p:sp>
        <p:nvSpPr>
          <p:cNvPr id="3" name="Content Placeholder 2">
            <a:extLst>
              <a:ext uri="{FF2B5EF4-FFF2-40B4-BE49-F238E27FC236}">
                <a16:creationId xmlns:a16="http://schemas.microsoft.com/office/drawing/2014/main" id="{22D022A8-202D-7E07-B848-34C12EA1221A}"/>
              </a:ext>
            </a:extLst>
          </p:cNvPr>
          <p:cNvSpPr>
            <a:spLocks noGrp="1"/>
          </p:cNvSpPr>
          <p:nvPr>
            <p:ph idx="1"/>
          </p:nvPr>
        </p:nvSpPr>
        <p:spPr>
          <a:xfrm>
            <a:off x="838200" y="1825625"/>
            <a:ext cx="5940552" cy="4351338"/>
          </a:xfrm>
        </p:spPr>
        <p:txBody>
          <a:bodyPr/>
          <a:lstStyle/>
          <a:p>
            <a:r>
              <a:rPr lang="en-US" dirty="0">
                <a:latin typeface="Baskerville" panose="02020502070401020303" pitchFamily="18" charset="0"/>
                <a:ea typeface="Baskerville" panose="02020502070401020303" pitchFamily="18" charset="0"/>
              </a:rPr>
              <a:t>3 important sources:</a:t>
            </a:r>
          </a:p>
          <a:p>
            <a:pPr marL="914400" lvl="1" indent="-457200">
              <a:buAutoNum type="arabicPeriod"/>
            </a:pPr>
            <a:r>
              <a:rPr lang="en-US" dirty="0">
                <a:latin typeface="Baskerville" panose="02020502070401020303" pitchFamily="18" charset="0"/>
                <a:ea typeface="Baskerville" panose="02020502070401020303" pitchFamily="18" charset="0"/>
              </a:rPr>
              <a:t>The Holy Scriptures (written)</a:t>
            </a:r>
          </a:p>
          <a:p>
            <a:pPr marL="914400" lvl="1" indent="-457200">
              <a:buAutoNum type="arabicPeriod"/>
            </a:pPr>
            <a:r>
              <a:rPr lang="en-US" dirty="0">
                <a:latin typeface="Baskerville" panose="02020502070401020303" pitchFamily="18" charset="0"/>
                <a:ea typeface="Baskerville" panose="02020502070401020303" pitchFamily="18" charset="0"/>
              </a:rPr>
              <a:t>The Holy Tradition of the church (verbal)</a:t>
            </a:r>
          </a:p>
          <a:p>
            <a:pPr marL="914400" lvl="1" indent="-457200">
              <a:buAutoNum type="arabicPeriod"/>
            </a:pPr>
            <a:r>
              <a:rPr lang="en-US" dirty="0">
                <a:latin typeface="Baskerville" panose="02020502070401020303" pitchFamily="18" charset="0"/>
                <a:ea typeface="Baskerville" panose="02020502070401020303" pitchFamily="18" charset="0"/>
              </a:rPr>
              <a:t>The Ecumenical councils </a:t>
            </a:r>
          </a:p>
          <a:p>
            <a:pPr marL="914400" lvl="1" indent="-457200">
              <a:buAutoNum type="arabicPeriod"/>
            </a:pPr>
            <a:endParaRPr lang="en-US" dirty="0">
              <a:latin typeface="Baskerville" panose="02020502070401020303" pitchFamily="18" charset="0"/>
              <a:ea typeface="Baskerville" panose="02020502070401020303" pitchFamily="18" charset="0"/>
            </a:endParaRPr>
          </a:p>
          <a:p>
            <a:r>
              <a:rPr lang="en-US" dirty="0">
                <a:latin typeface="Baskerville" panose="02020502070401020303" pitchFamily="18" charset="0"/>
                <a:ea typeface="Baskerville" panose="02020502070401020303" pitchFamily="18" charset="0"/>
              </a:rPr>
              <a:t>These 3 sources must be </a:t>
            </a:r>
            <a:r>
              <a:rPr lang="en-US" b="1" dirty="0">
                <a:latin typeface="Baskerville" panose="02020502070401020303" pitchFamily="18" charset="0"/>
                <a:ea typeface="Baskerville" panose="02020502070401020303" pitchFamily="18" charset="0"/>
              </a:rPr>
              <a:t>consistent</a:t>
            </a:r>
            <a:r>
              <a:rPr lang="en-US" dirty="0">
                <a:latin typeface="Baskerville" panose="02020502070401020303" pitchFamily="18" charset="0"/>
                <a:ea typeface="Baskerville" panose="02020502070401020303" pitchFamily="18" charset="0"/>
              </a:rPr>
              <a:t> so that the Christian ecclesiastical teaching may be truthful</a:t>
            </a:r>
          </a:p>
        </p:txBody>
      </p:sp>
      <p:pic>
        <p:nvPicPr>
          <p:cNvPr id="1026" name="Picture 2" descr="The First Ecumenical Council / OrthoChristian.Com">
            <a:extLst>
              <a:ext uri="{FF2B5EF4-FFF2-40B4-BE49-F238E27FC236}">
                <a16:creationId xmlns:a16="http://schemas.microsoft.com/office/drawing/2014/main" id="{AA859C17-CECC-7C5D-967F-1DF13F112C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78752" y="1690688"/>
            <a:ext cx="50800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1791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4F2A9-47B0-64E2-8B4B-642B13250A10}"/>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What does tradition mean to you?</a:t>
            </a:r>
          </a:p>
        </p:txBody>
      </p:sp>
      <p:pic>
        <p:nvPicPr>
          <p:cNvPr id="2050" name="Picture 2" descr="Photo | Spongebob, Spongebob memes, Best funny pictures">
            <a:extLst>
              <a:ext uri="{FF2B5EF4-FFF2-40B4-BE49-F238E27FC236}">
                <a16:creationId xmlns:a16="http://schemas.microsoft.com/office/drawing/2014/main" id="{4EEE2C6A-A963-E5DA-2902-D87FF729A2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9598" y="1963213"/>
            <a:ext cx="3892804" cy="361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9059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6992A-1946-1CC5-0ABE-C0202CD8F892}"/>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Big T and little t ”tradition”</a:t>
            </a:r>
          </a:p>
        </p:txBody>
      </p:sp>
      <p:sp>
        <p:nvSpPr>
          <p:cNvPr id="3" name="Content Placeholder 2">
            <a:extLst>
              <a:ext uri="{FF2B5EF4-FFF2-40B4-BE49-F238E27FC236}">
                <a16:creationId xmlns:a16="http://schemas.microsoft.com/office/drawing/2014/main" id="{688C79C0-43B0-5CFE-2DFD-FD913CA19DF7}"/>
              </a:ext>
            </a:extLst>
          </p:cNvPr>
          <p:cNvSpPr>
            <a:spLocks noGrp="1"/>
          </p:cNvSpPr>
          <p:nvPr>
            <p:ph idx="1"/>
          </p:nvPr>
        </p:nvSpPr>
        <p:spPr/>
        <p:txBody>
          <a:bodyPr/>
          <a:lstStyle/>
          <a:p>
            <a:r>
              <a:rPr lang="en-US" dirty="0">
                <a:latin typeface="Baskerville" panose="02020502070401020303" pitchFamily="18" charset="0"/>
                <a:ea typeface="Baskerville" panose="02020502070401020303" pitchFamily="18" charset="0"/>
              </a:rPr>
              <a:t>Thoughts?</a:t>
            </a:r>
          </a:p>
        </p:txBody>
      </p:sp>
      <p:pic>
        <p:nvPicPr>
          <p:cNvPr id="3074" name="Picture 2" descr="BEST Stuffed Grape Leaves (Dolmas) - The Mediterranean Dish">
            <a:extLst>
              <a:ext uri="{FF2B5EF4-FFF2-40B4-BE49-F238E27FC236}">
                <a16:creationId xmlns:a16="http://schemas.microsoft.com/office/drawing/2014/main" id="{D856F0A5-140E-5457-BA7B-75E8424BFA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3080" y="1751076"/>
            <a:ext cx="2200656" cy="330098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Middle Eastern Kofta Kebab Recipe - Chef Billy Parisi">
            <a:extLst>
              <a:ext uri="{FF2B5EF4-FFF2-40B4-BE49-F238E27FC236}">
                <a16:creationId xmlns:a16="http://schemas.microsoft.com/office/drawing/2014/main" id="{F026543E-B63B-2FD2-2329-C0829A983FE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87512" y="1757172"/>
            <a:ext cx="3291840" cy="3291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7332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A3A2B-4972-374F-976D-F51B4D9BC837}"/>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Tradition: A Definition</a:t>
            </a:r>
            <a:endParaRPr lang="en-US" i="1" dirty="0">
              <a:latin typeface="Baskerville" panose="02020502070401020303" pitchFamily="18" charset="0"/>
              <a:ea typeface="Baskerville" panose="02020502070401020303" pitchFamily="18" charset="0"/>
            </a:endParaRPr>
          </a:p>
        </p:txBody>
      </p:sp>
      <p:sp>
        <p:nvSpPr>
          <p:cNvPr id="3" name="Content Placeholder 2">
            <a:extLst>
              <a:ext uri="{FF2B5EF4-FFF2-40B4-BE49-F238E27FC236}">
                <a16:creationId xmlns:a16="http://schemas.microsoft.com/office/drawing/2014/main" id="{F51EDE81-7110-7BC3-B9D8-4B16AF5C5EAA}"/>
              </a:ext>
            </a:extLst>
          </p:cNvPr>
          <p:cNvSpPr>
            <a:spLocks noGrp="1"/>
          </p:cNvSpPr>
          <p:nvPr>
            <p:ph idx="1"/>
          </p:nvPr>
        </p:nvSpPr>
        <p:spPr>
          <a:xfrm>
            <a:off x="3633216" y="1825625"/>
            <a:ext cx="7720584" cy="4351338"/>
          </a:xfrm>
        </p:spPr>
        <p:txBody>
          <a:bodyPr>
            <a:normAutofit fontScale="92500"/>
          </a:bodyPr>
          <a:lstStyle/>
          <a:p>
            <a:r>
              <a:rPr lang="en-US" sz="2400" dirty="0">
                <a:latin typeface="Baskerville" panose="02020502070401020303" pitchFamily="18" charset="0"/>
                <a:ea typeface="Baskerville" panose="02020502070401020303" pitchFamily="18" charset="0"/>
              </a:rPr>
              <a:t>Translation from the Greek word </a:t>
            </a:r>
            <a:r>
              <a:rPr lang="en-US" sz="2400" i="1" dirty="0">
                <a:latin typeface="Baskerville" panose="02020502070401020303" pitchFamily="18" charset="0"/>
                <a:ea typeface="Baskerville" panose="02020502070401020303" pitchFamily="18" charset="0"/>
              </a:rPr>
              <a:t>Paradosis</a:t>
            </a:r>
            <a:r>
              <a:rPr lang="en-US" sz="2400" dirty="0">
                <a:latin typeface="Baskerville" panose="02020502070401020303" pitchFamily="18" charset="0"/>
                <a:ea typeface="Baskerville" panose="02020502070401020303" pitchFamily="18" charset="0"/>
              </a:rPr>
              <a:t>, which means: “</a:t>
            </a:r>
            <a:r>
              <a:rPr lang="en-US" sz="2400" i="1" dirty="0">
                <a:latin typeface="Baskerville" panose="02020502070401020303" pitchFamily="18" charset="0"/>
                <a:ea typeface="Baskerville" panose="02020502070401020303" pitchFamily="18" charset="0"/>
              </a:rPr>
              <a:t>Something that is handed on from one person to another”</a:t>
            </a:r>
            <a:br>
              <a:rPr lang="en-US" sz="2400" i="1" dirty="0">
                <a:latin typeface="Baskerville" panose="02020502070401020303" pitchFamily="18" charset="0"/>
                <a:ea typeface="Baskerville" panose="02020502070401020303" pitchFamily="18" charset="0"/>
              </a:rPr>
            </a:br>
            <a:endParaRPr lang="en-US" sz="2400" i="1" dirty="0">
              <a:latin typeface="Baskerville" panose="02020502070401020303" pitchFamily="18" charset="0"/>
              <a:ea typeface="Baskerville" panose="02020502070401020303" pitchFamily="18" charset="0"/>
            </a:endParaRPr>
          </a:p>
          <a:p>
            <a:pPr lvl="1"/>
            <a:r>
              <a:rPr lang="en-US" b="1" dirty="0">
                <a:latin typeface="Baskerville" panose="02020502070401020303" pitchFamily="18" charset="0"/>
                <a:ea typeface="Baskerville" panose="02020502070401020303" pitchFamily="18" charset="0"/>
              </a:rPr>
              <a:t>Websters dictionary</a:t>
            </a:r>
            <a:r>
              <a:rPr lang="en-US" i="1" dirty="0">
                <a:latin typeface="Baskerville" panose="02020502070401020303" pitchFamily="18" charset="0"/>
                <a:ea typeface="Baskerville" panose="02020502070401020303" pitchFamily="18" charset="0"/>
              </a:rPr>
              <a:t>: </a:t>
            </a:r>
            <a:r>
              <a:rPr lang="en-AU" i="1" dirty="0">
                <a:latin typeface="Baskerville" panose="02020502070401020303" pitchFamily="18" charset="0"/>
                <a:ea typeface="Baskerville" panose="02020502070401020303" pitchFamily="18" charset="0"/>
              </a:rPr>
              <a:t>“Tradition is the handing down </a:t>
            </a:r>
            <a:r>
              <a:rPr lang="en-AU" b="1" i="1" u="sng" dirty="0">
                <a:latin typeface="Baskerville" panose="02020502070401020303" pitchFamily="18" charset="0"/>
                <a:ea typeface="Baskerville" panose="02020502070401020303" pitchFamily="18" charset="0"/>
              </a:rPr>
              <a:t>orally</a:t>
            </a:r>
            <a:r>
              <a:rPr lang="en-AU" i="1" dirty="0">
                <a:latin typeface="Baskerville" panose="02020502070401020303" pitchFamily="18" charset="0"/>
                <a:ea typeface="Baskerville" panose="02020502070401020303" pitchFamily="18" charset="0"/>
              </a:rPr>
              <a:t> of customs, beliefs, stories, etc… from generation to generation</a:t>
            </a:r>
            <a:r>
              <a:rPr lang="en-AU" dirty="0">
                <a:latin typeface="Baskerville" panose="02020502070401020303" pitchFamily="18" charset="0"/>
                <a:ea typeface="Baskerville" panose="02020502070401020303" pitchFamily="18" charset="0"/>
              </a:rPr>
              <a:t>”</a:t>
            </a:r>
          </a:p>
          <a:p>
            <a:endParaRPr lang="en-AU" sz="2400" i="1" dirty="0">
              <a:latin typeface="Baskerville" panose="02020502070401020303" pitchFamily="18" charset="0"/>
              <a:ea typeface="Baskerville" panose="02020502070401020303" pitchFamily="18" charset="0"/>
            </a:endParaRPr>
          </a:p>
          <a:p>
            <a:r>
              <a:rPr lang="en-AU" sz="2400" b="1" dirty="0">
                <a:solidFill>
                  <a:srgbClr val="FF0000"/>
                </a:solidFill>
                <a:latin typeface="Baskerville" panose="02020502070401020303" pitchFamily="18" charset="0"/>
                <a:ea typeface="Baskerville" panose="02020502070401020303" pitchFamily="18" charset="0"/>
              </a:rPr>
              <a:t>Western view of tradition</a:t>
            </a:r>
            <a:r>
              <a:rPr lang="en-AU" sz="2400" b="1" dirty="0">
                <a:latin typeface="Baskerville" panose="02020502070401020303" pitchFamily="18" charset="0"/>
                <a:ea typeface="Baskerville" panose="02020502070401020303" pitchFamily="18" charset="0"/>
              </a:rPr>
              <a:t>= blind obedience</a:t>
            </a:r>
            <a:r>
              <a:rPr lang="en-AU" sz="2400" dirty="0">
                <a:latin typeface="Baskerville" panose="02020502070401020303" pitchFamily="18" charset="0"/>
                <a:ea typeface="Baskerville" panose="02020502070401020303" pitchFamily="18" charset="0"/>
              </a:rPr>
              <a:t>, mechanical transferring of information without modification</a:t>
            </a:r>
          </a:p>
          <a:p>
            <a:pPr marL="0" indent="0">
              <a:buNone/>
            </a:pPr>
            <a:endParaRPr lang="en-AU" sz="2400" dirty="0">
              <a:latin typeface="Baskerville" panose="02020502070401020303" pitchFamily="18" charset="0"/>
              <a:ea typeface="Baskerville" panose="02020502070401020303" pitchFamily="18" charset="0"/>
            </a:endParaRPr>
          </a:p>
          <a:p>
            <a:r>
              <a:rPr lang="en-AU" sz="2400" b="1" dirty="0">
                <a:solidFill>
                  <a:schemeClr val="accent5">
                    <a:lumMod val="75000"/>
                  </a:schemeClr>
                </a:solidFill>
                <a:latin typeface="Baskerville" panose="02020502070401020303" pitchFamily="18" charset="0"/>
                <a:ea typeface="Baskerville" panose="02020502070401020303" pitchFamily="18" charset="0"/>
              </a:rPr>
              <a:t>Orthodox view of tradition</a:t>
            </a:r>
            <a:r>
              <a:rPr lang="en-AU" sz="2400" dirty="0">
                <a:latin typeface="Baskerville" panose="02020502070401020303" pitchFamily="18" charset="0"/>
                <a:ea typeface="Baskerville" panose="02020502070401020303" pitchFamily="18" charset="0"/>
              </a:rPr>
              <a:t>= </a:t>
            </a:r>
            <a:r>
              <a:rPr lang="en-AU" sz="2400" b="1" dirty="0">
                <a:latin typeface="Baskerville" panose="02020502070401020303" pitchFamily="18" charset="0"/>
                <a:ea typeface="Baskerville" panose="02020502070401020303" pitchFamily="18" charset="0"/>
              </a:rPr>
              <a:t>the handing over of the inner life- </a:t>
            </a:r>
            <a:r>
              <a:rPr lang="en-AU" sz="2400" dirty="0">
                <a:latin typeface="Baskerville" panose="02020502070401020303" pitchFamily="18" charset="0"/>
                <a:ea typeface="Baskerville" panose="02020502070401020303" pitchFamily="18" charset="0"/>
              </a:rPr>
              <a:t>faith in Christ-from generation to generation- unchanged, untainted</a:t>
            </a:r>
            <a:endParaRPr lang="en-US" sz="2400" dirty="0">
              <a:latin typeface="Baskerville" panose="02020502070401020303" pitchFamily="18" charset="0"/>
              <a:ea typeface="Baskerville" panose="02020502070401020303" pitchFamily="18" charset="0"/>
            </a:endParaRPr>
          </a:p>
        </p:txBody>
      </p:sp>
      <p:pic>
        <p:nvPicPr>
          <p:cNvPr id="4098" name="Picture 2" descr="Biblical Evidence for Apostolic Oral Tradition | Dave Armstrong">
            <a:extLst>
              <a:ext uri="{FF2B5EF4-FFF2-40B4-BE49-F238E27FC236}">
                <a16:creationId xmlns:a16="http://schemas.microsoft.com/office/drawing/2014/main" id="{F2C9F392-00AF-D0C8-C1FA-C34E1025D0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77" y="1825625"/>
            <a:ext cx="3190295" cy="40631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983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E0A4E-2FB1-2E5C-9C38-FABF7138C3A4}"/>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St Athanasius on Holy Tradition</a:t>
            </a:r>
          </a:p>
        </p:txBody>
      </p:sp>
      <p:sp>
        <p:nvSpPr>
          <p:cNvPr id="3" name="Content Placeholder 2">
            <a:extLst>
              <a:ext uri="{FF2B5EF4-FFF2-40B4-BE49-F238E27FC236}">
                <a16:creationId xmlns:a16="http://schemas.microsoft.com/office/drawing/2014/main" id="{B07AC423-915D-E172-3BA0-A3A1BC6E5E1A}"/>
              </a:ext>
            </a:extLst>
          </p:cNvPr>
          <p:cNvSpPr>
            <a:spLocks noGrp="1"/>
          </p:cNvSpPr>
          <p:nvPr>
            <p:ph idx="1"/>
          </p:nvPr>
        </p:nvSpPr>
        <p:spPr>
          <a:xfrm>
            <a:off x="838200" y="1690688"/>
            <a:ext cx="10515600" cy="4351338"/>
          </a:xfrm>
        </p:spPr>
        <p:txBody>
          <a:bodyPr/>
          <a:lstStyle/>
          <a:p>
            <a:pPr marL="0" lvl="0" indent="0" algn="ctr">
              <a:lnSpc>
                <a:spcPct val="150000"/>
              </a:lnSpc>
              <a:buNone/>
            </a:pPr>
            <a:r>
              <a:rPr lang="en-AU" sz="2400" dirty="0">
                <a:effectLst/>
                <a:latin typeface="Baskerville" panose="02020502070401020303" pitchFamily="18" charset="0"/>
                <a:ea typeface="Baskerville" panose="02020502070401020303" pitchFamily="18" charset="0"/>
                <a:cs typeface="Times New Roman" panose="02020603050405020304" pitchFamily="18" charset="0"/>
              </a:rPr>
              <a:t>“Beyond these things, let us look at the very tradition teaching and faith of the catholic (universal) church from the very beginning which these three aspects are essential: </a:t>
            </a:r>
            <a:r>
              <a:rPr lang="en-AU" sz="2400" b="1" dirty="0">
                <a:effectLst/>
                <a:latin typeface="Baskerville" panose="02020502070401020303" pitchFamily="18" charset="0"/>
                <a:ea typeface="Baskerville" panose="02020502070401020303" pitchFamily="18" charset="0"/>
                <a:cs typeface="Times New Roman" panose="02020603050405020304" pitchFamily="18" charset="0"/>
              </a:rPr>
              <a:t>That which the lord gave, The apostles preached, The fathers kept; </a:t>
            </a:r>
            <a:r>
              <a:rPr lang="en-AU" sz="2400" dirty="0">
                <a:effectLst/>
                <a:latin typeface="Baskerville" panose="02020502070401020303" pitchFamily="18" charset="0"/>
                <a:ea typeface="Baskerville" panose="02020502070401020303" pitchFamily="18" charset="0"/>
                <a:cs typeface="Times New Roman" panose="02020603050405020304" pitchFamily="18" charset="0"/>
              </a:rPr>
              <a:t>Upon this the church is founded and he who shall fall away from it shall not be a Christian and shall no longer be so called.”</a:t>
            </a:r>
          </a:p>
          <a:p>
            <a:endParaRPr lang="en-US" dirty="0"/>
          </a:p>
        </p:txBody>
      </p:sp>
      <p:pic>
        <p:nvPicPr>
          <p:cNvPr id="5122" name="Picture 2" descr="St. Athanasius Coptic Orthodox Church – Chattanooga, TN – Diocese Churches  – The Diocese – Coptic Orthodox Diocese of the Southern United States">
            <a:extLst>
              <a:ext uri="{FF2B5EF4-FFF2-40B4-BE49-F238E27FC236}">
                <a16:creationId xmlns:a16="http://schemas.microsoft.com/office/drawing/2014/main" id="{62A83D1F-2C44-A52E-605F-3D03EE47D1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0249" y="4543024"/>
            <a:ext cx="2111502" cy="21021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650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A3A2B-4972-374F-976D-F51B4D9BC837}"/>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1) Tradition: Before the Written Law</a:t>
            </a:r>
            <a:endParaRPr lang="en-US" i="1" dirty="0">
              <a:latin typeface="Baskerville" panose="02020502070401020303" pitchFamily="18" charset="0"/>
              <a:ea typeface="Baskerville" panose="02020502070401020303" pitchFamily="18" charset="0"/>
            </a:endParaRPr>
          </a:p>
        </p:txBody>
      </p:sp>
      <p:sp>
        <p:nvSpPr>
          <p:cNvPr id="3" name="Content Placeholder 2">
            <a:extLst>
              <a:ext uri="{FF2B5EF4-FFF2-40B4-BE49-F238E27FC236}">
                <a16:creationId xmlns:a16="http://schemas.microsoft.com/office/drawing/2014/main" id="{F51EDE81-7110-7BC3-B9D8-4B16AF5C5EAA}"/>
              </a:ext>
            </a:extLst>
          </p:cNvPr>
          <p:cNvSpPr>
            <a:spLocks noGrp="1"/>
          </p:cNvSpPr>
          <p:nvPr>
            <p:ph idx="1"/>
          </p:nvPr>
        </p:nvSpPr>
        <p:spPr>
          <a:xfrm>
            <a:off x="838200" y="1825624"/>
            <a:ext cx="5940552" cy="4453255"/>
          </a:xfrm>
        </p:spPr>
        <p:txBody>
          <a:bodyPr>
            <a:normAutofit fontScale="92500" lnSpcReduction="20000"/>
          </a:bodyPr>
          <a:lstStyle/>
          <a:p>
            <a:r>
              <a:rPr lang="en-US" sz="2400" dirty="0">
                <a:latin typeface="Baskerville" panose="02020502070401020303" pitchFamily="18" charset="0"/>
                <a:ea typeface="Baskerville" panose="02020502070401020303" pitchFamily="18" charset="0"/>
              </a:rPr>
              <a:t>Years Between Adam &amp; Eve and Moses= ~2000 years</a:t>
            </a:r>
            <a:br>
              <a:rPr lang="en-US" sz="2400" dirty="0">
                <a:latin typeface="Baskerville" panose="02020502070401020303" pitchFamily="18" charset="0"/>
                <a:ea typeface="Baskerville" panose="02020502070401020303" pitchFamily="18" charset="0"/>
              </a:rPr>
            </a:br>
            <a:endParaRPr lang="en-US" sz="2400" dirty="0">
              <a:latin typeface="Baskerville" panose="02020502070401020303" pitchFamily="18" charset="0"/>
              <a:ea typeface="Baskerville" panose="02020502070401020303" pitchFamily="18" charset="0"/>
            </a:endParaRPr>
          </a:p>
          <a:p>
            <a:r>
              <a:rPr lang="en-US" sz="2400" dirty="0">
                <a:latin typeface="Baskerville" panose="02020502070401020303" pitchFamily="18" charset="0"/>
                <a:ea typeface="Baskerville" panose="02020502070401020303" pitchFamily="18" charset="0"/>
              </a:rPr>
              <a:t>Between this time, all of creation lived a life that depended on </a:t>
            </a:r>
            <a:r>
              <a:rPr lang="en-US" sz="2400" b="1" u="sng" dirty="0">
                <a:latin typeface="Baskerville" panose="02020502070401020303" pitchFamily="18" charset="0"/>
                <a:ea typeface="Baskerville" panose="02020502070401020303" pitchFamily="18" charset="0"/>
              </a:rPr>
              <a:t>verbal tradition </a:t>
            </a:r>
            <a:r>
              <a:rPr lang="en-US" sz="2400" dirty="0">
                <a:latin typeface="Baskerville" panose="02020502070401020303" pitchFamily="18" charset="0"/>
                <a:ea typeface="Baskerville" panose="02020502070401020303" pitchFamily="18" charset="0"/>
              </a:rPr>
              <a:t>as the </a:t>
            </a:r>
            <a:r>
              <a:rPr lang="en-US" sz="2400" b="1" u="sng" dirty="0">
                <a:latin typeface="Baskerville" panose="02020502070401020303" pitchFamily="18" charset="0"/>
                <a:ea typeface="Baskerville" panose="02020502070401020303" pitchFamily="18" charset="0"/>
              </a:rPr>
              <a:t>only source </a:t>
            </a:r>
            <a:r>
              <a:rPr lang="en-US" sz="2400" dirty="0">
                <a:latin typeface="Baskerville" panose="02020502070401020303" pitchFamily="18" charset="0"/>
                <a:ea typeface="Baskerville" panose="02020502070401020303" pitchFamily="18" charset="0"/>
              </a:rPr>
              <a:t>regarding its knowledge of God and His commandments</a:t>
            </a:r>
            <a:br>
              <a:rPr lang="en-US" sz="2400" dirty="0">
                <a:latin typeface="Baskerville" panose="02020502070401020303" pitchFamily="18" charset="0"/>
                <a:ea typeface="Baskerville" panose="02020502070401020303" pitchFamily="18" charset="0"/>
              </a:rPr>
            </a:br>
            <a:endParaRPr lang="en-US" sz="2400" dirty="0">
              <a:latin typeface="Baskerville" panose="02020502070401020303" pitchFamily="18" charset="0"/>
              <a:ea typeface="Baskerville" panose="02020502070401020303" pitchFamily="18" charset="0"/>
            </a:endParaRPr>
          </a:p>
          <a:p>
            <a:r>
              <a:rPr lang="en-US" sz="2400" dirty="0">
                <a:latin typeface="Baskerville" panose="02020502070401020303" pitchFamily="18" charset="0"/>
                <a:ea typeface="Baskerville" panose="02020502070401020303" pitchFamily="18" charset="0"/>
              </a:rPr>
              <a:t>God delivered it to Adam</a:t>
            </a:r>
            <a:r>
              <a:rPr lang="en-US" sz="2400" dirty="0">
                <a:latin typeface="Baskerville" panose="02020502070401020303" pitchFamily="18" charset="0"/>
                <a:ea typeface="Baskerville" panose="02020502070401020303" pitchFamily="18" charset="0"/>
                <a:sym typeface="Wingdings" pitchFamily="2" charset="2"/>
              </a:rPr>
              <a:t></a:t>
            </a:r>
            <a:r>
              <a:rPr lang="en-US" sz="2400" dirty="0">
                <a:latin typeface="Baskerville" panose="02020502070401020303" pitchFamily="18" charset="0"/>
                <a:ea typeface="Baskerville" panose="02020502070401020303" pitchFamily="18" charset="0"/>
              </a:rPr>
              <a:t> delivered it to his descendants</a:t>
            </a:r>
            <a:r>
              <a:rPr lang="en-US" sz="2400" dirty="0">
                <a:latin typeface="Baskerville" panose="02020502070401020303" pitchFamily="18" charset="0"/>
                <a:ea typeface="Baskerville" panose="02020502070401020303" pitchFamily="18" charset="0"/>
                <a:sym typeface="Wingdings" pitchFamily="2" charset="2"/>
              </a:rPr>
              <a:t> who delivered it to their descendants</a:t>
            </a:r>
            <a:r>
              <a:rPr lang="en-US" sz="2400" dirty="0">
                <a:latin typeface="Baskerville" panose="02020502070401020303" pitchFamily="18" charset="0"/>
                <a:ea typeface="Baskerville" panose="02020502070401020303" pitchFamily="18" charset="0"/>
              </a:rPr>
              <a:t> </a:t>
            </a:r>
          </a:p>
          <a:p>
            <a:pPr lvl="1"/>
            <a:r>
              <a:rPr lang="en-US" sz="2000" dirty="0">
                <a:latin typeface="Baskerville" panose="02020502070401020303" pitchFamily="18" charset="0"/>
                <a:ea typeface="Baskerville" panose="02020502070401020303" pitchFamily="18" charset="0"/>
              </a:rPr>
              <a:t>Faithful men and women (</a:t>
            </a:r>
            <a:r>
              <a:rPr lang="en-US" sz="2000" i="1" dirty="0">
                <a:latin typeface="Baskerville" panose="02020502070401020303" pitchFamily="18" charset="0"/>
                <a:ea typeface="Baskerville" panose="02020502070401020303" pitchFamily="18" charset="0"/>
              </a:rPr>
              <a:t>Abel, Abraham, Sarah, Isaac, Rebecca, Jacob, Rachel </a:t>
            </a:r>
            <a:r>
              <a:rPr lang="en-US" sz="2000" i="1" dirty="0" err="1">
                <a:latin typeface="Baskerville" panose="02020502070401020303" pitchFamily="18" charset="0"/>
                <a:ea typeface="Baskerville" panose="02020502070401020303" pitchFamily="18" charset="0"/>
              </a:rPr>
              <a:t>ect</a:t>
            </a:r>
            <a:r>
              <a:rPr lang="en-US" sz="2000" i="1" dirty="0">
                <a:latin typeface="Baskerville" panose="02020502070401020303" pitchFamily="18" charset="0"/>
                <a:ea typeface="Baskerville" panose="02020502070401020303" pitchFamily="18" charset="0"/>
              </a:rPr>
              <a:t>..) </a:t>
            </a:r>
            <a:r>
              <a:rPr lang="en-US" sz="2000" dirty="0">
                <a:latin typeface="Baskerville" panose="02020502070401020303" pitchFamily="18" charset="0"/>
                <a:ea typeface="Baskerville" panose="02020502070401020303" pitchFamily="18" charset="0"/>
              </a:rPr>
              <a:t>passed down the faith via oral tradition</a:t>
            </a:r>
          </a:p>
          <a:p>
            <a:pPr lvl="1"/>
            <a:endParaRPr lang="en-US" sz="2000" dirty="0">
              <a:latin typeface="Baskerville" panose="02020502070401020303" pitchFamily="18" charset="0"/>
              <a:ea typeface="Baskerville" panose="02020502070401020303" pitchFamily="18" charset="0"/>
            </a:endParaRPr>
          </a:p>
          <a:p>
            <a:r>
              <a:rPr lang="en-US" sz="2400" dirty="0">
                <a:latin typeface="Baskerville" panose="02020502070401020303" pitchFamily="18" charset="0"/>
                <a:ea typeface="Baskerville" panose="02020502070401020303" pitchFamily="18" charset="0"/>
              </a:rPr>
              <a:t>Verbal tradition lasted many years</a:t>
            </a:r>
            <a:br>
              <a:rPr lang="en-US" sz="2000" dirty="0">
                <a:latin typeface="Playfair Display" pitchFamily="2" charset="77"/>
              </a:rPr>
            </a:br>
            <a:endParaRPr lang="en-US" sz="2000" dirty="0">
              <a:latin typeface="Playfair Display" pitchFamily="2" charset="77"/>
            </a:endParaRPr>
          </a:p>
          <a:p>
            <a:pPr marL="0" indent="0">
              <a:buNone/>
            </a:pPr>
            <a:endParaRPr lang="en-US" sz="2400" dirty="0">
              <a:latin typeface="Playfair Display" pitchFamily="2" charset="77"/>
            </a:endParaRPr>
          </a:p>
        </p:txBody>
      </p:sp>
      <p:pic>
        <p:nvPicPr>
          <p:cNvPr id="6146" name="Picture 2" descr="From the Side of Adam, from the Side of Christ: the Creation of Eve and the  Spiritual Life / OrthoChristian.Com">
            <a:extLst>
              <a:ext uri="{FF2B5EF4-FFF2-40B4-BE49-F238E27FC236}">
                <a16:creationId xmlns:a16="http://schemas.microsoft.com/office/drawing/2014/main" id="{EF770987-D502-3DD7-730F-40D2ADF8EA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54240" y="1705928"/>
            <a:ext cx="4620768" cy="3726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5966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A3A2B-4972-374F-976D-F51B4D9BC837}"/>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Examples</a:t>
            </a:r>
            <a:endParaRPr lang="en-US" i="1" dirty="0">
              <a:latin typeface="Baskerville" panose="02020502070401020303" pitchFamily="18" charset="0"/>
              <a:ea typeface="Baskerville" panose="02020502070401020303" pitchFamily="18" charset="0"/>
            </a:endParaRPr>
          </a:p>
        </p:txBody>
      </p:sp>
      <p:sp>
        <p:nvSpPr>
          <p:cNvPr id="3" name="Content Placeholder 2">
            <a:extLst>
              <a:ext uri="{FF2B5EF4-FFF2-40B4-BE49-F238E27FC236}">
                <a16:creationId xmlns:a16="http://schemas.microsoft.com/office/drawing/2014/main" id="{F51EDE81-7110-7BC3-B9D8-4B16AF5C5EAA}"/>
              </a:ext>
            </a:extLst>
          </p:cNvPr>
          <p:cNvSpPr>
            <a:spLocks noGrp="1"/>
          </p:cNvSpPr>
          <p:nvPr>
            <p:ph idx="1"/>
          </p:nvPr>
        </p:nvSpPr>
        <p:spPr>
          <a:xfrm>
            <a:off x="4718304" y="1825625"/>
            <a:ext cx="6635496" cy="4351338"/>
          </a:xfrm>
        </p:spPr>
        <p:txBody>
          <a:bodyPr>
            <a:normAutofit lnSpcReduction="10000"/>
          </a:bodyPr>
          <a:lstStyle/>
          <a:p>
            <a:r>
              <a:rPr lang="en-AU" sz="2400" b="0" i="0" dirty="0">
                <a:solidFill>
                  <a:srgbClr val="000000"/>
                </a:solidFill>
                <a:effectLst/>
                <a:latin typeface="Baskerville" panose="02020502070401020303" pitchFamily="18" charset="0"/>
                <a:ea typeface="Baskerville" panose="02020502070401020303" pitchFamily="18" charset="0"/>
              </a:rPr>
              <a:t>“</a:t>
            </a:r>
            <a:r>
              <a:rPr lang="en-AU" sz="2400" b="0" dirty="0">
                <a:solidFill>
                  <a:srgbClr val="000000"/>
                </a:solidFill>
                <a:effectLst/>
                <a:latin typeface="Baskerville" panose="02020502070401020303" pitchFamily="18" charset="0"/>
                <a:ea typeface="Baskerville" panose="02020502070401020303" pitchFamily="18" charset="0"/>
              </a:rPr>
              <a:t>And Abel also brought an offering—fat portions from some of the firstborn of his flock. The </a:t>
            </a:r>
            <a:r>
              <a:rPr lang="en-AU" sz="2400" b="0" cap="small" dirty="0">
                <a:solidFill>
                  <a:srgbClr val="000000"/>
                </a:solidFill>
                <a:effectLst/>
                <a:latin typeface="Baskerville" panose="02020502070401020303" pitchFamily="18" charset="0"/>
                <a:ea typeface="Baskerville" panose="02020502070401020303" pitchFamily="18" charset="0"/>
              </a:rPr>
              <a:t>Lord</a:t>
            </a:r>
            <a:r>
              <a:rPr lang="en-AU" sz="2400" b="0" dirty="0">
                <a:solidFill>
                  <a:srgbClr val="000000"/>
                </a:solidFill>
                <a:effectLst/>
                <a:latin typeface="Baskerville" panose="02020502070401020303" pitchFamily="18" charset="0"/>
                <a:ea typeface="Baskerville" panose="02020502070401020303" pitchFamily="18" charset="0"/>
              </a:rPr>
              <a:t> looked with </a:t>
            </a:r>
            <a:r>
              <a:rPr lang="en-AU" sz="2400" b="0" dirty="0" err="1">
                <a:solidFill>
                  <a:srgbClr val="000000"/>
                </a:solidFill>
                <a:effectLst/>
                <a:latin typeface="Baskerville" panose="02020502070401020303" pitchFamily="18" charset="0"/>
                <a:ea typeface="Baskerville" panose="02020502070401020303" pitchFamily="18" charset="0"/>
              </a:rPr>
              <a:t>favor</a:t>
            </a:r>
            <a:r>
              <a:rPr lang="en-AU" sz="2400" b="0" dirty="0">
                <a:solidFill>
                  <a:srgbClr val="000000"/>
                </a:solidFill>
                <a:effectLst/>
                <a:latin typeface="Baskerville" panose="02020502070401020303" pitchFamily="18" charset="0"/>
                <a:ea typeface="Baskerville" panose="02020502070401020303" pitchFamily="18" charset="0"/>
              </a:rPr>
              <a:t> on Abel and his offering </a:t>
            </a:r>
            <a:r>
              <a:rPr lang="en-AU" sz="2400" b="0" i="0" dirty="0">
                <a:solidFill>
                  <a:srgbClr val="000000"/>
                </a:solidFill>
                <a:effectLst/>
                <a:latin typeface="Baskerville" panose="02020502070401020303" pitchFamily="18" charset="0"/>
                <a:ea typeface="Baskerville" panose="02020502070401020303" pitchFamily="18" charset="0"/>
              </a:rPr>
              <a:t>(Genesis 4:4)</a:t>
            </a:r>
            <a:br>
              <a:rPr lang="en-AU" sz="2400" b="0" i="0" dirty="0">
                <a:solidFill>
                  <a:srgbClr val="000000"/>
                </a:solidFill>
                <a:effectLst/>
                <a:latin typeface="Baskerville" panose="02020502070401020303" pitchFamily="18" charset="0"/>
                <a:ea typeface="Baskerville" panose="02020502070401020303" pitchFamily="18" charset="0"/>
              </a:rPr>
            </a:br>
            <a:endParaRPr lang="en-AU" sz="2400" b="0" i="0" dirty="0">
              <a:solidFill>
                <a:srgbClr val="000000"/>
              </a:solidFill>
              <a:effectLst/>
              <a:latin typeface="Baskerville" panose="02020502070401020303" pitchFamily="18" charset="0"/>
              <a:ea typeface="Baskerville" panose="02020502070401020303" pitchFamily="18" charset="0"/>
            </a:endParaRPr>
          </a:p>
          <a:p>
            <a:r>
              <a:rPr lang="en-AU" sz="2400" dirty="0">
                <a:solidFill>
                  <a:srgbClr val="000000"/>
                </a:solidFill>
                <a:latin typeface="Baskerville" panose="02020502070401020303" pitchFamily="18" charset="0"/>
                <a:ea typeface="Baskerville" panose="02020502070401020303" pitchFamily="18" charset="0"/>
              </a:rPr>
              <a:t>God gave Abraham the commandment of circumcision and it spread by Holy Tradition throughout the generations (Genesis 17: 9-14)</a:t>
            </a:r>
          </a:p>
          <a:p>
            <a:endParaRPr lang="en-AU" sz="2400" dirty="0">
              <a:solidFill>
                <a:srgbClr val="000000"/>
              </a:solidFill>
              <a:latin typeface="Baskerville" panose="02020502070401020303" pitchFamily="18" charset="0"/>
              <a:ea typeface="Baskerville" panose="02020502070401020303" pitchFamily="18" charset="0"/>
            </a:endParaRPr>
          </a:p>
          <a:p>
            <a:r>
              <a:rPr lang="en-AU" sz="2400" dirty="0">
                <a:solidFill>
                  <a:srgbClr val="000000"/>
                </a:solidFill>
                <a:latin typeface="Baskerville" panose="02020502070401020303" pitchFamily="18" charset="0"/>
                <a:ea typeface="Baskerville" panose="02020502070401020303" pitchFamily="18" charset="0"/>
              </a:rPr>
              <a:t>Joseph knew adultery was “great wickedness” long before it was written in the commandments (Genesis 39:7-10)</a:t>
            </a:r>
            <a:br>
              <a:rPr lang="en-US" sz="2400" dirty="0">
                <a:latin typeface="Baskerville" panose="02020502070401020303" pitchFamily="18" charset="0"/>
                <a:ea typeface="Baskerville" panose="02020502070401020303" pitchFamily="18" charset="0"/>
              </a:rPr>
            </a:br>
            <a:endParaRPr lang="en-US" sz="2400" dirty="0">
              <a:latin typeface="Baskerville" panose="02020502070401020303" pitchFamily="18" charset="0"/>
              <a:ea typeface="Baskerville" panose="02020502070401020303" pitchFamily="18" charset="0"/>
            </a:endParaRPr>
          </a:p>
          <a:p>
            <a:pPr marL="0" indent="0">
              <a:buNone/>
            </a:pPr>
            <a:endParaRPr lang="en-US" sz="2400" dirty="0">
              <a:latin typeface="Playfair Display" pitchFamily="2" charset="77"/>
            </a:endParaRPr>
          </a:p>
        </p:txBody>
      </p:sp>
      <p:pic>
        <p:nvPicPr>
          <p:cNvPr id="7170" name="Picture 2" descr="Icon of Cain and Abel offering their sacrifices to God. The Greek Catholic  church of the Exaltation of the Venerable Cross. Bratislava, Slovakia.  2019/10/20 Stock Photo | Adobe Stock">
            <a:extLst>
              <a:ext uri="{FF2B5EF4-FFF2-40B4-BE49-F238E27FC236}">
                <a16:creationId xmlns:a16="http://schemas.microsoft.com/office/drawing/2014/main" id="{917626B0-33D4-7F16-57B2-D7F29FF9A4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446" y="1690688"/>
            <a:ext cx="4392100" cy="4242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2203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514</TotalTime>
  <Words>4552</Words>
  <Application>Microsoft Macintosh PowerPoint</Application>
  <PresentationFormat>Widescreen</PresentationFormat>
  <Paragraphs>227</Paragraphs>
  <Slides>24</Slides>
  <Notes>22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Baskerville</vt:lpstr>
      <vt:lpstr>Calibri</vt:lpstr>
      <vt:lpstr>Calibri Light</vt:lpstr>
      <vt:lpstr>Courier New</vt:lpstr>
      <vt:lpstr>Playfair Display</vt:lpstr>
      <vt:lpstr>Wingdings</vt:lpstr>
      <vt:lpstr>Office Theme</vt:lpstr>
      <vt:lpstr>The Holy Traditions</vt:lpstr>
      <vt:lpstr>Outline</vt:lpstr>
      <vt:lpstr>The Christian Teachings</vt:lpstr>
      <vt:lpstr>What does tradition mean to you?</vt:lpstr>
      <vt:lpstr>Big T and little t ”tradition”</vt:lpstr>
      <vt:lpstr>Tradition: A Definition</vt:lpstr>
      <vt:lpstr>St Athanasius on Holy Tradition</vt:lpstr>
      <vt:lpstr>1) Tradition: Before the Written Law</vt:lpstr>
      <vt:lpstr>Examples</vt:lpstr>
      <vt:lpstr>Why was Written Law Needed?</vt:lpstr>
      <vt:lpstr>Examples</vt:lpstr>
      <vt:lpstr>2) Tradition: Preaching of Christ</vt:lpstr>
      <vt:lpstr>PowerPoint Presentation</vt:lpstr>
      <vt:lpstr>3) Tradition: Preaching of the Apostles</vt:lpstr>
      <vt:lpstr>Isn’t the Bible enough?</vt:lpstr>
      <vt:lpstr>Role of the Early Church Fathers</vt:lpstr>
      <vt:lpstr>St. Vincent of Lerins</vt:lpstr>
      <vt:lpstr>How do we know Holy Tradition has reached us unchanged?</vt:lpstr>
      <vt:lpstr>Examples of Holy Tradition and Rituals</vt:lpstr>
      <vt:lpstr>Timelessness of Holy Tradition</vt:lpstr>
      <vt:lpstr>Holy Tradition &amp; 21st Century</vt:lpstr>
      <vt:lpstr>PowerPoint Presentation</vt:lpstr>
      <vt:lpstr>Recap</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Holy Traditions</dc:title>
  <dc:creator>Marina Habib</dc:creator>
  <cp:lastModifiedBy>WGI - Sam Menshawy</cp:lastModifiedBy>
  <cp:revision>2</cp:revision>
  <dcterms:created xsi:type="dcterms:W3CDTF">2022-11-26T23:17:42Z</dcterms:created>
  <dcterms:modified xsi:type="dcterms:W3CDTF">2022-12-01T04:31:18Z</dcterms:modified>
</cp:coreProperties>
</file>