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8" r:id="rId2"/>
    <p:sldId id="274" r:id="rId3"/>
    <p:sldId id="282" r:id="rId4"/>
    <p:sldId id="287" r:id="rId5"/>
    <p:sldId id="284" r:id="rId6"/>
    <p:sldId id="285" r:id="rId7"/>
    <p:sldId id="257" r:id="rId8"/>
    <p:sldId id="260" r:id="rId9"/>
    <p:sldId id="261" r:id="rId10"/>
    <p:sldId id="258" r:id="rId11"/>
    <p:sldId id="290" r:id="rId12"/>
    <p:sldId id="289" r:id="rId13"/>
    <p:sldId id="291" r:id="rId14"/>
    <p:sldId id="294" r:id="rId15"/>
    <p:sldId id="295" r:id="rId16"/>
    <p:sldId id="280" r:id="rId17"/>
    <p:sldId id="266" r:id="rId18"/>
    <p:sldId id="297" r:id="rId19"/>
    <p:sldId id="298" r:id="rId20"/>
    <p:sldId id="299" r:id="rId21"/>
    <p:sldId id="300" r:id="rId22"/>
    <p:sldId id="271" r:id="rId23"/>
    <p:sldId id="272" r:id="rId24"/>
    <p:sldId id="273"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25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0" autoAdjust="0"/>
    <p:restoredTop sz="94660"/>
  </p:normalViewPr>
  <p:slideViewPr>
    <p:cSldViewPr snapToGrid="0">
      <p:cViewPr varScale="1">
        <p:scale>
          <a:sx n="96" d="100"/>
          <a:sy n="96" d="100"/>
        </p:scale>
        <p:origin x="656"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B5AD0B-09AB-4710-9801-FB129DB9E232}"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n-US"/>
        </a:p>
      </dgm:t>
    </dgm:pt>
    <dgm:pt modelId="{BB0C35B8-48B0-4AC9-B155-747A5DF49838}">
      <dgm:prSet/>
      <dgm:spPr>
        <a:solidFill>
          <a:srgbClr val="66252F"/>
        </a:solidFill>
        <a:ln>
          <a:solidFill>
            <a:srgbClr val="66252F"/>
          </a:solidFill>
        </a:ln>
      </dgm:spPr>
      <dgm:t>
        <a:bodyPr/>
        <a:lstStyle/>
        <a:p>
          <a:pPr>
            <a:defRPr b="1"/>
          </a:pPr>
          <a:r>
            <a:rPr lang="en-CA"/>
            <a:t>Introduction</a:t>
          </a:r>
          <a:endParaRPr lang="en-US"/>
        </a:p>
      </dgm:t>
    </dgm:pt>
    <dgm:pt modelId="{0D9E3DD9-B483-46EF-BA9F-ED0E0EBDCEEB}" type="parTrans" cxnId="{0C848770-D970-4094-ACF3-1B9D3BE0E5A5}">
      <dgm:prSet/>
      <dgm:spPr/>
      <dgm:t>
        <a:bodyPr/>
        <a:lstStyle/>
        <a:p>
          <a:endParaRPr lang="en-US"/>
        </a:p>
      </dgm:t>
    </dgm:pt>
    <dgm:pt modelId="{EC69E90E-2077-461F-8762-0B7835120CA2}" type="sibTrans" cxnId="{0C848770-D970-4094-ACF3-1B9D3BE0E5A5}">
      <dgm:prSet/>
      <dgm:spPr/>
      <dgm:t>
        <a:bodyPr/>
        <a:lstStyle/>
        <a:p>
          <a:endParaRPr lang="en-US"/>
        </a:p>
      </dgm:t>
    </dgm:pt>
    <dgm:pt modelId="{E95F5AF1-6360-4E4E-AC17-FD243AAB2E0F}">
      <dgm:prSet/>
      <dgm:spPr>
        <a:solidFill>
          <a:srgbClr val="66252F"/>
        </a:solidFill>
        <a:ln>
          <a:solidFill>
            <a:srgbClr val="66252F"/>
          </a:solidFill>
        </a:ln>
      </dgm:spPr>
      <dgm:t>
        <a:bodyPr/>
        <a:lstStyle/>
        <a:p>
          <a:pPr>
            <a:defRPr b="1"/>
          </a:pPr>
          <a:r>
            <a:rPr lang="en-CA"/>
            <a:t>Analyzing the final addition to the Creed</a:t>
          </a:r>
          <a:endParaRPr lang="en-US"/>
        </a:p>
      </dgm:t>
    </dgm:pt>
    <dgm:pt modelId="{1C1B2C08-1B0D-43AD-9CDA-BFC41E7F7014}" type="parTrans" cxnId="{43F47017-EFF1-431B-8229-1D652FF9B405}">
      <dgm:prSet/>
      <dgm:spPr/>
      <dgm:t>
        <a:bodyPr/>
        <a:lstStyle/>
        <a:p>
          <a:endParaRPr lang="en-US"/>
        </a:p>
      </dgm:t>
    </dgm:pt>
    <dgm:pt modelId="{0458255D-03B6-433A-8B31-90C3ABD524AD}" type="sibTrans" cxnId="{43F47017-EFF1-431B-8229-1D652FF9B405}">
      <dgm:prSet/>
      <dgm:spPr/>
      <dgm:t>
        <a:bodyPr/>
        <a:lstStyle/>
        <a:p>
          <a:endParaRPr lang="en-US"/>
        </a:p>
      </dgm:t>
    </dgm:pt>
    <dgm:pt modelId="{4D723BA6-79A6-46A1-ABDC-38C091AB5309}">
      <dgm:prSet/>
      <dgm:spPr>
        <a:solidFill>
          <a:schemeClr val="lt1">
            <a:hueOff val="0"/>
            <a:satOff val="0"/>
            <a:lumOff val="0"/>
            <a:alpha val="66000"/>
          </a:schemeClr>
        </a:solidFill>
        <a:ln>
          <a:solidFill>
            <a:srgbClr val="66252F"/>
          </a:solidFill>
        </a:ln>
      </dgm:spPr>
      <dgm:t>
        <a:bodyPr/>
        <a:lstStyle/>
        <a:p>
          <a:r>
            <a:rPr lang="en-CA"/>
            <a:t>The Holy Spirit</a:t>
          </a:r>
          <a:endParaRPr lang="en-US"/>
        </a:p>
      </dgm:t>
    </dgm:pt>
    <dgm:pt modelId="{688CF201-9CEE-41D3-9DC2-1C469D99EECA}" type="parTrans" cxnId="{AFDFAFF2-D854-4E4B-AFFE-84C9B9C49AAE}">
      <dgm:prSet/>
      <dgm:spPr/>
      <dgm:t>
        <a:bodyPr/>
        <a:lstStyle/>
        <a:p>
          <a:endParaRPr lang="en-US"/>
        </a:p>
      </dgm:t>
    </dgm:pt>
    <dgm:pt modelId="{181EA662-8D38-427C-A16D-927D00FFAD6E}" type="sibTrans" cxnId="{AFDFAFF2-D854-4E4B-AFFE-84C9B9C49AAE}">
      <dgm:prSet/>
      <dgm:spPr/>
      <dgm:t>
        <a:bodyPr/>
        <a:lstStyle/>
        <a:p>
          <a:endParaRPr lang="en-US"/>
        </a:p>
      </dgm:t>
    </dgm:pt>
    <dgm:pt modelId="{A2C67B7E-CEFE-4FBD-98A8-8C2473C3010D}">
      <dgm:prSet/>
      <dgm:spPr>
        <a:solidFill>
          <a:schemeClr val="lt1">
            <a:hueOff val="0"/>
            <a:satOff val="0"/>
            <a:lumOff val="0"/>
            <a:alpha val="66000"/>
          </a:schemeClr>
        </a:solidFill>
        <a:ln>
          <a:solidFill>
            <a:srgbClr val="66252F"/>
          </a:solidFill>
        </a:ln>
      </dgm:spPr>
      <dgm:t>
        <a:bodyPr/>
        <a:lstStyle/>
        <a:p>
          <a:r>
            <a:rPr lang="en-CA"/>
            <a:t>The Church</a:t>
          </a:r>
          <a:endParaRPr lang="en-US"/>
        </a:p>
      </dgm:t>
    </dgm:pt>
    <dgm:pt modelId="{7D341713-A330-4A58-AEF6-CB4079231C75}" type="parTrans" cxnId="{8AD77B35-5005-4916-B45B-06663460340D}">
      <dgm:prSet/>
      <dgm:spPr/>
      <dgm:t>
        <a:bodyPr/>
        <a:lstStyle/>
        <a:p>
          <a:endParaRPr lang="en-US"/>
        </a:p>
      </dgm:t>
    </dgm:pt>
    <dgm:pt modelId="{252F0A20-BEDA-45C9-BEC0-1456853C336E}" type="sibTrans" cxnId="{8AD77B35-5005-4916-B45B-06663460340D}">
      <dgm:prSet/>
      <dgm:spPr/>
      <dgm:t>
        <a:bodyPr/>
        <a:lstStyle/>
        <a:p>
          <a:endParaRPr lang="en-US"/>
        </a:p>
      </dgm:t>
    </dgm:pt>
    <dgm:pt modelId="{DBBAC306-FAB2-437B-A08A-15EF11B44BD2}">
      <dgm:prSet/>
      <dgm:spPr>
        <a:solidFill>
          <a:schemeClr val="lt1">
            <a:hueOff val="0"/>
            <a:satOff val="0"/>
            <a:lumOff val="0"/>
            <a:alpha val="66000"/>
          </a:schemeClr>
        </a:solidFill>
        <a:ln>
          <a:solidFill>
            <a:srgbClr val="66252F"/>
          </a:solidFill>
        </a:ln>
      </dgm:spPr>
      <dgm:t>
        <a:bodyPr/>
        <a:lstStyle/>
        <a:p>
          <a:r>
            <a:rPr lang="en-CA"/>
            <a:t>Baptism</a:t>
          </a:r>
          <a:endParaRPr lang="en-US"/>
        </a:p>
      </dgm:t>
    </dgm:pt>
    <dgm:pt modelId="{762791B2-B470-40C3-AEDE-F1488A3137F6}" type="parTrans" cxnId="{0A36A686-363A-412B-A4CD-A3E493258CC5}">
      <dgm:prSet/>
      <dgm:spPr/>
      <dgm:t>
        <a:bodyPr/>
        <a:lstStyle/>
        <a:p>
          <a:endParaRPr lang="en-US"/>
        </a:p>
      </dgm:t>
    </dgm:pt>
    <dgm:pt modelId="{32A0B1A9-B994-4246-BA50-C0262460AA7B}" type="sibTrans" cxnId="{0A36A686-363A-412B-A4CD-A3E493258CC5}">
      <dgm:prSet/>
      <dgm:spPr/>
      <dgm:t>
        <a:bodyPr/>
        <a:lstStyle/>
        <a:p>
          <a:endParaRPr lang="en-US"/>
        </a:p>
      </dgm:t>
    </dgm:pt>
    <dgm:pt modelId="{E0FDD2DD-FAF7-4F54-8C60-855E6B25E6A8}">
      <dgm:prSet/>
      <dgm:spPr>
        <a:solidFill>
          <a:schemeClr val="lt1">
            <a:hueOff val="0"/>
            <a:satOff val="0"/>
            <a:lumOff val="0"/>
            <a:alpha val="66000"/>
          </a:schemeClr>
        </a:solidFill>
        <a:ln>
          <a:solidFill>
            <a:srgbClr val="66252F"/>
          </a:solidFill>
        </a:ln>
      </dgm:spPr>
      <dgm:t>
        <a:bodyPr/>
        <a:lstStyle/>
        <a:p>
          <a:r>
            <a:rPr lang="en-CA"/>
            <a:t>The Life of the Coming Age</a:t>
          </a:r>
          <a:endParaRPr lang="en-US"/>
        </a:p>
      </dgm:t>
    </dgm:pt>
    <dgm:pt modelId="{52CD074F-04A0-4131-9F2D-B52CA7BFDB4A}" type="parTrans" cxnId="{5B8A98E7-638B-4155-8A39-FCDE299E0524}">
      <dgm:prSet/>
      <dgm:spPr/>
      <dgm:t>
        <a:bodyPr/>
        <a:lstStyle/>
        <a:p>
          <a:endParaRPr lang="en-US"/>
        </a:p>
      </dgm:t>
    </dgm:pt>
    <dgm:pt modelId="{AE675F71-B7BF-450E-AA2F-62E5CE017AC1}" type="sibTrans" cxnId="{5B8A98E7-638B-4155-8A39-FCDE299E0524}">
      <dgm:prSet/>
      <dgm:spPr/>
      <dgm:t>
        <a:bodyPr/>
        <a:lstStyle/>
        <a:p>
          <a:endParaRPr lang="en-US"/>
        </a:p>
      </dgm:t>
    </dgm:pt>
    <dgm:pt modelId="{9B94D1FA-859E-46FA-B756-D969A7499FAC}">
      <dgm:prSet/>
      <dgm:spPr>
        <a:solidFill>
          <a:srgbClr val="66252F"/>
        </a:solidFill>
        <a:ln>
          <a:solidFill>
            <a:srgbClr val="66252F"/>
          </a:solidFill>
        </a:ln>
      </dgm:spPr>
      <dgm:t>
        <a:bodyPr/>
        <a:lstStyle/>
        <a:p>
          <a:pPr>
            <a:defRPr b="1"/>
          </a:pPr>
          <a:r>
            <a:rPr lang="en-CA"/>
            <a:t>Conclusion</a:t>
          </a:r>
          <a:endParaRPr lang="en-US"/>
        </a:p>
      </dgm:t>
    </dgm:pt>
    <dgm:pt modelId="{E7BCCAF4-91C7-4FA1-992C-45053E1B1B0E}" type="parTrans" cxnId="{3277FA20-1201-4CEE-96A8-63F42127CA08}">
      <dgm:prSet/>
      <dgm:spPr/>
      <dgm:t>
        <a:bodyPr/>
        <a:lstStyle/>
        <a:p>
          <a:endParaRPr lang="en-US"/>
        </a:p>
      </dgm:t>
    </dgm:pt>
    <dgm:pt modelId="{287073D1-5C61-4097-8F26-48FC6AA977CB}" type="sibTrans" cxnId="{3277FA20-1201-4CEE-96A8-63F42127CA08}">
      <dgm:prSet/>
      <dgm:spPr/>
      <dgm:t>
        <a:bodyPr/>
        <a:lstStyle/>
        <a:p>
          <a:endParaRPr lang="en-US"/>
        </a:p>
      </dgm:t>
    </dgm:pt>
    <dgm:pt modelId="{FF77D742-6D86-4379-9654-C00AE5395259}">
      <dgm:prSet/>
      <dgm:spPr>
        <a:solidFill>
          <a:schemeClr val="lt1">
            <a:hueOff val="0"/>
            <a:satOff val="0"/>
            <a:lumOff val="0"/>
            <a:alpha val="66000"/>
          </a:schemeClr>
        </a:solidFill>
        <a:ln>
          <a:solidFill>
            <a:srgbClr val="66252F"/>
          </a:solidFill>
        </a:ln>
      </dgm:spPr>
      <dgm:t>
        <a:bodyPr/>
        <a:lstStyle/>
        <a:p>
          <a:r>
            <a:rPr lang="en-CA" dirty="0"/>
            <a:t>How to Approach Theology</a:t>
          </a:r>
        </a:p>
      </dgm:t>
    </dgm:pt>
    <dgm:pt modelId="{46EAC813-3D23-49E9-BD73-7B9B6A4F48C2}" type="parTrans" cxnId="{FB7D177E-F73A-4EDA-A25C-A9843D70B67D}">
      <dgm:prSet/>
      <dgm:spPr/>
      <dgm:t>
        <a:bodyPr/>
        <a:lstStyle/>
        <a:p>
          <a:endParaRPr lang="en-CA"/>
        </a:p>
      </dgm:t>
    </dgm:pt>
    <dgm:pt modelId="{B5620CF8-2C0F-4CD4-A943-898A0B3F5536}" type="sibTrans" cxnId="{FB7D177E-F73A-4EDA-A25C-A9843D70B67D}">
      <dgm:prSet/>
      <dgm:spPr/>
      <dgm:t>
        <a:bodyPr/>
        <a:lstStyle/>
        <a:p>
          <a:endParaRPr lang="en-CA"/>
        </a:p>
      </dgm:t>
    </dgm:pt>
    <dgm:pt modelId="{9394A36A-E26A-46B2-96CC-5A21F2604415}">
      <dgm:prSet/>
      <dgm:spPr>
        <a:solidFill>
          <a:schemeClr val="lt1">
            <a:hueOff val="0"/>
            <a:satOff val="0"/>
            <a:lumOff val="0"/>
            <a:alpha val="66000"/>
          </a:schemeClr>
        </a:solidFill>
        <a:ln>
          <a:solidFill>
            <a:srgbClr val="66252F"/>
          </a:solidFill>
        </a:ln>
      </dgm:spPr>
      <dgm:t>
        <a:bodyPr/>
        <a:lstStyle/>
        <a:p>
          <a:r>
            <a:rPr lang="en-CA" dirty="0"/>
            <a:t>How the Church Approached Theology</a:t>
          </a:r>
        </a:p>
      </dgm:t>
    </dgm:pt>
    <dgm:pt modelId="{4E70E037-DAF6-4B3D-8C60-AA84ECDE0D87}" type="parTrans" cxnId="{F8C6D097-E3F1-4DAF-ACDB-A131DAA192B9}">
      <dgm:prSet/>
      <dgm:spPr/>
    </dgm:pt>
    <dgm:pt modelId="{D0631415-EAC6-4CDD-8BA1-DF77AD724857}" type="sibTrans" cxnId="{F8C6D097-E3F1-4DAF-ACDB-A131DAA192B9}">
      <dgm:prSet/>
      <dgm:spPr/>
    </dgm:pt>
    <dgm:pt modelId="{EBCDFE6C-A67A-4E3A-9DA1-3FEC04B9D74B}" type="pres">
      <dgm:prSet presAssocID="{0CB5AD0B-09AB-4710-9801-FB129DB9E232}" presName="linear" presStyleCnt="0">
        <dgm:presLayoutVars>
          <dgm:dir/>
          <dgm:animLvl val="lvl"/>
          <dgm:resizeHandles val="exact"/>
        </dgm:presLayoutVars>
      </dgm:prSet>
      <dgm:spPr/>
      <dgm:t>
        <a:bodyPr/>
        <a:lstStyle/>
        <a:p>
          <a:endParaRPr lang="en-US"/>
        </a:p>
      </dgm:t>
    </dgm:pt>
    <dgm:pt modelId="{FB597306-2407-4E98-81A0-8801CBFCC0F8}" type="pres">
      <dgm:prSet presAssocID="{BB0C35B8-48B0-4AC9-B155-747A5DF49838}" presName="parentLin" presStyleCnt="0"/>
      <dgm:spPr/>
    </dgm:pt>
    <dgm:pt modelId="{B672A01D-5E57-4BA8-8640-B1929F7A0933}" type="pres">
      <dgm:prSet presAssocID="{BB0C35B8-48B0-4AC9-B155-747A5DF49838}" presName="parentLeftMargin" presStyleLbl="node1" presStyleIdx="0" presStyleCnt="3"/>
      <dgm:spPr/>
      <dgm:t>
        <a:bodyPr/>
        <a:lstStyle/>
        <a:p>
          <a:endParaRPr lang="en-US"/>
        </a:p>
      </dgm:t>
    </dgm:pt>
    <dgm:pt modelId="{7D039C82-D454-4C7A-B4FB-5B9C41E963CF}" type="pres">
      <dgm:prSet presAssocID="{BB0C35B8-48B0-4AC9-B155-747A5DF49838}" presName="parentText" presStyleLbl="node1" presStyleIdx="0" presStyleCnt="3">
        <dgm:presLayoutVars>
          <dgm:chMax val="0"/>
          <dgm:bulletEnabled val="1"/>
        </dgm:presLayoutVars>
      </dgm:prSet>
      <dgm:spPr/>
      <dgm:t>
        <a:bodyPr/>
        <a:lstStyle/>
        <a:p>
          <a:endParaRPr lang="en-US"/>
        </a:p>
      </dgm:t>
    </dgm:pt>
    <dgm:pt modelId="{3995A0CC-6D52-4123-891C-79EC4ACBC953}" type="pres">
      <dgm:prSet presAssocID="{BB0C35B8-48B0-4AC9-B155-747A5DF49838}" presName="negativeSpace" presStyleCnt="0"/>
      <dgm:spPr/>
    </dgm:pt>
    <dgm:pt modelId="{89E8CA1F-A07B-4A0B-B242-3389EE7BA88C}" type="pres">
      <dgm:prSet presAssocID="{BB0C35B8-48B0-4AC9-B155-747A5DF49838}" presName="childText" presStyleLbl="conFgAcc1" presStyleIdx="0" presStyleCnt="3">
        <dgm:presLayoutVars>
          <dgm:bulletEnabled val="1"/>
        </dgm:presLayoutVars>
      </dgm:prSet>
      <dgm:spPr/>
      <dgm:t>
        <a:bodyPr/>
        <a:lstStyle/>
        <a:p>
          <a:endParaRPr lang="en-US"/>
        </a:p>
      </dgm:t>
    </dgm:pt>
    <dgm:pt modelId="{A85DD332-1F0D-41D2-B825-6A27D6C76CF3}" type="pres">
      <dgm:prSet presAssocID="{EC69E90E-2077-461F-8762-0B7835120CA2}" presName="spaceBetweenRectangles" presStyleCnt="0"/>
      <dgm:spPr/>
    </dgm:pt>
    <dgm:pt modelId="{0AD0697F-739F-4EF7-AB09-95F691E326EF}" type="pres">
      <dgm:prSet presAssocID="{E95F5AF1-6360-4E4E-AC17-FD243AAB2E0F}" presName="parentLin" presStyleCnt="0"/>
      <dgm:spPr/>
    </dgm:pt>
    <dgm:pt modelId="{D911D38E-2957-4F94-B975-B19378B06064}" type="pres">
      <dgm:prSet presAssocID="{E95F5AF1-6360-4E4E-AC17-FD243AAB2E0F}" presName="parentLeftMargin" presStyleLbl="node1" presStyleIdx="0" presStyleCnt="3"/>
      <dgm:spPr/>
      <dgm:t>
        <a:bodyPr/>
        <a:lstStyle/>
        <a:p>
          <a:endParaRPr lang="en-US"/>
        </a:p>
      </dgm:t>
    </dgm:pt>
    <dgm:pt modelId="{7C34EA86-0244-470C-A8AA-1F5C8EB530DE}" type="pres">
      <dgm:prSet presAssocID="{E95F5AF1-6360-4E4E-AC17-FD243AAB2E0F}" presName="parentText" presStyleLbl="node1" presStyleIdx="1" presStyleCnt="3">
        <dgm:presLayoutVars>
          <dgm:chMax val="0"/>
          <dgm:bulletEnabled val="1"/>
        </dgm:presLayoutVars>
      </dgm:prSet>
      <dgm:spPr/>
      <dgm:t>
        <a:bodyPr/>
        <a:lstStyle/>
        <a:p>
          <a:endParaRPr lang="en-US"/>
        </a:p>
      </dgm:t>
    </dgm:pt>
    <dgm:pt modelId="{EC3A518C-3656-4DF5-899C-20D837984D0E}" type="pres">
      <dgm:prSet presAssocID="{E95F5AF1-6360-4E4E-AC17-FD243AAB2E0F}" presName="negativeSpace" presStyleCnt="0"/>
      <dgm:spPr/>
    </dgm:pt>
    <dgm:pt modelId="{79875D07-D7D1-419F-9EEC-A01F4B2DC065}" type="pres">
      <dgm:prSet presAssocID="{E95F5AF1-6360-4E4E-AC17-FD243AAB2E0F}" presName="childText" presStyleLbl="conFgAcc1" presStyleIdx="1" presStyleCnt="3">
        <dgm:presLayoutVars>
          <dgm:bulletEnabled val="1"/>
        </dgm:presLayoutVars>
      </dgm:prSet>
      <dgm:spPr/>
      <dgm:t>
        <a:bodyPr/>
        <a:lstStyle/>
        <a:p>
          <a:endParaRPr lang="en-US"/>
        </a:p>
      </dgm:t>
    </dgm:pt>
    <dgm:pt modelId="{9571DF3D-1741-47A9-82B2-B7E834E14833}" type="pres">
      <dgm:prSet presAssocID="{0458255D-03B6-433A-8B31-90C3ABD524AD}" presName="spaceBetweenRectangles" presStyleCnt="0"/>
      <dgm:spPr/>
    </dgm:pt>
    <dgm:pt modelId="{D9056F64-48CF-46D8-83EA-4F3F7DFA3C05}" type="pres">
      <dgm:prSet presAssocID="{9B94D1FA-859E-46FA-B756-D969A7499FAC}" presName="parentLin" presStyleCnt="0"/>
      <dgm:spPr/>
    </dgm:pt>
    <dgm:pt modelId="{68CF6972-0902-4E5A-B4D4-A467D2DEEC3E}" type="pres">
      <dgm:prSet presAssocID="{9B94D1FA-859E-46FA-B756-D969A7499FAC}" presName="parentLeftMargin" presStyleLbl="node1" presStyleIdx="1" presStyleCnt="3"/>
      <dgm:spPr/>
      <dgm:t>
        <a:bodyPr/>
        <a:lstStyle/>
        <a:p>
          <a:endParaRPr lang="en-US"/>
        </a:p>
      </dgm:t>
    </dgm:pt>
    <dgm:pt modelId="{29741D87-16AE-40DB-82D0-396DA98208BE}" type="pres">
      <dgm:prSet presAssocID="{9B94D1FA-859E-46FA-B756-D969A7499FAC}" presName="parentText" presStyleLbl="node1" presStyleIdx="2" presStyleCnt="3">
        <dgm:presLayoutVars>
          <dgm:chMax val="0"/>
          <dgm:bulletEnabled val="1"/>
        </dgm:presLayoutVars>
      </dgm:prSet>
      <dgm:spPr/>
      <dgm:t>
        <a:bodyPr/>
        <a:lstStyle/>
        <a:p>
          <a:endParaRPr lang="en-US"/>
        </a:p>
      </dgm:t>
    </dgm:pt>
    <dgm:pt modelId="{2C9A317E-28CC-4378-93F9-399DF18CCE01}" type="pres">
      <dgm:prSet presAssocID="{9B94D1FA-859E-46FA-B756-D969A7499FAC}" presName="negativeSpace" presStyleCnt="0"/>
      <dgm:spPr/>
    </dgm:pt>
    <dgm:pt modelId="{0C2940F5-36EE-4EA9-8E36-4A9E6A896529}" type="pres">
      <dgm:prSet presAssocID="{9B94D1FA-859E-46FA-B756-D969A7499FAC}" presName="childText" presStyleLbl="conFgAcc1" presStyleIdx="2" presStyleCnt="3">
        <dgm:presLayoutVars>
          <dgm:bulletEnabled val="1"/>
        </dgm:presLayoutVars>
      </dgm:prSet>
      <dgm:spPr>
        <a:solidFill>
          <a:schemeClr val="lt1">
            <a:hueOff val="0"/>
            <a:satOff val="0"/>
            <a:lumOff val="0"/>
            <a:alpha val="66000"/>
          </a:schemeClr>
        </a:solidFill>
        <a:ln>
          <a:solidFill>
            <a:srgbClr val="66252F"/>
          </a:solidFill>
        </a:ln>
      </dgm:spPr>
    </dgm:pt>
  </dgm:ptLst>
  <dgm:cxnLst>
    <dgm:cxn modelId="{09577BBA-7A51-403A-A53D-685D639C61E1}" type="presOf" srcId="{BB0C35B8-48B0-4AC9-B155-747A5DF49838}" destId="{B672A01D-5E57-4BA8-8640-B1929F7A0933}" srcOrd="0" destOrd="0" presId="urn:microsoft.com/office/officeart/2005/8/layout/list1"/>
    <dgm:cxn modelId="{F8C6D097-E3F1-4DAF-ACDB-A131DAA192B9}" srcId="{BB0C35B8-48B0-4AC9-B155-747A5DF49838}" destId="{9394A36A-E26A-46B2-96CC-5A21F2604415}" srcOrd="1" destOrd="0" parTransId="{4E70E037-DAF6-4B3D-8C60-AA84ECDE0D87}" sibTransId="{D0631415-EAC6-4CDD-8BA1-DF77AD724857}"/>
    <dgm:cxn modelId="{80D0C9AA-D361-465B-AFE8-6FD659067ABD}" type="presOf" srcId="{4D723BA6-79A6-46A1-ABDC-38C091AB5309}" destId="{79875D07-D7D1-419F-9EEC-A01F4B2DC065}" srcOrd="0" destOrd="0" presId="urn:microsoft.com/office/officeart/2005/8/layout/list1"/>
    <dgm:cxn modelId="{CF3620B4-AD48-4DC7-9242-2EC842FF1842}" type="presOf" srcId="{9394A36A-E26A-46B2-96CC-5A21F2604415}" destId="{89E8CA1F-A07B-4A0B-B242-3389EE7BA88C}" srcOrd="0" destOrd="1" presId="urn:microsoft.com/office/officeart/2005/8/layout/list1"/>
    <dgm:cxn modelId="{5B8A98E7-638B-4155-8A39-FCDE299E0524}" srcId="{E95F5AF1-6360-4E4E-AC17-FD243AAB2E0F}" destId="{E0FDD2DD-FAF7-4F54-8C60-855E6B25E6A8}" srcOrd="3" destOrd="0" parTransId="{52CD074F-04A0-4131-9F2D-B52CA7BFDB4A}" sibTransId="{AE675F71-B7BF-450E-AA2F-62E5CE017AC1}"/>
    <dgm:cxn modelId="{FAAD8B04-65E3-4525-837A-11C7548FDF99}" type="presOf" srcId="{E95F5AF1-6360-4E4E-AC17-FD243AAB2E0F}" destId="{7C34EA86-0244-470C-A8AA-1F5C8EB530DE}" srcOrd="1" destOrd="0" presId="urn:microsoft.com/office/officeart/2005/8/layout/list1"/>
    <dgm:cxn modelId="{11D56DC7-1E17-45A4-952F-E2C430A882D5}" type="presOf" srcId="{0CB5AD0B-09AB-4710-9801-FB129DB9E232}" destId="{EBCDFE6C-A67A-4E3A-9DA1-3FEC04B9D74B}" srcOrd="0" destOrd="0" presId="urn:microsoft.com/office/officeart/2005/8/layout/list1"/>
    <dgm:cxn modelId="{0C848770-D970-4094-ACF3-1B9D3BE0E5A5}" srcId="{0CB5AD0B-09AB-4710-9801-FB129DB9E232}" destId="{BB0C35B8-48B0-4AC9-B155-747A5DF49838}" srcOrd="0" destOrd="0" parTransId="{0D9E3DD9-B483-46EF-BA9F-ED0E0EBDCEEB}" sibTransId="{EC69E90E-2077-461F-8762-0B7835120CA2}"/>
    <dgm:cxn modelId="{573950D6-3160-47C9-9031-8D5B373C46F0}" type="presOf" srcId="{DBBAC306-FAB2-437B-A08A-15EF11B44BD2}" destId="{79875D07-D7D1-419F-9EEC-A01F4B2DC065}" srcOrd="0" destOrd="2" presId="urn:microsoft.com/office/officeart/2005/8/layout/list1"/>
    <dgm:cxn modelId="{43F47017-EFF1-431B-8229-1D652FF9B405}" srcId="{0CB5AD0B-09AB-4710-9801-FB129DB9E232}" destId="{E95F5AF1-6360-4E4E-AC17-FD243AAB2E0F}" srcOrd="1" destOrd="0" parTransId="{1C1B2C08-1B0D-43AD-9CDA-BFC41E7F7014}" sibTransId="{0458255D-03B6-433A-8B31-90C3ABD524AD}"/>
    <dgm:cxn modelId="{0A36A686-363A-412B-A4CD-A3E493258CC5}" srcId="{E95F5AF1-6360-4E4E-AC17-FD243AAB2E0F}" destId="{DBBAC306-FAB2-437B-A08A-15EF11B44BD2}" srcOrd="2" destOrd="0" parTransId="{762791B2-B470-40C3-AEDE-F1488A3137F6}" sibTransId="{32A0B1A9-B994-4246-BA50-C0262460AA7B}"/>
    <dgm:cxn modelId="{3F21282F-BA35-4579-87B1-9E099BF8516A}" type="presOf" srcId="{BB0C35B8-48B0-4AC9-B155-747A5DF49838}" destId="{7D039C82-D454-4C7A-B4FB-5B9C41E963CF}" srcOrd="1" destOrd="0" presId="urn:microsoft.com/office/officeart/2005/8/layout/list1"/>
    <dgm:cxn modelId="{2218DFDA-32E9-496B-B415-5A7EBE0FA0CC}" type="presOf" srcId="{E95F5AF1-6360-4E4E-AC17-FD243AAB2E0F}" destId="{D911D38E-2957-4F94-B975-B19378B06064}" srcOrd="0" destOrd="0" presId="urn:microsoft.com/office/officeart/2005/8/layout/list1"/>
    <dgm:cxn modelId="{65EA717F-F4D4-4757-9F9D-55766174234B}" type="presOf" srcId="{E0FDD2DD-FAF7-4F54-8C60-855E6B25E6A8}" destId="{79875D07-D7D1-419F-9EEC-A01F4B2DC065}" srcOrd="0" destOrd="3" presId="urn:microsoft.com/office/officeart/2005/8/layout/list1"/>
    <dgm:cxn modelId="{AFDFAFF2-D854-4E4B-AFFE-84C9B9C49AAE}" srcId="{E95F5AF1-6360-4E4E-AC17-FD243AAB2E0F}" destId="{4D723BA6-79A6-46A1-ABDC-38C091AB5309}" srcOrd="0" destOrd="0" parTransId="{688CF201-9CEE-41D3-9DC2-1C469D99EECA}" sibTransId="{181EA662-8D38-427C-A16D-927D00FFAD6E}"/>
    <dgm:cxn modelId="{A01AC8E6-5A1C-41DE-89C4-CC843DD006D8}" type="presOf" srcId="{9B94D1FA-859E-46FA-B756-D969A7499FAC}" destId="{29741D87-16AE-40DB-82D0-396DA98208BE}" srcOrd="1" destOrd="0" presId="urn:microsoft.com/office/officeart/2005/8/layout/list1"/>
    <dgm:cxn modelId="{FB7D177E-F73A-4EDA-A25C-A9843D70B67D}" srcId="{BB0C35B8-48B0-4AC9-B155-747A5DF49838}" destId="{FF77D742-6D86-4379-9654-C00AE5395259}" srcOrd="0" destOrd="0" parTransId="{46EAC813-3D23-49E9-BD73-7B9B6A4F48C2}" sibTransId="{B5620CF8-2C0F-4CD4-A943-898A0B3F5536}"/>
    <dgm:cxn modelId="{0905DCE1-81CF-447B-86C3-47CDCC5B3715}" type="presOf" srcId="{FF77D742-6D86-4379-9654-C00AE5395259}" destId="{89E8CA1F-A07B-4A0B-B242-3389EE7BA88C}" srcOrd="0" destOrd="0" presId="urn:microsoft.com/office/officeart/2005/8/layout/list1"/>
    <dgm:cxn modelId="{271ADB23-8C9E-4E82-A693-D574DD25B6F7}" type="presOf" srcId="{9B94D1FA-859E-46FA-B756-D969A7499FAC}" destId="{68CF6972-0902-4E5A-B4D4-A467D2DEEC3E}" srcOrd="0" destOrd="0" presId="urn:microsoft.com/office/officeart/2005/8/layout/list1"/>
    <dgm:cxn modelId="{8AD77B35-5005-4916-B45B-06663460340D}" srcId="{E95F5AF1-6360-4E4E-AC17-FD243AAB2E0F}" destId="{A2C67B7E-CEFE-4FBD-98A8-8C2473C3010D}" srcOrd="1" destOrd="0" parTransId="{7D341713-A330-4A58-AEF6-CB4079231C75}" sibTransId="{252F0A20-BEDA-45C9-BEC0-1456853C336E}"/>
    <dgm:cxn modelId="{3277FA20-1201-4CEE-96A8-63F42127CA08}" srcId="{0CB5AD0B-09AB-4710-9801-FB129DB9E232}" destId="{9B94D1FA-859E-46FA-B756-D969A7499FAC}" srcOrd="2" destOrd="0" parTransId="{E7BCCAF4-91C7-4FA1-992C-45053E1B1B0E}" sibTransId="{287073D1-5C61-4097-8F26-48FC6AA977CB}"/>
    <dgm:cxn modelId="{037D9475-64AC-46DD-B25C-4D2A84E66972}" type="presOf" srcId="{A2C67B7E-CEFE-4FBD-98A8-8C2473C3010D}" destId="{79875D07-D7D1-419F-9EEC-A01F4B2DC065}" srcOrd="0" destOrd="1" presId="urn:microsoft.com/office/officeart/2005/8/layout/list1"/>
    <dgm:cxn modelId="{55AAD20C-980E-4B12-847B-D9FC3D045A0A}" type="presParOf" srcId="{EBCDFE6C-A67A-4E3A-9DA1-3FEC04B9D74B}" destId="{FB597306-2407-4E98-81A0-8801CBFCC0F8}" srcOrd="0" destOrd="0" presId="urn:microsoft.com/office/officeart/2005/8/layout/list1"/>
    <dgm:cxn modelId="{1E100BF3-4F66-46E4-89E4-7A8C3DD22CC1}" type="presParOf" srcId="{FB597306-2407-4E98-81A0-8801CBFCC0F8}" destId="{B672A01D-5E57-4BA8-8640-B1929F7A0933}" srcOrd="0" destOrd="0" presId="urn:microsoft.com/office/officeart/2005/8/layout/list1"/>
    <dgm:cxn modelId="{92E85BC7-0C10-49AE-9EA1-E66EA6965BC7}" type="presParOf" srcId="{FB597306-2407-4E98-81A0-8801CBFCC0F8}" destId="{7D039C82-D454-4C7A-B4FB-5B9C41E963CF}" srcOrd="1" destOrd="0" presId="urn:microsoft.com/office/officeart/2005/8/layout/list1"/>
    <dgm:cxn modelId="{1E65FB45-59F8-4410-A629-C329E408817B}" type="presParOf" srcId="{EBCDFE6C-A67A-4E3A-9DA1-3FEC04B9D74B}" destId="{3995A0CC-6D52-4123-891C-79EC4ACBC953}" srcOrd="1" destOrd="0" presId="urn:microsoft.com/office/officeart/2005/8/layout/list1"/>
    <dgm:cxn modelId="{94FA6770-8F06-40DB-B49C-4BC350B4DE8B}" type="presParOf" srcId="{EBCDFE6C-A67A-4E3A-9DA1-3FEC04B9D74B}" destId="{89E8CA1F-A07B-4A0B-B242-3389EE7BA88C}" srcOrd="2" destOrd="0" presId="urn:microsoft.com/office/officeart/2005/8/layout/list1"/>
    <dgm:cxn modelId="{E83EFBD9-5E7D-4F3E-AFF2-6CD0A5FA6B62}" type="presParOf" srcId="{EBCDFE6C-A67A-4E3A-9DA1-3FEC04B9D74B}" destId="{A85DD332-1F0D-41D2-B825-6A27D6C76CF3}" srcOrd="3" destOrd="0" presId="urn:microsoft.com/office/officeart/2005/8/layout/list1"/>
    <dgm:cxn modelId="{B3513DA7-6F0A-4996-87A0-E26CA4DD3473}" type="presParOf" srcId="{EBCDFE6C-A67A-4E3A-9DA1-3FEC04B9D74B}" destId="{0AD0697F-739F-4EF7-AB09-95F691E326EF}" srcOrd="4" destOrd="0" presId="urn:microsoft.com/office/officeart/2005/8/layout/list1"/>
    <dgm:cxn modelId="{1A75732A-A28D-4A42-A970-7F81CB08138B}" type="presParOf" srcId="{0AD0697F-739F-4EF7-AB09-95F691E326EF}" destId="{D911D38E-2957-4F94-B975-B19378B06064}" srcOrd="0" destOrd="0" presId="urn:microsoft.com/office/officeart/2005/8/layout/list1"/>
    <dgm:cxn modelId="{041DCEEC-C349-43A7-90A0-2AEFDAD84E7D}" type="presParOf" srcId="{0AD0697F-739F-4EF7-AB09-95F691E326EF}" destId="{7C34EA86-0244-470C-A8AA-1F5C8EB530DE}" srcOrd="1" destOrd="0" presId="urn:microsoft.com/office/officeart/2005/8/layout/list1"/>
    <dgm:cxn modelId="{3739035A-4673-4F7D-9DC2-256AA4171347}" type="presParOf" srcId="{EBCDFE6C-A67A-4E3A-9DA1-3FEC04B9D74B}" destId="{EC3A518C-3656-4DF5-899C-20D837984D0E}" srcOrd="5" destOrd="0" presId="urn:microsoft.com/office/officeart/2005/8/layout/list1"/>
    <dgm:cxn modelId="{29047E4D-6012-4226-8DE0-1171DB7556E5}" type="presParOf" srcId="{EBCDFE6C-A67A-4E3A-9DA1-3FEC04B9D74B}" destId="{79875D07-D7D1-419F-9EEC-A01F4B2DC065}" srcOrd="6" destOrd="0" presId="urn:microsoft.com/office/officeart/2005/8/layout/list1"/>
    <dgm:cxn modelId="{6E0421D3-CA26-4809-A9CB-D1A91B80003E}" type="presParOf" srcId="{EBCDFE6C-A67A-4E3A-9DA1-3FEC04B9D74B}" destId="{9571DF3D-1741-47A9-82B2-B7E834E14833}" srcOrd="7" destOrd="0" presId="urn:microsoft.com/office/officeart/2005/8/layout/list1"/>
    <dgm:cxn modelId="{8A3B174C-6F4C-4764-938E-E2AFCC2BCCB0}" type="presParOf" srcId="{EBCDFE6C-A67A-4E3A-9DA1-3FEC04B9D74B}" destId="{D9056F64-48CF-46D8-83EA-4F3F7DFA3C05}" srcOrd="8" destOrd="0" presId="urn:microsoft.com/office/officeart/2005/8/layout/list1"/>
    <dgm:cxn modelId="{5E8336CF-7E85-4C5E-8A0A-DBDF003B88BC}" type="presParOf" srcId="{D9056F64-48CF-46D8-83EA-4F3F7DFA3C05}" destId="{68CF6972-0902-4E5A-B4D4-A467D2DEEC3E}" srcOrd="0" destOrd="0" presId="urn:microsoft.com/office/officeart/2005/8/layout/list1"/>
    <dgm:cxn modelId="{D2CBD181-1979-492C-AB5F-91E4667F62F7}" type="presParOf" srcId="{D9056F64-48CF-46D8-83EA-4F3F7DFA3C05}" destId="{29741D87-16AE-40DB-82D0-396DA98208BE}" srcOrd="1" destOrd="0" presId="urn:microsoft.com/office/officeart/2005/8/layout/list1"/>
    <dgm:cxn modelId="{68B1F33F-5E96-4B89-A9CF-AD0691663F4F}" type="presParOf" srcId="{EBCDFE6C-A67A-4E3A-9DA1-3FEC04B9D74B}" destId="{2C9A317E-28CC-4378-93F9-399DF18CCE01}" srcOrd="9" destOrd="0" presId="urn:microsoft.com/office/officeart/2005/8/layout/list1"/>
    <dgm:cxn modelId="{AAF1F05C-8B36-4FBF-B761-DCEEE31A763B}" type="presParOf" srcId="{EBCDFE6C-A67A-4E3A-9DA1-3FEC04B9D74B}" destId="{0C2940F5-36EE-4EA9-8E36-4A9E6A896529}"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E8CA1F-A07B-4A0B-B242-3389EE7BA88C}">
      <dsp:nvSpPr>
        <dsp:cNvPr id="0" name=""/>
        <dsp:cNvSpPr/>
      </dsp:nvSpPr>
      <dsp:spPr>
        <a:xfrm>
          <a:off x="0" y="358695"/>
          <a:ext cx="7315200" cy="1107225"/>
        </a:xfrm>
        <a:prstGeom prst="rect">
          <a:avLst/>
        </a:prstGeom>
        <a:solidFill>
          <a:schemeClr val="lt1">
            <a:hueOff val="0"/>
            <a:satOff val="0"/>
            <a:lumOff val="0"/>
            <a:alpha val="66000"/>
          </a:schemeClr>
        </a:solidFill>
        <a:ln w="12700" cap="flat" cmpd="sng" algn="ctr">
          <a:solidFill>
            <a:srgbClr val="66252F"/>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67741" tIns="395732" rIns="567741" bIns="135128" numCol="1" spcCol="1270" anchor="t" anchorCtr="0">
          <a:noAutofit/>
        </a:bodyPr>
        <a:lstStyle/>
        <a:p>
          <a:pPr marL="171450" lvl="1" indent="-171450" algn="l" defTabSz="844550">
            <a:lnSpc>
              <a:spcPct val="90000"/>
            </a:lnSpc>
            <a:spcBef>
              <a:spcPct val="0"/>
            </a:spcBef>
            <a:spcAft>
              <a:spcPct val="15000"/>
            </a:spcAft>
            <a:buChar char="••"/>
          </a:pPr>
          <a:r>
            <a:rPr lang="en-CA" sz="1900" kern="1200" dirty="0"/>
            <a:t>How to Approach Theology</a:t>
          </a:r>
        </a:p>
        <a:p>
          <a:pPr marL="171450" lvl="1" indent="-171450" algn="l" defTabSz="844550">
            <a:lnSpc>
              <a:spcPct val="90000"/>
            </a:lnSpc>
            <a:spcBef>
              <a:spcPct val="0"/>
            </a:spcBef>
            <a:spcAft>
              <a:spcPct val="15000"/>
            </a:spcAft>
            <a:buChar char="••"/>
          </a:pPr>
          <a:r>
            <a:rPr lang="en-CA" sz="1900" kern="1200" dirty="0"/>
            <a:t>How the Church Approached Theology</a:t>
          </a:r>
        </a:p>
      </dsp:txBody>
      <dsp:txXfrm>
        <a:off x="0" y="358695"/>
        <a:ext cx="7315200" cy="1107225"/>
      </dsp:txXfrm>
    </dsp:sp>
    <dsp:sp modelId="{7D039C82-D454-4C7A-B4FB-5B9C41E963CF}">
      <dsp:nvSpPr>
        <dsp:cNvPr id="0" name=""/>
        <dsp:cNvSpPr/>
      </dsp:nvSpPr>
      <dsp:spPr>
        <a:xfrm>
          <a:off x="365760" y="78255"/>
          <a:ext cx="5120640" cy="560880"/>
        </a:xfrm>
        <a:prstGeom prst="roundRect">
          <a:avLst/>
        </a:prstGeom>
        <a:solidFill>
          <a:srgbClr val="66252F"/>
        </a:solidFill>
        <a:ln w="12700" cap="flat" cmpd="sng" algn="ctr">
          <a:solidFill>
            <a:srgbClr val="66252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3548" tIns="0" rIns="193548" bIns="0" numCol="1" spcCol="1270" anchor="ctr" anchorCtr="0">
          <a:noAutofit/>
        </a:bodyPr>
        <a:lstStyle/>
        <a:p>
          <a:pPr lvl="0" algn="l" defTabSz="844550">
            <a:lnSpc>
              <a:spcPct val="90000"/>
            </a:lnSpc>
            <a:spcBef>
              <a:spcPct val="0"/>
            </a:spcBef>
            <a:spcAft>
              <a:spcPct val="35000"/>
            </a:spcAft>
            <a:defRPr b="1"/>
          </a:pPr>
          <a:r>
            <a:rPr lang="en-CA" sz="1900" kern="1200"/>
            <a:t>Introduction</a:t>
          </a:r>
          <a:endParaRPr lang="en-US" sz="1900" kern="1200"/>
        </a:p>
      </dsp:txBody>
      <dsp:txXfrm>
        <a:off x="393140" y="105635"/>
        <a:ext cx="5065880" cy="506120"/>
      </dsp:txXfrm>
    </dsp:sp>
    <dsp:sp modelId="{79875D07-D7D1-419F-9EEC-A01F4B2DC065}">
      <dsp:nvSpPr>
        <dsp:cNvPr id="0" name=""/>
        <dsp:cNvSpPr/>
      </dsp:nvSpPr>
      <dsp:spPr>
        <a:xfrm>
          <a:off x="0" y="1848960"/>
          <a:ext cx="7315200" cy="1735650"/>
        </a:xfrm>
        <a:prstGeom prst="rect">
          <a:avLst/>
        </a:prstGeom>
        <a:solidFill>
          <a:schemeClr val="lt1">
            <a:hueOff val="0"/>
            <a:satOff val="0"/>
            <a:lumOff val="0"/>
            <a:alpha val="66000"/>
          </a:schemeClr>
        </a:solidFill>
        <a:ln w="12700" cap="flat" cmpd="sng" algn="ctr">
          <a:solidFill>
            <a:srgbClr val="66252F"/>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67741" tIns="395732" rIns="567741" bIns="135128" numCol="1" spcCol="1270" anchor="t" anchorCtr="0">
          <a:noAutofit/>
        </a:bodyPr>
        <a:lstStyle/>
        <a:p>
          <a:pPr marL="171450" lvl="1" indent="-171450" algn="l" defTabSz="844550">
            <a:lnSpc>
              <a:spcPct val="90000"/>
            </a:lnSpc>
            <a:spcBef>
              <a:spcPct val="0"/>
            </a:spcBef>
            <a:spcAft>
              <a:spcPct val="15000"/>
            </a:spcAft>
            <a:buChar char="••"/>
          </a:pPr>
          <a:r>
            <a:rPr lang="en-CA" sz="1900" kern="1200"/>
            <a:t>The Holy Spirit</a:t>
          </a:r>
          <a:endParaRPr lang="en-US" sz="1900" kern="1200"/>
        </a:p>
        <a:p>
          <a:pPr marL="171450" lvl="1" indent="-171450" algn="l" defTabSz="844550">
            <a:lnSpc>
              <a:spcPct val="90000"/>
            </a:lnSpc>
            <a:spcBef>
              <a:spcPct val="0"/>
            </a:spcBef>
            <a:spcAft>
              <a:spcPct val="15000"/>
            </a:spcAft>
            <a:buChar char="••"/>
          </a:pPr>
          <a:r>
            <a:rPr lang="en-CA" sz="1900" kern="1200"/>
            <a:t>The Church</a:t>
          </a:r>
          <a:endParaRPr lang="en-US" sz="1900" kern="1200"/>
        </a:p>
        <a:p>
          <a:pPr marL="171450" lvl="1" indent="-171450" algn="l" defTabSz="844550">
            <a:lnSpc>
              <a:spcPct val="90000"/>
            </a:lnSpc>
            <a:spcBef>
              <a:spcPct val="0"/>
            </a:spcBef>
            <a:spcAft>
              <a:spcPct val="15000"/>
            </a:spcAft>
            <a:buChar char="••"/>
          </a:pPr>
          <a:r>
            <a:rPr lang="en-CA" sz="1900" kern="1200"/>
            <a:t>Baptism</a:t>
          </a:r>
          <a:endParaRPr lang="en-US" sz="1900" kern="1200"/>
        </a:p>
        <a:p>
          <a:pPr marL="171450" lvl="1" indent="-171450" algn="l" defTabSz="844550">
            <a:lnSpc>
              <a:spcPct val="90000"/>
            </a:lnSpc>
            <a:spcBef>
              <a:spcPct val="0"/>
            </a:spcBef>
            <a:spcAft>
              <a:spcPct val="15000"/>
            </a:spcAft>
            <a:buChar char="••"/>
          </a:pPr>
          <a:r>
            <a:rPr lang="en-CA" sz="1900" kern="1200"/>
            <a:t>The Life of the Coming Age</a:t>
          </a:r>
          <a:endParaRPr lang="en-US" sz="1900" kern="1200"/>
        </a:p>
      </dsp:txBody>
      <dsp:txXfrm>
        <a:off x="0" y="1848960"/>
        <a:ext cx="7315200" cy="1735650"/>
      </dsp:txXfrm>
    </dsp:sp>
    <dsp:sp modelId="{7C34EA86-0244-470C-A8AA-1F5C8EB530DE}">
      <dsp:nvSpPr>
        <dsp:cNvPr id="0" name=""/>
        <dsp:cNvSpPr/>
      </dsp:nvSpPr>
      <dsp:spPr>
        <a:xfrm>
          <a:off x="365760" y="1568520"/>
          <a:ext cx="5120640" cy="560880"/>
        </a:xfrm>
        <a:prstGeom prst="roundRect">
          <a:avLst/>
        </a:prstGeom>
        <a:solidFill>
          <a:srgbClr val="66252F"/>
        </a:solidFill>
        <a:ln w="12700" cap="flat" cmpd="sng" algn="ctr">
          <a:solidFill>
            <a:srgbClr val="66252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3548" tIns="0" rIns="193548" bIns="0" numCol="1" spcCol="1270" anchor="ctr" anchorCtr="0">
          <a:noAutofit/>
        </a:bodyPr>
        <a:lstStyle/>
        <a:p>
          <a:pPr lvl="0" algn="l" defTabSz="844550">
            <a:lnSpc>
              <a:spcPct val="90000"/>
            </a:lnSpc>
            <a:spcBef>
              <a:spcPct val="0"/>
            </a:spcBef>
            <a:spcAft>
              <a:spcPct val="35000"/>
            </a:spcAft>
            <a:defRPr b="1"/>
          </a:pPr>
          <a:r>
            <a:rPr lang="en-CA" sz="1900" kern="1200"/>
            <a:t>Analyzing the final addition to the Creed</a:t>
          </a:r>
          <a:endParaRPr lang="en-US" sz="1900" kern="1200"/>
        </a:p>
      </dsp:txBody>
      <dsp:txXfrm>
        <a:off x="393140" y="1595900"/>
        <a:ext cx="5065880" cy="506120"/>
      </dsp:txXfrm>
    </dsp:sp>
    <dsp:sp modelId="{0C2940F5-36EE-4EA9-8E36-4A9E6A896529}">
      <dsp:nvSpPr>
        <dsp:cNvPr id="0" name=""/>
        <dsp:cNvSpPr/>
      </dsp:nvSpPr>
      <dsp:spPr>
        <a:xfrm>
          <a:off x="0" y="3967650"/>
          <a:ext cx="7315200" cy="478800"/>
        </a:xfrm>
        <a:prstGeom prst="rect">
          <a:avLst/>
        </a:prstGeom>
        <a:solidFill>
          <a:schemeClr val="lt1">
            <a:hueOff val="0"/>
            <a:satOff val="0"/>
            <a:lumOff val="0"/>
            <a:alpha val="66000"/>
          </a:schemeClr>
        </a:solidFill>
        <a:ln w="12700" cap="flat" cmpd="sng" algn="ctr">
          <a:solidFill>
            <a:srgbClr val="66252F"/>
          </a:solidFill>
          <a:prstDash val="solid"/>
          <a:miter lim="800000"/>
        </a:ln>
        <a:effectLst/>
      </dsp:spPr>
      <dsp:style>
        <a:lnRef idx="2">
          <a:scrgbClr r="0" g="0" b="0"/>
        </a:lnRef>
        <a:fillRef idx="1">
          <a:scrgbClr r="0" g="0" b="0"/>
        </a:fillRef>
        <a:effectRef idx="0">
          <a:scrgbClr r="0" g="0" b="0"/>
        </a:effectRef>
        <a:fontRef idx="minor"/>
      </dsp:style>
    </dsp:sp>
    <dsp:sp modelId="{29741D87-16AE-40DB-82D0-396DA98208BE}">
      <dsp:nvSpPr>
        <dsp:cNvPr id="0" name=""/>
        <dsp:cNvSpPr/>
      </dsp:nvSpPr>
      <dsp:spPr>
        <a:xfrm>
          <a:off x="365760" y="3687210"/>
          <a:ext cx="5120640" cy="560880"/>
        </a:xfrm>
        <a:prstGeom prst="roundRect">
          <a:avLst/>
        </a:prstGeom>
        <a:solidFill>
          <a:srgbClr val="66252F"/>
        </a:solidFill>
        <a:ln w="12700" cap="flat" cmpd="sng" algn="ctr">
          <a:solidFill>
            <a:srgbClr val="66252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3548" tIns="0" rIns="193548" bIns="0" numCol="1" spcCol="1270" anchor="ctr" anchorCtr="0">
          <a:noAutofit/>
        </a:bodyPr>
        <a:lstStyle/>
        <a:p>
          <a:pPr lvl="0" algn="l" defTabSz="844550">
            <a:lnSpc>
              <a:spcPct val="90000"/>
            </a:lnSpc>
            <a:spcBef>
              <a:spcPct val="0"/>
            </a:spcBef>
            <a:spcAft>
              <a:spcPct val="35000"/>
            </a:spcAft>
            <a:defRPr b="1"/>
          </a:pPr>
          <a:r>
            <a:rPr lang="en-CA" sz="1900" kern="1200"/>
            <a:t>Conclusion</a:t>
          </a:r>
          <a:endParaRPr lang="en-US" sz="1900" kern="1200"/>
        </a:p>
      </dsp:txBody>
      <dsp:txXfrm>
        <a:off x="393140" y="3714590"/>
        <a:ext cx="5065880" cy="50612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1DB0A0C-EB61-44F3-8648-EF33512009D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xmlns="" id="{D7987BB3-BE95-40EF-BC9A-CDCD62D8E5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xmlns="" id="{9BA8C4D0-4191-4155-9A01-F6C85987A78E}"/>
              </a:ext>
            </a:extLst>
          </p:cNvPr>
          <p:cNvSpPr>
            <a:spLocks noGrp="1"/>
          </p:cNvSpPr>
          <p:nvPr>
            <p:ph type="dt" sz="half" idx="10"/>
          </p:nvPr>
        </p:nvSpPr>
        <p:spPr/>
        <p:txBody>
          <a:bodyPr/>
          <a:lstStyle/>
          <a:p>
            <a:fld id="{48C0EF85-9595-43D1-9722-07D7AAD5B72F}" type="datetimeFigureOut">
              <a:rPr lang="en-CA" smtClean="0"/>
              <a:t>2020-01-18</a:t>
            </a:fld>
            <a:endParaRPr lang="en-CA"/>
          </a:p>
        </p:txBody>
      </p:sp>
      <p:sp>
        <p:nvSpPr>
          <p:cNvPr id="5" name="Footer Placeholder 4">
            <a:extLst>
              <a:ext uri="{FF2B5EF4-FFF2-40B4-BE49-F238E27FC236}">
                <a16:creationId xmlns:a16="http://schemas.microsoft.com/office/drawing/2014/main" xmlns="" id="{F7F63B5F-8E89-4598-983D-0122724A7053}"/>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xmlns="" id="{3B1C6FF3-D655-4ABB-B554-F76387F13CCC}"/>
              </a:ext>
            </a:extLst>
          </p:cNvPr>
          <p:cNvSpPr>
            <a:spLocks noGrp="1"/>
          </p:cNvSpPr>
          <p:nvPr>
            <p:ph type="sldNum" sz="quarter" idx="12"/>
          </p:nvPr>
        </p:nvSpPr>
        <p:spPr/>
        <p:txBody>
          <a:bodyPr/>
          <a:lstStyle/>
          <a:p>
            <a:fld id="{B49AACBB-03BE-4797-B097-68F4F0392619}" type="slidenum">
              <a:rPr lang="en-CA" smtClean="0"/>
              <a:t>‹#›</a:t>
            </a:fld>
            <a:endParaRPr lang="en-CA"/>
          </a:p>
        </p:txBody>
      </p:sp>
    </p:spTree>
    <p:extLst>
      <p:ext uri="{BB962C8B-B14F-4D97-AF65-F5344CB8AC3E}">
        <p14:creationId xmlns:p14="http://schemas.microsoft.com/office/powerpoint/2010/main" val="7634425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8704B05-96F4-48BC-9312-096AAFC308B4}"/>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xmlns="" id="{7D64332A-809D-40ED-8C17-293E1F7F5D0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xmlns="" id="{47C64EF3-33C7-4D3F-A2AA-81FE896F0F8E}"/>
              </a:ext>
            </a:extLst>
          </p:cNvPr>
          <p:cNvSpPr>
            <a:spLocks noGrp="1"/>
          </p:cNvSpPr>
          <p:nvPr>
            <p:ph type="dt" sz="half" idx="10"/>
          </p:nvPr>
        </p:nvSpPr>
        <p:spPr/>
        <p:txBody>
          <a:bodyPr/>
          <a:lstStyle/>
          <a:p>
            <a:fld id="{48C0EF85-9595-43D1-9722-07D7AAD5B72F}" type="datetimeFigureOut">
              <a:rPr lang="en-CA" smtClean="0"/>
              <a:t>2020-01-18</a:t>
            </a:fld>
            <a:endParaRPr lang="en-CA"/>
          </a:p>
        </p:txBody>
      </p:sp>
      <p:sp>
        <p:nvSpPr>
          <p:cNvPr id="5" name="Footer Placeholder 4">
            <a:extLst>
              <a:ext uri="{FF2B5EF4-FFF2-40B4-BE49-F238E27FC236}">
                <a16:creationId xmlns:a16="http://schemas.microsoft.com/office/drawing/2014/main" xmlns="" id="{DCDB7554-28FB-45F0-A0FC-ACCF894E751F}"/>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xmlns="" id="{FB61A6B9-CA3A-4EAC-9889-8D79A5C8F523}"/>
              </a:ext>
            </a:extLst>
          </p:cNvPr>
          <p:cNvSpPr>
            <a:spLocks noGrp="1"/>
          </p:cNvSpPr>
          <p:nvPr>
            <p:ph type="sldNum" sz="quarter" idx="12"/>
          </p:nvPr>
        </p:nvSpPr>
        <p:spPr/>
        <p:txBody>
          <a:bodyPr/>
          <a:lstStyle/>
          <a:p>
            <a:fld id="{B49AACBB-03BE-4797-B097-68F4F0392619}" type="slidenum">
              <a:rPr lang="en-CA" smtClean="0"/>
              <a:t>‹#›</a:t>
            </a:fld>
            <a:endParaRPr lang="en-CA"/>
          </a:p>
        </p:txBody>
      </p:sp>
    </p:spTree>
    <p:extLst>
      <p:ext uri="{BB962C8B-B14F-4D97-AF65-F5344CB8AC3E}">
        <p14:creationId xmlns:p14="http://schemas.microsoft.com/office/powerpoint/2010/main" val="30952949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8592FCD8-8206-4970-B4D0-3EDBAD6B6A6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xmlns="" id="{B109D8DE-A6E4-49B5-A164-2461E834812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xmlns="" id="{1AAD587F-9B2C-4671-90E4-17A0FFBB6D79}"/>
              </a:ext>
            </a:extLst>
          </p:cNvPr>
          <p:cNvSpPr>
            <a:spLocks noGrp="1"/>
          </p:cNvSpPr>
          <p:nvPr>
            <p:ph type="dt" sz="half" idx="10"/>
          </p:nvPr>
        </p:nvSpPr>
        <p:spPr/>
        <p:txBody>
          <a:bodyPr/>
          <a:lstStyle/>
          <a:p>
            <a:fld id="{48C0EF85-9595-43D1-9722-07D7AAD5B72F}" type="datetimeFigureOut">
              <a:rPr lang="en-CA" smtClean="0"/>
              <a:t>2020-01-18</a:t>
            </a:fld>
            <a:endParaRPr lang="en-CA"/>
          </a:p>
        </p:txBody>
      </p:sp>
      <p:sp>
        <p:nvSpPr>
          <p:cNvPr id="5" name="Footer Placeholder 4">
            <a:extLst>
              <a:ext uri="{FF2B5EF4-FFF2-40B4-BE49-F238E27FC236}">
                <a16:creationId xmlns:a16="http://schemas.microsoft.com/office/drawing/2014/main" xmlns="" id="{5D9CFF02-5C07-4F8A-BF73-8E23CE3E2E60}"/>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xmlns="" id="{675A7D31-8017-4CDA-BC10-652511C47F26}"/>
              </a:ext>
            </a:extLst>
          </p:cNvPr>
          <p:cNvSpPr>
            <a:spLocks noGrp="1"/>
          </p:cNvSpPr>
          <p:nvPr>
            <p:ph type="sldNum" sz="quarter" idx="12"/>
          </p:nvPr>
        </p:nvSpPr>
        <p:spPr/>
        <p:txBody>
          <a:bodyPr/>
          <a:lstStyle/>
          <a:p>
            <a:fld id="{B49AACBB-03BE-4797-B097-68F4F0392619}" type="slidenum">
              <a:rPr lang="en-CA" smtClean="0"/>
              <a:t>‹#›</a:t>
            </a:fld>
            <a:endParaRPr lang="en-CA"/>
          </a:p>
        </p:txBody>
      </p:sp>
    </p:spTree>
    <p:extLst>
      <p:ext uri="{BB962C8B-B14F-4D97-AF65-F5344CB8AC3E}">
        <p14:creationId xmlns:p14="http://schemas.microsoft.com/office/powerpoint/2010/main" val="2304008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7A230A8-D221-4A65-BC39-14DE845519C9}"/>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xmlns="" id="{B6DB715A-8F19-4726-AA75-7331BE29B3F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xmlns="" id="{81FEEE46-319B-4DB3-B8D0-99BEDD301FD5}"/>
              </a:ext>
            </a:extLst>
          </p:cNvPr>
          <p:cNvSpPr>
            <a:spLocks noGrp="1"/>
          </p:cNvSpPr>
          <p:nvPr>
            <p:ph type="dt" sz="half" idx="10"/>
          </p:nvPr>
        </p:nvSpPr>
        <p:spPr/>
        <p:txBody>
          <a:bodyPr/>
          <a:lstStyle/>
          <a:p>
            <a:fld id="{48C0EF85-9595-43D1-9722-07D7AAD5B72F}" type="datetimeFigureOut">
              <a:rPr lang="en-CA" smtClean="0"/>
              <a:t>2020-01-18</a:t>
            </a:fld>
            <a:endParaRPr lang="en-CA"/>
          </a:p>
        </p:txBody>
      </p:sp>
      <p:sp>
        <p:nvSpPr>
          <p:cNvPr id="5" name="Footer Placeholder 4">
            <a:extLst>
              <a:ext uri="{FF2B5EF4-FFF2-40B4-BE49-F238E27FC236}">
                <a16:creationId xmlns:a16="http://schemas.microsoft.com/office/drawing/2014/main" xmlns="" id="{1CFCCC3B-5DE4-4F14-A0F3-301ABD83F596}"/>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xmlns="" id="{D8B0B960-FD59-4BF7-8BA5-ADF54F46CD0A}"/>
              </a:ext>
            </a:extLst>
          </p:cNvPr>
          <p:cNvSpPr>
            <a:spLocks noGrp="1"/>
          </p:cNvSpPr>
          <p:nvPr>
            <p:ph type="sldNum" sz="quarter" idx="12"/>
          </p:nvPr>
        </p:nvSpPr>
        <p:spPr/>
        <p:txBody>
          <a:bodyPr/>
          <a:lstStyle/>
          <a:p>
            <a:fld id="{B49AACBB-03BE-4797-B097-68F4F0392619}" type="slidenum">
              <a:rPr lang="en-CA" smtClean="0"/>
              <a:t>‹#›</a:t>
            </a:fld>
            <a:endParaRPr lang="en-CA"/>
          </a:p>
        </p:txBody>
      </p:sp>
    </p:spTree>
    <p:extLst>
      <p:ext uri="{BB962C8B-B14F-4D97-AF65-F5344CB8AC3E}">
        <p14:creationId xmlns:p14="http://schemas.microsoft.com/office/powerpoint/2010/main" val="1912101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B1A5BD-A68F-41D6-A727-1302E9327A3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xmlns="" id="{14C62530-94A1-4242-8551-0E2CEA579F8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44F72ACF-DC8B-4AAD-B618-4FB5406D7819}"/>
              </a:ext>
            </a:extLst>
          </p:cNvPr>
          <p:cNvSpPr>
            <a:spLocks noGrp="1"/>
          </p:cNvSpPr>
          <p:nvPr>
            <p:ph type="dt" sz="half" idx="10"/>
          </p:nvPr>
        </p:nvSpPr>
        <p:spPr/>
        <p:txBody>
          <a:bodyPr/>
          <a:lstStyle/>
          <a:p>
            <a:fld id="{48C0EF85-9595-43D1-9722-07D7AAD5B72F}" type="datetimeFigureOut">
              <a:rPr lang="en-CA" smtClean="0"/>
              <a:t>2020-01-18</a:t>
            </a:fld>
            <a:endParaRPr lang="en-CA"/>
          </a:p>
        </p:txBody>
      </p:sp>
      <p:sp>
        <p:nvSpPr>
          <p:cNvPr id="5" name="Footer Placeholder 4">
            <a:extLst>
              <a:ext uri="{FF2B5EF4-FFF2-40B4-BE49-F238E27FC236}">
                <a16:creationId xmlns:a16="http://schemas.microsoft.com/office/drawing/2014/main" xmlns="" id="{F17E5B00-96CD-4F3F-B9BB-77ADFDF0D0EA}"/>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xmlns="" id="{3A7D0769-74C3-470B-B638-8AD0A4B4E414}"/>
              </a:ext>
            </a:extLst>
          </p:cNvPr>
          <p:cNvSpPr>
            <a:spLocks noGrp="1"/>
          </p:cNvSpPr>
          <p:nvPr>
            <p:ph type="sldNum" sz="quarter" idx="12"/>
          </p:nvPr>
        </p:nvSpPr>
        <p:spPr/>
        <p:txBody>
          <a:bodyPr/>
          <a:lstStyle/>
          <a:p>
            <a:fld id="{B49AACBB-03BE-4797-B097-68F4F0392619}" type="slidenum">
              <a:rPr lang="en-CA" smtClean="0"/>
              <a:t>‹#›</a:t>
            </a:fld>
            <a:endParaRPr lang="en-CA"/>
          </a:p>
        </p:txBody>
      </p:sp>
    </p:spTree>
    <p:extLst>
      <p:ext uri="{BB962C8B-B14F-4D97-AF65-F5344CB8AC3E}">
        <p14:creationId xmlns:p14="http://schemas.microsoft.com/office/powerpoint/2010/main" val="3981196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49BC596-524D-430C-B02E-5B18D94E9D35}"/>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xmlns="" id="{6A09A215-92B8-4C7B-B976-14DBA55D2E5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xmlns="" id="{1E8BEC39-C9A4-46B2-AE81-C8523730845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xmlns="" id="{3BBD46D7-A208-4BC8-9FBB-6DFB6BEAC643}"/>
              </a:ext>
            </a:extLst>
          </p:cNvPr>
          <p:cNvSpPr>
            <a:spLocks noGrp="1"/>
          </p:cNvSpPr>
          <p:nvPr>
            <p:ph type="dt" sz="half" idx="10"/>
          </p:nvPr>
        </p:nvSpPr>
        <p:spPr/>
        <p:txBody>
          <a:bodyPr/>
          <a:lstStyle/>
          <a:p>
            <a:fld id="{48C0EF85-9595-43D1-9722-07D7AAD5B72F}" type="datetimeFigureOut">
              <a:rPr lang="en-CA" smtClean="0"/>
              <a:t>2020-01-18</a:t>
            </a:fld>
            <a:endParaRPr lang="en-CA"/>
          </a:p>
        </p:txBody>
      </p:sp>
      <p:sp>
        <p:nvSpPr>
          <p:cNvPr id="6" name="Footer Placeholder 5">
            <a:extLst>
              <a:ext uri="{FF2B5EF4-FFF2-40B4-BE49-F238E27FC236}">
                <a16:creationId xmlns:a16="http://schemas.microsoft.com/office/drawing/2014/main" xmlns="" id="{D7C3CFA6-47E0-4AB6-88A7-5AF98BD6E0D5}"/>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xmlns="" id="{7917D94F-0EA5-42FD-9385-A66901DAD313}"/>
              </a:ext>
            </a:extLst>
          </p:cNvPr>
          <p:cNvSpPr>
            <a:spLocks noGrp="1"/>
          </p:cNvSpPr>
          <p:nvPr>
            <p:ph type="sldNum" sz="quarter" idx="12"/>
          </p:nvPr>
        </p:nvSpPr>
        <p:spPr/>
        <p:txBody>
          <a:bodyPr/>
          <a:lstStyle/>
          <a:p>
            <a:fld id="{B49AACBB-03BE-4797-B097-68F4F0392619}" type="slidenum">
              <a:rPr lang="en-CA" smtClean="0"/>
              <a:t>‹#›</a:t>
            </a:fld>
            <a:endParaRPr lang="en-CA"/>
          </a:p>
        </p:txBody>
      </p:sp>
    </p:spTree>
    <p:extLst>
      <p:ext uri="{BB962C8B-B14F-4D97-AF65-F5344CB8AC3E}">
        <p14:creationId xmlns:p14="http://schemas.microsoft.com/office/powerpoint/2010/main" val="3500969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0D341F8-0B0B-4F70-A5B4-CE6CC6D17130}"/>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xmlns="" id="{536D608B-1771-48B0-B917-6A5AFF9990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9C27D8E0-4E1B-4BC6-A173-8BD99BFC644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xmlns="" id="{FDA81179-0924-4573-A219-7F4EE372D86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205983CF-2046-4932-AFE4-DEDB2393CEB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xmlns="" id="{84504F20-092A-4145-84F6-8F34C79217B5}"/>
              </a:ext>
            </a:extLst>
          </p:cNvPr>
          <p:cNvSpPr>
            <a:spLocks noGrp="1"/>
          </p:cNvSpPr>
          <p:nvPr>
            <p:ph type="dt" sz="half" idx="10"/>
          </p:nvPr>
        </p:nvSpPr>
        <p:spPr/>
        <p:txBody>
          <a:bodyPr/>
          <a:lstStyle/>
          <a:p>
            <a:fld id="{48C0EF85-9595-43D1-9722-07D7AAD5B72F}" type="datetimeFigureOut">
              <a:rPr lang="en-CA" smtClean="0"/>
              <a:t>2020-01-18</a:t>
            </a:fld>
            <a:endParaRPr lang="en-CA"/>
          </a:p>
        </p:txBody>
      </p:sp>
      <p:sp>
        <p:nvSpPr>
          <p:cNvPr id="8" name="Footer Placeholder 7">
            <a:extLst>
              <a:ext uri="{FF2B5EF4-FFF2-40B4-BE49-F238E27FC236}">
                <a16:creationId xmlns:a16="http://schemas.microsoft.com/office/drawing/2014/main" xmlns="" id="{DB7ECA92-0C59-447B-8488-DA0587F8A4F3}"/>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xmlns="" id="{0B7FD627-FC51-493C-81A7-F32BCB647416}"/>
              </a:ext>
            </a:extLst>
          </p:cNvPr>
          <p:cNvSpPr>
            <a:spLocks noGrp="1"/>
          </p:cNvSpPr>
          <p:nvPr>
            <p:ph type="sldNum" sz="quarter" idx="12"/>
          </p:nvPr>
        </p:nvSpPr>
        <p:spPr/>
        <p:txBody>
          <a:bodyPr/>
          <a:lstStyle/>
          <a:p>
            <a:fld id="{B49AACBB-03BE-4797-B097-68F4F0392619}" type="slidenum">
              <a:rPr lang="en-CA" smtClean="0"/>
              <a:t>‹#›</a:t>
            </a:fld>
            <a:endParaRPr lang="en-CA"/>
          </a:p>
        </p:txBody>
      </p:sp>
    </p:spTree>
    <p:extLst>
      <p:ext uri="{BB962C8B-B14F-4D97-AF65-F5344CB8AC3E}">
        <p14:creationId xmlns:p14="http://schemas.microsoft.com/office/powerpoint/2010/main" val="2437502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EA00D6C-8773-48E9-975A-BAD9E6AE7FC0}"/>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xmlns="" id="{764AC3B9-45B6-4F8B-BCBD-6E0992EC8540}"/>
              </a:ext>
            </a:extLst>
          </p:cNvPr>
          <p:cNvSpPr>
            <a:spLocks noGrp="1"/>
          </p:cNvSpPr>
          <p:nvPr>
            <p:ph type="dt" sz="half" idx="10"/>
          </p:nvPr>
        </p:nvSpPr>
        <p:spPr/>
        <p:txBody>
          <a:bodyPr/>
          <a:lstStyle/>
          <a:p>
            <a:fld id="{48C0EF85-9595-43D1-9722-07D7AAD5B72F}" type="datetimeFigureOut">
              <a:rPr lang="en-CA" smtClean="0"/>
              <a:t>2020-01-18</a:t>
            </a:fld>
            <a:endParaRPr lang="en-CA"/>
          </a:p>
        </p:txBody>
      </p:sp>
      <p:sp>
        <p:nvSpPr>
          <p:cNvPr id="4" name="Footer Placeholder 3">
            <a:extLst>
              <a:ext uri="{FF2B5EF4-FFF2-40B4-BE49-F238E27FC236}">
                <a16:creationId xmlns:a16="http://schemas.microsoft.com/office/drawing/2014/main" xmlns="" id="{2107105C-B95F-4724-811C-8EB451917A5C}"/>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xmlns="" id="{5A60D3D9-4B3F-47A4-AA0B-FF2B931557DF}"/>
              </a:ext>
            </a:extLst>
          </p:cNvPr>
          <p:cNvSpPr>
            <a:spLocks noGrp="1"/>
          </p:cNvSpPr>
          <p:nvPr>
            <p:ph type="sldNum" sz="quarter" idx="12"/>
          </p:nvPr>
        </p:nvSpPr>
        <p:spPr/>
        <p:txBody>
          <a:bodyPr/>
          <a:lstStyle/>
          <a:p>
            <a:fld id="{B49AACBB-03BE-4797-B097-68F4F0392619}" type="slidenum">
              <a:rPr lang="en-CA" smtClean="0"/>
              <a:t>‹#›</a:t>
            </a:fld>
            <a:endParaRPr lang="en-CA"/>
          </a:p>
        </p:txBody>
      </p:sp>
    </p:spTree>
    <p:extLst>
      <p:ext uri="{BB962C8B-B14F-4D97-AF65-F5344CB8AC3E}">
        <p14:creationId xmlns:p14="http://schemas.microsoft.com/office/powerpoint/2010/main" val="985040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946F84FF-5FBC-4318-BAAD-C41E9E8A654F}"/>
              </a:ext>
            </a:extLst>
          </p:cNvPr>
          <p:cNvSpPr>
            <a:spLocks noGrp="1"/>
          </p:cNvSpPr>
          <p:nvPr>
            <p:ph type="dt" sz="half" idx="10"/>
          </p:nvPr>
        </p:nvSpPr>
        <p:spPr/>
        <p:txBody>
          <a:bodyPr/>
          <a:lstStyle/>
          <a:p>
            <a:fld id="{48C0EF85-9595-43D1-9722-07D7AAD5B72F}" type="datetimeFigureOut">
              <a:rPr lang="en-CA" smtClean="0"/>
              <a:t>2020-01-18</a:t>
            </a:fld>
            <a:endParaRPr lang="en-CA"/>
          </a:p>
        </p:txBody>
      </p:sp>
      <p:sp>
        <p:nvSpPr>
          <p:cNvPr id="3" name="Footer Placeholder 2">
            <a:extLst>
              <a:ext uri="{FF2B5EF4-FFF2-40B4-BE49-F238E27FC236}">
                <a16:creationId xmlns:a16="http://schemas.microsoft.com/office/drawing/2014/main" xmlns="" id="{03A2AA66-E5AF-4F57-B4C2-2219BFF9760A}"/>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xmlns="" id="{90921475-F00B-4115-87C2-EC81E6291603}"/>
              </a:ext>
            </a:extLst>
          </p:cNvPr>
          <p:cNvSpPr>
            <a:spLocks noGrp="1"/>
          </p:cNvSpPr>
          <p:nvPr>
            <p:ph type="sldNum" sz="quarter" idx="12"/>
          </p:nvPr>
        </p:nvSpPr>
        <p:spPr/>
        <p:txBody>
          <a:bodyPr/>
          <a:lstStyle/>
          <a:p>
            <a:fld id="{B49AACBB-03BE-4797-B097-68F4F0392619}" type="slidenum">
              <a:rPr lang="en-CA" smtClean="0"/>
              <a:t>‹#›</a:t>
            </a:fld>
            <a:endParaRPr lang="en-CA"/>
          </a:p>
        </p:txBody>
      </p:sp>
    </p:spTree>
    <p:extLst>
      <p:ext uri="{BB962C8B-B14F-4D97-AF65-F5344CB8AC3E}">
        <p14:creationId xmlns:p14="http://schemas.microsoft.com/office/powerpoint/2010/main" val="15590085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505DD79-4456-4E14-BE46-23880EE498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xmlns="" id="{2A87C9F8-667B-4756-999E-CF7EB962203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xmlns="" id="{33A136E8-86E0-453F-995C-96DBB5C8B1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1D35F13E-A416-413B-AFBD-29E42BBCF2B1}"/>
              </a:ext>
            </a:extLst>
          </p:cNvPr>
          <p:cNvSpPr>
            <a:spLocks noGrp="1"/>
          </p:cNvSpPr>
          <p:nvPr>
            <p:ph type="dt" sz="half" idx="10"/>
          </p:nvPr>
        </p:nvSpPr>
        <p:spPr/>
        <p:txBody>
          <a:bodyPr/>
          <a:lstStyle/>
          <a:p>
            <a:fld id="{48C0EF85-9595-43D1-9722-07D7AAD5B72F}" type="datetimeFigureOut">
              <a:rPr lang="en-CA" smtClean="0"/>
              <a:t>2020-01-18</a:t>
            </a:fld>
            <a:endParaRPr lang="en-CA"/>
          </a:p>
        </p:txBody>
      </p:sp>
      <p:sp>
        <p:nvSpPr>
          <p:cNvPr id="6" name="Footer Placeholder 5">
            <a:extLst>
              <a:ext uri="{FF2B5EF4-FFF2-40B4-BE49-F238E27FC236}">
                <a16:creationId xmlns:a16="http://schemas.microsoft.com/office/drawing/2014/main" xmlns="" id="{8B922D71-7795-44FA-B401-490799BF7DAB}"/>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xmlns="" id="{591FE122-8E7B-4B47-8A93-6AD70DDF8E8C}"/>
              </a:ext>
            </a:extLst>
          </p:cNvPr>
          <p:cNvSpPr>
            <a:spLocks noGrp="1"/>
          </p:cNvSpPr>
          <p:nvPr>
            <p:ph type="sldNum" sz="quarter" idx="12"/>
          </p:nvPr>
        </p:nvSpPr>
        <p:spPr/>
        <p:txBody>
          <a:bodyPr/>
          <a:lstStyle/>
          <a:p>
            <a:fld id="{B49AACBB-03BE-4797-B097-68F4F0392619}" type="slidenum">
              <a:rPr lang="en-CA" smtClean="0"/>
              <a:t>‹#›</a:t>
            </a:fld>
            <a:endParaRPr lang="en-CA"/>
          </a:p>
        </p:txBody>
      </p:sp>
    </p:spTree>
    <p:extLst>
      <p:ext uri="{BB962C8B-B14F-4D97-AF65-F5344CB8AC3E}">
        <p14:creationId xmlns:p14="http://schemas.microsoft.com/office/powerpoint/2010/main" val="1179554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D65C9F4-5BED-4901-850D-8B381D87C5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xmlns="" id="{77D933CA-6C92-4C75-A0C8-48DE142C74C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xmlns="" id="{EBB10CAD-32BD-412D-B40C-F9EADE8851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F5AAE36C-C5EA-4B7F-AE10-416DCE81C560}"/>
              </a:ext>
            </a:extLst>
          </p:cNvPr>
          <p:cNvSpPr>
            <a:spLocks noGrp="1"/>
          </p:cNvSpPr>
          <p:nvPr>
            <p:ph type="dt" sz="half" idx="10"/>
          </p:nvPr>
        </p:nvSpPr>
        <p:spPr/>
        <p:txBody>
          <a:bodyPr/>
          <a:lstStyle/>
          <a:p>
            <a:fld id="{48C0EF85-9595-43D1-9722-07D7AAD5B72F}" type="datetimeFigureOut">
              <a:rPr lang="en-CA" smtClean="0"/>
              <a:t>2020-01-18</a:t>
            </a:fld>
            <a:endParaRPr lang="en-CA"/>
          </a:p>
        </p:txBody>
      </p:sp>
      <p:sp>
        <p:nvSpPr>
          <p:cNvPr id="6" name="Footer Placeholder 5">
            <a:extLst>
              <a:ext uri="{FF2B5EF4-FFF2-40B4-BE49-F238E27FC236}">
                <a16:creationId xmlns:a16="http://schemas.microsoft.com/office/drawing/2014/main" xmlns="" id="{BB1F5A31-2A47-4D14-86D4-FFD24E3E6A0C}"/>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xmlns="" id="{CE88D427-F305-495A-AA24-D8AEBD6E4957}"/>
              </a:ext>
            </a:extLst>
          </p:cNvPr>
          <p:cNvSpPr>
            <a:spLocks noGrp="1"/>
          </p:cNvSpPr>
          <p:nvPr>
            <p:ph type="sldNum" sz="quarter" idx="12"/>
          </p:nvPr>
        </p:nvSpPr>
        <p:spPr/>
        <p:txBody>
          <a:bodyPr/>
          <a:lstStyle/>
          <a:p>
            <a:fld id="{B49AACBB-03BE-4797-B097-68F4F0392619}" type="slidenum">
              <a:rPr lang="en-CA" smtClean="0"/>
              <a:t>‹#›</a:t>
            </a:fld>
            <a:endParaRPr lang="en-CA"/>
          </a:p>
        </p:txBody>
      </p:sp>
    </p:spTree>
    <p:extLst>
      <p:ext uri="{BB962C8B-B14F-4D97-AF65-F5344CB8AC3E}">
        <p14:creationId xmlns:p14="http://schemas.microsoft.com/office/powerpoint/2010/main" val="91747110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83860CF8-AF7F-46DB-81DE-EB42CE62ECC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xmlns="" id="{BDA04141-2A7D-40F6-8E1A-382E98772F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xmlns="" id="{4D65AE07-057F-49AA-B3CD-181619960A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C0EF85-9595-43D1-9722-07D7AAD5B72F}" type="datetimeFigureOut">
              <a:rPr lang="en-CA" smtClean="0"/>
              <a:t>2020-01-18</a:t>
            </a:fld>
            <a:endParaRPr lang="en-CA"/>
          </a:p>
        </p:txBody>
      </p:sp>
      <p:sp>
        <p:nvSpPr>
          <p:cNvPr id="5" name="Footer Placeholder 4">
            <a:extLst>
              <a:ext uri="{FF2B5EF4-FFF2-40B4-BE49-F238E27FC236}">
                <a16:creationId xmlns:a16="http://schemas.microsoft.com/office/drawing/2014/main" xmlns="" id="{6910531D-F02D-49C0-8675-BD9D6DE92F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xmlns="" id="{88D85A69-4547-47FF-AB05-077F5141E8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9AACBB-03BE-4797-B097-68F4F0392619}" type="slidenum">
              <a:rPr lang="en-CA" smtClean="0"/>
              <a:t>‹#›</a:t>
            </a:fld>
            <a:endParaRPr lang="en-CA"/>
          </a:p>
        </p:txBody>
      </p:sp>
    </p:spTree>
    <p:extLst>
      <p:ext uri="{BB962C8B-B14F-4D97-AF65-F5344CB8AC3E}">
        <p14:creationId xmlns:p14="http://schemas.microsoft.com/office/powerpoint/2010/main" val="14082538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5" Type="http://schemas.openxmlformats.org/officeDocument/2006/relationships/image" Target="../media/image11.jpeg"/><Relationship Id="rId6"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3000"/>
            <a:lum/>
          </a:blip>
          <a:srcRect/>
          <a:stretch>
            <a:fillRect l="-6000" r="-6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60ED01A-1F3E-4D28-BA9A-45E6E04234A2}"/>
              </a:ext>
            </a:extLst>
          </p:cNvPr>
          <p:cNvSpPr>
            <a:spLocks noGrp="1"/>
          </p:cNvSpPr>
          <p:nvPr>
            <p:ph type="ctrTitle"/>
          </p:nvPr>
        </p:nvSpPr>
        <p:spPr>
          <a:xfrm>
            <a:off x="2962405" y="2631440"/>
            <a:ext cx="6267189" cy="1039661"/>
          </a:xfrm>
          <a:solidFill>
            <a:srgbClr val="FFFFFF">
              <a:alpha val="40000"/>
            </a:srgbClr>
          </a:solidFill>
          <a:ln w="38100">
            <a:solidFill>
              <a:srgbClr val="66252F"/>
            </a:solidFill>
          </a:ln>
        </p:spPr>
        <p:txBody>
          <a:bodyPr/>
          <a:lstStyle/>
          <a:p>
            <a:r>
              <a:rPr lang="en-CA" dirty="0">
                <a:solidFill>
                  <a:srgbClr val="66252F"/>
                </a:solidFill>
              </a:rPr>
              <a:t>The Creed</a:t>
            </a:r>
          </a:p>
        </p:txBody>
      </p:sp>
      <p:sp>
        <p:nvSpPr>
          <p:cNvPr id="5" name="Title 1">
            <a:extLst>
              <a:ext uri="{FF2B5EF4-FFF2-40B4-BE49-F238E27FC236}">
                <a16:creationId xmlns:a16="http://schemas.microsoft.com/office/drawing/2014/main" xmlns="" id="{367425A8-E297-4C00-829C-4D4E2853B23B}"/>
              </a:ext>
            </a:extLst>
          </p:cNvPr>
          <p:cNvSpPr txBox="1">
            <a:spLocks/>
          </p:cNvSpPr>
          <p:nvPr/>
        </p:nvSpPr>
        <p:spPr bwMode="blackWhite">
          <a:xfrm>
            <a:off x="4211320" y="4226560"/>
            <a:ext cx="3835400" cy="679864"/>
          </a:xfrm>
          <a:prstGeom prst="rect">
            <a:avLst/>
          </a:prstGeom>
          <a:solidFill>
            <a:srgbClr val="FFFFFF">
              <a:alpha val="40000"/>
            </a:srgbClr>
          </a:solidFill>
          <a:ln w="38100" cap="sq">
            <a:solidFill>
              <a:srgbClr val="66252F"/>
            </a:solidFill>
            <a:miter lim="800000"/>
          </a:ln>
        </p:spPr>
        <p:txBody>
          <a:bodyPr vert="horz" lIns="274320" tIns="182880" rIns="274320" bIns="182880" rtlCol="0" anchor="ctr" anchorCtr="1">
            <a:normAutofit fontScale="47500" lnSpcReduction="20000"/>
          </a:bodyPr>
          <a:lstStyle>
            <a:lvl1pPr algn="ctr" defTabSz="914400" rtl="0" eaLnBrk="1" latinLnBrk="0" hangingPunct="1">
              <a:lnSpc>
                <a:spcPct val="90000"/>
              </a:lnSpc>
              <a:spcBef>
                <a:spcPct val="0"/>
              </a:spcBef>
              <a:buNone/>
              <a:defRPr sz="3800" kern="1200" cap="all" spc="200" baseline="0">
                <a:solidFill>
                  <a:srgbClr val="262626"/>
                </a:solidFill>
                <a:latin typeface="+mj-lt"/>
                <a:ea typeface="+mj-ea"/>
                <a:cs typeface="+mj-cs"/>
              </a:defRPr>
            </a:lvl1pPr>
          </a:lstStyle>
          <a:p>
            <a:r>
              <a:rPr lang="en-CA" dirty="0">
                <a:solidFill>
                  <a:srgbClr val="66252F"/>
                </a:solidFill>
              </a:rPr>
              <a:t>The essence of our faith</a:t>
            </a:r>
          </a:p>
        </p:txBody>
      </p:sp>
    </p:spTree>
    <p:extLst>
      <p:ext uri="{BB962C8B-B14F-4D97-AF65-F5344CB8AC3E}">
        <p14:creationId xmlns:p14="http://schemas.microsoft.com/office/powerpoint/2010/main" val="29689679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1" name="Picture 20" descr="A picture containing building, window, room, table&#10;&#10;Description automatically generated">
            <a:extLst>
              <a:ext uri="{FF2B5EF4-FFF2-40B4-BE49-F238E27FC236}">
                <a16:creationId xmlns:a16="http://schemas.microsoft.com/office/drawing/2014/main" xmlns="" id="{083D67AF-2043-47F6-815D-4F4D0EA81A28}"/>
              </a:ext>
            </a:extLst>
          </p:cNvPr>
          <p:cNvPicPr>
            <a:picLocks noChangeAspect="1"/>
          </p:cNvPicPr>
          <p:nvPr/>
        </p:nvPicPr>
        <p:blipFill rotWithShape="1">
          <a:blip r:embed="rId2">
            <a:alphaModFix/>
            <a:extLst>
              <a:ext uri="{28A0092B-C50C-407E-A947-70E740481C1C}">
                <a14:useLocalDpi xmlns:a14="http://schemas.microsoft.com/office/drawing/2010/main" val="0"/>
              </a:ext>
            </a:extLst>
          </a:blip>
          <a:srcRect t="6022" r="4" b="23981"/>
          <a:stretch/>
        </p:blipFill>
        <p:spPr>
          <a:xfrm>
            <a:off x="5491133" y="286529"/>
            <a:ext cx="2275744" cy="2275744"/>
          </a:xfrm>
          <a:custGeom>
            <a:avLst/>
            <a:gdLst>
              <a:gd name="connsiteX0" fmla="*/ 3028805 w 6057610"/>
              <a:gd name="connsiteY0" fmla="*/ 0 h 6057610"/>
              <a:gd name="connsiteX1" fmla="*/ 6057610 w 6057610"/>
              <a:gd name="connsiteY1" fmla="*/ 3028805 h 6057610"/>
              <a:gd name="connsiteX2" fmla="*/ 3028805 w 6057610"/>
              <a:gd name="connsiteY2" fmla="*/ 6057610 h 6057610"/>
              <a:gd name="connsiteX3" fmla="*/ 0 w 6057610"/>
              <a:gd name="connsiteY3" fmla="*/ 3028805 h 6057610"/>
              <a:gd name="connsiteX4" fmla="*/ 3028805 w 6057610"/>
              <a:gd name="connsiteY4" fmla="*/ 0 h 6057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7610" h="6057610">
                <a:moveTo>
                  <a:pt x="3028805" y="0"/>
                </a:moveTo>
                <a:cubicBezTo>
                  <a:pt x="4701568" y="0"/>
                  <a:pt x="6057610" y="1356042"/>
                  <a:pt x="6057610" y="3028805"/>
                </a:cubicBezTo>
                <a:cubicBezTo>
                  <a:pt x="6057610" y="4701568"/>
                  <a:pt x="4701568" y="6057610"/>
                  <a:pt x="3028805" y="6057610"/>
                </a:cubicBezTo>
                <a:cubicBezTo>
                  <a:pt x="1356042" y="6057610"/>
                  <a:pt x="0" y="4701568"/>
                  <a:pt x="0" y="3028805"/>
                </a:cubicBezTo>
                <a:cubicBezTo>
                  <a:pt x="0" y="1356042"/>
                  <a:pt x="1356042" y="0"/>
                  <a:pt x="3028805" y="0"/>
                </a:cubicBezTo>
                <a:close/>
              </a:path>
            </a:pathLst>
          </a:custGeom>
          <a:effectLst>
            <a:softEdge rad="0"/>
          </a:effectLst>
        </p:spPr>
      </p:pic>
      <p:pic>
        <p:nvPicPr>
          <p:cNvPr id="23" name="Picture 22" descr="A picture containing building, sitting, blue, towel&#10;&#10;Description automatically generated">
            <a:extLst>
              <a:ext uri="{FF2B5EF4-FFF2-40B4-BE49-F238E27FC236}">
                <a16:creationId xmlns:a16="http://schemas.microsoft.com/office/drawing/2014/main" xmlns="" id="{B59072A7-2E96-49A5-AB9E-1284FF0DE407}"/>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t="3733" r="-4" b="8763"/>
          <a:stretch/>
        </p:blipFill>
        <p:spPr>
          <a:xfrm>
            <a:off x="5734231" y="2527224"/>
            <a:ext cx="3316388" cy="3316386"/>
          </a:xfrm>
          <a:custGeom>
            <a:avLst/>
            <a:gdLst>
              <a:gd name="connsiteX0" fmla="*/ 3028805 w 6057610"/>
              <a:gd name="connsiteY0" fmla="*/ 0 h 6057610"/>
              <a:gd name="connsiteX1" fmla="*/ 6057610 w 6057610"/>
              <a:gd name="connsiteY1" fmla="*/ 3028805 h 6057610"/>
              <a:gd name="connsiteX2" fmla="*/ 3028805 w 6057610"/>
              <a:gd name="connsiteY2" fmla="*/ 6057610 h 6057610"/>
              <a:gd name="connsiteX3" fmla="*/ 0 w 6057610"/>
              <a:gd name="connsiteY3" fmla="*/ 3028805 h 6057610"/>
              <a:gd name="connsiteX4" fmla="*/ 3028805 w 6057610"/>
              <a:gd name="connsiteY4" fmla="*/ 0 h 6057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7610" h="6057610">
                <a:moveTo>
                  <a:pt x="3028805" y="0"/>
                </a:moveTo>
                <a:cubicBezTo>
                  <a:pt x="4701568" y="0"/>
                  <a:pt x="6057610" y="1356042"/>
                  <a:pt x="6057610" y="3028805"/>
                </a:cubicBezTo>
                <a:cubicBezTo>
                  <a:pt x="6057610" y="4701568"/>
                  <a:pt x="4701568" y="6057610"/>
                  <a:pt x="3028805" y="6057610"/>
                </a:cubicBezTo>
                <a:cubicBezTo>
                  <a:pt x="1356042" y="6057610"/>
                  <a:pt x="0" y="4701568"/>
                  <a:pt x="0" y="3028805"/>
                </a:cubicBezTo>
                <a:cubicBezTo>
                  <a:pt x="0" y="1356042"/>
                  <a:pt x="1356042" y="0"/>
                  <a:pt x="3028805" y="0"/>
                </a:cubicBezTo>
                <a:close/>
              </a:path>
            </a:pathLst>
          </a:custGeom>
          <a:effectLst>
            <a:softEdge rad="0"/>
          </a:effectLst>
        </p:spPr>
      </p:pic>
      <p:pic>
        <p:nvPicPr>
          <p:cNvPr id="19" name="Picture 18" descr="A picture containing building, outdoor, street, truck&#10;&#10;Description automatically generated">
            <a:extLst>
              <a:ext uri="{FF2B5EF4-FFF2-40B4-BE49-F238E27FC236}">
                <a16:creationId xmlns:a16="http://schemas.microsoft.com/office/drawing/2014/main" xmlns="" id="{A9CB8487-5B87-4915-A034-EB613355AD5D}"/>
              </a:ext>
            </a:extLst>
          </p:cNvPr>
          <p:cNvPicPr>
            <a:picLocks noChangeAspect="1"/>
          </p:cNvPicPr>
          <p:nvPr/>
        </p:nvPicPr>
        <p:blipFill rotWithShape="1">
          <a:blip r:embed="rId4">
            <a:alphaModFix/>
            <a:extLst>
              <a:ext uri="{28A0092B-C50C-407E-A947-70E740481C1C}">
                <a14:useLocalDpi xmlns:a14="http://schemas.microsoft.com/office/drawing/2010/main" val="0"/>
              </a:ext>
            </a:extLst>
          </a:blip>
          <a:srcRect l="250" r="12270" b="-2"/>
          <a:stretch/>
        </p:blipFill>
        <p:spPr>
          <a:xfrm>
            <a:off x="7786846" y="1"/>
            <a:ext cx="4405154" cy="3776782"/>
          </a:xfrm>
          <a:custGeom>
            <a:avLst/>
            <a:gdLst>
              <a:gd name="connsiteX0" fmla="*/ 279221 w 4405154"/>
              <a:gd name="connsiteY0" fmla="*/ 0 h 3776782"/>
              <a:gd name="connsiteX1" fmla="*/ 4405154 w 4405154"/>
              <a:gd name="connsiteY1" fmla="*/ 0 h 3776782"/>
              <a:gd name="connsiteX2" fmla="*/ 4405154 w 4405154"/>
              <a:gd name="connsiteY2" fmla="*/ 3055054 h 3776782"/>
              <a:gd name="connsiteX3" fmla="*/ 4266200 w 4405154"/>
              <a:gd name="connsiteY3" fmla="*/ 3181344 h 3776782"/>
              <a:gd name="connsiteX4" fmla="*/ 2607554 w 4405154"/>
              <a:gd name="connsiteY4" fmla="*/ 3776782 h 3776782"/>
              <a:gd name="connsiteX5" fmla="*/ 0 w 4405154"/>
              <a:gd name="connsiteY5" fmla="*/ 1169228 h 3776782"/>
              <a:gd name="connsiteX6" fmla="*/ 204915 w 4405154"/>
              <a:gd name="connsiteY6" fmla="*/ 154250 h 3776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05154" h="3776782">
                <a:moveTo>
                  <a:pt x="279221" y="0"/>
                </a:moveTo>
                <a:lnTo>
                  <a:pt x="4405154" y="0"/>
                </a:lnTo>
                <a:lnTo>
                  <a:pt x="4405154" y="3055054"/>
                </a:lnTo>
                <a:lnTo>
                  <a:pt x="4266200" y="3181344"/>
                </a:lnTo>
                <a:cubicBezTo>
                  <a:pt x="3815461" y="3553326"/>
                  <a:pt x="3237603" y="3776782"/>
                  <a:pt x="2607554" y="3776782"/>
                </a:cubicBezTo>
                <a:cubicBezTo>
                  <a:pt x="1167442" y="3776782"/>
                  <a:pt x="0" y="2609341"/>
                  <a:pt x="0" y="1169228"/>
                </a:cubicBezTo>
                <a:cubicBezTo>
                  <a:pt x="0" y="809200"/>
                  <a:pt x="72965" y="466214"/>
                  <a:pt x="204915" y="154250"/>
                </a:cubicBezTo>
                <a:close/>
              </a:path>
            </a:pathLst>
          </a:custGeom>
          <a:effectLst>
            <a:softEdge rad="0"/>
          </a:effectLst>
        </p:spPr>
      </p:pic>
      <p:pic>
        <p:nvPicPr>
          <p:cNvPr id="17" name="Picture 16" descr="A painting of a person&#10;&#10;Description automatically generated">
            <a:extLst>
              <a:ext uri="{FF2B5EF4-FFF2-40B4-BE49-F238E27FC236}">
                <a16:creationId xmlns:a16="http://schemas.microsoft.com/office/drawing/2014/main" xmlns="" id="{70C671C2-B849-40A4-BEA2-A2502813A28E}"/>
              </a:ext>
            </a:extLst>
          </p:cNvPr>
          <p:cNvPicPr>
            <a:picLocks noChangeAspect="1"/>
          </p:cNvPicPr>
          <p:nvPr/>
        </p:nvPicPr>
        <p:blipFill rotWithShape="1">
          <a:blip r:embed="rId5">
            <a:alphaModFix/>
            <a:extLst>
              <a:ext uri="{28A0092B-C50C-407E-A947-70E740481C1C}">
                <a14:useLocalDpi xmlns:a14="http://schemas.microsoft.com/office/drawing/2010/main" val="0"/>
              </a:ext>
            </a:extLst>
          </a:blip>
          <a:srcRect l="4596" r="3" b="3"/>
          <a:stretch/>
        </p:blipFill>
        <p:spPr>
          <a:xfrm>
            <a:off x="8738478" y="3917271"/>
            <a:ext cx="3453522" cy="2950205"/>
          </a:xfrm>
          <a:custGeom>
            <a:avLst/>
            <a:gdLst>
              <a:gd name="connsiteX0" fmla="*/ 1901420 w 3453522"/>
              <a:gd name="connsiteY0" fmla="*/ 0 h 2950205"/>
              <a:gd name="connsiteX1" fmla="*/ 3368648 w 3453522"/>
              <a:gd name="connsiteY1" fmla="*/ 691940 h 2950205"/>
              <a:gd name="connsiteX2" fmla="*/ 3453522 w 3453522"/>
              <a:gd name="connsiteY2" fmla="*/ 805440 h 2950205"/>
              <a:gd name="connsiteX3" fmla="*/ 3453522 w 3453522"/>
              <a:gd name="connsiteY3" fmla="*/ 2950205 h 2950205"/>
              <a:gd name="connsiteX4" fmla="*/ 316036 w 3453522"/>
              <a:gd name="connsiteY4" fmla="*/ 2950205 h 2950205"/>
              <a:gd name="connsiteX5" fmla="*/ 229491 w 3453522"/>
              <a:gd name="connsiteY5" fmla="*/ 2807749 h 2950205"/>
              <a:gd name="connsiteX6" fmla="*/ 0 w 3453522"/>
              <a:gd name="connsiteY6" fmla="*/ 1901419 h 2950205"/>
              <a:gd name="connsiteX7" fmla="*/ 1901420 w 3453522"/>
              <a:gd name="connsiteY7" fmla="*/ 0 h 2950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53522" h="2950205">
                <a:moveTo>
                  <a:pt x="1901420" y="0"/>
                </a:moveTo>
                <a:cubicBezTo>
                  <a:pt x="2492116" y="0"/>
                  <a:pt x="3019900" y="269355"/>
                  <a:pt x="3368648" y="691940"/>
                </a:cubicBezTo>
                <a:lnTo>
                  <a:pt x="3453522" y="805440"/>
                </a:lnTo>
                <a:lnTo>
                  <a:pt x="3453522" y="2950205"/>
                </a:lnTo>
                <a:lnTo>
                  <a:pt x="316036" y="2950205"/>
                </a:lnTo>
                <a:lnTo>
                  <a:pt x="229491" y="2807749"/>
                </a:lnTo>
                <a:cubicBezTo>
                  <a:pt x="83134" y="2538330"/>
                  <a:pt x="0" y="2229583"/>
                  <a:pt x="0" y="1901419"/>
                </a:cubicBezTo>
                <a:cubicBezTo>
                  <a:pt x="0" y="851294"/>
                  <a:pt x="851295" y="0"/>
                  <a:pt x="1901420" y="0"/>
                </a:cubicBezTo>
                <a:close/>
              </a:path>
            </a:pathLst>
          </a:custGeom>
          <a:effectLst>
            <a:softEdge rad="0"/>
          </a:effectLst>
        </p:spPr>
      </p:pic>
      <p:pic>
        <p:nvPicPr>
          <p:cNvPr id="28" name="Picture 27">
            <a:extLst>
              <a:ext uri="{FF2B5EF4-FFF2-40B4-BE49-F238E27FC236}">
                <a16:creationId xmlns:a16="http://schemas.microsoft.com/office/drawing/2014/main" xmlns="" id="{8557749F-B943-4D30-8F08-8AA92F25A8A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nvPr>
        </p:nvPicPr>
        <p:blipFill>
          <a:blip r:embed="rId6">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xmlns="" id="{3CA509C9-8103-417F-9678-B4E4BCAEA5F1}"/>
              </a:ext>
            </a:extLst>
          </p:cNvPr>
          <p:cNvSpPr>
            <a:spLocks noGrp="1"/>
          </p:cNvSpPr>
          <p:nvPr>
            <p:ph type="title"/>
          </p:nvPr>
        </p:nvSpPr>
        <p:spPr>
          <a:xfrm>
            <a:off x="811845" y="802955"/>
            <a:ext cx="4283082" cy="1454051"/>
          </a:xfrm>
        </p:spPr>
        <p:txBody>
          <a:bodyPr>
            <a:noAutofit/>
          </a:bodyPr>
          <a:lstStyle/>
          <a:p>
            <a:r>
              <a:rPr lang="en-CA" sz="3200" b="1" dirty="0">
                <a:solidFill>
                  <a:srgbClr val="66252F"/>
                </a:solidFill>
              </a:rPr>
              <a:t>Main focus of the additions in the Nicene-Constantinopolitan Creed</a:t>
            </a:r>
          </a:p>
        </p:txBody>
      </p:sp>
      <p:sp>
        <p:nvSpPr>
          <p:cNvPr id="3" name="Content Placeholder 2">
            <a:extLst>
              <a:ext uri="{FF2B5EF4-FFF2-40B4-BE49-F238E27FC236}">
                <a16:creationId xmlns:a16="http://schemas.microsoft.com/office/drawing/2014/main" xmlns="" id="{82304C5F-3DEC-47CA-9AC7-016EBB440F8F}"/>
              </a:ext>
            </a:extLst>
          </p:cNvPr>
          <p:cNvSpPr>
            <a:spLocks noGrp="1"/>
          </p:cNvSpPr>
          <p:nvPr>
            <p:ph idx="1"/>
          </p:nvPr>
        </p:nvSpPr>
        <p:spPr>
          <a:xfrm>
            <a:off x="1379732" y="2421683"/>
            <a:ext cx="4282740" cy="2112217"/>
          </a:xfrm>
        </p:spPr>
        <p:txBody>
          <a:bodyPr anchor="ctr">
            <a:normAutofit lnSpcReduction="10000"/>
          </a:bodyPr>
          <a:lstStyle/>
          <a:p>
            <a:r>
              <a:rPr lang="en-CA" sz="2000">
                <a:solidFill>
                  <a:srgbClr val="000000"/>
                </a:solidFill>
              </a:rPr>
              <a:t>The Divinity of the Holy Spirit (Belief in the Holy Spirit)</a:t>
            </a:r>
          </a:p>
          <a:p>
            <a:r>
              <a:rPr lang="en-CA" sz="2000">
                <a:solidFill>
                  <a:srgbClr val="000000"/>
                </a:solidFill>
              </a:rPr>
              <a:t>The Church</a:t>
            </a:r>
          </a:p>
          <a:p>
            <a:r>
              <a:rPr lang="en-CA" sz="2000">
                <a:solidFill>
                  <a:srgbClr val="000000"/>
                </a:solidFill>
              </a:rPr>
              <a:t>Baptism</a:t>
            </a:r>
          </a:p>
          <a:p>
            <a:r>
              <a:rPr lang="en-CA" sz="2000">
                <a:solidFill>
                  <a:srgbClr val="000000"/>
                </a:solidFill>
              </a:rPr>
              <a:t>Resurrection of the dead and the life of the coming age</a:t>
            </a:r>
            <a:endParaRPr lang="en-CA" sz="2000" dirty="0">
              <a:solidFill>
                <a:srgbClr val="000000"/>
              </a:solidFill>
            </a:endParaRPr>
          </a:p>
        </p:txBody>
      </p:sp>
      <p:sp>
        <p:nvSpPr>
          <p:cNvPr id="40" name="Ribbon: Tilted Up 39">
            <a:extLst>
              <a:ext uri="{FF2B5EF4-FFF2-40B4-BE49-F238E27FC236}">
                <a16:creationId xmlns:a16="http://schemas.microsoft.com/office/drawing/2014/main" xmlns="" id="{90CDAD06-75F3-4750-A874-611E1BD3DE44}"/>
              </a:ext>
            </a:extLst>
          </p:cNvPr>
          <p:cNvSpPr/>
          <p:nvPr/>
        </p:nvSpPr>
        <p:spPr>
          <a:xfrm>
            <a:off x="838200" y="6084887"/>
            <a:ext cx="3228975" cy="454025"/>
          </a:xfrm>
          <a:prstGeom prst="ribbon2">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bg1"/>
                </a:solidFill>
              </a:rPr>
              <a:t>Introduction</a:t>
            </a:r>
          </a:p>
        </p:txBody>
      </p:sp>
      <p:sp>
        <p:nvSpPr>
          <p:cNvPr id="41" name="Ribbon: Tilted Up 40">
            <a:extLst>
              <a:ext uri="{FF2B5EF4-FFF2-40B4-BE49-F238E27FC236}">
                <a16:creationId xmlns:a16="http://schemas.microsoft.com/office/drawing/2014/main" xmlns="" id="{0F0E8639-6856-4BB9-9A3C-BEA8B18BB730}"/>
              </a:ext>
            </a:extLst>
          </p:cNvPr>
          <p:cNvSpPr/>
          <p:nvPr/>
        </p:nvSpPr>
        <p:spPr>
          <a:xfrm>
            <a:off x="4486275" y="6084887"/>
            <a:ext cx="3228975" cy="454025"/>
          </a:xfrm>
          <a:prstGeom prst="ribbon2">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Analysis</a:t>
            </a:r>
          </a:p>
        </p:txBody>
      </p:sp>
      <p:sp>
        <p:nvSpPr>
          <p:cNvPr id="42" name="Ribbon: Tilted Up 41">
            <a:extLst>
              <a:ext uri="{FF2B5EF4-FFF2-40B4-BE49-F238E27FC236}">
                <a16:creationId xmlns:a16="http://schemas.microsoft.com/office/drawing/2014/main" xmlns="" id="{BEF6BFAE-7722-40D6-8EEF-73ECE7AA6000}"/>
              </a:ext>
            </a:extLst>
          </p:cNvPr>
          <p:cNvSpPr/>
          <p:nvPr/>
        </p:nvSpPr>
        <p:spPr>
          <a:xfrm>
            <a:off x="8134350" y="6084886"/>
            <a:ext cx="3228975" cy="454025"/>
          </a:xfrm>
          <a:prstGeom prst="ribbon2">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Conclusion</a:t>
            </a:r>
          </a:p>
        </p:txBody>
      </p:sp>
    </p:spTree>
    <p:extLst>
      <p:ext uri="{BB962C8B-B14F-4D97-AF65-F5344CB8AC3E}">
        <p14:creationId xmlns:p14="http://schemas.microsoft.com/office/powerpoint/2010/main" val="30791729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C20378-F373-4209-9CB2-E008BF54CA05}"/>
              </a:ext>
            </a:extLst>
          </p:cNvPr>
          <p:cNvSpPr>
            <a:spLocks noGrp="1"/>
          </p:cNvSpPr>
          <p:nvPr>
            <p:ph type="title"/>
          </p:nvPr>
        </p:nvSpPr>
        <p:spPr>
          <a:xfrm>
            <a:off x="655320" y="365125"/>
            <a:ext cx="5120114" cy="1692794"/>
          </a:xfrm>
        </p:spPr>
        <p:txBody>
          <a:bodyPr>
            <a:normAutofit/>
          </a:bodyPr>
          <a:lstStyle/>
          <a:p>
            <a:r>
              <a:rPr lang="en-CA" sz="3200" b="1" i="1" dirty="0"/>
              <a:t>“We believe in” </a:t>
            </a:r>
            <a:r>
              <a:rPr lang="en-CA" sz="4000" dirty="0"/>
              <a:t>the Holy Spirit</a:t>
            </a:r>
            <a:endParaRPr lang="en-CA" dirty="0"/>
          </a:p>
        </p:txBody>
      </p:sp>
      <p:sp>
        <p:nvSpPr>
          <p:cNvPr id="3" name="Content Placeholder 2">
            <a:extLst>
              <a:ext uri="{FF2B5EF4-FFF2-40B4-BE49-F238E27FC236}">
                <a16:creationId xmlns:a16="http://schemas.microsoft.com/office/drawing/2014/main" xmlns="" id="{BE942B17-8B91-4119-9C18-87CC1FB7DEA5}"/>
              </a:ext>
            </a:extLst>
          </p:cNvPr>
          <p:cNvSpPr>
            <a:spLocks noGrp="1"/>
          </p:cNvSpPr>
          <p:nvPr>
            <p:ph idx="1"/>
          </p:nvPr>
        </p:nvSpPr>
        <p:spPr>
          <a:xfrm>
            <a:off x="655320" y="2057919"/>
            <a:ext cx="5120113" cy="3971406"/>
          </a:xfrm>
        </p:spPr>
        <p:txBody>
          <a:bodyPr>
            <a:normAutofit/>
          </a:bodyPr>
          <a:lstStyle/>
          <a:p>
            <a:r>
              <a:rPr lang="en-CA" sz="2400" dirty="0"/>
              <a:t>The third hypostasis of the Trinity (hypostasis?)</a:t>
            </a:r>
          </a:p>
          <a:p>
            <a:pPr lvl="1"/>
            <a:r>
              <a:rPr lang="en-CA" dirty="0"/>
              <a:t>Father (Being/Existing)</a:t>
            </a:r>
          </a:p>
          <a:p>
            <a:pPr lvl="1"/>
            <a:r>
              <a:rPr lang="en-CA" dirty="0"/>
              <a:t>Son (Logos)</a:t>
            </a:r>
          </a:p>
          <a:p>
            <a:pPr lvl="1"/>
            <a:r>
              <a:rPr lang="en-CA" dirty="0"/>
              <a:t>Spirit (Giver of Life)</a:t>
            </a:r>
          </a:p>
          <a:p>
            <a:r>
              <a:rPr lang="en-CA" sz="2400" i="1" dirty="0"/>
              <a:t>“Therefore go and make disciples of all nations, baptizing them in the name of the Father, the Son, and the Holy Spirit…” Matthew 28:19</a:t>
            </a:r>
          </a:p>
        </p:txBody>
      </p:sp>
      <p:pic>
        <p:nvPicPr>
          <p:cNvPr id="16" name="Picture 15" descr="A picture containing building, sitting, blue, towel&#10;&#10;Description automatically generated">
            <a:extLst>
              <a:ext uri="{FF2B5EF4-FFF2-40B4-BE49-F238E27FC236}">
                <a16:creationId xmlns:a16="http://schemas.microsoft.com/office/drawing/2014/main" xmlns="" id="{98B4311E-65AF-4613-B8C3-7E657941E88E}"/>
              </a:ext>
            </a:extLst>
          </p:cNvPr>
          <p:cNvPicPr>
            <a:picLocks noChangeAspect="1"/>
          </p:cNvPicPr>
          <p:nvPr/>
        </p:nvPicPr>
        <p:blipFill rotWithShape="1">
          <a:blip r:embed="rId2">
            <a:extLst>
              <a:ext uri="{28A0092B-C50C-407E-A947-70E740481C1C}">
                <a14:useLocalDpi xmlns:a14="http://schemas.microsoft.com/office/drawing/2010/main" val="0"/>
              </a:ext>
            </a:extLst>
          </a:blip>
          <a:srcRect r="2" b="4951"/>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6" name="Arrow: Bent-Up 5">
            <a:extLst>
              <a:ext uri="{FF2B5EF4-FFF2-40B4-BE49-F238E27FC236}">
                <a16:creationId xmlns:a16="http://schemas.microsoft.com/office/drawing/2014/main" xmlns="" id="{5272A4B3-4044-4197-BCAD-8ADCBBF7887A}"/>
              </a:ext>
            </a:extLst>
          </p:cNvPr>
          <p:cNvSpPr/>
          <p:nvPr/>
        </p:nvSpPr>
        <p:spPr>
          <a:xfrm rot="5400000">
            <a:off x="1142999" y="6035674"/>
            <a:ext cx="600075" cy="454025"/>
          </a:xfrm>
          <a:prstGeom prst="bentUpArrow">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Ribbon: Tilted Up 6">
            <a:extLst>
              <a:ext uri="{FF2B5EF4-FFF2-40B4-BE49-F238E27FC236}">
                <a16:creationId xmlns:a16="http://schemas.microsoft.com/office/drawing/2014/main" xmlns="" id="{252C9225-2C65-45ED-9D2B-E15515B8AF8B}"/>
              </a:ext>
            </a:extLst>
          </p:cNvPr>
          <p:cNvSpPr/>
          <p:nvPr/>
        </p:nvSpPr>
        <p:spPr>
          <a:xfrm>
            <a:off x="838200" y="5707062"/>
            <a:ext cx="2381250" cy="395287"/>
          </a:xfrm>
          <a:prstGeom prst="ribbon2">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Analysis</a:t>
            </a:r>
          </a:p>
        </p:txBody>
      </p:sp>
      <p:sp>
        <p:nvSpPr>
          <p:cNvPr id="8" name="Ribbon: Tilted Down 7">
            <a:extLst>
              <a:ext uri="{FF2B5EF4-FFF2-40B4-BE49-F238E27FC236}">
                <a16:creationId xmlns:a16="http://schemas.microsoft.com/office/drawing/2014/main" xmlns="" id="{41C4F1E7-B2F4-40B6-A084-C3C54FE274F5}"/>
              </a:ext>
            </a:extLst>
          </p:cNvPr>
          <p:cNvSpPr/>
          <p:nvPr/>
        </p:nvSpPr>
        <p:spPr>
          <a:xfrm>
            <a:off x="1685924" y="6307137"/>
            <a:ext cx="2352675" cy="371475"/>
          </a:xfrm>
          <a:prstGeom prst="ribbon">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Holy Spirit</a:t>
            </a:r>
          </a:p>
        </p:txBody>
      </p:sp>
      <p:sp>
        <p:nvSpPr>
          <p:cNvPr id="9" name="Ribbon: Tilted Down 8">
            <a:extLst>
              <a:ext uri="{FF2B5EF4-FFF2-40B4-BE49-F238E27FC236}">
                <a16:creationId xmlns:a16="http://schemas.microsoft.com/office/drawing/2014/main" xmlns="" id="{0FB454DD-86F3-40CB-ABA4-2F67D3989C54}"/>
              </a:ext>
            </a:extLst>
          </p:cNvPr>
          <p:cNvSpPr/>
          <p:nvPr/>
        </p:nvSpPr>
        <p:spPr>
          <a:xfrm>
            <a:off x="8896349" y="6307137"/>
            <a:ext cx="2628900"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Coming Age</a:t>
            </a:r>
          </a:p>
        </p:txBody>
      </p:sp>
      <p:sp>
        <p:nvSpPr>
          <p:cNvPr id="10" name="Ribbon: Tilted Down 9">
            <a:extLst>
              <a:ext uri="{FF2B5EF4-FFF2-40B4-BE49-F238E27FC236}">
                <a16:creationId xmlns:a16="http://schemas.microsoft.com/office/drawing/2014/main" xmlns="" id="{2FF121BB-9FC0-4802-905C-7D7A964C6F3E}"/>
              </a:ext>
            </a:extLst>
          </p:cNvPr>
          <p:cNvSpPr/>
          <p:nvPr/>
        </p:nvSpPr>
        <p:spPr>
          <a:xfrm>
            <a:off x="6505574" y="6307137"/>
            <a:ext cx="22764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Baptism</a:t>
            </a:r>
          </a:p>
        </p:txBody>
      </p:sp>
      <p:sp>
        <p:nvSpPr>
          <p:cNvPr id="11" name="Ribbon: Tilted Down 10">
            <a:extLst>
              <a:ext uri="{FF2B5EF4-FFF2-40B4-BE49-F238E27FC236}">
                <a16:creationId xmlns:a16="http://schemas.microsoft.com/office/drawing/2014/main" xmlns="" id="{C3A7B09E-85D9-4562-AF75-2F64EFE0BB58}"/>
              </a:ext>
            </a:extLst>
          </p:cNvPr>
          <p:cNvSpPr/>
          <p:nvPr/>
        </p:nvSpPr>
        <p:spPr>
          <a:xfrm>
            <a:off x="4133849" y="6307137"/>
            <a:ext cx="22764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Church</a:t>
            </a:r>
          </a:p>
        </p:txBody>
      </p:sp>
      <p:sp>
        <p:nvSpPr>
          <p:cNvPr id="5" name="Rectangle: Rounded Corners 4">
            <a:extLst>
              <a:ext uri="{FF2B5EF4-FFF2-40B4-BE49-F238E27FC236}">
                <a16:creationId xmlns:a16="http://schemas.microsoft.com/office/drawing/2014/main" xmlns="" id="{5ADA08E3-FDD9-4E2D-8551-2D4FBE0D2744}"/>
              </a:ext>
            </a:extLst>
          </p:cNvPr>
          <p:cNvSpPr/>
          <p:nvPr/>
        </p:nvSpPr>
        <p:spPr>
          <a:xfrm>
            <a:off x="3457575" y="6029325"/>
            <a:ext cx="596899" cy="277812"/>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1/5</a:t>
            </a:r>
          </a:p>
        </p:txBody>
      </p:sp>
    </p:spTree>
    <p:extLst>
      <p:ext uri="{BB962C8B-B14F-4D97-AF65-F5344CB8AC3E}">
        <p14:creationId xmlns:p14="http://schemas.microsoft.com/office/powerpoint/2010/main" val="3936212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C20378-F373-4209-9CB2-E008BF54CA05}"/>
              </a:ext>
            </a:extLst>
          </p:cNvPr>
          <p:cNvSpPr>
            <a:spLocks noGrp="1"/>
          </p:cNvSpPr>
          <p:nvPr>
            <p:ph type="title"/>
          </p:nvPr>
        </p:nvSpPr>
        <p:spPr>
          <a:xfrm>
            <a:off x="655320" y="365125"/>
            <a:ext cx="5120114" cy="1692794"/>
          </a:xfrm>
        </p:spPr>
        <p:txBody>
          <a:bodyPr>
            <a:normAutofit/>
          </a:bodyPr>
          <a:lstStyle/>
          <a:p>
            <a:r>
              <a:rPr lang="en-CA" sz="4000" dirty="0"/>
              <a:t>The Holy Spirit, </a:t>
            </a:r>
            <a:r>
              <a:rPr lang="en-CA" sz="3200" b="1" i="1" dirty="0"/>
              <a:t>“The Lord the Giver of life”</a:t>
            </a:r>
            <a:endParaRPr lang="en-CA" dirty="0"/>
          </a:p>
        </p:txBody>
      </p:sp>
      <p:sp>
        <p:nvSpPr>
          <p:cNvPr id="3" name="Content Placeholder 2">
            <a:extLst>
              <a:ext uri="{FF2B5EF4-FFF2-40B4-BE49-F238E27FC236}">
                <a16:creationId xmlns:a16="http://schemas.microsoft.com/office/drawing/2014/main" xmlns="" id="{BE942B17-8B91-4119-9C18-87CC1FB7DEA5}"/>
              </a:ext>
            </a:extLst>
          </p:cNvPr>
          <p:cNvSpPr>
            <a:spLocks noGrp="1"/>
          </p:cNvSpPr>
          <p:nvPr>
            <p:ph idx="1"/>
          </p:nvPr>
        </p:nvSpPr>
        <p:spPr>
          <a:xfrm>
            <a:off x="655321" y="2057919"/>
            <a:ext cx="5120113" cy="3462228"/>
          </a:xfrm>
        </p:spPr>
        <p:txBody>
          <a:bodyPr>
            <a:normAutofit/>
          </a:bodyPr>
          <a:lstStyle/>
          <a:p>
            <a:r>
              <a:rPr lang="en-CA" dirty="0"/>
              <a:t>The Divinity of the Holy Spirit:</a:t>
            </a:r>
          </a:p>
          <a:p>
            <a:pPr lvl="1"/>
            <a:r>
              <a:rPr lang="en-CA" dirty="0"/>
              <a:t>The Lord</a:t>
            </a:r>
          </a:p>
          <a:p>
            <a:pPr lvl="2"/>
            <a:r>
              <a:rPr lang="en-CA" dirty="0"/>
              <a:t>“Now the Lord is the Spirit; and where the Spirit of the Lord is, there is liberty.” 2 Corinthians 3:17</a:t>
            </a:r>
          </a:p>
          <a:p>
            <a:pPr lvl="2"/>
            <a:r>
              <a:rPr lang="en-CA" dirty="0"/>
              <a:t>Biblical weight</a:t>
            </a:r>
          </a:p>
          <a:p>
            <a:pPr lvl="2"/>
            <a:r>
              <a:rPr lang="en-CA" dirty="0"/>
              <a:t>Acts 5:3,4</a:t>
            </a:r>
          </a:p>
          <a:p>
            <a:pPr lvl="1"/>
            <a:r>
              <a:rPr lang="en-CA" dirty="0"/>
              <a:t>The Giver of life</a:t>
            </a:r>
          </a:p>
          <a:p>
            <a:pPr lvl="2"/>
            <a:r>
              <a:rPr lang="en-CA" dirty="0"/>
              <a:t>Life can only come from God</a:t>
            </a:r>
          </a:p>
        </p:txBody>
      </p:sp>
      <p:pic>
        <p:nvPicPr>
          <p:cNvPr id="16" name="Picture 15" descr="A picture containing building, sitting, blue, towel&#10;&#10;Description automatically generated">
            <a:extLst>
              <a:ext uri="{FF2B5EF4-FFF2-40B4-BE49-F238E27FC236}">
                <a16:creationId xmlns:a16="http://schemas.microsoft.com/office/drawing/2014/main" xmlns="" id="{98B4311E-65AF-4613-B8C3-7E657941E88E}"/>
              </a:ext>
            </a:extLst>
          </p:cNvPr>
          <p:cNvPicPr>
            <a:picLocks noChangeAspect="1"/>
          </p:cNvPicPr>
          <p:nvPr/>
        </p:nvPicPr>
        <p:blipFill rotWithShape="1">
          <a:blip r:embed="rId2">
            <a:extLst>
              <a:ext uri="{28A0092B-C50C-407E-A947-70E740481C1C}">
                <a14:useLocalDpi xmlns:a14="http://schemas.microsoft.com/office/drawing/2010/main" val="0"/>
              </a:ext>
            </a:extLst>
          </a:blip>
          <a:srcRect r="2" b="4951"/>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6" name="Arrow: Bent-Up 5">
            <a:extLst>
              <a:ext uri="{FF2B5EF4-FFF2-40B4-BE49-F238E27FC236}">
                <a16:creationId xmlns:a16="http://schemas.microsoft.com/office/drawing/2014/main" xmlns="" id="{59B1034C-164D-409D-806F-CA9D0AEF443B}"/>
              </a:ext>
            </a:extLst>
          </p:cNvPr>
          <p:cNvSpPr/>
          <p:nvPr/>
        </p:nvSpPr>
        <p:spPr>
          <a:xfrm rot="5400000">
            <a:off x="1142999" y="6035674"/>
            <a:ext cx="600075" cy="454025"/>
          </a:xfrm>
          <a:prstGeom prst="bentUpArrow">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Ribbon: Tilted Up 6">
            <a:extLst>
              <a:ext uri="{FF2B5EF4-FFF2-40B4-BE49-F238E27FC236}">
                <a16:creationId xmlns:a16="http://schemas.microsoft.com/office/drawing/2014/main" xmlns="" id="{6CDD5768-C5B1-4C5F-9ED7-0B6E025EB0E3}"/>
              </a:ext>
            </a:extLst>
          </p:cNvPr>
          <p:cNvSpPr/>
          <p:nvPr/>
        </p:nvSpPr>
        <p:spPr>
          <a:xfrm>
            <a:off x="838200" y="5707062"/>
            <a:ext cx="2381250" cy="395287"/>
          </a:xfrm>
          <a:prstGeom prst="ribbon2">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Analysis</a:t>
            </a:r>
          </a:p>
        </p:txBody>
      </p:sp>
      <p:sp>
        <p:nvSpPr>
          <p:cNvPr id="8" name="Ribbon: Tilted Down 7">
            <a:extLst>
              <a:ext uri="{FF2B5EF4-FFF2-40B4-BE49-F238E27FC236}">
                <a16:creationId xmlns:a16="http://schemas.microsoft.com/office/drawing/2014/main" xmlns="" id="{45AA1AB0-580B-4042-ABA7-44891EC04D5A}"/>
              </a:ext>
            </a:extLst>
          </p:cNvPr>
          <p:cNvSpPr/>
          <p:nvPr/>
        </p:nvSpPr>
        <p:spPr>
          <a:xfrm>
            <a:off x="1685924" y="6307137"/>
            <a:ext cx="2352675" cy="371475"/>
          </a:xfrm>
          <a:prstGeom prst="ribbon">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Holy Spirit</a:t>
            </a:r>
          </a:p>
        </p:txBody>
      </p:sp>
      <p:sp>
        <p:nvSpPr>
          <p:cNvPr id="9" name="Ribbon: Tilted Down 8">
            <a:extLst>
              <a:ext uri="{FF2B5EF4-FFF2-40B4-BE49-F238E27FC236}">
                <a16:creationId xmlns:a16="http://schemas.microsoft.com/office/drawing/2014/main" xmlns="" id="{19D7B23E-F1F8-4D01-AE3F-3AE013742E09}"/>
              </a:ext>
            </a:extLst>
          </p:cNvPr>
          <p:cNvSpPr/>
          <p:nvPr/>
        </p:nvSpPr>
        <p:spPr>
          <a:xfrm>
            <a:off x="8896349" y="6307137"/>
            <a:ext cx="2628900"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Coming Age</a:t>
            </a:r>
          </a:p>
        </p:txBody>
      </p:sp>
      <p:sp>
        <p:nvSpPr>
          <p:cNvPr id="10" name="Ribbon: Tilted Down 9">
            <a:extLst>
              <a:ext uri="{FF2B5EF4-FFF2-40B4-BE49-F238E27FC236}">
                <a16:creationId xmlns:a16="http://schemas.microsoft.com/office/drawing/2014/main" xmlns="" id="{C688D86F-38AD-4172-B1F8-70714BFDA438}"/>
              </a:ext>
            </a:extLst>
          </p:cNvPr>
          <p:cNvSpPr/>
          <p:nvPr/>
        </p:nvSpPr>
        <p:spPr>
          <a:xfrm>
            <a:off x="6505574" y="6307137"/>
            <a:ext cx="22764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Baptism</a:t>
            </a:r>
          </a:p>
        </p:txBody>
      </p:sp>
      <p:sp>
        <p:nvSpPr>
          <p:cNvPr id="11" name="Ribbon: Tilted Down 10">
            <a:extLst>
              <a:ext uri="{FF2B5EF4-FFF2-40B4-BE49-F238E27FC236}">
                <a16:creationId xmlns:a16="http://schemas.microsoft.com/office/drawing/2014/main" xmlns="" id="{08381046-067F-464E-9CE5-4E7366A9F73C}"/>
              </a:ext>
            </a:extLst>
          </p:cNvPr>
          <p:cNvSpPr/>
          <p:nvPr/>
        </p:nvSpPr>
        <p:spPr>
          <a:xfrm>
            <a:off x="4133849" y="6307137"/>
            <a:ext cx="22764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Church</a:t>
            </a:r>
          </a:p>
        </p:txBody>
      </p:sp>
      <p:sp>
        <p:nvSpPr>
          <p:cNvPr id="12" name="Rectangle: Rounded Corners 11">
            <a:extLst>
              <a:ext uri="{FF2B5EF4-FFF2-40B4-BE49-F238E27FC236}">
                <a16:creationId xmlns:a16="http://schemas.microsoft.com/office/drawing/2014/main" xmlns="" id="{528C70F5-D43A-44D2-9DC4-DC6B859E8A48}"/>
              </a:ext>
            </a:extLst>
          </p:cNvPr>
          <p:cNvSpPr/>
          <p:nvPr/>
        </p:nvSpPr>
        <p:spPr>
          <a:xfrm>
            <a:off x="3457575" y="6029325"/>
            <a:ext cx="596899" cy="277812"/>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2/5</a:t>
            </a:r>
          </a:p>
        </p:txBody>
      </p:sp>
    </p:spTree>
    <p:extLst>
      <p:ext uri="{BB962C8B-B14F-4D97-AF65-F5344CB8AC3E}">
        <p14:creationId xmlns:p14="http://schemas.microsoft.com/office/powerpoint/2010/main" val="3493478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C20378-F373-4209-9CB2-E008BF54CA05}"/>
              </a:ext>
            </a:extLst>
          </p:cNvPr>
          <p:cNvSpPr>
            <a:spLocks noGrp="1"/>
          </p:cNvSpPr>
          <p:nvPr>
            <p:ph type="title"/>
          </p:nvPr>
        </p:nvSpPr>
        <p:spPr>
          <a:xfrm>
            <a:off x="655320" y="365125"/>
            <a:ext cx="5120114" cy="1692794"/>
          </a:xfrm>
        </p:spPr>
        <p:txBody>
          <a:bodyPr>
            <a:normAutofit/>
          </a:bodyPr>
          <a:lstStyle/>
          <a:p>
            <a:r>
              <a:rPr lang="en-CA" sz="4000" dirty="0"/>
              <a:t>The Holy Spirit, </a:t>
            </a:r>
            <a:r>
              <a:rPr lang="en-CA" sz="3200" b="1" i="1" dirty="0"/>
              <a:t>“Who proceeds from the Father”</a:t>
            </a:r>
            <a:endParaRPr lang="en-CA" dirty="0"/>
          </a:p>
        </p:txBody>
      </p:sp>
      <p:sp>
        <p:nvSpPr>
          <p:cNvPr id="3" name="Content Placeholder 2">
            <a:extLst>
              <a:ext uri="{FF2B5EF4-FFF2-40B4-BE49-F238E27FC236}">
                <a16:creationId xmlns:a16="http://schemas.microsoft.com/office/drawing/2014/main" xmlns="" id="{BE942B17-8B91-4119-9C18-87CC1FB7DEA5}"/>
              </a:ext>
            </a:extLst>
          </p:cNvPr>
          <p:cNvSpPr>
            <a:spLocks noGrp="1"/>
          </p:cNvSpPr>
          <p:nvPr>
            <p:ph idx="1"/>
          </p:nvPr>
        </p:nvSpPr>
        <p:spPr>
          <a:xfrm>
            <a:off x="655321" y="2057919"/>
            <a:ext cx="5120113" cy="3462228"/>
          </a:xfrm>
        </p:spPr>
        <p:txBody>
          <a:bodyPr>
            <a:normAutofit fontScale="92500" lnSpcReduction="20000"/>
          </a:bodyPr>
          <a:lstStyle/>
          <a:p>
            <a:r>
              <a:rPr lang="en-CA" dirty="0"/>
              <a:t>Procession</a:t>
            </a:r>
          </a:p>
          <a:p>
            <a:pPr lvl="1"/>
            <a:r>
              <a:rPr lang="en-CA" dirty="0"/>
              <a:t>A coming out of</a:t>
            </a:r>
          </a:p>
          <a:p>
            <a:pPr lvl="2"/>
            <a:r>
              <a:rPr lang="en-CA" dirty="0"/>
              <a:t>Sending?</a:t>
            </a:r>
          </a:p>
          <a:p>
            <a:pPr lvl="2"/>
            <a:r>
              <a:rPr lang="en-CA" dirty="0"/>
              <a:t>The unity of the Holy Spirit with the Father</a:t>
            </a:r>
          </a:p>
          <a:p>
            <a:pPr lvl="2"/>
            <a:endParaRPr lang="en-CA" dirty="0"/>
          </a:p>
          <a:p>
            <a:pPr marL="0" indent="0">
              <a:buNone/>
            </a:pPr>
            <a:endParaRPr lang="en-CA" dirty="0"/>
          </a:p>
          <a:p>
            <a:pPr marL="0" indent="0">
              <a:buNone/>
            </a:pPr>
            <a:endParaRPr lang="en-CA" dirty="0"/>
          </a:p>
          <a:p>
            <a:pPr marL="0" indent="0">
              <a:buNone/>
            </a:pPr>
            <a:r>
              <a:rPr lang="en-CA" sz="2200" dirty="0"/>
              <a:t>“But when the Helper comes, whom I shall send to you from the Father, the Spirit of truth </a:t>
            </a:r>
            <a:r>
              <a:rPr lang="en-CA" sz="2200" b="1" i="1" dirty="0"/>
              <a:t>who proceeds from the Father</a:t>
            </a:r>
            <a:r>
              <a:rPr lang="en-CA" sz="2200" dirty="0"/>
              <a:t>, He will testify of Me.” John 15:26</a:t>
            </a:r>
          </a:p>
          <a:p>
            <a:pPr marL="0" indent="0">
              <a:buNone/>
            </a:pPr>
            <a:endParaRPr lang="en-CA" dirty="0"/>
          </a:p>
          <a:p>
            <a:pPr marL="914400" lvl="2" indent="0">
              <a:buNone/>
            </a:pPr>
            <a:endParaRPr lang="en-CA" dirty="0"/>
          </a:p>
        </p:txBody>
      </p:sp>
      <p:pic>
        <p:nvPicPr>
          <p:cNvPr id="16" name="Picture 15" descr="A picture containing building, sitting, blue, towel&#10;&#10;Description automatically generated">
            <a:extLst>
              <a:ext uri="{FF2B5EF4-FFF2-40B4-BE49-F238E27FC236}">
                <a16:creationId xmlns:a16="http://schemas.microsoft.com/office/drawing/2014/main" xmlns="" id="{98B4311E-65AF-4613-B8C3-7E657941E88E}"/>
              </a:ext>
            </a:extLst>
          </p:cNvPr>
          <p:cNvPicPr>
            <a:picLocks noChangeAspect="1"/>
          </p:cNvPicPr>
          <p:nvPr/>
        </p:nvPicPr>
        <p:blipFill rotWithShape="1">
          <a:blip r:embed="rId2">
            <a:extLst>
              <a:ext uri="{28A0092B-C50C-407E-A947-70E740481C1C}">
                <a14:useLocalDpi xmlns:a14="http://schemas.microsoft.com/office/drawing/2010/main" val="0"/>
              </a:ext>
            </a:extLst>
          </a:blip>
          <a:srcRect r="2" b="4951"/>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5" name="Arrow: Bent-Up 4">
            <a:extLst>
              <a:ext uri="{FF2B5EF4-FFF2-40B4-BE49-F238E27FC236}">
                <a16:creationId xmlns:a16="http://schemas.microsoft.com/office/drawing/2014/main" xmlns="" id="{9F7E8CC4-0168-4CD1-86E7-C197BC909440}"/>
              </a:ext>
            </a:extLst>
          </p:cNvPr>
          <p:cNvSpPr/>
          <p:nvPr/>
        </p:nvSpPr>
        <p:spPr>
          <a:xfrm rot="5400000">
            <a:off x="1142999" y="6035674"/>
            <a:ext cx="600075" cy="454025"/>
          </a:xfrm>
          <a:prstGeom prst="bentUpArrow">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ibbon: Tilted Up 5">
            <a:extLst>
              <a:ext uri="{FF2B5EF4-FFF2-40B4-BE49-F238E27FC236}">
                <a16:creationId xmlns:a16="http://schemas.microsoft.com/office/drawing/2014/main" xmlns="" id="{47D54D22-2EC9-4314-BF8F-B6CF93C1BF8C}"/>
              </a:ext>
            </a:extLst>
          </p:cNvPr>
          <p:cNvSpPr/>
          <p:nvPr/>
        </p:nvSpPr>
        <p:spPr>
          <a:xfrm>
            <a:off x="838200" y="5707062"/>
            <a:ext cx="2381250" cy="395287"/>
          </a:xfrm>
          <a:prstGeom prst="ribbon2">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Analysis</a:t>
            </a:r>
          </a:p>
        </p:txBody>
      </p:sp>
      <p:sp>
        <p:nvSpPr>
          <p:cNvPr id="7" name="Ribbon: Tilted Down 6">
            <a:extLst>
              <a:ext uri="{FF2B5EF4-FFF2-40B4-BE49-F238E27FC236}">
                <a16:creationId xmlns:a16="http://schemas.microsoft.com/office/drawing/2014/main" xmlns="" id="{25A0E389-0C3E-41E3-946E-D825450D89C4}"/>
              </a:ext>
            </a:extLst>
          </p:cNvPr>
          <p:cNvSpPr/>
          <p:nvPr/>
        </p:nvSpPr>
        <p:spPr>
          <a:xfrm>
            <a:off x="1685924" y="6307137"/>
            <a:ext cx="2352675" cy="371475"/>
          </a:xfrm>
          <a:prstGeom prst="ribbon">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Holy Spirit</a:t>
            </a:r>
          </a:p>
        </p:txBody>
      </p:sp>
      <p:sp>
        <p:nvSpPr>
          <p:cNvPr id="8" name="Ribbon: Tilted Down 7">
            <a:extLst>
              <a:ext uri="{FF2B5EF4-FFF2-40B4-BE49-F238E27FC236}">
                <a16:creationId xmlns:a16="http://schemas.microsoft.com/office/drawing/2014/main" xmlns="" id="{D85AE51D-B061-4665-B996-94AE75681FE9}"/>
              </a:ext>
            </a:extLst>
          </p:cNvPr>
          <p:cNvSpPr/>
          <p:nvPr/>
        </p:nvSpPr>
        <p:spPr>
          <a:xfrm>
            <a:off x="8896349" y="6307137"/>
            <a:ext cx="2628900"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Coming Age</a:t>
            </a:r>
          </a:p>
        </p:txBody>
      </p:sp>
      <p:sp>
        <p:nvSpPr>
          <p:cNvPr id="9" name="Ribbon: Tilted Down 8">
            <a:extLst>
              <a:ext uri="{FF2B5EF4-FFF2-40B4-BE49-F238E27FC236}">
                <a16:creationId xmlns:a16="http://schemas.microsoft.com/office/drawing/2014/main" xmlns="" id="{26ACF8BB-4105-44D9-B66A-FBE9ED8DE856}"/>
              </a:ext>
            </a:extLst>
          </p:cNvPr>
          <p:cNvSpPr/>
          <p:nvPr/>
        </p:nvSpPr>
        <p:spPr>
          <a:xfrm>
            <a:off x="6505574" y="6307137"/>
            <a:ext cx="22764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Baptism</a:t>
            </a:r>
          </a:p>
        </p:txBody>
      </p:sp>
      <p:sp>
        <p:nvSpPr>
          <p:cNvPr id="10" name="Ribbon: Tilted Down 9">
            <a:extLst>
              <a:ext uri="{FF2B5EF4-FFF2-40B4-BE49-F238E27FC236}">
                <a16:creationId xmlns:a16="http://schemas.microsoft.com/office/drawing/2014/main" xmlns="" id="{8B3F9A17-B9CF-4A11-BB4C-0AFF08E764FF}"/>
              </a:ext>
            </a:extLst>
          </p:cNvPr>
          <p:cNvSpPr/>
          <p:nvPr/>
        </p:nvSpPr>
        <p:spPr>
          <a:xfrm>
            <a:off x="4133849" y="6307137"/>
            <a:ext cx="22764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Church</a:t>
            </a:r>
          </a:p>
        </p:txBody>
      </p:sp>
      <p:sp>
        <p:nvSpPr>
          <p:cNvPr id="11" name="Rectangle: Rounded Corners 10">
            <a:extLst>
              <a:ext uri="{FF2B5EF4-FFF2-40B4-BE49-F238E27FC236}">
                <a16:creationId xmlns:a16="http://schemas.microsoft.com/office/drawing/2014/main" xmlns="" id="{93DF8C25-75D8-4417-B004-3FEF21790A25}"/>
              </a:ext>
            </a:extLst>
          </p:cNvPr>
          <p:cNvSpPr/>
          <p:nvPr/>
        </p:nvSpPr>
        <p:spPr>
          <a:xfrm>
            <a:off x="3457575" y="6029325"/>
            <a:ext cx="596899" cy="277812"/>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3/5</a:t>
            </a:r>
          </a:p>
        </p:txBody>
      </p:sp>
    </p:spTree>
    <p:extLst>
      <p:ext uri="{BB962C8B-B14F-4D97-AF65-F5344CB8AC3E}">
        <p14:creationId xmlns:p14="http://schemas.microsoft.com/office/powerpoint/2010/main" val="35610717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C20378-F373-4209-9CB2-E008BF54CA05}"/>
              </a:ext>
            </a:extLst>
          </p:cNvPr>
          <p:cNvSpPr>
            <a:spLocks noGrp="1"/>
          </p:cNvSpPr>
          <p:nvPr>
            <p:ph type="title"/>
          </p:nvPr>
        </p:nvSpPr>
        <p:spPr>
          <a:xfrm>
            <a:off x="655320" y="365125"/>
            <a:ext cx="5120114" cy="1692794"/>
          </a:xfrm>
        </p:spPr>
        <p:txBody>
          <a:bodyPr>
            <a:normAutofit/>
          </a:bodyPr>
          <a:lstStyle/>
          <a:p>
            <a:r>
              <a:rPr lang="en-CA" sz="4000" dirty="0"/>
              <a:t>The Holy Spirit, </a:t>
            </a:r>
            <a:r>
              <a:rPr lang="en-CA" sz="3200" b="1" i="1" dirty="0"/>
              <a:t>“who is worshiped and glorified…”</a:t>
            </a:r>
            <a:endParaRPr lang="en-CA" dirty="0"/>
          </a:p>
        </p:txBody>
      </p:sp>
      <p:pic>
        <p:nvPicPr>
          <p:cNvPr id="16" name="Picture 15" descr="A picture containing building, sitting, blue, towel&#10;&#10;Description automatically generated">
            <a:extLst>
              <a:ext uri="{FF2B5EF4-FFF2-40B4-BE49-F238E27FC236}">
                <a16:creationId xmlns:a16="http://schemas.microsoft.com/office/drawing/2014/main" xmlns="" id="{98B4311E-65AF-4613-B8C3-7E657941E88E}"/>
              </a:ext>
            </a:extLst>
          </p:cNvPr>
          <p:cNvPicPr>
            <a:picLocks noChangeAspect="1"/>
          </p:cNvPicPr>
          <p:nvPr/>
        </p:nvPicPr>
        <p:blipFill rotWithShape="1">
          <a:blip r:embed="rId2">
            <a:extLst>
              <a:ext uri="{28A0092B-C50C-407E-A947-70E740481C1C}">
                <a14:useLocalDpi xmlns:a14="http://schemas.microsoft.com/office/drawing/2010/main" val="0"/>
              </a:ext>
            </a:extLst>
          </a:blip>
          <a:srcRect r="2" b="4951"/>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5" name="Arrow: Bent-Up 4">
            <a:extLst>
              <a:ext uri="{FF2B5EF4-FFF2-40B4-BE49-F238E27FC236}">
                <a16:creationId xmlns:a16="http://schemas.microsoft.com/office/drawing/2014/main" xmlns="" id="{C59BC3C4-5EE3-4414-A518-083E0A1383BC}"/>
              </a:ext>
            </a:extLst>
          </p:cNvPr>
          <p:cNvSpPr/>
          <p:nvPr/>
        </p:nvSpPr>
        <p:spPr>
          <a:xfrm rot="5400000">
            <a:off x="1142999" y="6035674"/>
            <a:ext cx="600075" cy="454025"/>
          </a:xfrm>
          <a:prstGeom prst="bentUpArrow">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ibbon: Tilted Up 5">
            <a:extLst>
              <a:ext uri="{FF2B5EF4-FFF2-40B4-BE49-F238E27FC236}">
                <a16:creationId xmlns:a16="http://schemas.microsoft.com/office/drawing/2014/main" xmlns="" id="{96700F4E-9605-42F1-AEAA-BFE22063D85A}"/>
              </a:ext>
            </a:extLst>
          </p:cNvPr>
          <p:cNvSpPr/>
          <p:nvPr/>
        </p:nvSpPr>
        <p:spPr>
          <a:xfrm>
            <a:off x="838200" y="5707062"/>
            <a:ext cx="2381250" cy="395287"/>
          </a:xfrm>
          <a:prstGeom prst="ribbon2">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Analysis</a:t>
            </a:r>
          </a:p>
        </p:txBody>
      </p:sp>
      <p:sp>
        <p:nvSpPr>
          <p:cNvPr id="7" name="Ribbon: Tilted Down 6">
            <a:extLst>
              <a:ext uri="{FF2B5EF4-FFF2-40B4-BE49-F238E27FC236}">
                <a16:creationId xmlns:a16="http://schemas.microsoft.com/office/drawing/2014/main" xmlns="" id="{DF58AD31-B76A-46F7-8B80-31ADA501C8A7}"/>
              </a:ext>
            </a:extLst>
          </p:cNvPr>
          <p:cNvSpPr/>
          <p:nvPr/>
        </p:nvSpPr>
        <p:spPr>
          <a:xfrm>
            <a:off x="1685924" y="6307137"/>
            <a:ext cx="2352675" cy="371475"/>
          </a:xfrm>
          <a:prstGeom prst="ribbon">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Holy Spirit</a:t>
            </a:r>
          </a:p>
        </p:txBody>
      </p:sp>
      <p:sp>
        <p:nvSpPr>
          <p:cNvPr id="8" name="Ribbon: Tilted Down 7">
            <a:extLst>
              <a:ext uri="{FF2B5EF4-FFF2-40B4-BE49-F238E27FC236}">
                <a16:creationId xmlns:a16="http://schemas.microsoft.com/office/drawing/2014/main" xmlns="" id="{89AAD4F1-FE81-4E51-BBC4-17043C4497A1}"/>
              </a:ext>
            </a:extLst>
          </p:cNvPr>
          <p:cNvSpPr/>
          <p:nvPr/>
        </p:nvSpPr>
        <p:spPr>
          <a:xfrm>
            <a:off x="8896349" y="6307137"/>
            <a:ext cx="2628900"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Coming Age</a:t>
            </a:r>
          </a:p>
        </p:txBody>
      </p:sp>
      <p:sp>
        <p:nvSpPr>
          <p:cNvPr id="9" name="Ribbon: Tilted Down 8">
            <a:extLst>
              <a:ext uri="{FF2B5EF4-FFF2-40B4-BE49-F238E27FC236}">
                <a16:creationId xmlns:a16="http://schemas.microsoft.com/office/drawing/2014/main" xmlns="" id="{50B1F578-F76C-4D7A-9688-81D9A6A0DB95}"/>
              </a:ext>
            </a:extLst>
          </p:cNvPr>
          <p:cNvSpPr/>
          <p:nvPr/>
        </p:nvSpPr>
        <p:spPr>
          <a:xfrm>
            <a:off x="6505574" y="6307137"/>
            <a:ext cx="22764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Baptism</a:t>
            </a:r>
          </a:p>
        </p:txBody>
      </p:sp>
      <p:sp>
        <p:nvSpPr>
          <p:cNvPr id="10" name="Ribbon: Tilted Down 9">
            <a:extLst>
              <a:ext uri="{FF2B5EF4-FFF2-40B4-BE49-F238E27FC236}">
                <a16:creationId xmlns:a16="http://schemas.microsoft.com/office/drawing/2014/main" xmlns="" id="{FB0184A1-901A-4F25-BA1E-CE8C37792326}"/>
              </a:ext>
            </a:extLst>
          </p:cNvPr>
          <p:cNvSpPr/>
          <p:nvPr/>
        </p:nvSpPr>
        <p:spPr>
          <a:xfrm>
            <a:off x="4133849" y="6307137"/>
            <a:ext cx="22764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Church</a:t>
            </a:r>
          </a:p>
        </p:txBody>
      </p:sp>
      <p:sp>
        <p:nvSpPr>
          <p:cNvPr id="11" name="Rectangle: Rounded Corners 10">
            <a:extLst>
              <a:ext uri="{FF2B5EF4-FFF2-40B4-BE49-F238E27FC236}">
                <a16:creationId xmlns:a16="http://schemas.microsoft.com/office/drawing/2014/main" xmlns="" id="{1632BF96-66EC-40A3-804A-7A01F6CBCDAE}"/>
              </a:ext>
            </a:extLst>
          </p:cNvPr>
          <p:cNvSpPr/>
          <p:nvPr/>
        </p:nvSpPr>
        <p:spPr>
          <a:xfrm>
            <a:off x="3457575" y="6029325"/>
            <a:ext cx="596899" cy="277812"/>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4/5</a:t>
            </a:r>
          </a:p>
        </p:txBody>
      </p:sp>
    </p:spTree>
    <p:extLst>
      <p:ext uri="{BB962C8B-B14F-4D97-AF65-F5344CB8AC3E}">
        <p14:creationId xmlns:p14="http://schemas.microsoft.com/office/powerpoint/2010/main" val="39358357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C20378-F373-4209-9CB2-E008BF54CA05}"/>
              </a:ext>
            </a:extLst>
          </p:cNvPr>
          <p:cNvSpPr>
            <a:spLocks noGrp="1"/>
          </p:cNvSpPr>
          <p:nvPr>
            <p:ph type="title"/>
          </p:nvPr>
        </p:nvSpPr>
        <p:spPr>
          <a:xfrm>
            <a:off x="655320" y="365125"/>
            <a:ext cx="5120114" cy="1692794"/>
          </a:xfrm>
        </p:spPr>
        <p:txBody>
          <a:bodyPr>
            <a:normAutofit/>
          </a:bodyPr>
          <a:lstStyle/>
          <a:p>
            <a:r>
              <a:rPr lang="en-CA" sz="4000" dirty="0"/>
              <a:t>The Holy Spirit, </a:t>
            </a:r>
            <a:r>
              <a:rPr lang="en-CA" sz="3200" b="1" i="1" dirty="0"/>
              <a:t>“who spoke by the prophets”</a:t>
            </a:r>
            <a:endParaRPr lang="en-CA" dirty="0"/>
          </a:p>
        </p:txBody>
      </p:sp>
      <p:sp>
        <p:nvSpPr>
          <p:cNvPr id="3" name="Content Placeholder 2">
            <a:extLst>
              <a:ext uri="{FF2B5EF4-FFF2-40B4-BE49-F238E27FC236}">
                <a16:creationId xmlns:a16="http://schemas.microsoft.com/office/drawing/2014/main" xmlns="" id="{BE942B17-8B91-4119-9C18-87CC1FB7DEA5}"/>
              </a:ext>
            </a:extLst>
          </p:cNvPr>
          <p:cNvSpPr>
            <a:spLocks noGrp="1"/>
          </p:cNvSpPr>
          <p:nvPr>
            <p:ph idx="1"/>
          </p:nvPr>
        </p:nvSpPr>
        <p:spPr>
          <a:xfrm>
            <a:off x="655321" y="2057919"/>
            <a:ext cx="5120113" cy="3462228"/>
          </a:xfrm>
        </p:spPr>
        <p:txBody>
          <a:bodyPr>
            <a:normAutofit/>
          </a:bodyPr>
          <a:lstStyle/>
          <a:p>
            <a:r>
              <a:rPr lang="en-CA" dirty="0"/>
              <a:t>Acknowledging the role of the Holy Spirit throughout history </a:t>
            </a:r>
            <a:r>
              <a:rPr lang="en-CA" b="1" i="1" dirty="0"/>
              <a:t>and the present </a:t>
            </a:r>
          </a:p>
          <a:p>
            <a:r>
              <a:rPr lang="en-CA" dirty="0"/>
              <a:t>“For prophecy never came by the will of man, but holy men of God spoke as they were moved by the Holy Spirit.” 2 Peter 1:21</a:t>
            </a:r>
          </a:p>
          <a:p>
            <a:pPr marL="0" indent="0">
              <a:buNone/>
            </a:pPr>
            <a:endParaRPr lang="en-CA" dirty="0"/>
          </a:p>
          <a:p>
            <a:pPr marL="914400" lvl="2" indent="0">
              <a:buNone/>
            </a:pPr>
            <a:endParaRPr lang="en-CA" dirty="0"/>
          </a:p>
        </p:txBody>
      </p:sp>
      <p:pic>
        <p:nvPicPr>
          <p:cNvPr id="16" name="Picture 15" descr="A picture containing building, sitting, blue, towel&#10;&#10;Description automatically generated">
            <a:extLst>
              <a:ext uri="{FF2B5EF4-FFF2-40B4-BE49-F238E27FC236}">
                <a16:creationId xmlns:a16="http://schemas.microsoft.com/office/drawing/2014/main" xmlns="" id="{98B4311E-65AF-4613-B8C3-7E657941E88E}"/>
              </a:ext>
            </a:extLst>
          </p:cNvPr>
          <p:cNvPicPr>
            <a:picLocks noChangeAspect="1"/>
          </p:cNvPicPr>
          <p:nvPr/>
        </p:nvPicPr>
        <p:blipFill rotWithShape="1">
          <a:blip r:embed="rId2">
            <a:extLst>
              <a:ext uri="{28A0092B-C50C-407E-A947-70E740481C1C}">
                <a14:useLocalDpi xmlns:a14="http://schemas.microsoft.com/office/drawing/2010/main" val="0"/>
              </a:ext>
            </a:extLst>
          </a:blip>
          <a:srcRect r="2" b="4951"/>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5" name="Arrow: Bent-Up 4">
            <a:extLst>
              <a:ext uri="{FF2B5EF4-FFF2-40B4-BE49-F238E27FC236}">
                <a16:creationId xmlns:a16="http://schemas.microsoft.com/office/drawing/2014/main" xmlns="" id="{149F42AB-057E-4F13-843F-5E00C7541E20}"/>
              </a:ext>
            </a:extLst>
          </p:cNvPr>
          <p:cNvSpPr/>
          <p:nvPr/>
        </p:nvSpPr>
        <p:spPr>
          <a:xfrm rot="5400000">
            <a:off x="1142999" y="6035674"/>
            <a:ext cx="600075" cy="454025"/>
          </a:xfrm>
          <a:prstGeom prst="bentUpArrow">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ibbon: Tilted Up 5">
            <a:extLst>
              <a:ext uri="{FF2B5EF4-FFF2-40B4-BE49-F238E27FC236}">
                <a16:creationId xmlns:a16="http://schemas.microsoft.com/office/drawing/2014/main" xmlns="" id="{B7586882-1DF3-4F7D-B2DF-81350BC5CB4E}"/>
              </a:ext>
            </a:extLst>
          </p:cNvPr>
          <p:cNvSpPr/>
          <p:nvPr/>
        </p:nvSpPr>
        <p:spPr>
          <a:xfrm>
            <a:off x="838200" y="5707062"/>
            <a:ext cx="2381250" cy="395287"/>
          </a:xfrm>
          <a:prstGeom prst="ribbon2">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Analysis</a:t>
            </a:r>
          </a:p>
        </p:txBody>
      </p:sp>
      <p:sp>
        <p:nvSpPr>
          <p:cNvPr id="7" name="Ribbon: Tilted Down 6">
            <a:extLst>
              <a:ext uri="{FF2B5EF4-FFF2-40B4-BE49-F238E27FC236}">
                <a16:creationId xmlns:a16="http://schemas.microsoft.com/office/drawing/2014/main" xmlns="" id="{A18F1C9D-8CE7-4082-A0E1-DE3434D1CF89}"/>
              </a:ext>
            </a:extLst>
          </p:cNvPr>
          <p:cNvSpPr/>
          <p:nvPr/>
        </p:nvSpPr>
        <p:spPr>
          <a:xfrm>
            <a:off x="1685924" y="6307137"/>
            <a:ext cx="2352675" cy="371475"/>
          </a:xfrm>
          <a:prstGeom prst="ribbon">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Holy Spirit</a:t>
            </a:r>
          </a:p>
        </p:txBody>
      </p:sp>
      <p:sp>
        <p:nvSpPr>
          <p:cNvPr id="8" name="Ribbon: Tilted Down 7">
            <a:extLst>
              <a:ext uri="{FF2B5EF4-FFF2-40B4-BE49-F238E27FC236}">
                <a16:creationId xmlns:a16="http://schemas.microsoft.com/office/drawing/2014/main" xmlns="" id="{E003DBF1-2DD5-4A89-9C50-1F48AB7FDD51}"/>
              </a:ext>
            </a:extLst>
          </p:cNvPr>
          <p:cNvSpPr/>
          <p:nvPr/>
        </p:nvSpPr>
        <p:spPr>
          <a:xfrm>
            <a:off x="8896349" y="6307137"/>
            <a:ext cx="2628900"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Coming Age</a:t>
            </a:r>
          </a:p>
        </p:txBody>
      </p:sp>
      <p:sp>
        <p:nvSpPr>
          <p:cNvPr id="9" name="Ribbon: Tilted Down 8">
            <a:extLst>
              <a:ext uri="{FF2B5EF4-FFF2-40B4-BE49-F238E27FC236}">
                <a16:creationId xmlns:a16="http://schemas.microsoft.com/office/drawing/2014/main" xmlns="" id="{C4C56FA9-15E0-4388-B135-2F61862680FC}"/>
              </a:ext>
            </a:extLst>
          </p:cNvPr>
          <p:cNvSpPr/>
          <p:nvPr/>
        </p:nvSpPr>
        <p:spPr>
          <a:xfrm>
            <a:off x="6505574" y="6307137"/>
            <a:ext cx="22764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Baptism</a:t>
            </a:r>
          </a:p>
        </p:txBody>
      </p:sp>
      <p:sp>
        <p:nvSpPr>
          <p:cNvPr id="10" name="Ribbon: Tilted Down 9">
            <a:extLst>
              <a:ext uri="{FF2B5EF4-FFF2-40B4-BE49-F238E27FC236}">
                <a16:creationId xmlns:a16="http://schemas.microsoft.com/office/drawing/2014/main" xmlns="" id="{7FF8E4C9-2D01-44D1-8EA5-3548EB780319}"/>
              </a:ext>
            </a:extLst>
          </p:cNvPr>
          <p:cNvSpPr/>
          <p:nvPr/>
        </p:nvSpPr>
        <p:spPr>
          <a:xfrm>
            <a:off x="4133849" y="6307137"/>
            <a:ext cx="22764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Church</a:t>
            </a:r>
          </a:p>
        </p:txBody>
      </p:sp>
      <p:sp>
        <p:nvSpPr>
          <p:cNvPr id="11" name="Rectangle: Rounded Corners 10">
            <a:extLst>
              <a:ext uri="{FF2B5EF4-FFF2-40B4-BE49-F238E27FC236}">
                <a16:creationId xmlns:a16="http://schemas.microsoft.com/office/drawing/2014/main" xmlns="" id="{465FA89C-3483-4B14-BFB2-DB1736659354}"/>
              </a:ext>
            </a:extLst>
          </p:cNvPr>
          <p:cNvSpPr/>
          <p:nvPr/>
        </p:nvSpPr>
        <p:spPr>
          <a:xfrm>
            <a:off x="3457575" y="6029325"/>
            <a:ext cx="596899" cy="277812"/>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5/5</a:t>
            </a:r>
          </a:p>
        </p:txBody>
      </p:sp>
    </p:spTree>
    <p:extLst>
      <p:ext uri="{BB962C8B-B14F-4D97-AF65-F5344CB8AC3E}">
        <p14:creationId xmlns:p14="http://schemas.microsoft.com/office/powerpoint/2010/main" val="2025676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xmlns="" id="{2E36AAB6-A51C-4941-9293-13FC960AA453}"/>
              </a:ext>
            </a:extLst>
          </p:cNvPr>
          <p:cNvPicPr>
            <a:picLocks noChangeAspect="1"/>
          </p:cNvPicPr>
          <p:nvPr/>
        </p:nvPicPr>
        <p:blipFill rotWithShape="1">
          <a:blip r:embed="rId2"/>
          <a:srcRect t="7585" r="9091" b="8585"/>
          <a:stretch/>
        </p:blipFill>
        <p:spPr>
          <a:xfrm>
            <a:off x="-1" y="10"/>
            <a:ext cx="12192000" cy="6857990"/>
          </a:xfrm>
          <a:prstGeom prst="rect">
            <a:avLst/>
          </a:prstGeom>
        </p:spPr>
      </p:pic>
      <p:sp>
        <p:nvSpPr>
          <p:cNvPr id="35" name="Freeform: Shape 34">
            <a:extLst>
              <a:ext uri="{FF2B5EF4-FFF2-40B4-BE49-F238E27FC236}">
                <a16:creationId xmlns:a16="http://schemas.microsoft.com/office/drawing/2014/main" xmlns="" id="{E862BE82-D00D-42C1-BF16-93AA37870C3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 name="Freeform: Shape 36">
            <a:extLst>
              <a:ext uri="{FF2B5EF4-FFF2-40B4-BE49-F238E27FC236}">
                <a16:creationId xmlns:a16="http://schemas.microsoft.com/office/drawing/2014/main" xmlns="" id="{F6D92C2D-1D3D-4974-918C-06579FB354A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2333" y="-2"/>
            <a:ext cx="5441859" cy="5654940"/>
          </a:xfrm>
          <a:custGeom>
            <a:avLst/>
            <a:gdLst>
              <a:gd name="connsiteX0" fmla="*/ 0 w 5441859"/>
              <a:gd name="connsiteY0" fmla="*/ 0 h 5654940"/>
              <a:gd name="connsiteX1" fmla="*/ 4400492 w 5441859"/>
              <a:gd name="connsiteY1" fmla="*/ 0 h 5654940"/>
              <a:gd name="connsiteX2" fmla="*/ 4484767 w 5441859"/>
              <a:gd name="connsiteY2" fmla="*/ 76595 h 5654940"/>
              <a:gd name="connsiteX3" fmla="*/ 5441859 w 5441859"/>
              <a:gd name="connsiteY3" fmla="*/ 2387221 h 5654940"/>
              <a:gd name="connsiteX4" fmla="*/ 2174140 w 5441859"/>
              <a:gd name="connsiteY4" fmla="*/ 5654940 h 5654940"/>
              <a:gd name="connsiteX5" fmla="*/ 156693 w 5441859"/>
              <a:gd name="connsiteY5" fmla="*/ 4957981 h 5654940"/>
              <a:gd name="connsiteX6" fmla="*/ 0 w 5441859"/>
              <a:gd name="connsiteY6" fmla="*/ 4820612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0" y="0"/>
                </a:moveTo>
                <a:lnTo>
                  <a:pt x="4400492" y="0"/>
                </a:lnTo>
                <a:lnTo>
                  <a:pt x="4484767" y="76595"/>
                </a:lnTo>
                <a:cubicBezTo>
                  <a:pt x="5076108" y="667936"/>
                  <a:pt x="5441859" y="1484866"/>
                  <a:pt x="5441859" y="2387221"/>
                </a:cubicBezTo>
                <a:cubicBezTo>
                  <a:pt x="5441859" y="4191932"/>
                  <a:pt x="3978851" y="5654940"/>
                  <a:pt x="2174140" y="5654940"/>
                </a:cubicBezTo>
                <a:cubicBezTo>
                  <a:pt x="1412778" y="5654940"/>
                  <a:pt x="712231" y="5394557"/>
                  <a:pt x="156693" y="4957981"/>
                </a:cubicBezTo>
                <a:lnTo>
                  <a:pt x="0" y="4820612"/>
                </a:lnTo>
                <a:close/>
              </a:path>
            </a:pathLst>
          </a:cu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xmlns="" id="{BAC20378-F373-4209-9CB2-E008BF54CA05}"/>
              </a:ext>
            </a:extLst>
          </p:cNvPr>
          <p:cNvSpPr>
            <a:spLocks noGrp="1"/>
          </p:cNvSpPr>
          <p:nvPr>
            <p:ph type="title"/>
          </p:nvPr>
        </p:nvSpPr>
        <p:spPr>
          <a:xfrm>
            <a:off x="750242" y="632990"/>
            <a:ext cx="4062643" cy="1043409"/>
          </a:xfrm>
        </p:spPr>
        <p:txBody>
          <a:bodyPr>
            <a:normAutofit/>
          </a:bodyPr>
          <a:lstStyle/>
          <a:p>
            <a:r>
              <a:rPr lang="en-CA" sz="3600" dirty="0">
                <a:solidFill>
                  <a:srgbClr val="66252F"/>
                </a:solidFill>
              </a:rPr>
              <a:t>The Holy Spirit</a:t>
            </a:r>
          </a:p>
        </p:txBody>
      </p:sp>
      <p:sp>
        <p:nvSpPr>
          <p:cNvPr id="3" name="Content Placeholder 2">
            <a:extLst>
              <a:ext uri="{FF2B5EF4-FFF2-40B4-BE49-F238E27FC236}">
                <a16:creationId xmlns:a16="http://schemas.microsoft.com/office/drawing/2014/main" xmlns="" id="{BE942B17-8B91-4119-9C18-87CC1FB7DEA5}"/>
              </a:ext>
            </a:extLst>
          </p:cNvPr>
          <p:cNvSpPr>
            <a:spLocks noGrp="1"/>
          </p:cNvSpPr>
          <p:nvPr>
            <p:ph idx="1"/>
          </p:nvPr>
        </p:nvSpPr>
        <p:spPr>
          <a:xfrm>
            <a:off x="520242" y="1774371"/>
            <a:ext cx="4062642" cy="3220415"/>
          </a:xfrm>
        </p:spPr>
        <p:txBody>
          <a:bodyPr anchor="t">
            <a:normAutofit/>
          </a:bodyPr>
          <a:lstStyle/>
          <a:p>
            <a:pPr marL="0" indent="0">
              <a:buNone/>
            </a:pPr>
            <a:r>
              <a:rPr lang="en-CA" sz="1900" i="1" dirty="0"/>
              <a:t>Were these beliefs always present, or were they an innovation?</a:t>
            </a:r>
          </a:p>
          <a:p>
            <a:r>
              <a:rPr lang="en-CA" sz="1900" i="1" dirty="0"/>
              <a:t>Present in written and oral tradition</a:t>
            </a:r>
          </a:p>
          <a:p>
            <a:r>
              <a:rPr lang="en-CA" sz="1900" i="1" dirty="0"/>
              <a:t>Present in daily liturgical life</a:t>
            </a:r>
          </a:p>
          <a:p>
            <a:endParaRPr lang="en-CA" sz="1300" i="1" dirty="0"/>
          </a:p>
          <a:p>
            <a:pPr marL="0" indent="0">
              <a:buNone/>
            </a:pPr>
            <a:r>
              <a:rPr lang="en-CA" sz="1300" i="1" dirty="0"/>
              <a:t>Literature on the Holy Spirit</a:t>
            </a:r>
          </a:p>
          <a:p>
            <a:r>
              <a:rPr lang="en-CA" sz="1300" i="1" dirty="0"/>
              <a:t>St Athanasius – Letters to Serapion</a:t>
            </a:r>
          </a:p>
          <a:p>
            <a:r>
              <a:rPr lang="en-CA" sz="1300" i="1" dirty="0"/>
              <a:t>St Basil – On the Holy Spirit</a:t>
            </a:r>
          </a:p>
          <a:p>
            <a:r>
              <a:rPr lang="en-CA" sz="1300" i="1" dirty="0"/>
              <a:t>St Gregory the Theologian – 5</a:t>
            </a:r>
            <a:r>
              <a:rPr lang="en-CA" sz="1300" i="1" baseline="30000" dirty="0"/>
              <a:t>th</a:t>
            </a:r>
            <a:r>
              <a:rPr lang="en-CA" sz="1300" i="1" dirty="0"/>
              <a:t> Homily</a:t>
            </a:r>
          </a:p>
          <a:p>
            <a:r>
              <a:rPr lang="en-CA" sz="1300" i="1" dirty="0"/>
              <a:t>St Didymus – On the Holy Spirit</a:t>
            </a:r>
          </a:p>
        </p:txBody>
      </p:sp>
      <p:cxnSp>
        <p:nvCxnSpPr>
          <p:cNvPr id="14" name="Straight Connector 13">
            <a:extLst>
              <a:ext uri="{FF2B5EF4-FFF2-40B4-BE49-F238E27FC236}">
                <a16:creationId xmlns:a16="http://schemas.microsoft.com/office/drawing/2014/main" xmlns="" id="{9CE3A10E-C5CF-412F-AF81-98C21EC7EB81}"/>
              </a:ext>
            </a:extLst>
          </p:cNvPr>
          <p:cNvCxnSpPr/>
          <p:nvPr/>
        </p:nvCxnSpPr>
        <p:spPr>
          <a:xfrm>
            <a:off x="520242" y="1582994"/>
            <a:ext cx="3727293" cy="0"/>
          </a:xfrm>
          <a:prstGeom prst="line">
            <a:avLst/>
          </a:prstGeom>
          <a:ln w="28575"/>
        </p:spPr>
        <p:style>
          <a:lnRef idx="3">
            <a:schemeClr val="dk1"/>
          </a:lnRef>
          <a:fillRef idx="0">
            <a:schemeClr val="dk1"/>
          </a:fillRef>
          <a:effectRef idx="2">
            <a:schemeClr val="dk1"/>
          </a:effectRef>
          <a:fontRef idx="minor">
            <a:schemeClr val="tx1"/>
          </a:fontRef>
        </p:style>
      </p:cxnSp>
      <p:sp>
        <p:nvSpPr>
          <p:cNvPr id="27" name="Arrow: Bent-Up 26">
            <a:extLst>
              <a:ext uri="{FF2B5EF4-FFF2-40B4-BE49-F238E27FC236}">
                <a16:creationId xmlns:a16="http://schemas.microsoft.com/office/drawing/2014/main" xmlns="" id="{1EF38507-78B3-408F-9F60-8E8855719759}"/>
              </a:ext>
            </a:extLst>
          </p:cNvPr>
          <p:cNvSpPr/>
          <p:nvPr/>
        </p:nvSpPr>
        <p:spPr>
          <a:xfrm rot="5400000">
            <a:off x="1142999" y="6035674"/>
            <a:ext cx="600075" cy="454025"/>
          </a:xfrm>
          <a:prstGeom prst="bentUpArrow">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Ribbon: Tilted Up 28">
            <a:extLst>
              <a:ext uri="{FF2B5EF4-FFF2-40B4-BE49-F238E27FC236}">
                <a16:creationId xmlns:a16="http://schemas.microsoft.com/office/drawing/2014/main" xmlns="" id="{3119F0DC-A995-4E29-981E-5DB42EB10AF8}"/>
              </a:ext>
            </a:extLst>
          </p:cNvPr>
          <p:cNvSpPr/>
          <p:nvPr/>
        </p:nvSpPr>
        <p:spPr>
          <a:xfrm>
            <a:off x="838200" y="5707062"/>
            <a:ext cx="2381250" cy="395287"/>
          </a:xfrm>
          <a:prstGeom prst="ribbon2">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Analysis</a:t>
            </a:r>
          </a:p>
        </p:txBody>
      </p:sp>
      <p:sp>
        <p:nvSpPr>
          <p:cNvPr id="31" name="Ribbon: Tilted Down 30">
            <a:extLst>
              <a:ext uri="{FF2B5EF4-FFF2-40B4-BE49-F238E27FC236}">
                <a16:creationId xmlns:a16="http://schemas.microsoft.com/office/drawing/2014/main" xmlns="" id="{E2908DD3-7A0D-4AD5-83C0-5648649A862B}"/>
              </a:ext>
            </a:extLst>
          </p:cNvPr>
          <p:cNvSpPr/>
          <p:nvPr/>
        </p:nvSpPr>
        <p:spPr>
          <a:xfrm>
            <a:off x="1685924" y="6307137"/>
            <a:ext cx="2352675" cy="371475"/>
          </a:xfrm>
          <a:prstGeom prst="ribbon">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Holy Spirit</a:t>
            </a:r>
          </a:p>
        </p:txBody>
      </p:sp>
      <p:sp>
        <p:nvSpPr>
          <p:cNvPr id="32" name="Ribbon: Tilted Down 31">
            <a:extLst>
              <a:ext uri="{FF2B5EF4-FFF2-40B4-BE49-F238E27FC236}">
                <a16:creationId xmlns:a16="http://schemas.microsoft.com/office/drawing/2014/main" xmlns="" id="{7A8559AC-21CF-4A24-AC21-247FB1F907BA}"/>
              </a:ext>
            </a:extLst>
          </p:cNvPr>
          <p:cNvSpPr/>
          <p:nvPr/>
        </p:nvSpPr>
        <p:spPr>
          <a:xfrm>
            <a:off x="8896349" y="6307137"/>
            <a:ext cx="2628900"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Coming Age</a:t>
            </a:r>
          </a:p>
        </p:txBody>
      </p:sp>
      <p:sp>
        <p:nvSpPr>
          <p:cNvPr id="33" name="Ribbon: Tilted Down 32">
            <a:extLst>
              <a:ext uri="{FF2B5EF4-FFF2-40B4-BE49-F238E27FC236}">
                <a16:creationId xmlns:a16="http://schemas.microsoft.com/office/drawing/2014/main" xmlns="" id="{A97B914E-D0B3-4CE2-8000-ADC38F71AA80}"/>
              </a:ext>
            </a:extLst>
          </p:cNvPr>
          <p:cNvSpPr/>
          <p:nvPr/>
        </p:nvSpPr>
        <p:spPr>
          <a:xfrm>
            <a:off x="6505574" y="6307137"/>
            <a:ext cx="22764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Baptism</a:t>
            </a:r>
          </a:p>
        </p:txBody>
      </p:sp>
      <p:sp>
        <p:nvSpPr>
          <p:cNvPr id="34" name="Ribbon: Tilted Down 33">
            <a:extLst>
              <a:ext uri="{FF2B5EF4-FFF2-40B4-BE49-F238E27FC236}">
                <a16:creationId xmlns:a16="http://schemas.microsoft.com/office/drawing/2014/main" xmlns="" id="{40668B1B-1E63-45CA-BC4E-1E05748686CB}"/>
              </a:ext>
            </a:extLst>
          </p:cNvPr>
          <p:cNvSpPr/>
          <p:nvPr/>
        </p:nvSpPr>
        <p:spPr>
          <a:xfrm>
            <a:off x="4133849" y="6307137"/>
            <a:ext cx="22764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Church</a:t>
            </a:r>
          </a:p>
        </p:txBody>
      </p:sp>
    </p:spTree>
    <p:extLst>
      <p:ext uri="{BB962C8B-B14F-4D97-AF65-F5344CB8AC3E}">
        <p14:creationId xmlns:p14="http://schemas.microsoft.com/office/powerpoint/2010/main" val="2424955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19B60F-E671-41AE-8C6E-D95DF451664E}"/>
              </a:ext>
            </a:extLst>
          </p:cNvPr>
          <p:cNvSpPr>
            <a:spLocks noGrp="1"/>
          </p:cNvSpPr>
          <p:nvPr>
            <p:ph type="title"/>
          </p:nvPr>
        </p:nvSpPr>
        <p:spPr>
          <a:xfrm>
            <a:off x="655320" y="365125"/>
            <a:ext cx="5120114" cy="1692794"/>
          </a:xfrm>
        </p:spPr>
        <p:txBody>
          <a:bodyPr>
            <a:normAutofit/>
          </a:bodyPr>
          <a:lstStyle/>
          <a:p>
            <a:r>
              <a:rPr lang="en-CA" dirty="0"/>
              <a:t>The Church</a:t>
            </a:r>
          </a:p>
        </p:txBody>
      </p:sp>
      <p:cxnSp>
        <p:nvCxnSpPr>
          <p:cNvPr id="16" name="Straight Arrow Connector 15">
            <a:extLst>
              <a:ext uri="{FF2B5EF4-FFF2-40B4-BE49-F238E27FC236}">
                <a16:creationId xmlns:a16="http://schemas.microsoft.com/office/drawing/2014/main" xmlns="" id="{E4A809D5-3600-46D4-A466-67F2349A54F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nvPr>
        </p:nvCxnSpPr>
        <p:spPr>
          <a:xfrm>
            <a:off x="655320" y="2316480"/>
            <a:ext cx="4572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xmlns="" id="{9712F7C1-18DB-4030-A14C-6FDE06A3D414}"/>
              </a:ext>
            </a:extLst>
          </p:cNvPr>
          <p:cNvSpPr>
            <a:spLocks noGrp="1"/>
          </p:cNvSpPr>
          <p:nvPr>
            <p:ph idx="1"/>
          </p:nvPr>
        </p:nvSpPr>
        <p:spPr>
          <a:xfrm>
            <a:off x="655321" y="2575034"/>
            <a:ext cx="5120113" cy="3462228"/>
          </a:xfrm>
        </p:spPr>
        <p:txBody>
          <a:bodyPr>
            <a:normAutofit/>
          </a:bodyPr>
          <a:lstStyle/>
          <a:p>
            <a:pPr marL="0" indent="0">
              <a:buNone/>
            </a:pPr>
            <a:r>
              <a:rPr lang="en-CA" sz="2000" i="1" dirty="0"/>
              <a:t>“And in one, holy, catholic, and apostolic church.”</a:t>
            </a:r>
          </a:p>
          <a:p>
            <a:r>
              <a:rPr lang="en-CA" sz="2000" dirty="0"/>
              <a:t>Why is it included?</a:t>
            </a:r>
          </a:p>
          <a:p>
            <a:r>
              <a:rPr lang="en-CA" sz="2000" dirty="0"/>
              <a:t>“When the Comforter, the Holy Spirit, whom the Father will send in My name has come, He will teach you all things and bring to your remembrance all things I have said unto you.” John 14:26</a:t>
            </a:r>
          </a:p>
          <a:p>
            <a:pPr lvl="1"/>
            <a:r>
              <a:rPr lang="en-CA" sz="1600" dirty="0"/>
              <a:t>When was this?</a:t>
            </a:r>
          </a:p>
        </p:txBody>
      </p:sp>
      <p:pic>
        <p:nvPicPr>
          <p:cNvPr id="11" name="Picture 10">
            <a:extLst>
              <a:ext uri="{FF2B5EF4-FFF2-40B4-BE49-F238E27FC236}">
                <a16:creationId xmlns:a16="http://schemas.microsoft.com/office/drawing/2014/main" xmlns="" id="{12EA2896-9B40-4C46-9240-79F5A53D61AE}"/>
              </a:ext>
            </a:extLst>
          </p:cNvPr>
          <p:cNvPicPr>
            <a:picLocks noChangeAspect="1"/>
          </p:cNvPicPr>
          <p:nvPr/>
        </p:nvPicPr>
        <p:blipFill rotWithShape="1">
          <a:blip r:embed="rId2"/>
          <a:srcRect t="19012" r="1" b="8750"/>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22" name="Arrow: Bent-Up 21">
            <a:extLst>
              <a:ext uri="{FF2B5EF4-FFF2-40B4-BE49-F238E27FC236}">
                <a16:creationId xmlns:a16="http://schemas.microsoft.com/office/drawing/2014/main" xmlns="" id="{0A39B43D-A3DE-4C98-AF4B-9D1372E18707}"/>
              </a:ext>
            </a:extLst>
          </p:cNvPr>
          <p:cNvSpPr/>
          <p:nvPr/>
        </p:nvSpPr>
        <p:spPr>
          <a:xfrm rot="5400000">
            <a:off x="1142999" y="6035674"/>
            <a:ext cx="600075" cy="454025"/>
          </a:xfrm>
          <a:prstGeom prst="bentUpArrow">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Ribbon: Tilted Up 22">
            <a:extLst>
              <a:ext uri="{FF2B5EF4-FFF2-40B4-BE49-F238E27FC236}">
                <a16:creationId xmlns:a16="http://schemas.microsoft.com/office/drawing/2014/main" xmlns="" id="{F12DD545-FF21-4398-BEED-30AE249CDD63}"/>
              </a:ext>
            </a:extLst>
          </p:cNvPr>
          <p:cNvSpPr/>
          <p:nvPr/>
        </p:nvSpPr>
        <p:spPr>
          <a:xfrm>
            <a:off x="838200" y="5707062"/>
            <a:ext cx="2381250" cy="395287"/>
          </a:xfrm>
          <a:prstGeom prst="ribbon2">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Analysis</a:t>
            </a:r>
          </a:p>
        </p:txBody>
      </p:sp>
      <p:sp>
        <p:nvSpPr>
          <p:cNvPr id="24" name="Ribbon: Tilted Down 23">
            <a:extLst>
              <a:ext uri="{FF2B5EF4-FFF2-40B4-BE49-F238E27FC236}">
                <a16:creationId xmlns:a16="http://schemas.microsoft.com/office/drawing/2014/main" xmlns="" id="{454D69FC-61EC-4604-85D6-4F950C9519A0}"/>
              </a:ext>
            </a:extLst>
          </p:cNvPr>
          <p:cNvSpPr/>
          <p:nvPr/>
        </p:nvSpPr>
        <p:spPr>
          <a:xfrm>
            <a:off x="1685924" y="6307137"/>
            <a:ext cx="23526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bg1"/>
                </a:solidFill>
              </a:rPr>
              <a:t>Holy Spirit</a:t>
            </a:r>
          </a:p>
        </p:txBody>
      </p:sp>
      <p:sp>
        <p:nvSpPr>
          <p:cNvPr id="25" name="Ribbon: Tilted Down 24">
            <a:extLst>
              <a:ext uri="{FF2B5EF4-FFF2-40B4-BE49-F238E27FC236}">
                <a16:creationId xmlns:a16="http://schemas.microsoft.com/office/drawing/2014/main" xmlns="" id="{10E894AA-261A-48F3-A3EA-B528559F8A25}"/>
              </a:ext>
            </a:extLst>
          </p:cNvPr>
          <p:cNvSpPr/>
          <p:nvPr/>
        </p:nvSpPr>
        <p:spPr>
          <a:xfrm>
            <a:off x="8896349" y="6307137"/>
            <a:ext cx="2628900"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Coming Age</a:t>
            </a:r>
          </a:p>
        </p:txBody>
      </p:sp>
      <p:sp>
        <p:nvSpPr>
          <p:cNvPr id="26" name="Ribbon: Tilted Down 25">
            <a:extLst>
              <a:ext uri="{FF2B5EF4-FFF2-40B4-BE49-F238E27FC236}">
                <a16:creationId xmlns:a16="http://schemas.microsoft.com/office/drawing/2014/main" xmlns="" id="{5CF7B506-1967-441B-A5DA-1D0D5DFCB85F}"/>
              </a:ext>
            </a:extLst>
          </p:cNvPr>
          <p:cNvSpPr/>
          <p:nvPr/>
        </p:nvSpPr>
        <p:spPr>
          <a:xfrm>
            <a:off x="6505574" y="6307137"/>
            <a:ext cx="22764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Baptism</a:t>
            </a:r>
          </a:p>
        </p:txBody>
      </p:sp>
      <p:sp>
        <p:nvSpPr>
          <p:cNvPr id="27" name="Ribbon: Tilted Down 26">
            <a:extLst>
              <a:ext uri="{FF2B5EF4-FFF2-40B4-BE49-F238E27FC236}">
                <a16:creationId xmlns:a16="http://schemas.microsoft.com/office/drawing/2014/main" xmlns="" id="{F8740DC6-3E65-4E3E-A210-D7B19B6386C8}"/>
              </a:ext>
            </a:extLst>
          </p:cNvPr>
          <p:cNvSpPr/>
          <p:nvPr/>
        </p:nvSpPr>
        <p:spPr>
          <a:xfrm>
            <a:off x="4133849" y="6307137"/>
            <a:ext cx="2276475" cy="371475"/>
          </a:xfrm>
          <a:prstGeom prst="ribbon">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Church</a:t>
            </a:r>
          </a:p>
        </p:txBody>
      </p:sp>
    </p:spTree>
    <p:extLst>
      <p:ext uri="{BB962C8B-B14F-4D97-AF65-F5344CB8AC3E}">
        <p14:creationId xmlns:p14="http://schemas.microsoft.com/office/powerpoint/2010/main" val="2489662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19B60F-E671-41AE-8C6E-D95DF451664E}"/>
              </a:ext>
            </a:extLst>
          </p:cNvPr>
          <p:cNvSpPr>
            <a:spLocks noGrp="1"/>
          </p:cNvSpPr>
          <p:nvPr>
            <p:ph type="title"/>
          </p:nvPr>
        </p:nvSpPr>
        <p:spPr>
          <a:xfrm>
            <a:off x="655320" y="365125"/>
            <a:ext cx="5120114" cy="1692794"/>
          </a:xfrm>
        </p:spPr>
        <p:txBody>
          <a:bodyPr>
            <a:normAutofit/>
          </a:bodyPr>
          <a:lstStyle/>
          <a:p>
            <a:r>
              <a:rPr lang="en-CA" dirty="0"/>
              <a:t>The “One” Church</a:t>
            </a:r>
          </a:p>
        </p:txBody>
      </p:sp>
      <p:sp>
        <p:nvSpPr>
          <p:cNvPr id="3" name="Content Placeholder 2">
            <a:extLst>
              <a:ext uri="{FF2B5EF4-FFF2-40B4-BE49-F238E27FC236}">
                <a16:creationId xmlns:a16="http://schemas.microsoft.com/office/drawing/2014/main" xmlns="" id="{9712F7C1-18DB-4030-A14C-6FDE06A3D414}"/>
              </a:ext>
            </a:extLst>
          </p:cNvPr>
          <p:cNvSpPr>
            <a:spLocks noGrp="1"/>
          </p:cNvSpPr>
          <p:nvPr>
            <p:ph idx="1"/>
          </p:nvPr>
        </p:nvSpPr>
        <p:spPr>
          <a:xfrm>
            <a:off x="655320" y="2057919"/>
            <a:ext cx="5120113" cy="3462228"/>
          </a:xfrm>
        </p:spPr>
        <p:txBody>
          <a:bodyPr>
            <a:normAutofit/>
          </a:bodyPr>
          <a:lstStyle/>
          <a:p>
            <a:r>
              <a:rPr lang="en-CA" dirty="0"/>
              <a:t>What does “one” mean?</a:t>
            </a:r>
          </a:p>
          <a:p>
            <a:pPr lvl="1"/>
            <a:r>
              <a:rPr lang="en-CA" dirty="0"/>
              <a:t>One Lord, one faith, one baptism</a:t>
            </a:r>
          </a:p>
          <a:p>
            <a:pPr lvl="1"/>
            <a:r>
              <a:rPr lang="en-CA" dirty="0"/>
              <a:t>The One Body, belonging to the One Head, Christ</a:t>
            </a:r>
          </a:p>
          <a:p>
            <a:pPr marL="0" indent="0">
              <a:buNone/>
            </a:pPr>
            <a:endParaRPr lang="en-CA" dirty="0"/>
          </a:p>
          <a:p>
            <a:r>
              <a:rPr lang="en-CA" dirty="0"/>
              <a:t>What doesn’t “one” mean?</a:t>
            </a:r>
          </a:p>
          <a:p>
            <a:pPr lvl="1"/>
            <a:r>
              <a:rPr lang="en-CA" dirty="0"/>
              <a:t>Uniformity in expression</a:t>
            </a:r>
          </a:p>
        </p:txBody>
      </p:sp>
      <p:pic>
        <p:nvPicPr>
          <p:cNvPr id="11" name="Picture 10">
            <a:extLst>
              <a:ext uri="{FF2B5EF4-FFF2-40B4-BE49-F238E27FC236}">
                <a16:creationId xmlns:a16="http://schemas.microsoft.com/office/drawing/2014/main" xmlns="" id="{12EA2896-9B40-4C46-9240-79F5A53D61AE}"/>
              </a:ext>
            </a:extLst>
          </p:cNvPr>
          <p:cNvPicPr>
            <a:picLocks noChangeAspect="1"/>
          </p:cNvPicPr>
          <p:nvPr/>
        </p:nvPicPr>
        <p:blipFill rotWithShape="1">
          <a:blip r:embed="rId2"/>
          <a:srcRect t="19012" r="1" b="8750"/>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6" name="Arrow: Bent-Up 5">
            <a:extLst>
              <a:ext uri="{FF2B5EF4-FFF2-40B4-BE49-F238E27FC236}">
                <a16:creationId xmlns:a16="http://schemas.microsoft.com/office/drawing/2014/main" xmlns="" id="{95B19CE8-336B-45BB-BAA5-AD13026E1F97}"/>
              </a:ext>
            </a:extLst>
          </p:cNvPr>
          <p:cNvSpPr/>
          <p:nvPr/>
        </p:nvSpPr>
        <p:spPr>
          <a:xfrm rot="5400000">
            <a:off x="1142999" y="6035674"/>
            <a:ext cx="600075" cy="454025"/>
          </a:xfrm>
          <a:prstGeom prst="bentUpArrow">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Ribbon: Tilted Up 6">
            <a:extLst>
              <a:ext uri="{FF2B5EF4-FFF2-40B4-BE49-F238E27FC236}">
                <a16:creationId xmlns:a16="http://schemas.microsoft.com/office/drawing/2014/main" xmlns="" id="{94C0ADA4-7EB0-4247-BEE0-052A540A2071}"/>
              </a:ext>
            </a:extLst>
          </p:cNvPr>
          <p:cNvSpPr/>
          <p:nvPr/>
        </p:nvSpPr>
        <p:spPr>
          <a:xfrm>
            <a:off x="838200" y="5707062"/>
            <a:ext cx="2381250" cy="395287"/>
          </a:xfrm>
          <a:prstGeom prst="ribbon2">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Analysis</a:t>
            </a:r>
          </a:p>
        </p:txBody>
      </p:sp>
      <p:sp>
        <p:nvSpPr>
          <p:cNvPr id="8" name="Ribbon: Tilted Down 7">
            <a:extLst>
              <a:ext uri="{FF2B5EF4-FFF2-40B4-BE49-F238E27FC236}">
                <a16:creationId xmlns:a16="http://schemas.microsoft.com/office/drawing/2014/main" xmlns="" id="{39BD92E6-C29C-495B-A898-EFF0D04FFFFE}"/>
              </a:ext>
            </a:extLst>
          </p:cNvPr>
          <p:cNvSpPr/>
          <p:nvPr/>
        </p:nvSpPr>
        <p:spPr>
          <a:xfrm>
            <a:off x="1685924" y="6307137"/>
            <a:ext cx="23526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bg1"/>
                </a:solidFill>
              </a:rPr>
              <a:t>Holy Spirit</a:t>
            </a:r>
          </a:p>
        </p:txBody>
      </p:sp>
      <p:sp>
        <p:nvSpPr>
          <p:cNvPr id="9" name="Ribbon: Tilted Down 8">
            <a:extLst>
              <a:ext uri="{FF2B5EF4-FFF2-40B4-BE49-F238E27FC236}">
                <a16:creationId xmlns:a16="http://schemas.microsoft.com/office/drawing/2014/main" xmlns="" id="{06F54601-2D9B-4770-BB65-EF14491FAD53}"/>
              </a:ext>
            </a:extLst>
          </p:cNvPr>
          <p:cNvSpPr/>
          <p:nvPr/>
        </p:nvSpPr>
        <p:spPr>
          <a:xfrm>
            <a:off x="8896349" y="6307137"/>
            <a:ext cx="2628900"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Coming Age</a:t>
            </a:r>
          </a:p>
        </p:txBody>
      </p:sp>
      <p:sp>
        <p:nvSpPr>
          <p:cNvPr id="10" name="Ribbon: Tilted Down 9">
            <a:extLst>
              <a:ext uri="{FF2B5EF4-FFF2-40B4-BE49-F238E27FC236}">
                <a16:creationId xmlns:a16="http://schemas.microsoft.com/office/drawing/2014/main" xmlns="" id="{DF4D758E-94D0-4302-A6E0-032A87A6AC20}"/>
              </a:ext>
            </a:extLst>
          </p:cNvPr>
          <p:cNvSpPr/>
          <p:nvPr/>
        </p:nvSpPr>
        <p:spPr>
          <a:xfrm>
            <a:off x="6505574" y="6307137"/>
            <a:ext cx="22764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Baptism</a:t>
            </a:r>
          </a:p>
        </p:txBody>
      </p:sp>
      <p:sp>
        <p:nvSpPr>
          <p:cNvPr id="12" name="Ribbon: Tilted Down 11">
            <a:extLst>
              <a:ext uri="{FF2B5EF4-FFF2-40B4-BE49-F238E27FC236}">
                <a16:creationId xmlns:a16="http://schemas.microsoft.com/office/drawing/2014/main" xmlns="" id="{E3556319-6D8F-46D9-8A7C-768091C48A96}"/>
              </a:ext>
            </a:extLst>
          </p:cNvPr>
          <p:cNvSpPr/>
          <p:nvPr/>
        </p:nvSpPr>
        <p:spPr>
          <a:xfrm>
            <a:off x="4133849" y="6307137"/>
            <a:ext cx="2276475" cy="371475"/>
          </a:xfrm>
          <a:prstGeom prst="ribbon">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Church</a:t>
            </a:r>
          </a:p>
        </p:txBody>
      </p:sp>
      <p:sp>
        <p:nvSpPr>
          <p:cNvPr id="13" name="Rectangle: Rounded Corners 12">
            <a:extLst>
              <a:ext uri="{FF2B5EF4-FFF2-40B4-BE49-F238E27FC236}">
                <a16:creationId xmlns:a16="http://schemas.microsoft.com/office/drawing/2014/main" xmlns="" id="{F2D3059B-BD2C-4CDE-8F7E-7AF77984B917}"/>
              </a:ext>
            </a:extLst>
          </p:cNvPr>
          <p:cNvSpPr/>
          <p:nvPr/>
        </p:nvSpPr>
        <p:spPr>
          <a:xfrm>
            <a:off x="5810250" y="6029325"/>
            <a:ext cx="596899" cy="277812"/>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1/4</a:t>
            </a:r>
          </a:p>
        </p:txBody>
      </p:sp>
    </p:spTree>
    <p:extLst>
      <p:ext uri="{BB962C8B-B14F-4D97-AF65-F5344CB8AC3E}">
        <p14:creationId xmlns:p14="http://schemas.microsoft.com/office/powerpoint/2010/main" val="9846322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19B60F-E671-41AE-8C6E-D95DF451664E}"/>
              </a:ext>
            </a:extLst>
          </p:cNvPr>
          <p:cNvSpPr>
            <a:spLocks noGrp="1"/>
          </p:cNvSpPr>
          <p:nvPr>
            <p:ph type="title"/>
          </p:nvPr>
        </p:nvSpPr>
        <p:spPr>
          <a:xfrm>
            <a:off x="655320" y="365125"/>
            <a:ext cx="5120114" cy="1692794"/>
          </a:xfrm>
        </p:spPr>
        <p:txBody>
          <a:bodyPr>
            <a:normAutofit/>
          </a:bodyPr>
          <a:lstStyle/>
          <a:p>
            <a:r>
              <a:rPr lang="en-CA" dirty="0"/>
              <a:t>The “Holy” Church</a:t>
            </a:r>
          </a:p>
        </p:txBody>
      </p:sp>
      <p:sp>
        <p:nvSpPr>
          <p:cNvPr id="3" name="Content Placeholder 2">
            <a:extLst>
              <a:ext uri="{FF2B5EF4-FFF2-40B4-BE49-F238E27FC236}">
                <a16:creationId xmlns:a16="http://schemas.microsoft.com/office/drawing/2014/main" xmlns="" id="{9712F7C1-18DB-4030-A14C-6FDE06A3D414}"/>
              </a:ext>
            </a:extLst>
          </p:cNvPr>
          <p:cNvSpPr>
            <a:spLocks noGrp="1"/>
          </p:cNvSpPr>
          <p:nvPr>
            <p:ph idx="1"/>
          </p:nvPr>
        </p:nvSpPr>
        <p:spPr>
          <a:xfrm>
            <a:off x="655321" y="2057919"/>
            <a:ext cx="5120113" cy="3462228"/>
          </a:xfrm>
        </p:spPr>
        <p:txBody>
          <a:bodyPr>
            <a:normAutofit/>
          </a:bodyPr>
          <a:lstStyle/>
          <a:p>
            <a:r>
              <a:rPr lang="en-CA" dirty="0"/>
              <a:t>Define “holy”</a:t>
            </a:r>
          </a:p>
          <a:p>
            <a:r>
              <a:rPr lang="en-CA" dirty="0"/>
              <a:t>What is the church? </a:t>
            </a:r>
          </a:p>
          <a:p>
            <a:pPr lvl="1"/>
            <a:r>
              <a:rPr lang="en-CA" dirty="0"/>
              <a:t>(1 Corinthians 1:2, Romans 1:7, Ephesians 1:1, Colossians 1:2)</a:t>
            </a:r>
          </a:p>
        </p:txBody>
      </p:sp>
      <p:pic>
        <p:nvPicPr>
          <p:cNvPr id="11" name="Picture 10">
            <a:extLst>
              <a:ext uri="{FF2B5EF4-FFF2-40B4-BE49-F238E27FC236}">
                <a16:creationId xmlns:a16="http://schemas.microsoft.com/office/drawing/2014/main" xmlns="" id="{12EA2896-9B40-4C46-9240-79F5A53D61AE}"/>
              </a:ext>
            </a:extLst>
          </p:cNvPr>
          <p:cNvPicPr>
            <a:picLocks noChangeAspect="1"/>
          </p:cNvPicPr>
          <p:nvPr/>
        </p:nvPicPr>
        <p:blipFill rotWithShape="1">
          <a:blip r:embed="rId2"/>
          <a:srcRect t="19012" r="1" b="8750"/>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6" name="Arrow: Bent-Up 5">
            <a:extLst>
              <a:ext uri="{FF2B5EF4-FFF2-40B4-BE49-F238E27FC236}">
                <a16:creationId xmlns:a16="http://schemas.microsoft.com/office/drawing/2014/main" xmlns="" id="{21FAFF56-190A-4694-9796-D19F1AEC0303}"/>
              </a:ext>
            </a:extLst>
          </p:cNvPr>
          <p:cNvSpPr/>
          <p:nvPr/>
        </p:nvSpPr>
        <p:spPr>
          <a:xfrm rot="5400000">
            <a:off x="1142999" y="6035674"/>
            <a:ext cx="600075" cy="454025"/>
          </a:xfrm>
          <a:prstGeom prst="bentUpArrow">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Ribbon: Tilted Up 6">
            <a:extLst>
              <a:ext uri="{FF2B5EF4-FFF2-40B4-BE49-F238E27FC236}">
                <a16:creationId xmlns:a16="http://schemas.microsoft.com/office/drawing/2014/main" xmlns="" id="{6DDEE63E-88CA-490A-8C85-AED9AAC1B63D}"/>
              </a:ext>
            </a:extLst>
          </p:cNvPr>
          <p:cNvSpPr/>
          <p:nvPr/>
        </p:nvSpPr>
        <p:spPr>
          <a:xfrm>
            <a:off x="838200" y="5707062"/>
            <a:ext cx="2381250" cy="395287"/>
          </a:xfrm>
          <a:prstGeom prst="ribbon2">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Analysis</a:t>
            </a:r>
          </a:p>
        </p:txBody>
      </p:sp>
      <p:sp>
        <p:nvSpPr>
          <p:cNvPr id="8" name="Ribbon: Tilted Down 7">
            <a:extLst>
              <a:ext uri="{FF2B5EF4-FFF2-40B4-BE49-F238E27FC236}">
                <a16:creationId xmlns:a16="http://schemas.microsoft.com/office/drawing/2014/main" xmlns="" id="{126C345F-F000-4FAE-84E0-B56FC1A04836}"/>
              </a:ext>
            </a:extLst>
          </p:cNvPr>
          <p:cNvSpPr/>
          <p:nvPr/>
        </p:nvSpPr>
        <p:spPr>
          <a:xfrm>
            <a:off x="1685924" y="6307137"/>
            <a:ext cx="23526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bg1"/>
                </a:solidFill>
              </a:rPr>
              <a:t>Holy Spirit</a:t>
            </a:r>
          </a:p>
        </p:txBody>
      </p:sp>
      <p:sp>
        <p:nvSpPr>
          <p:cNvPr id="9" name="Ribbon: Tilted Down 8">
            <a:extLst>
              <a:ext uri="{FF2B5EF4-FFF2-40B4-BE49-F238E27FC236}">
                <a16:creationId xmlns:a16="http://schemas.microsoft.com/office/drawing/2014/main" xmlns="" id="{9B7FA4D4-FDC1-45F7-9EA8-DD11287A3D3D}"/>
              </a:ext>
            </a:extLst>
          </p:cNvPr>
          <p:cNvSpPr/>
          <p:nvPr/>
        </p:nvSpPr>
        <p:spPr>
          <a:xfrm>
            <a:off x="8896349" y="6307137"/>
            <a:ext cx="2628900"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Coming Age</a:t>
            </a:r>
          </a:p>
        </p:txBody>
      </p:sp>
      <p:sp>
        <p:nvSpPr>
          <p:cNvPr id="10" name="Ribbon: Tilted Down 9">
            <a:extLst>
              <a:ext uri="{FF2B5EF4-FFF2-40B4-BE49-F238E27FC236}">
                <a16:creationId xmlns:a16="http://schemas.microsoft.com/office/drawing/2014/main" xmlns="" id="{0C641517-9470-4706-98EF-6FCDA5F5C838}"/>
              </a:ext>
            </a:extLst>
          </p:cNvPr>
          <p:cNvSpPr/>
          <p:nvPr/>
        </p:nvSpPr>
        <p:spPr>
          <a:xfrm>
            <a:off x="6505574" y="6307137"/>
            <a:ext cx="22764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Baptism</a:t>
            </a:r>
          </a:p>
        </p:txBody>
      </p:sp>
      <p:sp>
        <p:nvSpPr>
          <p:cNvPr id="12" name="Ribbon: Tilted Down 11">
            <a:extLst>
              <a:ext uri="{FF2B5EF4-FFF2-40B4-BE49-F238E27FC236}">
                <a16:creationId xmlns:a16="http://schemas.microsoft.com/office/drawing/2014/main" xmlns="" id="{C9478290-47F4-4BA3-A753-23C121CAB2A2}"/>
              </a:ext>
            </a:extLst>
          </p:cNvPr>
          <p:cNvSpPr/>
          <p:nvPr/>
        </p:nvSpPr>
        <p:spPr>
          <a:xfrm>
            <a:off x="4133849" y="6307137"/>
            <a:ext cx="2276475" cy="371475"/>
          </a:xfrm>
          <a:prstGeom prst="ribbon">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Church</a:t>
            </a:r>
          </a:p>
        </p:txBody>
      </p:sp>
      <p:sp>
        <p:nvSpPr>
          <p:cNvPr id="13" name="Rectangle: Rounded Corners 12">
            <a:extLst>
              <a:ext uri="{FF2B5EF4-FFF2-40B4-BE49-F238E27FC236}">
                <a16:creationId xmlns:a16="http://schemas.microsoft.com/office/drawing/2014/main" xmlns="" id="{50995238-8F52-456B-ADFE-C4BC510F76E0}"/>
              </a:ext>
            </a:extLst>
          </p:cNvPr>
          <p:cNvSpPr/>
          <p:nvPr/>
        </p:nvSpPr>
        <p:spPr>
          <a:xfrm>
            <a:off x="5810250" y="6029325"/>
            <a:ext cx="596899" cy="277812"/>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2/4</a:t>
            </a:r>
          </a:p>
        </p:txBody>
      </p:sp>
    </p:spTree>
    <p:extLst>
      <p:ext uri="{BB962C8B-B14F-4D97-AF65-F5344CB8AC3E}">
        <p14:creationId xmlns:p14="http://schemas.microsoft.com/office/powerpoint/2010/main" val="3366483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9000"/>
            <a:lum/>
          </a:blip>
          <a:srcRect/>
          <a:stretch>
            <a:fillRect l="-6000" r="-6000"/>
          </a:stretch>
        </a:blipFill>
        <a:effectLst/>
      </p:bgPr>
    </p:bg>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xmlns="" id="{42A5316D-ED2F-4F89-B4B4-8D9240B1A34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2013557" cy="68580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xmlns="" id="{5D14D748-DD21-4380-ADBC-809A97E33939}"/>
              </a:ext>
            </a:extLst>
          </p:cNvPr>
          <p:cNvSpPr>
            <a:spLocks noGrp="1"/>
          </p:cNvSpPr>
          <p:nvPr>
            <p:ph type="title"/>
          </p:nvPr>
        </p:nvSpPr>
        <p:spPr>
          <a:xfrm>
            <a:off x="838200" y="2057400"/>
            <a:ext cx="2743200" cy="2743200"/>
          </a:xfrm>
          <a:prstGeom prst="ellipse">
            <a:avLst/>
          </a:prstGeom>
          <a:solidFill>
            <a:srgbClr val="66252F"/>
          </a:solidFill>
          <a:ln w="174625" cmpd="thinThick">
            <a:solidFill>
              <a:schemeClr val="accent4">
                <a:lumMod val="75000"/>
                <a:alpha val="59000"/>
              </a:schemeClr>
            </a:solidFill>
          </a:ln>
        </p:spPr>
        <p:txBody>
          <a:bodyPr anchor="ctr">
            <a:normAutofit/>
          </a:bodyPr>
          <a:lstStyle/>
          <a:p>
            <a:pPr algn="ctr"/>
            <a:r>
              <a:rPr lang="en-CA" sz="2600" dirty="0">
                <a:solidFill>
                  <a:srgbClr val="FFFFFF"/>
                </a:solidFill>
              </a:rPr>
              <a:t>Overview</a:t>
            </a:r>
          </a:p>
        </p:txBody>
      </p:sp>
      <p:graphicFrame>
        <p:nvGraphicFramePr>
          <p:cNvPr id="16" name="Content Placeholder 2">
            <a:extLst>
              <a:ext uri="{FF2B5EF4-FFF2-40B4-BE49-F238E27FC236}">
                <a16:creationId xmlns:a16="http://schemas.microsoft.com/office/drawing/2014/main" xmlns="" id="{BE611AE1-7BF3-41D7-B0BB-6EA2F71A9252}"/>
              </a:ext>
            </a:extLst>
          </p:cNvPr>
          <p:cNvGraphicFramePr>
            <a:graphicFrameLocks noGrp="1"/>
          </p:cNvGraphicFramePr>
          <p:nvPr>
            <p:ph idx="1"/>
            <p:extLst>
              <p:ext uri="{D42A27DB-BD31-4B8C-83A1-F6EECF244321}">
                <p14:modId xmlns:p14="http://schemas.microsoft.com/office/powerpoint/2010/main" val="2527007370"/>
              </p:ext>
            </p:extLst>
          </p:nvPr>
        </p:nvGraphicFramePr>
        <p:xfrm>
          <a:off x="4038600" y="1166648"/>
          <a:ext cx="7315200" cy="45247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683400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19B60F-E671-41AE-8C6E-D95DF451664E}"/>
              </a:ext>
            </a:extLst>
          </p:cNvPr>
          <p:cNvSpPr>
            <a:spLocks noGrp="1"/>
          </p:cNvSpPr>
          <p:nvPr>
            <p:ph type="title"/>
          </p:nvPr>
        </p:nvSpPr>
        <p:spPr>
          <a:xfrm>
            <a:off x="655320" y="365125"/>
            <a:ext cx="5120114" cy="1692794"/>
          </a:xfrm>
        </p:spPr>
        <p:txBody>
          <a:bodyPr>
            <a:normAutofit/>
          </a:bodyPr>
          <a:lstStyle/>
          <a:p>
            <a:r>
              <a:rPr lang="en-CA" dirty="0"/>
              <a:t>The “Catholic” Church</a:t>
            </a:r>
          </a:p>
        </p:txBody>
      </p:sp>
      <p:sp>
        <p:nvSpPr>
          <p:cNvPr id="3" name="Content Placeholder 2">
            <a:extLst>
              <a:ext uri="{FF2B5EF4-FFF2-40B4-BE49-F238E27FC236}">
                <a16:creationId xmlns:a16="http://schemas.microsoft.com/office/drawing/2014/main" xmlns="" id="{9712F7C1-18DB-4030-A14C-6FDE06A3D414}"/>
              </a:ext>
            </a:extLst>
          </p:cNvPr>
          <p:cNvSpPr>
            <a:spLocks noGrp="1"/>
          </p:cNvSpPr>
          <p:nvPr>
            <p:ph idx="1"/>
          </p:nvPr>
        </p:nvSpPr>
        <p:spPr>
          <a:xfrm>
            <a:off x="551905" y="2057919"/>
            <a:ext cx="5120113" cy="3462228"/>
          </a:xfrm>
        </p:spPr>
        <p:txBody>
          <a:bodyPr>
            <a:normAutofit/>
          </a:bodyPr>
          <a:lstStyle/>
          <a:p>
            <a:r>
              <a:rPr lang="en-CA" dirty="0"/>
              <a:t>“universal”</a:t>
            </a:r>
          </a:p>
          <a:p>
            <a:r>
              <a:rPr lang="el-GR" dirty="0"/>
              <a:t>κατα ολος</a:t>
            </a:r>
            <a:endParaRPr lang="en-CA" dirty="0"/>
          </a:p>
          <a:p>
            <a:pPr lvl="1"/>
            <a:r>
              <a:rPr lang="en-CA" dirty="0"/>
              <a:t>“Wherever Christ Jesus is, there is the catholic church” – St Ignatius</a:t>
            </a:r>
          </a:p>
          <a:p>
            <a:pPr lvl="2"/>
            <a:r>
              <a:rPr lang="en-CA" dirty="0"/>
              <a:t>Has the whole Christ and therefore the whole truth</a:t>
            </a:r>
          </a:p>
        </p:txBody>
      </p:sp>
      <p:pic>
        <p:nvPicPr>
          <p:cNvPr id="11" name="Picture 10">
            <a:extLst>
              <a:ext uri="{FF2B5EF4-FFF2-40B4-BE49-F238E27FC236}">
                <a16:creationId xmlns:a16="http://schemas.microsoft.com/office/drawing/2014/main" xmlns="" id="{12EA2896-9B40-4C46-9240-79F5A53D61AE}"/>
              </a:ext>
            </a:extLst>
          </p:cNvPr>
          <p:cNvPicPr>
            <a:picLocks noChangeAspect="1"/>
          </p:cNvPicPr>
          <p:nvPr/>
        </p:nvPicPr>
        <p:blipFill rotWithShape="1">
          <a:blip r:embed="rId2"/>
          <a:srcRect t="19012" r="1" b="8750"/>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5" name="Arrow: Bent-Up 4">
            <a:extLst>
              <a:ext uri="{FF2B5EF4-FFF2-40B4-BE49-F238E27FC236}">
                <a16:creationId xmlns:a16="http://schemas.microsoft.com/office/drawing/2014/main" xmlns="" id="{3C358BCA-8A2B-4DC5-8B1A-527B361A81A0}"/>
              </a:ext>
            </a:extLst>
          </p:cNvPr>
          <p:cNvSpPr/>
          <p:nvPr/>
        </p:nvSpPr>
        <p:spPr>
          <a:xfrm rot="5400000">
            <a:off x="1142999" y="6035674"/>
            <a:ext cx="600075" cy="454025"/>
          </a:xfrm>
          <a:prstGeom prst="bentUpArrow">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ibbon: Tilted Up 5">
            <a:extLst>
              <a:ext uri="{FF2B5EF4-FFF2-40B4-BE49-F238E27FC236}">
                <a16:creationId xmlns:a16="http://schemas.microsoft.com/office/drawing/2014/main" xmlns="" id="{F5F1F5BD-4FAB-4EDD-9F76-03F16D3150AD}"/>
              </a:ext>
            </a:extLst>
          </p:cNvPr>
          <p:cNvSpPr/>
          <p:nvPr/>
        </p:nvSpPr>
        <p:spPr>
          <a:xfrm>
            <a:off x="838200" y="5707062"/>
            <a:ext cx="2381250" cy="395287"/>
          </a:xfrm>
          <a:prstGeom prst="ribbon2">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Analysis</a:t>
            </a:r>
          </a:p>
        </p:txBody>
      </p:sp>
      <p:sp>
        <p:nvSpPr>
          <p:cNvPr id="7" name="Ribbon: Tilted Down 6">
            <a:extLst>
              <a:ext uri="{FF2B5EF4-FFF2-40B4-BE49-F238E27FC236}">
                <a16:creationId xmlns:a16="http://schemas.microsoft.com/office/drawing/2014/main" xmlns="" id="{BFFB9B23-4C1D-4638-B597-AF8383A398A4}"/>
              </a:ext>
            </a:extLst>
          </p:cNvPr>
          <p:cNvSpPr/>
          <p:nvPr/>
        </p:nvSpPr>
        <p:spPr>
          <a:xfrm>
            <a:off x="1685924" y="6307137"/>
            <a:ext cx="23526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bg1"/>
                </a:solidFill>
              </a:rPr>
              <a:t>Holy Spirit</a:t>
            </a:r>
          </a:p>
        </p:txBody>
      </p:sp>
      <p:sp>
        <p:nvSpPr>
          <p:cNvPr id="8" name="Ribbon: Tilted Down 7">
            <a:extLst>
              <a:ext uri="{FF2B5EF4-FFF2-40B4-BE49-F238E27FC236}">
                <a16:creationId xmlns:a16="http://schemas.microsoft.com/office/drawing/2014/main" xmlns="" id="{81ECE04A-CEB3-4B4B-B2C6-92F2BE1935AC}"/>
              </a:ext>
            </a:extLst>
          </p:cNvPr>
          <p:cNvSpPr/>
          <p:nvPr/>
        </p:nvSpPr>
        <p:spPr>
          <a:xfrm>
            <a:off x="8896349" y="6307137"/>
            <a:ext cx="2628900"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Coming Age</a:t>
            </a:r>
          </a:p>
        </p:txBody>
      </p:sp>
      <p:sp>
        <p:nvSpPr>
          <p:cNvPr id="9" name="Ribbon: Tilted Down 8">
            <a:extLst>
              <a:ext uri="{FF2B5EF4-FFF2-40B4-BE49-F238E27FC236}">
                <a16:creationId xmlns:a16="http://schemas.microsoft.com/office/drawing/2014/main" xmlns="" id="{CAD45C89-5EC3-4973-A6CC-81242E9ED2BF}"/>
              </a:ext>
            </a:extLst>
          </p:cNvPr>
          <p:cNvSpPr/>
          <p:nvPr/>
        </p:nvSpPr>
        <p:spPr>
          <a:xfrm>
            <a:off x="6505574" y="6307137"/>
            <a:ext cx="22764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Baptism</a:t>
            </a:r>
          </a:p>
        </p:txBody>
      </p:sp>
      <p:sp>
        <p:nvSpPr>
          <p:cNvPr id="10" name="Ribbon: Tilted Down 9">
            <a:extLst>
              <a:ext uri="{FF2B5EF4-FFF2-40B4-BE49-F238E27FC236}">
                <a16:creationId xmlns:a16="http://schemas.microsoft.com/office/drawing/2014/main" xmlns="" id="{955A40DC-B2E2-465E-85FB-5FB6E1F7CB2C}"/>
              </a:ext>
            </a:extLst>
          </p:cNvPr>
          <p:cNvSpPr/>
          <p:nvPr/>
        </p:nvSpPr>
        <p:spPr>
          <a:xfrm>
            <a:off x="4133849" y="6307137"/>
            <a:ext cx="2276475" cy="371475"/>
          </a:xfrm>
          <a:prstGeom prst="ribbon">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Church</a:t>
            </a:r>
          </a:p>
        </p:txBody>
      </p:sp>
      <p:sp>
        <p:nvSpPr>
          <p:cNvPr id="12" name="Rectangle: Rounded Corners 11">
            <a:extLst>
              <a:ext uri="{FF2B5EF4-FFF2-40B4-BE49-F238E27FC236}">
                <a16:creationId xmlns:a16="http://schemas.microsoft.com/office/drawing/2014/main" xmlns="" id="{50D4D2D1-D1EC-4D41-95AE-B86A4C54566B}"/>
              </a:ext>
            </a:extLst>
          </p:cNvPr>
          <p:cNvSpPr/>
          <p:nvPr/>
        </p:nvSpPr>
        <p:spPr>
          <a:xfrm>
            <a:off x="5810250" y="6029325"/>
            <a:ext cx="596899" cy="277812"/>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3/4</a:t>
            </a:r>
          </a:p>
        </p:txBody>
      </p:sp>
    </p:spTree>
    <p:extLst>
      <p:ext uri="{BB962C8B-B14F-4D97-AF65-F5344CB8AC3E}">
        <p14:creationId xmlns:p14="http://schemas.microsoft.com/office/powerpoint/2010/main" val="4673640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E19B60F-E671-41AE-8C6E-D95DF451664E}"/>
              </a:ext>
            </a:extLst>
          </p:cNvPr>
          <p:cNvSpPr>
            <a:spLocks noGrp="1"/>
          </p:cNvSpPr>
          <p:nvPr>
            <p:ph type="title"/>
          </p:nvPr>
        </p:nvSpPr>
        <p:spPr>
          <a:xfrm>
            <a:off x="655320" y="365125"/>
            <a:ext cx="5120114" cy="1692794"/>
          </a:xfrm>
        </p:spPr>
        <p:txBody>
          <a:bodyPr>
            <a:normAutofit/>
          </a:bodyPr>
          <a:lstStyle/>
          <a:p>
            <a:r>
              <a:rPr lang="en-CA" dirty="0"/>
              <a:t>The “Apostolic” Church</a:t>
            </a:r>
          </a:p>
        </p:txBody>
      </p:sp>
      <p:sp>
        <p:nvSpPr>
          <p:cNvPr id="3" name="Content Placeholder 2">
            <a:extLst>
              <a:ext uri="{FF2B5EF4-FFF2-40B4-BE49-F238E27FC236}">
                <a16:creationId xmlns:a16="http://schemas.microsoft.com/office/drawing/2014/main" xmlns="" id="{9712F7C1-18DB-4030-A14C-6FDE06A3D414}"/>
              </a:ext>
            </a:extLst>
          </p:cNvPr>
          <p:cNvSpPr>
            <a:spLocks noGrp="1"/>
          </p:cNvSpPr>
          <p:nvPr>
            <p:ph idx="1"/>
          </p:nvPr>
        </p:nvSpPr>
        <p:spPr>
          <a:xfrm>
            <a:off x="655320" y="2057919"/>
            <a:ext cx="5120113" cy="3462228"/>
          </a:xfrm>
        </p:spPr>
        <p:txBody>
          <a:bodyPr>
            <a:normAutofit/>
          </a:bodyPr>
          <a:lstStyle/>
          <a:p>
            <a:r>
              <a:rPr lang="en-CA" dirty="0"/>
              <a:t>Based on the teaching of the apostles (from Christ)</a:t>
            </a:r>
          </a:p>
          <a:p>
            <a:pPr lvl="1"/>
            <a:r>
              <a:rPr lang="en-CA" dirty="0"/>
              <a:t>What else does this imply?</a:t>
            </a:r>
          </a:p>
          <a:p>
            <a:pPr lvl="1"/>
            <a:r>
              <a:rPr lang="en-CA" sz="1800" dirty="0"/>
              <a:t>(2 Thessalonians 2:15, 1 Corinthians 11:1-2, 34, John 21:25, 2 Peter 1:20, Wisdom of Sirach 39:1,2, Nehemiah 8:7,8, 2 Peter 3:16)</a:t>
            </a:r>
          </a:p>
        </p:txBody>
      </p:sp>
      <p:pic>
        <p:nvPicPr>
          <p:cNvPr id="11" name="Picture 10">
            <a:extLst>
              <a:ext uri="{FF2B5EF4-FFF2-40B4-BE49-F238E27FC236}">
                <a16:creationId xmlns:a16="http://schemas.microsoft.com/office/drawing/2014/main" xmlns="" id="{12EA2896-9B40-4C46-9240-79F5A53D61AE}"/>
              </a:ext>
            </a:extLst>
          </p:cNvPr>
          <p:cNvPicPr>
            <a:picLocks noChangeAspect="1"/>
          </p:cNvPicPr>
          <p:nvPr/>
        </p:nvPicPr>
        <p:blipFill rotWithShape="1">
          <a:blip r:embed="rId2"/>
          <a:srcRect t="19012" r="1" b="8750"/>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5" name="Arrow: Bent-Up 4">
            <a:extLst>
              <a:ext uri="{FF2B5EF4-FFF2-40B4-BE49-F238E27FC236}">
                <a16:creationId xmlns:a16="http://schemas.microsoft.com/office/drawing/2014/main" xmlns="" id="{AD643772-FA4E-44DD-A360-C180B8CC6797}"/>
              </a:ext>
            </a:extLst>
          </p:cNvPr>
          <p:cNvSpPr/>
          <p:nvPr/>
        </p:nvSpPr>
        <p:spPr>
          <a:xfrm rot="5400000">
            <a:off x="1142999" y="6035674"/>
            <a:ext cx="600075" cy="454025"/>
          </a:xfrm>
          <a:prstGeom prst="bentUpArrow">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ibbon: Tilted Up 5">
            <a:extLst>
              <a:ext uri="{FF2B5EF4-FFF2-40B4-BE49-F238E27FC236}">
                <a16:creationId xmlns:a16="http://schemas.microsoft.com/office/drawing/2014/main" xmlns="" id="{86436F7E-F9AA-4F60-80B5-435CCEA231D8}"/>
              </a:ext>
            </a:extLst>
          </p:cNvPr>
          <p:cNvSpPr/>
          <p:nvPr/>
        </p:nvSpPr>
        <p:spPr>
          <a:xfrm>
            <a:off x="838200" y="5707062"/>
            <a:ext cx="2381250" cy="395287"/>
          </a:xfrm>
          <a:prstGeom prst="ribbon2">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Analysis</a:t>
            </a:r>
          </a:p>
        </p:txBody>
      </p:sp>
      <p:sp>
        <p:nvSpPr>
          <p:cNvPr id="7" name="Ribbon: Tilted Down 6">
            <a:extLst>
              <a:ext uri="{FF2B5EF4-FFF2-40B4-BE49-F238E27FC236}">
                <a16:creationId xmlns:a16="http://schemas.microsoft.com/office/drawing/2014/main" xmlns="" id="{5B93BD35-B1BF-4499-8DD0-115B4B8E76AA}"/>
              </a:ext>
            </a:extLst>
          </p:cNvPr>
          <p:cNvSpPr/>
          <p:nvPr/>
        </p:nvSpPr>
        <p:spPr>
          <a:xfrm>
            <a:off x="1685924" y="6307137"/>
            <a:ext cx="23526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bg1"/>
                </a:solidFill>
              </a:rPr>
              <a:t>Holy Spirit</a:t>
            </a:r>
          </a:p>
        </p:txBody>
      </p:sp>
      <p:sp>
        <p:nvSpPr>
          <p:cNvPr id="8" name="Ribbon: Tilted Down 7">
            <a:extLst>
              <a:ext uri="{FF2B5EF4-FFF2-40B4-BE49-F238E27FC236}">
                <a16:creationId xmlns:a16="http://schemas.microsoft.com/office/drawing/2014/main" xmlns="" id="{EC692AAC-467A-44E2-AE93-8CA2E264F1CF}"/>
              </a:ext>
            </a:extLst>
          </p:cNvPr>
          <p:cNvSpPr/>
          <p:nvPr/>
        </p:nvSpPr>
        <p:spPr>
          <a:xfrm>
            <a:off x="8896349" y="6307137"/>
            <a:ext cx="2628900"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Coming Age</a:t>
            </a:r>
          </a:p>
        </p:txBody>
      </p:sp>
      <p:sp>
        <p:nvSpPr>
          <p:cNvPr id="9" name="Ribbon: Tilted Down 8">
            <a:extLst>
              <a:ext uri="{FF2B5EF4-FFF2-40B4-BE49-F238E27FC236}">
                <a16:creationId xmlns:a16="http://schemas.microsoft.com/office/drawing/2014/main" xmlns="" id="{3442D377-A3BF-4AEC-8432-C3B62277B65C}"/>
              </a:ext>
            </a:extLst>
          </p:cNvPr>
          <p:cNvSpPr/>
          <p:nvPr/>
        </p:nvSpPr>
        <p:spPr>
          <a:xfrm>
            <a:off x="6505574" y="6307137"/>
            <a:ext cx="22764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Baptism</a:t>
            </a:r>
          </a:p>
        </p:txBody>
      </p:sp>
      <p:sp>
        <p:nvSpPr>
          <p:cNvPr id="10" name="Ribbon: Tilted Down 9">
            <a:extLst>
              <a:ext uri="{FF2B5EF4-FFF2-40B4-BE49-F238E27FC236}">
                <a16:creationId xmlns:a16="http://schemas.microsoft.com/office/drawing/2014/main" xmlns="" id="{A274CEE8-E126-4DDB-8F84-4D7B30946C71}"/>
              </a:ext>
            </a:extLst>
          </p:cNvPr>
          <p:cNvSpPr/>
          <p:nvPr/>
        </p:nvSpPr>
        <p:spPr>
          <a:xfrm>
            <a:off x="4133849" y="6307137"/>
            <a:ext cx="2276475" cy="371475"/>
          </a:xfrm>
          <a:prstGeom prst="ribbon">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Church</a:t>
            </a:r>
          </a:p>
        </p:txBody>
      </p:sp>
      <p:sp>
        <p:nvSpPr>
          <p:cNvPr id="12" name="Rectangle: Rounded Corners 11">
            <a:extLst>
              <a:ext uri="{FF2B5EF4-FFF2-40B4-BE49-F238E27FC236}">
                <a16:creationId xmlns:a16="http://schemas.microsoft.com/office/drawing/2014/main" xmlns="" id="{D60BB295-6D80-40D0-B94B-D2E5F22AB039}"/>
              </a:ext>
            </a:extLst>
          </p:cNvPr>
          <p:cNvSpPr/>
          <p:nvPr/>
        </p:nvSpPr>
        <p:spPr>
          <a:xfrm>
            <a:off x="5810250" y="6029325"/>
            <a:ext cx="596899" cy="277812"/>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4/4</a:t>
            </a:r>
          </a:p>
        </p:txBody>
      </p:sp>
    </p:spTree>
    <p:extLst>
      <p:ext uri="{BB962C8B-B14F-4D97-AF65-F5344CB8AC3E}">
        <p14:creationId xmlns:p14="http://schemas.microsoft.com/office/powerpoint/2010/main" val="3629694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EB123-EB01-476A-8387-A1C94068F9D3}"/>
              </a:ext>
            </a:extLst>
          </p:cNvPr>
          <p:cNvSpPr>
            <a:spLocks noGrp="1"/>
          </p:cNvSpPr>
          <p:nvPr>
            <p:ph type="title"/>
          </p:nvPr>
        </p:nvSpPr>
        <p:spPr>
          <a:xfrm>
            <a:off x="4965430" y="629268"/>
            <a:ext cx="6586491" cy="1286160"/>
          </a:xfrm>
        </p:spPr>
        <p:txBody>
          <a:bodyPr anchor="b">
            <a:normAutofit/>
          </a:bodyPr>
          <a:lstStyle/>
          <a:p>
            <a:r>
              <a:rPr lang="en-CA" dirty="0">
                <a:solidFill>
                  <a:srgbClr val="66252F"/>
                </a:solidFill>
              </a:rPr>
              <a:t>Baptism</a:t>
            </a:r>
          </a:p>
        </p:txBody>
      </p:sp>
      <p:sp>
        <p:nvSpPr>
          <p:cNvPr id="3" name="Content Placeholder 2">
            <a:extLst>
              <a:ext uri="{FF2B5EF4-FFF2-40B4-BE49-F238E27FC236}">
                <a16:creationId xmlns:a16="http://schemas.microsoft.com/office/drawing/2014/main" xmlns="" id="{D988E05A-2BA2-4B3B-99E3-F703A9757C5E}"/>
              </a:ext>
            </a:extLst>
          </p:cNvPr>
          <p:cNvSpPr>
            <a:spLocks noGrp="1"/>
          </p:cNvSpPr>
          <p:nvPr>
            <p:ph idx="1"/>
          </p:nvPr>
        </p:nvSpPr>
        <p:spPr>
          <a:xfrm>
            <a:off x="4965431" y="2438400"/>
            <a:ext cx="6586489" cy="3785419"/>
          </a:xfrm>
        </p:spPr>
        <p:txBody>
          <a:bodyPr>
            <a:normAutofit/>
          </a:bodyPr>
          <a:lstStyle/>
          <a:p>
            <a:pPr marL="0" indent="0">
              <a:buNone/>
            </a:pPr>
            <a:r>
              <a:rPr lang="en-CA" sz="2000" i="1" dirty="0"/>
              <a:t>“We confess</a:t>
            </a:r>
            <a:r>
              <a:rPr lang="en-CA" sz="2000" b="1" i="1" dirty="0"/>
              <a:t> one </a:t>
            </a:r>
            <a:r>
              <a:rPr lang="en-CA" sz="2000" i="1" dirty="0"/>
              <a:t>baptism for the remission of sins”</a:t>
            </a:r>
          </a:p>
          <a:p>
            <a:r>
              <a:rPr lang="en-CA" sz="2000" dirty="0"/>
              <a:t>“For as many of you as were baptized into Christ have put on Christ” Galatians 3:27</a:t>
            </a:r>
          </a:p>
          <a:p>
            <a:r>
              <a:rPr lang="en-CA" sz="2000" dirty="0"/>
              <a:t>Another work of the Holy Spirit; the entry into the life of the church and receiving the Holy Spirit</a:t>
            </a:r>
          </a:p>
          <a:p>
            <a:pPr lvl="1"/>
            <a:r>
              <a:rPr lang="en-CA" sz="1600" dirty="0"/>
              <a:t>“…be baptized… and you shall receive the gift of the Holy Spirit.” – Acts 2:38</a:t>
            </a:r>
          </a:p>
          <a:p>
            <a:r>
              <a:rPr lang="en-CA" sz="2000" dirty="0"/>
              <a:t>“But if the Spirit of Him who raised Jesus from the dead dwells in you, He who raised Christ from the dead will also give life to your mortal bodies through His Spirit who dwells in you.” Romans 8:11</a:t>
            </a:r>
          </a:p>
          <a:p>
            <a:pPr marL="0" indent="0">
              <a:buNone/>
            </a:pPr>
            <a:endParaRPr lang="en-CA" sz="2000" dirty="0"/>
          </a:p>
          <a:p>
            <a:pPr marL="0" indent="0">
              <a:buNone/>
            </a:pPr>
            <a:endParaRPr lang="en-CA" sz="2000" dirty="0"/>
          </a:p>
        </p:txBody>
      </p:sp>
      <p:pic>
        <p:nvPicPr>
          <p:cNvPr id="10" name="Picture 9" descr="A picture containing photo, table, old, room&#10;&#10;Description automatically generated">
            <a:extLst>
              <a:ext uri="{FF2B5EF4-FFF2-40B4-BE49-F238E27FC236}">
                <a16:creationId xmlns:a16="http://schemas.microsoft.com/office/drawing/2014/main" xmlns="" id="{CCF9B556-FDDA-44A4-86FB-E328885BEE16}"/>
              </a:ext>
            </a:extLst>
          </p:cNvPr>
          <p:cNvPicPr>
            <a:picLocks noChangeAspect="1"/>
          </p:cNvPicPr>
          <p:nvPr/>
        </p:nvPicPr>
        <p:blipFill rotWithShape="1">
          <a:blip r:embed="rId2"/>
          <a:srcRect r="4798"/>
          <a:stretch/>
        </p:blipFill>
        <p:spPr>
          <a:xfrm>
            <a:off x="20" y="10"/>
            <a:ext cx="4635571" cy="6857990"/>
          </a:xfrm>
          <a:prstGeom prst="rect">
            <a:avLst/>
          </a:prstGeom>
          <a:effectLst/>
        </p:spPr>
      </p:pic>
      <p:cxnSp>
        <p:nvCxnSpPr>
          <p:cNvPr id="15" name="Straight Connector 14">
            <a:extLst>
              <a:ext uri="{FF2B5EF4-FFF2-40B4-BE49-F238E27FC236}">
                <a16:creationId xmlns:a16="http://schemas.microsoft.com/office/drawing/2014/main" xmlns="" id="{A7F400EE-A8A5-48AF-B4D6-291B52C6F0B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nvPr>
        </p:nvCxnSpPr>
        <p:spPr>
          <a:xfrm>
            <a:off x="5080934" y="2115117"/>
            <a:ext cx="6309360" cy="0"/>
          </a:xfrm>
          <a:prstGeom prst="line">
            <a:avLst/>
          </a:prstGeom>
          <a:ln w="19050">
            <a:solidFill>
              <a:srgbClr val="CD9E53"/>
            </a:solidFill>
          </a:ln>
        </p:spPr>
        <p:style>
          <a:lnRef idx="1">
            <a:schemeClr val="accent1"/>
          </a:lnRef>
          <a:fillRef idx="0">
            <a:schemeClr val="accent1"/>
          </a:fillRef>
          <a:effectRef idx="0">
            <a:schemeClr val="accent1"/>
          </a:effectRef>
          <a:fontRef idx="minor">
            <a:schemeClr val="tx1"/>
          </a:fontRef>
        </p:style>
      </p:cxnSp>
      <p:sp>
        <p:nvSpPr>
          <p:cNvPr id="12" name="Arrow: Bent-Up 11">
            <a:extLst>
              <a:ext uri="{FF2B5EF4-FFF2-40B4-BE49-F238E27FC236}">
                <a16:creationId xmlns:a16="http://schemas.microsoft.com/office/drawing/2014/main" xmlns="" id="{C3C481E2-D231-45E0-9F8C-96EA99DF4AF9}"/>
              </a:ext>
            </a:extLst>
          </p:cNvPr>
          <p:cNvSpPr/>
          <p:nvPr/>
        </p:nvSpPr>
        <p:spPr>
          <a:xfrm rot="5400000">
            <a:off x="1142999" y="6035674"/>
            <a:ext cx="600075" cy="454025"/>
          </a:xfrm>
          <a:prstGeom prst="bentUpArrow">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Ribbon: Tilted Up 12">
            <a:extLst>
              <a:ext uri="{FF2B5EF4-FFF2-40B4-BE49-F238E27FC236}">
                <a16:creationId xmlns:a16="http://schemas.microsoft.com/office/drawing/2014/main" xmlns="" id="{99BAD42A-5C6E-49A2-AF7F-1D30C6B86939}"/>
              </a:ext>
            </a:extLst>
          </p:cNvPr>
          <p:cNvSpPr/>
          <p:nvPr/>
        </p:nvSpPr>
        <p:spPr>
          <a:xfrm>
            <a:off x="838200" y="5707062"/>
            <a:ext cx="2381250" cy="395287"/>
          </a:xfrm>
          <a:prstGeom prst="ribbon2">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Analysis</a:t>
            </a:r>
          </a:p>
        </p:txBody>
      </p:sp>
      <p:sp>
        <p:nvSpPr>
          <p:cNvPr id="14" name="Ribbon: Tilted Down 13">
            <a:extLst>
              <a:ext uri="{FF2B5EF4-FFF2-40B4-BE49-F238E27FC236}">
                <a16:creationId xmlns:a16="http://schemas.microsoft.com/office/drawing/2014/main" xmlns="" id="{95DF731F-0D94-4D3B-9F8B-AC32A0B7499B}"/>
              </a:ext>
            </a:extLst>
          </p:cNvPr>
          <p:cNvSpPr/>
          <p:nvPr/>
        </p:nvSpPr>
        <p:spPr>
          <a:xfrm>
            <a:off x="1685924" y="6307137"/>
            <a:ext cx="23526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bg1"/>
                </a:solidFill>
              </a:rPr>
              <a:t>Holy Spirit</a:t>
            </a:r>
          </a:p>
        </p:txBody>
      </p:sp>
      <p:sp>
        <p:nvSpPr>
          <p:cNvPr id="16" name="Ribbon: Tilted Down 15">
            <a:extLst>
              <a:ext uri="{FF2B5EF4-FFF2-40B4-BE49-F238E27FC236}">
                <a16:creationId xmlns:a16="http://schemas.microsoft.com/office/drawing/2014/main" xmlns="" id="{FAA52125-A755-4D8F-B005-58E27F00E8B3}"/>
              </a:ext>
            </a:extLst>
          </p:cNvPr>
          <p:cNvSpPr/>
          <p:nvPr/>
        </p:nvSpPr>
        <p:spPr>
          <a:xfrm>
            <a:off x="8896349" y="6307137"/>
            <a:ext cx="2628900"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Coming Age</a:t>
            </a:r>
          </a:p>
        </p:txBody>
      </p:sp>
      <p:sp>
        <p:nvSpPr>
          <p:cNvPr id="17" name="Ribbon: Tilted Down 16">
            <a:extLst>
              <a:ext uri="{FF2B5EF4-FFF2-40B4-BE49-F238E27FC236}">
                <a16:creationId xmlns:a16="http://schemas.microsoft.com/office/drawing/2014/main" xmlns="" id="{96CB863B-0B66-4EC5-B542-A8F63B5DC2E2}"/>
              </a:ext>
            </a:extLst>
          </p:cNvPr>
          <p:cNvSpPr/>
          <p:nvPr/>
        </p:nvSpPr>
        <p:spPr>
          <a:xfrm>
            <a:off x="6505574" y="6307137"/>
            <a:ext cx="2276475" cy="371475"/>
          </a:xfrm>
          <a:prstGeom prst="ribbon">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Baptism</a:t>
            </a:r>
          </a:p>
        </p:txBody>
      </p:sp>
      <p:sp>
        <p:nvSpPr>
          <p:cNvPr id="18" name="Ribbon: Tilted Down 17">
            <a:extLst>
              <a:ext uri="{FF2B5EF4-FFF2-40B4-BE49-F238E27FC236}">
                <a16:creationId xmlns:a16="http://schemas.microsoft.com/office/drawing/2014/main" xmlns="" id="{93E03960-1303-4A75-8A34-D415BA41ED00}"/>
              </a:ext>
            </a:extLst>
          </p:cNvPr>
          <p:cNvSpPr/>
          <p:nvPr/>
        </p:nvSpPr>
        <p:spPr>
          <a:xfrm>
            <a:off x="4133849" y="6307137"/>
            <a:ext cx="2276475" cy="371475"/>
          </a:xfrm>
          <a:prstGeom prst="ribbon">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bg1"/>
                </a:solidFill>
              </a:rPr>
              <a:t>Church</a:t>
            </a:r>
          </a:p>
        </p:txBody>
      </p:sp>
    </p:spTree>
    <p:extLst>
      <p:ext uri="{BB962C8B-B14F-4D97-AF65-F5344CB8AC3E}">
        <p14:creationId xmlns:p14="http://schemas.microsoft.com/office/powerpoint/2010/main" val="3288408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4">
            <a:extLst>
              <a:ext uri="{FF2B5EF4-FFF2-40B4-BE49-F238E27FC236}">
                <a16:creationId xmlns:a16="http://schemas.microsoft.com/office/drawing/2014/main" xmlns="" id="{C5E6CFF1-2F42-4E10-9A97-F116F46F53F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xmlns="" id="{78FE915B-1E17-4B52-9CE8-71DB59CFCED1}"/>
              </a:ext>
            </a:extLst>
          </p:cNvPr>
          <p:cNvPicPr>
            <a:picLocks noChangeAspect="1"/>
          </p:cNvPicPr>
          <p:nvPr/>
        </p:nvPicPr>
        <p:blipFill rotWithShape="1">
          <a:blip r:embed="rId2">
            <a:alphaModFix amt="35000"/>
          </a:blip>
          <a:srcRect/>
          <a:stretch/>
        </p:blipFill>
        <p:spPr>
          <a:xfrm>
            <a:off x="20" y="1"/>
            <a:ext cx="12191980" cy="6857999"/>
          </a:xfrm>
          <a:prstGeom prst="rect">
            <a:avLst/>
          </a:prstGeom>
        </p:spPr>
      </p:pic>
      <p:sp>
        <p:nvSpPr>
          <p:cNvPr id="2" name="Title 1">
            <a:extLst>
              <a:ext uri="{FF2B5EF4-FFF2-40B4-BE49-F238E27FC236}">
                <a16:creationId xmlns:a16="http://schemas.microsoft.com/office/drawing/2014/main" xmlns="" id="{BABBC5A1-9F41-49F2-AE16-5DA7E3ED4957}"/>
              </a:ext>
            </a:extLst>
          </p:cNvPr>
          <p:cNvSpPr>
            <a:spLocks noGrp="1"/>
          </p:cNvSpPr>
          <p:nvPr>
            <p:ph type="title"/>
          </p:nvPr>
        </p:nvSpPr>
        <p:spPr>
          <a:xfrm>
            <a:off x="838201" y="1065862"/>
            <a:ext cx="3313164" cy="4726276"/>
          </a:xfrm>
        </p:spPr>
        <p:txBody>
          <a:bodyPr>
            <a:normAutofit/>
          </a:bodyPr>
          <a:lstStyle/>
          <a:p>
            <a:pPr algn="r"/>
            <a:r>
              <a:rPr lang="en-CA" sz="4000">
                <a:solidFill>
                  <a:srgbClr val="FFFFFF"/>
                </a:solidFill>
              </a:rPr>
              <a:t>The Life to come</a:t>
            </a:r>
          </a:p>
        </p:txBody>
      </p:sp>
      <p:cxnSp>
        <p:nvCxnSpPr>
          <p:cNvPr id="17" name="Straight Connector 16">
            <a:extLst>
              <a:ext uri="{FF2B5EF4-FFF2-40B4-BE49-F238E27FC236}">
                <a16:creationId xmlns:a16="http://schemas.microsoft.com/office/drawing/2014/main" xmlns="" id="{67182200-4859-4C8D-BCBB-55B245C28BA3}"/>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nvPr>
        </p:nvCxnSpPr>
        <p:spPr>
          <a:xfrm>
            <a:off x="4653372" y="2286000"/>
            <a:ext cx="0" cy="228600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xmlns="" id="{9BA4D5B6-D3DE-4DD7-8033-441604F504C9}"/>
              </a:ext>
            </a:extLst>
          </p:cNvPr>
          <p:cNvSpPr>
            <a:spLocks noGrp="1"/>
          </p:cNvSpPr>
          <p:nvPr>
            <p:ph idx="1"/>
          </p:nvPr>
        </p:nvSpPr>
        <p:spPr>
          <a:xfrm>
            <a:off x="5155379" y="1065862"/>
            <a:ext cx="5744685" cy="4726276"/>
          </a:xfrm>
        </p:spPr>
        <p:txBody>
          <a:bodyPr anchor="ctr">
            <a:normAutofit/>
          </a:bodyPr>
          <a:lstStyle/>
          <a:p>
            <a:pPr marL="0" indent="0">
              <a:buNone/>
            </a:pPr>
            <a:r>
              <a:rPr lang="en-CA" sz="2000" i="1">
                <a:solidFill>
                  <a:srgbClr val="FFFFFF"/>
                </a:solidFill>
              </a:rPr>
              <a:t>“We look for the resurrection of the dead and the life of the age to come.”</a:t>
            </a:r>
          </a:p>
          <a:p>
            <a:r>
              <a:rPr lang="en-CA" sz="2000">
                <a:solidFill>
                  <a:srgbClr val="FFFFFF"/>
                </a:solidFill>
              </a:rPr>
              <a:t>No reason for faith without the eternal life</a:t>
            </a:r>
          </a:p>
          <a:p>
            <a:r>
              <a:rPr lang="en-CA" sz="2000">
                <a:solidFill>
                  <a:srgbClr val="FFFFFF"/>
                </a:solidFill>
              </a:rPr>
              <a:t>“The Spirit Himself bears witness with our spirit that we are children of God, and if children, then heirs—heirs of God and joint heirs with Christ, if indeed we suffer with </a:t>
            </a:r>
            <a:r>
              <a:rPr lang="en-CA" sz="2000" i="1">
                <a:solidFill>
                  <a:srgbClr val="FFFFFF"/>
                </a:solidFill>
              </a:rPr>
              <a:t>Him,</a:t>
            </a:r>
            <a:r>
              <a:rPr lang="en-CA" sz="2000">
                <a:solidFill>
                  <a:srgbClr val="FFFFFF"/>
                </a:solidFill>
              </a:rPr>
              <a:t> that we may also be glorified together.” Romans 8:16,17</a:t>
            </a:r>
          </a:p>
        </p:txBody>
      </p:sp>
      <p:sp>
        <p:nvSpPr>
          <p:cNvPr id="16" name="Arrow: Bent-Up 15">
            <a:extLst>
              <a:ext uri="{FF2B5EF4-FFF2-40B4-BE49-F238E27FC236}">
                <a16:creationId xmlns:a16="http://schemas.microsoft.com/office/drawing/2014/main" xmlns="" id="{D6D3CDE4-CB71-4AA3-8D96-06929F96576C}"/>
              </a:ext>
            </a:extLst>
          </p:cNvPr>
          <p:cNvSpPr/>
          <p:nvPr/>
        </p:nvSpPr>
        <p:spPr>
          <a:xfrm rot="5400000">
            <a:off x="1142999" y="6035674"/>
            <a:ext cx="600075" cy="454025"/>
          </a:xfrm>
          <a:prstGeom prst="bentUpArrow">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Ribbon: Tilted Up 19">
            <a:extLst>
              <a:ext uri="{FF2B5EF4-FFF2-40B4-BE49-F238E27FC236}">
                <a16:creationId xmlns:a16="http://schemas.microsoft.com/office/drawing/2014/main" xmlns="" id="{94114260-DA6B-4B9B-8C1E-A834D19A05DB}"/>
              </a:ext>
            </a:extLst>
          </p:cNvPr>
          <p:cNvSpPr/>
          <p:nvPr/>
        </p:nvSpPr>
        <p:spPr>
          <a:xfrm>
            <a:off x="838200" y="5707062"/>
            <a:ext cx="2381250" cy="395287"/>
          </a:xfrm>
          <a:prstGeom prst="ribbon2">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Analysis</a:t>
            </a:r>
          </a:p>
        </p:txBody>
      </p:sp>
      <p:sp>
        <p:nvSpPr>
          <p:cNvPr id="21" name="Ribbon: Tilted Down 20">
            <a:extLst>
              <a:ext uri="{FF2B5EF4-FFF2-40B4-BE49-F238E27FC236}">
                <a16:creationId xmlns:a16="http://schemas.microsoft.com/office/drawing/2014/main" xmlns="" id="{1ECFCF51-610B-4224-AA72-0E05B4F9CD20}"/>
              </a:ext>
            </a:extLst>
          </p:cNvPr>
          <p:cNvSpPr/>
          <p:nvPr/>
        </p:nvSpPr>
        <p:spPr>
          <a:xfrm>
            <a:off x="1685924" y="6307137"/>
            <a:ext cx="2352675" cy="371475"/>
          </a:xfrm>
          <a:prstGeom prst="ribbon">
            <a:avLst/>
          </a:prstGeom>
          <a:solidFill>
            <a:srgbClr val="6625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rPr>
              <a:t>Holy Spirit</a:t>
            </a:r>
          </a:p>
        </p:txBody>
      </p:sp>
      <p:sp>
        <p:nvSpPr>
          <p:cNvPr id="22" name="Ribbon: Tilted Down 21">
            <a:extLst>
              <a:ext uri="{FF2B5EF4-FFF2-40B4-BE49-F238E27FC236}">
                <a16:creationId xmlns:a16="http://schemas.microsoft.com/office/drawing/2014/main" xmlns="" id="{613F5A6B-F69C-4CC3-905D-59E7EF55BE06}"/>
              </a:ext>
            </a:extLst>
          </p:cNvPr>
          <p:cNvSpPr/>
          <p:nvPr/>
        </p:nvSpPr>
        <p:spPr>
          <a:xfrm>
            <a:off x="8896349" y="6307137"/>
            <a:ext cx="2628900" cy="371475"/>
          </a:xfrm>
          <a:prstGeom prst="ribbon">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Coming Age</a:t>
            </a:r>
          </a:p>
        </p:txBody>
      </p:sp>
      <p:sp>
        <p:nvSpPr>
          <p:cNvPr id="23" name="Ribbon: Tilted Down 22">
            <a:extLst>
              <a:ext uri="{FF2B5EF4-FFF2-40B4-BE49-F238E27FC236}">
                <a16:creationId xmlns:a16="http://schemas.microsoft.com/office/drawing/2014/main" xmlns="" id="{C80289AE-EE95-4FBB-8E3F-14A184A4BA60}"/>
              </a:ext>
            </a:extLst>
          </p:cNvPr>
          <p:cNvSpPr/>
          <p:nvPr/>
        </p:nvSpPr>
        <p:spPr>
          <a:xfrm>
            <a:off x="6505574" y="6307137"/>
            <a:ext cx="2276475" cy="371475"/>
          </a:xfrm>
          <a:prstGeom prst="ribbon">
            <a:avLst/>
          </a:prstGeom>
          <a:solidFill>
            <a:srgbClr val="6625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Baptism</a:t>
            </a:r>
          </a:p>
        </p:txBody>
      </p:sp>
      <p:sp>
        <p:nvSpPr>
          <p:cNvPr id="24" name="Ribbon: Tilted Down 23">
            <a:extLst>
              <a:ext uri="{FF2B5EF4-FFF2-40B4-BE49-F238E27FC236}">
                <a16:creationId xmlns:a16="http://schemas.microsoft.com/office/drawing/2014/main" xmlns="" id="{843D4694-D188-4F19-A79B-D1BE84BC2A8D}"/>
              </a:ext>
            </a:extLst>
          </p:cNvPr>
          <p:cNvSpPr/>
          <p:nvPr/>
        </p:nvSpPr>
        <p:spPr>
          <a:xfrm>
            <a:off x="4133849" y="6307137"/>
            <a:ext cx="2276475" cy="371475"/>
          </a:xfrm>
          <a:prstGeom prst="ribbon">
            <a:avLst/>
          </a:prstGeom>
          <a:solidFill>
            <a:srgbClr val="6625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rPr>
              <a:t>Church</a:t>
            </a:r>
          </a:p>
        </p:txBody>
      </p:sp>
    </p:spTree>
    <p:extLst>
      <p:ext uri="{BB962C8B-B14F-4D97-AF65-F5344CB8AC3E}">
        <p14:creationId xmlns:p14="http://schemas.microsoft.com/office/powerpoint/2010/main" val="3063479264"/>
      </p:ext>
    </p:extLst>
  </p:cSld>
  <p:clrMapOvr>
    <a:overrideClrMapping bg1="dk1" tx1="lt1" bg2="dk2" tx2="lt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8D70B121-56F4-4848-B38B-182089D909F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82EE9FEC-5083-46B3-AF29-3CC8900AA066}"/>
              </a:ext>
            </a:extLst>
          </p:cNvPr>
          <p:cNvSpPr>
            <a:spLocks noGrp="1"/>
          </p:cNvSpPr>
          <p:nvPr>
            <p:ph type="title"/>
          </p:nvPr>
        </p:nvSpPr>
        <p:spPr>
          <a:xfrm>
            <a:off x="838200" y="963877"/>
            <a:ext cx="3494362" cy="4930246"/>
          </a:xfrm>
        </p:spPr>
        <p:txBody>
          <a:bodyPr>
            <a:normAutofit/>
          </a:bodyPr>
          <a:lstStyle/>
          <a:p>
            <a:pPr algn="r"/>
            <a:r>
              <a:rPr lang="en-CA" dirty="0">
                <a:solidFill>
                  <a:srgbClr val="66252F"/>
                </a:solidFill>
              </a:rPr>
              <a:t>Summary</a:t>
            </a:r>
          </a:p>
        </p:txBody>
      </p:sp>
      <p:cxnSp>
        <p:nvCxnSpPr>
          <p:cNvPr id="10" name="Straight Connector 9">
            <a:extLst>
              <a:ext uri="{FF2B5EF4-FFF2-40B4-BE49-F238E27FC236}">
                <a16:creationId xmlns:a16="http://schemas.microsoft.com/office/drawing/2014/main" xmlns="" id="{2D72A2C9-F3CA-4216-8BAD-FA4C970C3C4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xmlns="" id="{61DEEEA7-9AD7-471F-ABCB-B74EB3D3119E}"/>
              </a:ext>
            </a:extLst>
          </p:cNvPr>
          <p:cNvSpPr>
            <a:spLocks noGrp="1"/>
          </p:cNvSpPr>
          <p:nvPr>
            <p:ph idx="1"/>
          </p:nvPr>
        </p:nvSpPr>
        <p:spPr>
          <a:xfrm>
            <a:off x="4976031" y="963877"/>
            <a:ext cx="6377769" cy="4930246"/>
          </a:xfrm>
        </p:spPr>
        <p:txBody>
          <a:bodyPr anchor="ctr">
            <a:normAutofit/>
          </a:bodyPr>
          <a:lstStyle/>
          <a:p>
            <a:r>
              <a:rPr lang="en-CA" sz="2400" dirty="0"/>
              <a:t>Addition of final paragraph of the creed in Constantinople (381)</a:t>
            </a:r>
          </a:p>
          <a:p>
            <a:pPr lvl="1"/>
            <a:r>
              <a:rPr lang="en-CA" dirty="0"/>
              <a:t>Divinity of the Holy Spirit</a:t>
            </a:r>
          </a:p>
          <a:p>
            <a:pPr lvl="2"/>
            <a:r>
              <a:rPr lang="en-CA" sz="2400" dirty="0"/>
              <a:t>The Church</a:t>
            </a:r>
          </a:p>
          <a:p>
            <a:pPr lvl="2"/>
            <a:r>
              <a:rPr lang="en-CA" sz="2400" dirty="0"/>
              <a:t>Baptism</a:t>
            </a:r>
          </a:p>
          <a:p>
            <a:pPr lvl="2"/>
            <a:r>
              <a:rPr lang="en-CA" sz="2400" dirty="0"/>
              <a:t>The Life to Come</a:t>
            </a:r>
          </a:p>
        </p:txBody>
      </p:sp>
      <p:sp>
        <p:nvSpPr>
          <p:cNvPr id="9" name="Ribbon: Tilted Up 8">
            <a:extLst>
              <a:ext uri="{FF2B5EF4-FFF2-40B4-BE49-F238E27FC236}">
                <a16:creationId xmlns:a16="http://schemas.microsoft.com/office/drawing/2014/main" xmlns="" id="{5C50ED21-052E-4DD3-A9B6-5EAF0F4C6E64}"/>
              </a:ext>
            </a:extLst>
          </p:cNvPr>
          <p:cNvSpPr/>
          <p:nvPr/>
        </p:nvSpPr>
        <p:spPr>
          <a:xfrm>
            <a:off x="838200" y="6084887"/>
            <a:ext cx="3228975" cy="454025"/>
          </a:xfrm>
          <a:prstGeom prst="ribbon2">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bg1"/>
                </a:solidFill>
              </a:rPr>
              <a:t>Introduction</a:t>
            </a:r>
          </a:p>
        </p:txBody>
      </p:sp>
      <p:sp>
        <p:nvSpPr>
          <p:cNvPr id="11" name="Ribbon: Tilted Up 10">
            <a:extLst>
              <a:ext uri="{FF2B5EF4-FFF2-40B4-BE49-F238E27FC236}">
                <a16:creationId xmlns:a16="http://schemas.microsoft.com/office/drawing/2014/main" xmlns="" id="{7698769D-ABDD-4FB8-9868-E03AA48BA571}"/>
              </a:ext>
            </a:extLst>
          </p:cNvPr>
          <p:cNvSpPr/>
          <p:nvPr/>
        </p:nvSpPr>
        <p:spPr>
          <a:xfrm>
            <a:off x="4486275" y="6084887"/>
            <a:ext cx="3228975" cy="454025"/>
          </a:xfrm>
          <a:prstGeom prst="ribbon2">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Analysis</a:t>
            </a:r>
          </a:p>
        </p:txBody>
      </p:sp>
      <p:sp>
        <p:nvSpPr>
          <p:cNvPr id="12" name="Ribbon: Tilted Up 11">
            <a:extLst>
              <a:ext uri="{FF2B5EF4-FFF2-40B4-BE49-F238E27FC236}">
                <a16:creationId xmlns:a16="http://schemas.microsoft.com/office/drawing/2014/main" xmlns="" id="{C458C123-7F03-4350-A5C1-C99CE74A9670}"/>
              </a:ext>
            </a:extLst>
          </p:cNvPr>
          <p:cNvSpPr/>
          <p:nvPr/>
        </p:nvSpPr>
        <p:spPr>
          <a:xfrm>
            <a:off x="8134350" y="6084886"/>
            <a:ext cx="3228975" cy="454025"/>
          </a:xfrm>
          <a:prstGeom prst="ribbon2">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Conclusion</a:t>
            </a:r>
          </a:p>
        </p:txBody>
      </p:sp>
    </p:spTree>
    <p:extLst>
      <p:ext uri="{BB962C8B-B14F-4D97-AF65-F5344CB8AC3E}">
        <p14:creationId xmlns:p14="http://schemas.microsoft.com/office/powerpoint/2010/main" val="229072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6000"/>
            <a:lum/>
          </a:blip>
          <a:srcRect/>
          <a:stretch>
            <a:fillRect t="-2000" b="-2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D14D748-DD21-4380-ADBC-809A97E33939}"/>
              </a:ext>
            </a:extLst>
          </p:cNvPr>
          <p:cNvSpPr>
            <a:spLocks noGrp="1"/>
          </p:cNvSpPr>
          <p:nvPr>
            <p:ph type="title"/>
          </p:nvPr>
        </p:nvSpPr>
        <p:spPr/>
        <p:txBody>
          <a:bodyPr/>
          <a:lstStyle/>
          <a:p>
            <a:r>
              <a:rPr lang="en-CA" dirty="0"/>
              <a:t>How to Approach Theology</a:t>
            </a:r>
          </a:p>
        </p:txBody>
      </p:sp>
      <p:sp>
        <p:nvSpPr>
          <p:cNvPr id="3" name="Content Placeholder 2">
            <a:extLst>
              <a:ext uri="{FF2B5EF4-FFF2-40B4-BE49-F238E27FC236}">
                <a16:creationId xmlns:a16="http://schemas.microsoft.com/office/drawing/2014/main" xmlns="" id="{15A8B531-5810-4F40-B026-2CA582ADC3DD}"/>
              </a:ext>
            </a:extLst>
          </p:cNvPr>
          <p:cNvSpPr>
            <a:spLocks noGrp="1"/>
          </p:cNvSpPr>
          <p:nvPr>
            <p:ph idx="1"/>
          </p:nvPr>
        </p:nvSpPr>
        <p:spPr/>
        <p:txBody>
          <a:bodyPr/>
          <a:lstStyle/>
          <a:p>
            <a:r>
              <a:rPr lang="en-CA" dirty="0"/>
              <a:t>“The secret things belong to the Lord our God, but those things which are </a:t>
            </a:r>
            <a:r>
              <a:rPr lang="en-CA" b="1" i="1" dirty="0"/>
              <a:t>revealed</a:t>
            </a:r>
            <a:r>
              <a:rPr lang="en-CA" dirty="0"/>
              <a:t> belong to us and to our children forever, that we may do all the words of this law.” – Deuteronomy 29:29</a:t>
            </a:r>
          </a:p>
          <a:p>
            <a:r>
              <a:rPr lang="en-CA" dirty="0"/>
              <a:t>“We cannot explain what God is but candidly confess that we have not exact knowledge concerning Him. </a:t>
            </a:r>
            <a:r>
              <a:rPr lang="en-CA" b="1" dirty="0"/>
              <a:t>For in what concerns God, to confess our ignorance, is the best knowledge.” </a:t>
            </a:r>
            <a:r>
              <a:rPr lang="en-CA" dirty="0"/>
              <a:t>– St Cyril of Jerusalem</a:t>
            </a:r>
          </a:p>
        </p:txBody>
      </p:sp>
      <p:sp>
        <p:nvSpPr>
          <p:cNvPr id="9" name="Ribbon: Tilted Up 8">
            <a:extLst>
              <a:ext uri="{FF2B5EF4-FFF2-40B4-BE49-F238E27FC236}">
                <a16:creationId xmlns:a16="http://schemas.microsoft.com/office/drawing/2014/main" xmlns="" id="{46692125-217D-4A62-A452-8C52108E7E53}"/>
              </a:ext>
            </a:extLst>
          </p:cNvPr>
          <p:cNvSpPr/>
          <p:nvPr/>
        </p:nvSpPr>
        <p:spPr>
          <a:xfrm>
            <a:off x="838200" y="6084887"/>
            <a:ext cx="3228975" cy="454025"/>
          </a:xfrm>
          <a:prstGeom prst="ribbon2">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Introduction</a:t>
            </a:r>
          </a:p>
        </p:txBody>
      </p:sp>
      <p:sp>
        <p:nvSpPr>
          <p:cNvPr id="10" name="Ribbon: Tilted Up 9">
            <a:extLst>
              <a:ext uri="{FF2B5EF4-FFF2-40B4-BE49-F238E27FC236}">
                <a16:creationId xmlns:a16="http://schemas.microsoft.com/office/drawing/2014/main" xmlns="" id="{248907B4-1A6A-4F02-96B5-E63333988D12}"/>
              </a:ext>
            </a:extLst>
          </p:cNvPr>
          <p:cNvSpPr/>
          <p:nvPr/>
        </p:nvSpPr>
        <p:spPr>
          <a:xfrm>
            <a:off x="4486275" y="6084887"/>
            <a:ext cx="3228975" cy="454025"/>
          </a:xfrm>
          <a:prstGeom prst="ribbon2">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Analysis</a:t>
            </a:r>
          </a:p>
        </p:txBody>
      </p:sp>
      <p:sp>
        <p:nvSpPr>
          <p:cNvPr id="11" name="Ribbon: Tilted Up 10">
            <a:extLst>
              <a:ext uri="{FF2B5EF4-FFF2-40B4-BE49-F238E27FC236}">
                <a16:creationId xmlns:a16="http://schemas.microsoft.com/office/drawing/2014/main" xmlns="" id="{763FA78F-50D3-4AD5-BB97-B40A177543C9}"/>
              </a:ext>
            </a:extLst>
          </p:cNvPr>
          <p:cNvSpPr/>
          <p:nvPr/>
        </p:nvSpPr>
        <p:spPr>
          <a:xfrm>
            <a:off x="8134350" y="6084886"/>
            <a:ext cx="3228975" cy="454025"/>
          </a:xfrm>
          <a:prstGeom prst="ribbon2">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Conclusion</a:t>
            </a:r>
          </a:p>
        </p:txBody>
      </p:sp>
    </p:spTree>
    <p:extLst>
      <p:ext uri="{BB962C8B-B14F-4D97-AF65-F5344CB8AC3E}">
        <p14:creationId xmlns:p14="http://schemas.microsoft.com/office/powerpoint/2010/main" val="2429619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3000"/>
            <a:lum/>
          </a:blip>
          <a:srcRect/>
          <a:stretch>
            <a:fillRect t="-17000" b="-17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D14D748-DD21-4380-ADBC-809A97E33939}"/>
              </a:ext>
            </a:extLst>
          </p:cNvPr>
          <p:cNvSpPr>
            <a:spLocks noGrp="1"/>
          </p:cNvSpPr>
          <p:nvPr>
            <p:ph type="title"/>
          </p:nvPr>
        </p:nvSpPr>
        <p:spPr/>
        <p:txBody>
          <a:bodyPr/>
          <a:lstStyle/>
          <a:p>
            <a:r>
              <a:rPr lang="en-CA" dirty="0"/>
              <a:t>How to Approach Theology</a:t>
            </a:r>
          </a:p>
        </p:txBody>
      </p:sp>
      <p:sp>
        <p:nvSpPr>
          <p:cNvPr id="3" name="Content Placeholder 2">
            <a:extLst>
              <a:ext uri="{FF2B5EF4-FFF2-40B4-BE49-F238E27FC236}">
                <a16:creationId xmlns:a16="http://schemas.microsoft.com/office/drawing/2014/main" xmlns="" id="{15A8B531-5810-4F40-B026-2CA582ADC3DD}"/>
              </a:ext>
            </a:extLst>
          </p:cNvPr>
          <p:cNvSpPr>
            <a:spLocks noGrp="1"/>
          </p:cNvSpPr>
          <p:nvPr>
            <p:ph idx="1"/>
          </p:nvPr>
        </p:nvSpPr>
        <p:spPr/>
        <p:txBody>
          <a:bodyPr/>
          <a:lstStyle/>
          <a:p>
            <a:r>
              <a:rPr lang="en-CA" dirty="0"/>
              <a:t>“For only the power of God is great, and he is honored by the humble. You should not seek the things that are too high for you, and you should not examine the things that are beyond your ability. But as for the things that God has entrusted to you, </a:t>
            </a:r>
            <a:r>
              <a:rPr lang="en-CA" b="1" i="1" dirty="0"/>
              <a:t>consider these always. </a:t>
            </a:r>
            <a:r>
              <a:rPr lang="en-CA" dirty="0"/>
              <a:t>But you should not be curious in too many of His works.” – Wisdom of Sirach 3:21-22</a:t>
            </a:r>
          </a:p>
        </p:txBody>
      </p:sp>
      <p:sp>
        <p:nvSpPr>
          <p:cNvPr id="4" name="Ribbon: Tilted Up 3">
            <a:extLst>
              <a:ext uri="{FF2B5EF4-FFF2-40B4-BE49-F238E27FC236}">
                <a16:creationId xmlns:a16="http://schemas.microsoft.com/office/drawing/2014/main" xmlns="" id="{05E2453E-F27C-4C06-A9DE-B876762E0E02}"/>
              </a:ext>
            </a:extLst>
          </p:cNvPr>
          <p:cNvSpPr/>
          <p:nvPr/>
        </p:nvSpPr>
        <p:spPr>
          <a:xfrm>
            <a:off x="838200" y="6084887"/>
            <a:ext cx="3228975" cy="454025"/>
          </a:xfrm>
          <a:prstGeom prst="ribbon2">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Introduction</a:t>
            </a:r>
          </a:p>
        </p:txBody>
      </p:sp>
      <p:sp>
        <p:nvSpPr>
          <p:cNvPr id="5" name="Ribbon: Tilted Up 4">
            <a:extLst>
              <a:ext uri="{FF2B5EF4-FFF2-40B4-BE49-F238E27FC236}">
                <a16:creationId xmlns:a16="http://schemas.microsoft.com/office/drawing/2014/main" xmlns="" id="{ED428D86-41F6-4E94-B459-51047D9DA5C4}"/>
              </a:ext>
            </a:extLst>
          </p:cNvPr>
          <p:cNvSpPr/>
          <p:nvPr/>
        </p:nvSpPr>
        <p:spPr>
          <a:xfrm>
            <a:off x="4486275" y="6084887"/>
            <a:ext cx="3228975" cy="454025"/>
          </a:xfrm>
          <a:prstGeom prst="ribbon2">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Analysis</a:t>
            </a:r>
          </a:p>
        </p:txBody>
      </p:sp>
      <p:sp>
        <p:nvSpPr>
          <p:cNvPr id="6" name="Ribbon: Tilted Up 5">
            <a:extLst>
              <a:ext uri="{FF2B5EF4-FFF2-40B4-BE49-F238E27FC236}">
                <a16:creationId xmlns:a16="http://schemas.microsoft.com/office/drawing/2014/main" xmlns="" id="{4FC6845C-1A53-4F8E-84B5-030E198E5B2B}"/>
              </a:ext>
            </a:extLst>
          </p:cNvPr>
          <p:cNvSpPr/>
          <p:nvPr/>
        </p:nvSpPr>
        <p:spPr>
          <a:xfrm>
            <a:off x="8134350" y="6084886"/>
            <a:ext cx="3228975" cy="454025"/>
          </a:xfrm>
          <a:prstGeom prst="ribbon2">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Conclusion</a:t>
            </a:r>
          </a:p>
        </p:txBody>
      </p:sp>
    </p:spTree>
    <p:extLst>
      <p:ext uri="{BB962C8B-B14F-4D97-AF65-F5344CB8AC3E}">
        <p14:creationId xmlns:p14="http://schemas.microsoft.com/office/powerpoint/2010/main" val="1518921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blip>
          <a:srcRect/>
          <a:stretch>
            <a:fillRect l="-18000" r="-18000"/>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0C63C059-4591-491C-AFF3-D782575D9C7A}"/>
              </a:ext>
            </a:extLst>
          </p:cNvPr>
          <p:cNvSpPr>
            <a:spLocks noGrp="1"/>
          </p:cNvSpPr>
          <p:nvPr>
            <p:ph idx="1"/>
          </p:nvPr>
        </p:nvSpPr>
        <p:spPr>
          <a:xfrm>
            <a:off x="838200" y="2913062"/>
            <a:ext cx="10515600" cy="1031875"/>
          </a:xfrm>
        </p:spPr>
        <p:txBody>
          <a:bodyPr>
            <a:normAutofit fontScale="92500" lnSpcReduction="10000"/>
          </a:bodyPr>
          <a:lstStyle/>
          <a:p>
            <a:pPr marL="0" indent="0" algn="ctr">
              <a:buNone/>
            </a:pPr>
            <a:r>
              <a:rPr lang="en-CA" sz="4000" dirty="0">
                <a:solidFill>
                  <a:srgbClr val="66252F"/>
                </a:solidFill>
              </a:rPr>
              <a:t>How does the church approach the knowledge of the divine and defining the faith?</a:t>
            </a:r>
          </a:p>
        </p:txBody>
      </p:sp>
      <p:sp>
        <p:nvSpPr>
          <p:cNvPr id="7" name="Ribbon: Tilted Up 6">
            <a:extLst>
              <a:ext uri="{FF2B5EF4-FFF2-40B4-BE49-F238E27FC236}">
                <a16:creationId xmlns:a16="http://schemas.microsoft.com/office/drawing/2014/main" xmlns="" id="{ADCBF384-C3B5-4ACE-A10F-57586A96094C}"/>
              </a:ext>
            </a:extLst>
          </p:cNvPr>
          <p:cNvSpPr/>
          <p:nvPr/>
        </p:nvSpPr>
        <p:spPr>
          <a:xfrm>
            <a:off x="838200" y="6084887"/>
            <a:ext cx="3228975" cy="454025"/>
          </a:xfrm>
          <a:prstGeom prst="ribbon2">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Introduction</a:t>
            </a:r>
          </a:p>
        </p:txBody>
      </p:sp>
      <p:sp>
        <p:nvSpPr>
          <p:cNvPr id="8" name="Ribbon: Tilted Up 7">
            <a:extLst>
              <a:ext uri="{FF2B5EF4-FFF2-40B4-BE49-F238E27FC236}">
                <a16:creationId xmlns:a16="http://schemas.microsoft.com/office/drawing/2014/main" xmlns="" id="{77CC2F04-FE9B-4C34-8648-07A968ECF3FC}"/>
              </a:ext>
            </a:extLst>
          </p:cNvPr>
          <p:cNvSpPr/>
          <p:nvPr/>
        </p:nvSpPr>
        <p:spPr>
          <a:xfrm>
            <a:off x="4486275" y="6084887"/>
            <a:ext cx="3228975" cy="454025"/>
          </a:xfrm>
          <a:prstGeom prst="ribbon2">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Analysis</a:t>
            </a:r>
          </a:p>
        </p:txBody>
      </p:sp>
      <p:sp>
        <p:nvSpPr>
          <p:cNvPr id="9" name="Ribbon: Tilted Up 8">
            <a:extLst>
              <a:ext uri="{FF2B5EF4-FFF2-40B4-BE49-F238E27FC236}">
                <a16:creationId xmlns:a16="http://schemas.microsoft.com/office/drawing/2014/main" xmlns="" id="{871D105A-7A18-4C07-A7E8-460DE732C4D0}"/>
              </a:ext>
            </a:extLst>
          </p:cNvPr>
          <p:cNvSpPr/>
          <p:nvPr/>
        </p:nvSpPr>
        <p:spPr>
          <a:xfrm>
            <a:off x="8134350" y="6084886"/>
            <a:ext cx="3228975" cy="454025"/>
          </a:xfrm>
          <a:prstGeom prst="ribbon2">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Conclusion</a:t>
            </a:r>
          </a:p>
        </p:txBody>
      </p:sp>
    </p:spTree>
    <p:extLst>
      <p:ext uri="{BB962C8B-B14F-4D97-AF65-F5344CB8AC3E}">
        <p14:creationId xmlns:p14="http://schemas.microsoft.com/office/powerpoint/2010/main" val="2452350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66252F">
            <a:alpha val="42000"/>
          </a:srgbClr>
        </a:solidFill>
        <a:effectLst/>
      </p:bgPr>
    </p:bg>
    <p:spTree>
      <p:nvGrpSpPr>
        <p:cNvPr id="1" name=""/>
        <p:cNvGrpSpPr/>
        <p:nvPr/>
      </p:nvGrpSpPr>
      <p:grpSpPr>
        <a:xfrm>
          <a:off x="0" y="0"/>
          <a:ext cx="0" cy="0"/>
          <a:chOff x="0" y="0"/>
          <a:chExt cx="0" cy="0"/>
        </a:xfrm>
      </p:grpSpPr>
      <p:pic>
        <p:nvPicPr>
          <p:cNvPr id="10" name="Picture 9" descr="A fabric surface&#10;&#10;Description automatically generated">
            <a:extLst>
              <a:ext uri="{FF2B5EF4-FFF2-40B4-BE49-F238E27FC236}">
                <a16:creationId xmlns:a16="http://schemas.microsoft.com/office/drawing/2014/main" xmlns="" id="{4F6804C9-F8C2-43B3-A197-29EC142722F1}"/>
              </a:ext>
            </a:extLst>
          </p:cNvPr>
          <p:cNvPicPr>
            <a:picLocks noChangeAspect="1"/>
          </p:cNvPicPr>
          <p:nvPr/>
        </p:nvPicPr>
        <p:blipFill rotWithShape="1">
          <a:blip r:embed="rId2">
            <a:alphaModFix/>
            <a:extLst>
              <a:ext uri="{28A0092B-C50C-407E-A947-70E740481C1C}">
                <a14:useLocalDpi xmlns:a14="http://schemas.microsoft.com/office/drawing/2010/main" val="0"/>
              </a:ext>
            </a:extLst>
          </a:blip>
          <a:srcRect l="4546" r="11858" b="-2"/>
          <a:stretch/>
        </p:blipFill>
        <p:spPr>
          <a:xfrm>
            <a:off x="6083786" y="-168316"/>
            <a:ext cx="6261330" cy="3932313"/>
          </a:xfrm>
          <a:prstGeom prst="rect">
            <a:avLst/>
          </a:prstGeom>
          <a:effectLst>
            <a:softEdge rad="533400"/>
          </a:effectLst>
        </p:spPr>
      </p:pic>
      <p:pic>
        <p:nvPicPr>
          <p:cNvPr id="8" name="Picture 7" descr="A picture containing building, old, text, gown&#10;&#10;Description automatically generated">
            <a:extLst>
              <a:ext uri="{FF2B5EF4-FFF2-40B4-BE49-F238E27FC236}">
                <a16:creationId xmlns:a16="http://schemas.microsoft.com/office/drawing/2014/main" xmlns="" id="{AB82F47F-693F-4608-A1B1-51F7D118AD52}"/>
              </a:ext>
            </a:extLst>
          </p:cNvPr>
          <p:cNvPicPr>
            <a:picLocks noChangeAspect="1"/>
          </p:cNvPicPr>
          <p:nvPr/>
        </p:nvPicPr>
        <p:blipFill rotWithShape="1">
          <a:blip r:embed="rId3">
            <a:extLst>
              <a:ext uri="{28A0092B-C50C-407E-A947-70E740481C1C}">
                <a14:useLocalDpi xmlns:a14="http://schemas.microsoft.com/office/drawing/2010/main" val="0"/>
              </a:ext>
            </a:extLst>
          </a:blip>
          <a:srcRect t="8951" r="1" b="40575"/>
          <a:stretch/>
        </p:blipFill>
        <p:spPr>
          <a:xfrm>
            <a:off x="6089904" y="2487166"/>
            <a:ext cx="6263640" cy="4215384"/>
          </a:xfrm>
          <a:prstGeom prst="rect">
            <a:avLst/>
          </a:prstGeom>
          <a:effectLst>
            <a:softEdge rad="533400"/>
          </a:effectLst>
        </p:spPr>
      </p:pic>
      <p:pic>
        <p:nvPicPr>
          <p:cNvPr id="15" name="Picture 14">
            <a:extLst>
              <a:ext uri="{FF2B5EF4-FFF2-40B4-BE49-F238E27FC236}">
                <a16:creationId xmlns:a16="http://schemas.microsoft.com/office/drawing/2014/main" xmlns="" id="{22901FED-4FC9-4ED5-8123-C98BCD1616BA}"/>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xmlns="" id="{F636A13D-F901-4C34-B0D0-4073E7899046}"/>
              </a:ext>
            </a:extLst>
          </p:cNvPr>
          <p:cNvSpPr>
            <a:spLocks noGrp="1"/>
          </p:cNvSpPr>
          <p:nvPr>
            <p:ph type="title"/>
          </p:nvPr>
        </p:nvSpPr>
        <p:spPr>
          <a:xfrm>
            <a:off x="804997" y="798445"/>
            <a:ext cx="6618357" cy="4717452"/>
          </a:xfrm>
        </p:spPr>
        <p:txBody>
          <a:bodyPr>
            <a:normAutofit/>
          </a:bodyPr>
          <a:lstStyle/>
          <a:p>
            <a:r>
              <a:rPr lang="en-CA" sz="4000" dirty="0">
                <a:solidFill>
                  <a:srgbClr val="66252F"/>
                </a:solidFill>
              </a:rPr>
              <a:t>Review of the Nicene Creed and the issues it addressed</a:t>
            </a:r>
          </a:p>
        </p:txBody>
      </p:sp>
      <p:sp>
        <p:nvSpPr>
          <p:cNvPr id="23" name="Ribbon: Tilted Up 22">
            <a:extLst>
              <a:ext uri="{FF2B5EF4-FFF2-40B4-BE49-F238E27FC236}">
                <a16:creationId xmlns:a16="http://schemas.microsoft.com/office/drawing/2014/main" xmlns="" id="{323AE0C6-36DA-4530-B745-F18133A34E3A}"/>
              </a:ext>
            </a:extLst>
          </p:cNvPr>
          <p:cNvSpPr/>
          <p:nvPr/>
        </p:nvSpPr>
        <p:spPr>
          <a:xfrm>
            <a:off x="838200" y="6084887"/>
            <a:ext cx="3228975" cy="454025"/>
          </a:xfrm>
          <a:prstGeom prst="ribbon2">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rgbClr val="66252F"/>
                </a:solidFill>
              </a:rPr>
              <a:t>Introduction</a:t>
            </a:r>
          </a:p>
        </p:txBody>
      </p:sp>
      <p:sp>
        <p:nvSpPr>
          <p:cNvPr id="24" name="Ribbon: Tilted Up 23">
            <a:extLst>
              <a:ext uri="{FF2B5EF4-FFF2-40B4-BE49-F238E27FC236}">
                <a16:creationId xmlns:a16="http://schemas.microsoft.com/office/drawing/2014/main" xmlns="" id="{B234661E-F855-4AB7-A2BB-8C85C9E99C1D}"/>
              </a:ext>
            </a:extLst>
          </p:cNvPr>
          <p:cNvSpPr/>
          <p:nvPr/>
        </p:nvSpPr>
        <p:spPr>
          <a:xfrm>
            <a:off x="4486275" y="6084887"/>
            <a:ext cx="3228975" cy="454025"/>
          </a:xfrm>
          <a:prstGeom prst="ribbon2">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Analysis</a:t>
            </a:r>
          </a:p>
        </p:txBody>
      </p:sp>
      <p:sp>
        <p:nvSpPr>
          <p:cNvPr id="25" name="Ribbon: Tilted Up 24">
            <a:extLst>
              <a:ext uri="{FF2B5EF4-FFF2-40B4-BE49-F238E27FC236}">
                <a16:creationId xmlns:a16="http://schemas.microsoft.com/office/drawing/2014/main" xmlns="" id="{986DEDEC-75D9-410D-ABB4-A3E94A6F32D0}"/>
              </a:ext>
            </a:extLst>
          </p:cNvPr>
          <p:cNvSpPr/>
          <p:nvPr/>
        </p:nvSpPr>
        <p:spPr>
          <a:xfrm>
            <a:off x="8134350" y="6084886"/>
            <a:ext cx="3228975" cy="454025"/>
          </a:xfrm>
          <a:prstGeom prst="ribbon2">
            <a:avLst/>
          </a:prstGeom>
          <a:solidFill>
            <a:srgbClr val="66252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Conclusion</a:t>
            </a:r>
          </a:p>
        </p:txBody>
      </p:sp>
    </p:spTree>
    <p:extLst>
      <p:ext uri="{BB962C8B-B14F-4D97-AF65-F5344CB8AC3E}">
        <p14:creationId xmlns:p14="http://schemas.microsoft.com/office/powerpoint/2010/main" val="19583592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6637AA0-B83A-48E0-BC9B-E889CAAD8F1D}"/>
              </a:ext>
            </a:extLst>
          </p:cNvPr>
          <p:cNvSpPr>
            <a:spLocks noGrp="1"/>
          </p:cNvSpPr>
          <p:nvPr>
            <p:ph type="title"/>
          </p:nvPr>
        </p:nvSpPr>
        <p:spPr>
          <a:xfrm>
            <a:off x="838200" y="365125"/>
            <a:ext cx="10515600" cy="1325563"/>
          </a:xfrm>
        </p:spPr>
        <p:txBody>
          <a:bodyPr/>
          <a:lstStyle/>
          <a:p>
            <a:r>
              <a:rPr lang="en-CA" dirty="0"/>
              <a:t>The Nicene Creed (325)</a:t>
            </a:r>
          </a:p>
        </p:txBody>
      </p:sp>
      <p:sp>
        <p:nvSpPr>
          <p:cNvPr id="3" name="Content Placeholder 2">
            <a:extLst>
              <a:ext uri="{FF2B5EF4-FFF2-40B4-BE49-F238E27FC236}">
                <a16:creationId xmlns:a16="http://schemas.microsoft.com/office/drawing/2014/main" xmlns="" id="{2CE3E750-028E-4570-938D-0397D4025206}"/>
              </a:ext>
            </a:extLst>
          </p:cNvPr>
          <p:cNvSpPr>
            <a:spLocks noGrp="1"/>
          </p:cNvSpPr>
          <p:nvPr>
            <p:ph idx="1"/>
          </p:nvPr>
        </p:nvSpPr>
        <p:spPr>
          <a:xfrm>
            <a:off x="838200" y="1322614"/>
            <a:ext cx="10515600" cy="5170261"/>
          </a:xfrm>
        </p:spPr>
        <p:txBody>
          <a:bodyPr>
            <a:normAutofit fontScale="92500"/>
          </a:bodyPr>
          <a:lstStyle/>
          <a:p>
            <a:pPr marL="0" indent="0">
              <a:buNone/>
            </a:pPr>
            <a:r>
              <a:rPr lang="en-CA"/>
              <a:t>We believe in one God, the Father almighty, maker of all things visible and invisible.</a:t>
            </a:r>
          </a:p>
          <a:p>
            <a:pPr marL="0" indent="0">
              <a:buNone/>
            </a:pPr>
            <a:r>
              <a:rPr lang="en-CA"/>
              <a:t>And in one Lord, Jesus Christ, the Son of God, begotten of the Father, only-begotten, that is, from the substance of the Father, God from God, light from light, true God from true God, begotten not made, of one substance with the Father, by Whom all things were made, in heaven and on earth, Who because of us men and our salvation came down, became incarnate, became man, suffered, and rose again on the third day, and ascended into the heavens, and will come to judge the living and the dead.</a:t>
            </a:r>
          </a:p>
          <a:p>
            <a:pPr marL="0" indent="0">
              <a:buNone/>
            </a:pPr>
            <a:r>
              <a:rPr lang="en-CA"/>
              <a:t>And in the Holy Spirit.</a:t>
            </a:r>
          </a:p>
          <a:p>
            <a:pPr marL="0" indent="0">
              <a:buNone/>
            </a:pPr>
            <a:r>
              <a:rPr lang="en-CA" sz="2200" i="1"/>
              <a:t>But as for those who say, there was when He was not, and, before being born He was not, and that He came into existence out of nothing, or who assert that the Son of God is of a different hypostasis or substance, or created, or is subject to alteration or change – these the Catholic and apostolic Church anathematizes.  </a:t>
            </a:r>
            <a:endParaRPr lang="en-CA" sz="2200" i="1" dirty="0"/>
          </a:p>
        </p:txBody>
      </p:sp>
    </p:spTree>
    <p:extLst>
      <p:ext uri="{BB962C8B-B14F-4D97-AF65-F5344CB8AC3E}">
        <p14:creationId xmlns:p14="http://schemas.microsoft.com/office/powerpoint/2010/main" val="696796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66252F"/>
        </a:solidFill>
        <a:effectLst/>
      </p:bgPr>
    </p:bg>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xmlns="" id="{66B332A4-D438-4773-A77F-5ED49A448D9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1953768" y="0"/>
            <a:ext cx="8284464" cy="6858000"/>
          </a:xfrm>
          <a:custGeom>
            <a:avLst/>
            <a:gdLst>
              <a:gd name="connsiteX0" fmla="*/ 1818109 w 8284464"/>
              <a:gd name="connsiteY0" fmla="*/ 0 h 6858000"/>
              <a:gd name="connsiteX1" fmla="*/ 6466355 w 8284464"/>
              <a:gd name="connsiteY1" fmla="*/ 0 h 6858000"/>
              <a:gd name="connsiteX2" fmla="*/ 6620596 w 8284464"/>
              <a:gd name="connsiteY2" fmla="*/ 109683 h 6858000"/>
              <a:gd name="connsiteX3" fmla="*/ 8284464 w 8284464"/>
              <a:gd name="connsiteY3" fmla="*/ 3429000 h 6858000"/>
              <a:gd name="connsiteX4" fmla="*/ 6620596 w 8284464"/>
              <a:gd name="connsiteY4" fmla="*/ 6748318 h 6858000"/>
              <a:gd name="connsiteX5" fmla="*/ 6466355 w 8284464"/>
              <a:gd name="connsiteY5" fmla="*/ 6858000 h 6858000"/>
              <a:gd name="connsiteX6" fmla="*/ 1818109 w 8284464"/>
              <a:gd name="connsiteY6" fmla="*/ 6858000 h 6858000"/>
              <a:gd name="connsiteX7" fmla="*/ 1663869 w 8284464"/>
              <a:gd name="connsiteY7" fmla="*/ 6748318 h 6858000"/>
              <a:gd name="connsiteX8" fmla="*/ 0 w 8284464"/>
              <a:gd name="connsiteY8" fmla="*/ 3429000 h 6858000"/>
              <a:gd name="connsiteX9" fmla="*/ 1663869 w 8284464"/>
              <a:gd name="connsiteY9" fmla="*/ 1096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84464" h="6858000">
                <a:moveTo>
                  <a:pt x="1818109" y="0"/>
                </a:moveTo>
                <a:lnTo>
                  <a:pt x="6466355" y="0"/>
                </a:lnTo>
                <a:lnTo>
                  <a:pt x="6620596" y="109683"/>
                </a:lnTo>
                <a:cubicBezTo>
                  <a:pt x="7630666" y="865069"/>
                  <a:pt x="8284464" y="2070683"/>
                  <a:pt x="8284464" y="3429000"/>
                </a:cubicBezTo>
                <a:cubicBezTo>
                  <a:pt x="8284464" y="4787317"/>
                  <a:pt x="7630666" y="5992931"/>
                  <a:pt x="6620596" y="6748318"/>
                </a:cubicBezTo>
                <a:lnTo>
                  <a:pt x="6466355" y="6858000"/>
                </a:lnTo>
                <a:lnTo>
                  <a:pt x="1818109" y="6858000"/>
                </a:lnTo>
                <a:lnTo>
                  <a:pt x="1663869" y="6748318"/>
                </a:lnTo>
                <a:cubicBezTo>
                  <a:pt x="653798" y="5992931"/>
                  <a:pt x="0" y="4787317"/>
                  <a:pt x="0" y="3429000"/>
                </a:cubicBezTo>
                <a:cubicBezTo>
                  <a:pt x="0" y="2070683"/>
                  <a:pt x="653798" y="865069"/>
                  <a:pt x="1663869" y="1096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Shape 8">
            <a:extLst>
              <a:ext uri="{FF2B5EF4-FFF2-40B4-BE49-F238E27FC236}">
                <a16:creationId xmlns:a16="http://schemas.microsoft.com/office/drawing/2014/main" xmlns="" id="{DF9AD32D-FF05-44F4-BD4D-9CEE89B71EB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2118360" y="0"/>
            <a:ext cx="7955280" cy="6858000"/>
          </a:xfrm>
          <a:custGeom>
            <a:avLst/>
            <a:gdLst>
              <a:gd name="connsiteX0" fmla="*/ 1962423 w 7955280"/>
              <a:gd name="connsiteY0" fmla="*/ 0 h 6858000"/>
              <a:gd name="connsiteX1" fmla="*/ 5992858 w 7955280"/>
              <a:gd name="connsiteY1" fmla="*/ 0 h 6858000"/>
              <a:gd name="connsiteX2" fmla="*/ 6040191 w 7955280"/>
              <a:gd name="connsiteY2" fmla="*/ 27216 h 6858000"/>
              <a:gd name="connsiteX3" fmla="*/ 7955280 w 7955280"/>
              <a:gd name="connsiteY3" fmla="*/ 3429000 h 6858000"/>
              <a:gd name="connsiteX4" fmla="*/ 6040191 w 7955280"/>
              <a:gd name="connsiteY4" fmla="*/ 6830784 h 6858000"/>
              <a:gd name="connsiteX5" fmla="*/ 5992858 w 7955280"/>
              <a:gd name="connsiteY5" fmla="*/ 6858000 h 6858000"/>
              <a:gd name="connsiteX6" fmla="*/ 1962423 w 7955280"/>
              <a:gd name="connsiteY6" fmla="*/ 6858000 h 6858000"/>
              <a:gd name="connsiteX7" fmla="*/ 1915089 w 7955280"/>
              <a:gd name="connsiteY7" fmla="*/ 6830784 h 6858000"/>
              <a:gd name="connsiteX8" fmla="*/ 0 w 7955280"/>
              <a:gd name="connsiteY8" fmla="*/ 3429000 h 6858000"/>
              <a:gd name="connsiteX9" fmla="*/ 1915089 w 7955280"/>
              <a:gd name="connsiteY9" fmla="*/ 272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955280" h="6858000">
                <a:moveTo>
                  <a:pt x="1962423" y="0"/>
                </a:moveTo>
                <a:lnTo>
                  <a:pt x="5992858" y="0"/>
                </a:lnTo>
                <a:lnTo>
                  <a:pt x="6040191" y="27216"/>
                </a:lnTo>
                <a:cubicBezTo>
                  <a:pt x="7188332" y="724844"/>
                  <a:pt x="7955280" y="1987357"/>
                  <a:pt x="7955280" y="3429000"/>
                </a:cubicBezTo>
                <a:cubicBezTo>
                  <a:pt x="7955280" y="4870644"/>
                  <a:pt x="7188332" y="6133157"/>
                  <a:pt x="6040191" y="6830784"/>
                </a:cubicBezTo>
                <a:lnTo>
                  <a:pt x="5992858" y="6858000"/>
                </a:lnTo>
                <a:lnTo>
                  <a:pt x="1962423" y="6858000"/>
                </a:lnTo>
                <a:lnTo>
                  <a:pt x="1915089" y="6830784"/>
                </a:lnTo>
                <a:cubicBezTo>
                  <a:pt x="766948" y="6133157"/>
                  <a:pt x="0" y="4870644"/>
                  <a:pt x="0" y="3429000"/>
                </a:cubicBezTo>
                <a:cubicBezTo>
                  <a:pt x="0" y="1987357"/>
                  <a:pt x="766948" y="724844"/>
                  <a:pt x="1915089" y="2721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xmlns="" id="{2154D174-F90B-42A2-A0F3-EAED0C7E3509}"/>
              </a:ext>
            </a:extLst>
          </p:cNvPr>
          <p:cNvSpPr>
            <a:spLocks noGrp="1"/>
          </p:cNvSpPr>
          <p:nvPr>
            <p:ph type="title"/>
          </p:nvPr>
        </p:nvSpPr>
        <p:spPr>
          <a:xfrm>
            <a:off x="2555631" y="1441938"/>
            <a:ext cx="7080738" cy="3974124"/>
          </a:xfrm>
        </p:spPr>
        <p:txBody>
          <a:bodyPr vert="horz" lIns="91440" tIns="45720" rIns="91440" bIns="45720" rtlCol="0" anchor="ctr">
            <a:normAutofit/>
          </a:bodyPr>
          <a:lstStyle/>
          <a:p>
            <a:pPr algn="ctr"/>
            <a:r>
              <a:rPr lang="en-US" sz="5400">
                <a:solidFill>
                  <a:schemeClr val="bg1">
                    <a:lumMod val="95000"/>
                    <a:lumOff val="5000"/>
                  </a:schemeClr>
                </a:solidFill>
              </a:rPr>
              <a:t>“Pneumatomachians”—“those who fight against the Spirit” (or Macedonianism)</a:t>
            </a:r>
          </a:p>
        </p:txBody>
      </p:sp>
    </p:spTree>
    <p:extLst>
      <p:ext uri="{BB962C8B-B14F-4D97-AF65-F5344CB8AC3E}">
        <p14:creationId xmlns:p14="http://schemas.microsoft.com/office/powerpoint/2010/main" val="1268152492"/>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DDA3A5F-B71D-49E2-9A4A-C1BB06472E83}"/>
              </a:ext>
            </a:extLst>
          </p:cNvPr>
          <p:cNvSpPr>
            <a:spLocks noGrp="1"/>
          </p:cNvSpPr>
          <p:nvPr>
            <p:ph type="title"/>
          </p:nvPr>
        </p:nvSpPr>
        <p:spPr>
          <a:xfrm>
            <a:off x="838200" y="231775"/>
            <a:ext cx="10515600" cy="1325563"/>
          </a:xfrm>
        </p:spPr>
        <p:txBody>
          <a:bodyPr/>
          <a:lstStyle/>
          <a:p>
            <a:r>
              <a:rPr lang="en-CA" dirty="0"/>
              <a:t>The Nicene-Constantinopolitan Creed (381)</a:t>
            </a:r>
          </a:p>
        </p:txBody>
      </p:sp>
      <p:sp>
        <p:nvSpPr>
          <p:cNvPr id="3" name="Content Placeholder 2">
            <a:extLst>
              <a:ext uri="{FF2B5EF4-FFF2-40B4-BE49-F238E27FC236}">
                <a16:creationId xmlns:a16="http://schemas.microsoft.com/office/drawing/2014/main" xmlns="" id="{36D6C46A-2851-48D1-B69B-21B5A821105A}"/>
              </a:ext>
            </a:extLst>
          </p:cNvPr>
          <p:cNvSpPr>
            <a:spLocks noGrp="1"/>
          </p:cNvSpPr>
          <p:nvPr>
            <p:ph idx="1"/>
          </p:nvPr>
        </p:nvSpPr>
        <p:spPr>
          <a:xfrm>
            <a:off x="838200" y="1322614"/>
            <a:ext cx="10515600" cy="5170261"/>
          </a:xfrm>
        </p:spPr>
        <p:txBody>
          <a:bodyPr>
            <a:normAutofit fontScale="92500" lnSpcReduction="20000"/>
          </a:bodyPr>
          <a:lstStyle/>
          <a:p>
            <a:pPr marL="0" indent="0">
              <a:buNone/>
            </a:pPr>
            <a:r>
              <a:rPr lang="en-CA" dirty="0"/>
              <a:t>We believe in one God, the Father almighty, maker of heaven and earth, and all things visible and invisible.</a:t>
            </a:r>
          </a:p>
          <a:p>
            <a:pPr marL="0" indent="0">
              <a:buNone/>
            </a:pPr>
            <a:r>
              <a:rPr lang="en-CA" dirty="0"/>
              <a:t>We believe in one Lord, Jesus Christ, the only-begotten Son of God, begotten of the Father before all ages, light of light, true God of true God, begotten not made of one substance with the Father, by Whom all things were made; Who because for us men and our salvation, came down from heaven, and </a:t>
            </a:r>
            <a:r>
              <a:rPr lang="en-CA" b="1" dirty="0">
                <a:solidFill>
                  <a:srgbClr val="FF0000"/>
                </a:solidFill>
              </a:rPr>
              <a:t>was incarnate of the Holy Spirit and of the virgin Mary, and became man</a:t>
            </a:r>
            <a:r>
              <a:rPr lang="en-CA" dirty="0"/>
              <a:t>; </a:t>
            </a:r>
            <a:r>
              <a:rPr lang="en-CA" dirty="0">
                <a:solidFill>
                  <a:srgbClr val="FF0000"/>
                </a:solidFill>
              </a:rPr>
              <a:t>He was crucified for us under Pontius Pilate</a:t>
            </a:r>
            <a:r>
              <a:rPr lang="en-CA" dirty="0"/>
              <a:t>, and suffered and was buried, and the third day He rose again, according to the scriptures, and ascended into the heavens, </a:t>
            </a:r>
            <a:r>
              <a:rPr lang="en-CA" dirty="0">
                <a:solidFill>
                  <a:srgbClr val="FF0000"/>
                </a:solidFill>
              </a:rPr>
              <a:t>and sits at the right hand of the Father</a:t>
            </a:r>
            <a:r>
              <a:rPr lang="en-CA" dirty="0"/>
              <a:t>; from there he shall come again, with glory, to judge the living and the dead; whose kingdom shall have no end.</a:t>
            </a:r>
          </a:p>
          <a:p>
            <a:pPr marL="0" indent="0">
              <a:buNone/>
            </a:pPr>
            <a:r>
              <a:rPr lang="en-CA" dirty="0"/>
              <a:t>We believe in the Holy Spirit, </a:t>
            </a:r>
            <a:r>
              <a:rPr lang="en-CA" b="1" dirty="0">
                <a:solidFill>
                  <a:srgbClr val="FF0000"/>
                </a:solidFill>
              </a:rPr>
              <a:t>the Lord and Giver of life, who proceeds from the Father, who with the Father and the Son together is worshiped and glorified, who spoke by the prophets. And in one holy catholic and apostolic church; we confess one baptism for the remission of sins; we look for the resurrection of the dead, and the life of the age to come. Amen.</a:t>
            </a:r>
          </a:p>
          <a:p>
            <a:pPr marL="0" indent="0">
              <a:buNone/>
            </a:pPr>
            <a:endParaRPr lang="en-CA" dirty="0"/>
          </a:p>
        </p:txBody>
      </p:sp>
    </p:spTree>
    <p:extLst>
      <p:ext uri="{BB962C8B-B14F-4D97-AF65-F5344CB8AC3E}">
        <p14:creationId xmlns:p14="http://schemas.microsoft.com/office/powerpoint/2010/main" val="30348511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244</TotalTime>
  <Words>1531</Words>
  <Application>Microsoft Macintosh PowerPoint</Application>
  <PresentationFormat>Widescreen</PresentationFormat>
  <Paragraphs>204</Paragraphs>
  <Slides>24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Calibri</vt:lpstr>
      <vt:lpstr>Calibri Light</vt:lpstr>
      <vt:lpstr>Arial</vt:lpstr>
      <vt:lpstr>Office Theme</vt:lpstr>
      <vt:lpstr>The Creed</vt:lpstr>
      <vt:lpstr>Overview</vt:lpstr>
      <vt:lpstr>How to Approach Theology</vt:lpstr>
      <vt:lpstr>How to Approach Theology</vt:lpstr>
      <vt:lpstr>PowerPoint Presentation</vt:lpstr>
      <vt:lpstr>Review of the Nicene Creed and the issues it addressed</vt:lpstr>
      <vt:lpstr>The Nicene Creed (325)</vt:lpstr>
      <vt:lpstr>“Pneumatomachians”—“those who fight against the Spirit” (or Macedonianism)</vt:lpstr>
      <vt:lpstr>The Nicene-Constantinopolitan Creed (381)</vt:lpstr>
      <vt:lpstr>Main focus of the additions in the Nicene-Constantinopolitan Creed</vt:lpstr>
      <vt:lpstr>“We believe in” the Holy Spirit</vt:lpstr>
      <vt:lpstr>The Holy Spirit, “The Lord the Giver of life”</vt:lpstr>
      <vt:lpstr>The Holy Spirit, “Who proceeds from the Father”</vt:lpstr>
      <vt:lpstr>The Holy Spirit, “who is worshiped and glorified…”</vt:lpstr>
      <vt:lpstr>The Holy Spirit, “who spoke by the prophets”</vt:lpstr>
      <vt:lpstr>The Holy Spirit</vt:lpstr>
      <vt:lpstr>The Church</vt:lpstr>
      <vt:lpstr>The “One” Church</vt:lpstr>
      <vt:lpstr>The “Holy” Church</vt:lpstr>
      <vt:lpstr>The “Catholic” Church</vt:lpstr>
      <vt:lpstr>The “Apostolic” Church</vt:lpstr>
      <vt:lpstr>Baptism</vt:lpstr>
      <vt:lpstr>The Life to come</vt:lpstr>
      <vt:lpstr>Summary</vt:lpstr>
    </vt:vector>
  </TitlesOfParts>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Creed</dc:title>
  <dc:creator>Mark Mina Ghattas</dc:creator>
  <cp:lastModifiedBy>Sam Menshawy</cp:lastModifiedBy>
  <cp:revision>5</cp:revision>
  <dcterms:created xsi:type="dcterms:W3CDTF">2020-01-10T23:47:56Z</dcterms:created>
  <dcterms:modified xsi:type="dcterms:W3CDTF">2020-01-18T20:15:43Z</dcterms:modified>
</cp:coreProperties>
</file>