
<file path=[Content_Types].xml><?xml version="1.0" encoding="utf-8"?>
<Types xmlns="http://schemas.openxmlformats.org/package/2006/content-types">
  <Default Extension="gif" ContentType="image/gi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335" r:id="rId3"/>
    <p:sldId id="303" r:id="rId4"/>
    <p:sldId id="258" r:id="rId5"/>
    <p:sldId id="305" r:id="rId6"/>
    <p:sldId id="259" r:id="rId7"/>
    <p:sldId id="306" r:id="rId8"/>
    <p:sldId id="337" r:id="rId9"/>
    <p:sldId id="260" r:id="rId10"/>
    <p:sldId id="307" r:id="rId11"/>
    <p:sldId id="261" r:id="rId12"/>
    <p:sldId id="308" r:id="rId13"/>
    <p:sldId id="309" r:id="rId14"/>
    <p:sldId id="310" r:id="rId15"/>
    <p:sldId id="311" r:id="rId16"/>
    <p:sldId id="262" r:id="rId17"/>
    <p:sldId id="263" r:id="rId18"/>
    <p:sldId id="313" r:id="rId19"/>
    <p:sldId id="264" r:id="rId20"/>
    <p:sldId id="315" r:id="rId21"/>
    <p:sldId id="316" r:id="rId22"/>
    <p:sldId id="317" r:id="rId23"/>
    <p:sldId id="318" r:id="rId24"/>
    <p:sldId id="265" r:id="rId25"/>
    <p:sldId id="319" r:id="rId26"/>
    <p:sldId id="320" r:id="rId27"/>
    <p:sldId id="321" r:id="rId28"/>
    <p:sldId id="322" r:id="rId29"/>
    <p:sldId id="266" r:id="rId30"/>
    <p:sldId id="323" r:id="rId31"/>
    <p:sldId id="324" r:id="rId32"/>
    <p:sldId id="267" r:id="rId33"/>
    <p:sldId id="327" r:id="rId34"/>
    <p:sldId id="328" r:id="rId35"/>
    <p:sldId id="330" r:id="rId36"/>
    <p:sldId id="329" r:id="rId37"/>
    <p:sldId id="331" r:id="rId38"/>
    <p:sldId id="336" r:id="rId39"/>
    <p:sldId id="268" r:id="rId40"/>
    <p:sldId id="332" r:id="rId41"/>
    <p:sldId id="333" r:id="rId42"/>
    <p:sldId id="334" r:id="rId43"/>
    <p:sldId id="269" r:id="rId44"/>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Tahoma" panose="020B0604030504040204" pitchFamily="34" charset="0"/>
        <a:ea typeface="+mn-ea"/>
        <a:cs typeface="Arial" panose="020B0604020202020204" pitchFamily="34" charset="0"/>
      </a:defRPr>
    </a:lvl1pPr>
    <a:lvl2pPr marL="457200" algn="l" rtl="0" fontAlgn="base">
      <a:spcBef>
        <a:spcPct val="0"/>
      </a:spcBef>
      <a:spcAft>
        <a:spcPct val="0"/>
      </a:spcAft>
      <a:defRPr kern="1200">
        <a:solidFill>
          <a:schemeClr val="tx1"/>
        </a:solidFill>
        <a:latin typeface="Tahoma" panose="020B0604030504040204" pitchFamily="34" charset="0"/>
        <a:ea typeface="+mn-ea"/>
        <a:cs typeface="Arial" panose="020B0604020202020204" pitchFamily="34" charset="0"/>
      </a:defRPr>
    </a:lvl2pPr>
    <a:lvl3pPr marL="914400" algn="l" rtl="0" fontAlgn="base">
      <a:spcBef>
        <a:spcPct val="0"/>
      </a:spcBef>
      <a:spcAft>
        <a:spcPct val="0"/>
      </a:spcAft>
      <a:defRPr kern="1200">
        <a:solidFill>
          <a:schemeClr val="tx1"/>
        </a:solidFill>
        <a:latin typeface="Tahoma" panose="020B0604030504040204" pitchFamily="34" charset="0"/>
        <a:ea typeface="+mn-ea"/>
        <a:cs typeface="Arial" panose="020B0604020202020204" pitchFamily="34" charset="0"/>
      </a:defRPr>
    </a:lvl3pPr>
    <a:lvl4pPr marL="1371600" algn="l" rtl="0" fontAlgn="base">
      <a:spcBef>
        <a:spcPct val="0"/>
      </a:spcBef>
      <a:spcAft>
        <a:spcPct val="0"/>
      </a:spcAft>
      <a:defRPr kern="1200">
        <a:solidFill>
          <a:schemeClr val="tx1"/>
        </a:solidFill>
        <a:latin typeface="Tahoma" panose="020B0604030504040204" pitchFamily="34" charset="0"/>
        <a:ea typeface="+mn-ea"/>
        <a:cs typeface="Arial" panose="020B0604020202020204" pitchFamily="34" charset="0"/>
      </a:defRPr>
    </a:lvl4pPr>
    <a:lvl5pPr marL="1828800" algn="l" rtl="0" fontAlgn="base">
      <a:spcBef>
        <a:spcPct val="0"/>
      </a:spcBef>
      <a:spcAft>
        <a:spcPct val="0"/>
      </a:spcAft>
      <a:defRPr kern="1200">
        <a:solidFill>
          <a:schemeClr val="tx1"/>
        </a:solidFill>
        <a:latin typeface="Tahoma" panose="020B060403050404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Tahoma" panose="020B060403050404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Tahoma" panose="020B060403050404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Tahoma" panose="020B060403050404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Tahoma" panose="020B0604030504040204" pitchFamily="34" charset="0"/>
        <a:ea typeface="+mn-ea"/>
        <a:cs typeface="Arial" panose="020B0604020202020204" pitchFamily="34"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376" autoAdjust="0"/>
    <p:restoredTop sz="94632"/>
  </p:normalViewPr>
  <p:slideViewPr>
    <p:cSldViewPr>
      <p:cViewPr varScale="1">
        <p:scale>
          <a:sx n="106" d="100"/>
          <a:sy n="106" d="100"/>
        </p:scale>
        <p:origin x="1760" y="184"/>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ableStyles" Target="tableStyle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viewProps" Target="viewProps.xml"/><Relationship Id="rId20" Type="http://schemas.openxmlformats.org/officeDocument/2006/relationships/slide" Target="slides/slide19.xml"/><Relationship Id="rId41" Type="http://schemas.openxmlformats.org/officeDocument/2006/relationships/slide" Target="slides/slide40.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1266" name="Rectangle 2">
            <a:extLst>
              <a:ext uri="{FF2B5EF4-FFF2-40B4-BE49-F238E27FC236}">
                <a16:creationId xmlns:a16="http://schemas.microsoft.com/office/drawing/2014/main" id="{7F9A585A-A46E-3679-0F21-8B5BFCDC6021}"/>
              </a:ext>
            </a:extLst>
          </p:cNvPr>
          <p:cNvSpPr>
            <a:spLocks noGrp="1" noChangeArrowheads="1"/>
          </p:cNvSpPr>
          <p:nvPr>
            <p:ph type="ctrTitle"/>
          </p:nvPr>
        </p:nvSpPr>
        <p:spPr>
          <a:xfrm>
            <a:off x="0" y="3581400"/>
            <a:ext cx="8839200" cy="914400"/>
          </a:xfrm>
        </p:spPr>
        <p:txBody>
          <a:bodyPr/>
          <a:lstStyle>
            <a:lvl1pPr>
              <a:defRPr sz="4800"/>
            </a:lvl1pPr>
          </a:lstStyle>
          <a:p>
            <a:pPr lvl="0"/>
            <a:r>
              <a:rPr lang="en-US" altLang="en-US" noProof="0"/>
              <a:t>Click to edit Master title style</a:t>
            </a:r>
          </a:p>
        </p:txBody>
      </p:sp>
      <p:sp>
        <p:nvSpPr>
          <p:cNvPr id="11267" name="Rectangle 3">
            <a:extLst>
              <a:ext uri="{FF2B5EF4-FFF2-40B4-BE49-F238E27FC236}">
                <a16:creationId xmlns:a16="http://schemas.microsoft.com/office/drawing/2014/main" id="{F01CFF4A-E73B-03D8-0C62-FAE113301754}"/>
              </a:ext>
            </a:extLst>
          </p:cNvPr>
          <p:cNvSpPr>
            <a:spLocks noGrp="1" noChangeArrowheads="1"/>
          </p:cNvSpPr>
          <p:nvPr>
            <p:ph type="subTitle" idx="1"/>
          </p:nvPr>
        </p:nvSpPr>
        <p:spPr>
          <a:xfrm>
            <a:off x="0" y="4495800"/>
            <a:ext cx="8839200" cy="685800"/>
          </a:xfrm>
        </p:spPr>
        <p:txBody>
          <a:bodyPr/>
          <a:lstStyle>
            <a:lvl1pPr marL="0" indent="0" algn="r">
              <a:buFontTx/>
              <a:buNone/>
              <a:defRPr sz="2800"/>
            </a:lvl1pPr>
          </a:lstStyle>
          <a:p>
            <a:pPr lvl="0"/>
            <a:r>
              <a:rPr lang="en-US" altLang="en-US" noProof="0"/>
              <a:t>Click to edit Master subtitle style</a:t>
            </a:r>
          </a:p>
        </p:txBody>
      </p:sp>
      <p:sp>
        <p:nvSpPr>
          <p:cNvPr id="11268" name="Rectangle 4">
            <a:extLst>
              <a:ext uri="{FF2B5EF4-FFF2-40B4-BE49-F238E27FC236}">
                <a16:creationId xmlns:a16="http://schemas.microsoft.com/office/drawing/2014/main" id="{0A9B9F37-2B49-209E-4A6B-A80F0987A936}"/>
              </a:ext>
            </a:extLst>
          </p:cNvPr>
          <p:cNvSpPr>
            <a:spLocks noGrp="1" noChangeArrowheads="1"/>
          </p:cNvSpPr>
          <p:nvPr>
            <p:ph type="dt" sz="half" idx="2"/>
          </p:nvPr>
        </p:nvSpPr>
        <p:spPr>
          <a:xfrm>
            <a:off x="0" y="6689725"/>
            <a:ext cx="2133600" cy="168275"/>
          </a:xfrm>
        </p:spPr>
        <p:txBody>
          <a:bodyPr/>
          <a:lstStyle>
            <a:lvl1pPr>
              <a:defRPr b="0">
                <a:latin typeface="Arial Black" panose="020B0604020202020204" pitchFamily="34" charset="0"/>
              </a:defRPr>
            </a:lvl1pPr>
          </a:lstStyle>
          <a:p>
            <a:endParaRPr lang="en-US" altLang="en-US"/>
          </a:p>
        </p:txBody>
      </p:sp>
      <p:sp>
        <p:nvSpPr>
          <p:cNvPr id="11269" name="Rectangle 5">
            <a:extLst>
              <a:ext uri="{FF2B5EF4-FFF2-40B4-BE49-F238E27FC236}">
                <a16:creationId xmlns:a16="http://schemas.microsoft.com/office/drawing/2014/main" id="{19A3DE22-D8E6-C7D4-18DD-3F0ECE853C08}"/>
              </a:ext>
            </a:extLst>
          </p:cNvPr>
          <p:cNvSpPr>
            <a:spLocks noGrp="1" noChangeArrowheads="1"/>
          </p:cNvSpPr>
          <p:nvPr>
            <p:ph type="ftr" sz="quarter" idx="3"/>
          </p:nvPr>
        </p:nvSpPr>
        <p:spPr/>
        <p:txBody>
          <a:bodyPr/>
          <a:lstStyle>
            <a:lvl1pPr>
              <a:defRPr b="0">
                <a:latin typeface="Arial Black" panose="020B0604020202020204" pitchFamily="34" charset="0"/>
              </a:defRPr>
            </a:lvl1pPr>
          </a:lstStyle>
          <a:p>
            <a:endParaRPr lang="en-US" altLang="en-US"/>
          </a:p>
        </p:txBody>
      </p:sp>
      <p:sp>
        <p:nvSpPr>
          <p:cNvPr id="11270" name="Rectangle 6">
            <a:extLst>
              <a:ext uri="{FF2B5EF4-FFF2-40B4-BE49-F238E27FC236}">
                <a16:creationId xmlns:a16="http://schemas.microsoft.com/office/drawing/2014/main" id="{2DFC220B-673D-81A4-C489-2531EA498C18}"/>
              </a:ext>
            </a:extLst>
          </p:cNvPr>
          <p:cNvSpPr>
            <a:spLocks noGrp="1" noChangeArrowheads="1"/>
          </p:cNvSpPr>
          <p:nvPr>
            <p:ph type="sldNum" sz="quarter" idx="4"/>
          </p:nvPr>
        </p:nvSpPr>
        <p:spPr>
          <a:xfrm>
            <a:off x="7010400" y="6689725"/>
            <a:ext cx="2133600" cy="168275"/>
          </a:xfrm>
        </p:spPr>
        <p:txBody>
          <a:bodyPr/>
          <a:lstStyle>
            <a:lvl1pPr>
              <a:defRPr b="0">
                <a:latin typeface="Arial Black" panose="020B0604020202020204" pitchFamily="34" charset="0"/>
              </a:defRPr>
            </a:lvl1pPr>
          </a:lstStyle>
          <a:p>
            <a:fld id="{3B6E0AB0-F965-D144-8E7F-2BBA8982D02C}" type="slidenum">
              <a:rPr lang="en-US" altLang="en-US"/>
              <a:pPr/>
              <a:t>‹#›</a:t>
            </a:fld>
            <a:endParaRPr lang="en-US" altLang="en-US"/>
          </a:p>
        </p:txBody>
      </p:sp>
    </p:spTree>
  </p:cSld>
  <p:clrMapOvr>
    <a:masterClrMapping/>
  </p:clrMapOvr>
  <p:transition spd="med">
    <p:fade thruBlk="1"/>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0ADA50-13B4-8A08-DED8-5C8F73F8B2B7}"/>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7849EEEC-C992-DFC7-F8F6-1314AB69641A}"/>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20413DE-E365-0B31-843C-12D21E27AFA4}"/>
              </a:ext>
            </a:extLst>
          </p:cNvPr>
          <p:cNvSpPr>
            <a:spLocks noGrp="1"/>
          </p:cNvSpPr>
          <p:nvPr>
            <p:ph type="dt" sz="half" idx="10"/>
          </p:nvPr>
        </p:nvSpPr>
        <p:spPr/>
        <p:txBody>
          <a:bodyPr/>
          <a:lstStyle>
            <a:lvl1pPr>
              <a:defRPr/>
            </a:lvl1pPr>
          </a:lstStyle>
          <a:p>
            <a:endParaRPr lang="en-US" altLang="en-US"/>
          </a:p>
        </p:txBody>
      </p:sp>
      <p:sp>
        <p:nvSpPr>
          <p:cNvPr id="5" name="Footer Placeholder 4">
            <a:extLst>
              <a:ext uri="{FF2B5EF4-FFF2-40B4-BE49-F238E27FC236}">
                <a16:creationId xmlns:a16="http://schemas.microsoft.com/office/drawing/2014/main" id="{3210A437-E729-31BA-07C1-3D38AC86D27E}"/>
              </a:ext>
            </a:extLst>
          </p:cNvPr>
          <p:cNvSpPr>
            <a:spLocks noGrp="1"/>
          </p:cNvSpPr>
          <p:nvPr>
            <p:ph type="ftr" sz="quarter" idx="11"/>
          </p:nvPr>
        </p:nvSpPr>
        <p:spPr/>
        <p:txBody>
          <a:bodyPr/>
          <a:lstStyle>
            <a:lvl1pPr>
              <a:defRPr/>
            </a:lvl1pPr>
          </a:lstStyle>
          <a:p>
            <a:endParaRPr lang="en-US" altLang="en-US"/>
          </a:p>
        </p:txBody>
      </p:sp>
      <p:sp>
        <p:nvSpPr>
          <p:cNvPr id="6" name="Slide Number Placeholder 5">
            <a:extLst>
              <a:ext uri="{FF2B5EF4-FFF2-40B4-BE49-F238E27FC236}">
                <a16:creationId xmlns:a16="http://schemas.microsoft.com/office/drawing/2014/main" id="{4A588FD2-B5D9-37FA-987C-836C2A64B5A6}"/>
              </a:ext>
            </a:extLst>
          </p:cNvPr>
          <p:cNvSpPr>
            <a:spLocks noGrp="1"/>
          </p:cNvSpPr>
          <p:nvPr>
            <p:ph type="sldNum" sz="quarter" idx="12"/>
          </p:nvPr>
        </p:nvSpPr>
        <p:spPr/>
        <p:txBody>
          <a:bodyPr/>
          <a:lstStyle>
            <a:lvl1pPr>
              <a:defRPr/>
            </a:lvl1pPr>
          </a:lstStyle>
          <a:p>
            <a:fld id="{C7039E96-5B91-144B-80C1-D899DA45AEDD}" type="slidenum">
              <a:rPr lang="en-US" altLang="en-US"/>
              <a:pPr/>
              <a:t>‹#›</a:t>
            </a:fld>
            <a:endParaRPr lang="en-US" altLang="en-US"/>
          </a:p>
        </p:txBody>
      </p:sp>
    </p:spTree>
    <p:extLst>
      <p:ext uri="{BB962C8B-B14F-4D97-AF65-F5344CB8AC3E}">
        <p14:creationId xmlns:p14="http://schemas.microsoft.com/office/powerpoint/2010/main" val="633911557"/>
      </p:ext>
    </p:extLst>
  </p:cSld>
  <p:clrMapOvr>
    <a:masterClrMapping/>
  </p:clrMapOvr>
  <p:transition spd="med">
    <p:fade thruBlk="1"/>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42AE6700-D311-F28E-B9D0-18E509251846}"/>
              </a:ext>
            </a:extLst>
          </p:cNvPr>
          <p:cNvSpPr>
            <a:spLocks noGrp="1"/>
          </p:cNvSpPr>
          <p:nvPr>
            <p:ph type="title" orient="vert"/>
          </p:nvPr>
        </p:nvSpPr>
        <p:spPr>
          <a:xfrm>
            <a:off x="6858000" y="0"/>
            <a:ext cx="2286000" cy="6553200"/>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0FBAD460-835C-8D49-5BAB-40F13D3C8CC6}"/>
              </a:ext>
            </a:extLst>
          </p:cNvPr>
          <p:cNvSpPr>
            <a:spLocks noGrp="1"/>
          </p:cNvSpPr>
          <p:nvPr>
            <p:ph type="body" orient="vert" idx="1"/>
          </p:nvPr>
        </p:nvSpPr>
        <p:spPr>
          <a:xfrm>
            <a:off x="0" y="0"/>
            <a:ext cx="6705600" cy="65532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BF145BB0-5242-A378-F154-37CB7D64993B}"/>
              </a:ext>
            </a:extLst>
          </p:cNvPr>
          <p:cNvSpPr>
            <a:spLocks noGrp="1"/>
          </p:cNvSpPr>
          <p:nvPr>
            <p:ph type="dt" sz="half" idx="10"/>
          </p:nvPr>
        </p:nvSpPr>
        <p:spPr/>
        <p:txBody>
          <a:bodyPr/>
          <a:lstStyle>
            <a:lvl1pPr>
              <a:defRPr/>
            </a:lvl1pPr>
          </a:lstStyle>
          <a:p>
            <a:endParaRPr lang="en-US" altLang="en-US"/>
          </a:p>
        </p:txBody>
      </p:sp>
      <p:sp>
        <p:nvSpPr>
          <p:cNvPr id="5" name="Footer Placeholder 4">
            <a:extLst>
              <a:ext uri="{FF2B5EF4-FFF2-40B4-BE49-F238E27FC236}">
                <a16:creationId xmlns:a16="http://schemas.microsoft.com/office/drawing/2014/main" id="{19221D02-48D9-8921-980F-B4E48D38B5E6}"/>
              </a:ext>
            </a:extLst>
          </p:cNvPr>
          <p:cNvSpPr>
            <a:spLocks noGrp="1"/>
          </p:cNvSpPr>
          <p:nvPr>
            <p:ph type="ftr" sz="quarter" idx="11"/>
          </p:nvPr>
        </p:nvSpPr>
        <p:spPr/>
        <p:txBody>
          <a:bodyPr/>
          <a:lstStyle>
            <a:lvl1pPr>
              <a:defRPr/>
            </a:lvl1pPr>
          </a:lstStyle>
          <a:p>
            <a:endParaRPr lang="en-US" altLang="en-US"/>
          </a:p>
        </p:txBody>
      </p:sp>
      <p:sp>
        <p:nvSpPr>
          <p:cNvPr id="6" name="Slide Number Placeholder 5">
            <a:extLst>
              <a:ext uri="{FF2B5EF4-FFF2-40B4-BE49-F238E27FC236}">
                <a16:creationId xmlns:a16="http://schemas.microsoft.com/office/drawing/2014/main" id="{FB6C6F5F-F488-FA6F-43CA-DECEBD3228C4}"/>
              </a:ext>
            </a:extLst>
          </p:cNvPr>
          <p:cNvSpPr>
            <a:spLocks noGrp="1"/>
          </p:cNvSpPr>
          <p:nvPr>
            <p:ph type="sldNum" sz="quarter" idx="12"/>
          </p:nvPr>
        </p:nvSpPr>
        <p:spPr/>
        <p:txBody>
          <a:bodyPr/>
          <a:lstStyle>
            <a:lvl1pPr>
              <a:defRPr/>
            </a:lvl1pPr>
          </a:lstStyle>
          <a:p>
            <a:fld id="{6DC63CAB-AE2E-D842-AADB-E8EE5E7AAFAC}" type="slidenum">
              <a:rPr lang="en-US" altLang="en-US"/>
              <a:pPr/>
              <a:t>‹#›</a:t>
            </a:fld>
            <a:endParaRPr lang="en-US" altLang="en-US"/>
          </a:p>
        </p:txBody>
      </p:sp>
    </p:spTree>
    <p:extLst>
      <p:ext uri="{BB962C8B-B14F-4D97-AF65-F5344CB8AC3E}">
        <p14:creationId xmlns:p14="http://schemas.microsoft.com/office/powerpoint/2010/main" val="3253588886"/>
      </p:ext>
    </p:extLst>
  </p:cSld>
  <p:clrMapOvr>
    <a:masterClrMapping/>
  </p:clrMapOvr>
  <p:transition spd="med">
    <p:fade thruBlk="1"/>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C81F73-B3DF-6316-D262-71FA439BDF97}"/>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50105F81-EE73-113D-6952-67725F928F51}"/>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DB47558-E05A-7AA3-3F3E-013071E64D3F}"/>
              </a:ext>
            </a:extLst>
          </p:cNvPr>
          <p:cNvSpPr>
            <a:spLocks noGrp="1"/>
          </p:cNvSpPr>
          <p:nvPr>
            <p:ph type="dt" sz="half" idx="10"/>
          </p:nvPr>
        </p:nvSpPr>
        <p:spPr/>
        <p:txBody>
          <a:bodyPr/>
          <a:lstStyle>
            <a:lvl1pPr>
              <a:defRPr/>
            </a:lvl1pPr>
          </a:lstStyle>
          <a:p>
            <a:endParaRPr lang="en-US" altLang="en-US"/>
          </a:p>
        </p:txBody>
      </p:sp>
      <p:sp>
        <p:nvSpPr>
          <p:cNvPr id="5" name="Footer Placeholder 4">
            <a:extLst>
              <a:ext uri="{FF2B5EF4-FFF2-40B4-BE49-F238E27FC236}">
                <a16:creationId xmlns:a16="http://schemas.microsoft.com/office/drawing/2014/main" id="{396D3B6D-2E87-CEC0-A009-A74D6D91590C}"/>
              </a:ext>
            </a:extLst>
          </p:cNvPr>
          <p:cNvSpPr>
            <a:spLocks noGrp="1"/>
          </p:cNvSpPr>
          <p:nvPr>
            <p:ph type="ftr" sz="quarter" idx="11"/>
          </p:nvPr>
        </p:nvSpPr>
        <p:spPr/>
        <p:txBody>
          <a:bodyPr/>
          <a:lstStyle>
            <a:lvl1pPr>
              <a:defRPr/>
            </a:lvl1pPr>
          </a:lstStyle>
          <a:p>
            <a:endParaRPr lang="en-US" altLang="en-US"/>
          </a:p>
        </p:txBody>
      </p:sp>
      <p:sp>
        <p:nvSpPr>
          <p:cNvPr id="6" name="Slide Number Placeholder 5">
            <a:extLst>
              <a:ext uri="{FF2B5EF4-FFF2-40B4-BE49-F238E27FC236}">
                <a16:creationId xmlns:a16="http://schemas.microsoft.com/office/drawing/2014/main" id="{F5413843-66FB-6A58-1281-ADDF6189CF38}"/>
              </a:ext>
            </a:extLst>
          </p:cNvPr>
          <p:cNvSpPr>
            <a:spLocks noGrp="1"/>
          </p:cNvSpPr>
          <p:nvPr>
            <p:ph type="sldNum" sz="quarter" idx="12"/>
          </p:nvPr>
        </p:nvSpPr>
        <p:spPr/>
        <p:txBody>
          <a:bodyPr/>
          <a:lstStyle>
            <a:lvl1pPr>
              <a:defRPr/>
            </a:lvl1pPr>
          </a:lstStyle>
          <a:p>
            <a:fld id="{D1454EC7-D63E-294B-BF9C-BFEB56E2E171}" type="slidenum">
              <a:rPr lang="en-US" altLang="en-US"/>
              <a:pPr/>
              <a:t>‹#›</a:t>
            </a:fld>
            <a:endParaRPr lang="en-US" altLang="en-US"/>
          </a:p>
        </p:txBody>
      </p:sp>
    </p:spTree>
    <p:extLst>
      <p:ext uri="{BB962C8B-B14F-4D97-AF65-F5344CB8AC3E}">
        <p14:creationId xmlns:p14="http://schemas.microsoft.com/office/powerpoint/2010/main" val="1553837052"/>
      </p:ext>
    </p:extLst>
  </p:cSld>
  <p:clrMapOvr>
    <a:masterClrMapping/>
  </p:clrMapOvr>
  <p:transition spd="med">
    <p:fade thruBlk="1"/>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A2B786-EF6E-08FD-188B-64B929DC3B2B}"/>
              </a:ext>
            </a:extLst>
          </p:cNvPr>
          <p:cNvSpPr>
            <a:spLocks noGrp="1"/>
          </p:cNvSpPr>
          <p:nvPr>
            <p:ph type="title"/>
          </p:nvPr>
        </p:nvSpPr>
        <p:spPr>
          <a:xfrm>
            <a:off x="623888" y="1709738"/>
            <a:ext cx="78867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D1CC2313-B2F8-B476-F11D-B232A2E0157E}"/>
              </a:ext>
            </a:extLst>
          </p:cNvPr>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a:t>Click to edit Master text styles</a:t>
            </a:r>
          </a:p>
        </p:txBody>
      </p:sp>
      <p:sp>
        <p:nvSpPr>
          <p:cNvPr id="4" name="Date Placeholder 3">
            <a:extLst>
              <a:ext uri="{FF2B5EF4-FFF2-40B4-BE49-F238E27FC236}">
                <a16:creationId xmlns:a16="http://schemas.microsoft.com/office/drawing/2014/main" id="{FC6143AF-21BC-46AA-3750-7A6EEBD89147}"/>
              </a:ext>
            </a:extLst>
          </p:cNvPr>
          <p:cNvSpPr>
            <a:spLocks noGrp="1"/>
          </p:cNvSpPr>
          <p:nvPr>
            <p:ph type="dt" sz="half" idx="10"/>
          </p:nvPr>
        </p:nvSpPr>
        <p:spPr/>
        <p:txBody>
          <a:bodyPr/>
          <a:lstStyle>
            <a:lvl1pPr>
              <a:defRPr/>
            </a:lvl1pPr>
          </a:lstStyle>
          <a:p>
            <a:endParaRPr lang="en-US" altLang="en-US"/>
          </a:p>
        </p:txBody>
      </p:sp>
      <p:sp>
        <p:nvSpPr>
          <p:cNvPr id="5" name="Footer Placeholder 4">
            <a:extLst>
              <a:ext uri="{FF2B5EF4-FFF2-40B4-BE49-F238E27FC236}">
                <a16:creationId xmlns:a16="http://schemas.microsoft.com/office/drawing/2014/main" id="{7ADD5691-6142-6044-EA04-C6544FFF93EC}"/>
              </a:ext>
            </a:extLst>
          </p:cNvPr>
          <p:cNvSpPr>
            <a:spLocks noGrp="1"/>
          </p:cNvSpPr>
          <p:nvPr>
            <p:ph type="ftr" sz="quarter" idx="11"/>
          </p:nvPr>
        </p:nvSpPr>
        <p:spPr/>
        <p:txBody>
          <a:bodyPr/>
          <a:lstStyle>
            <a:lvl1pPr>
              <a:defRPr/>
            </a:lvl1pPr>
          </a:lstStyle>
          <a:p>
            <a:endParaRPr lang="en-US" altLang="en-US"/>
          </a:p>
        </p:txBody>
      </p:sp>
      <p:sp>
        <p:nvSpPr>
          <p:cNvPr id="6" name="Slide Number Placeholder 5">
            <a:extLst>
              <a:ext uri="{FF2B5EF4-FFF2-40B4-BE49-F238E27FC236}">
                <a16:creationId xmlns:a16="http://schemas.microsoft.com/office/drawing/2014/main" id="{A56CAD8C-C7D8-F973-8D58-A8247A994365}"/>
              </a:ext>
            </a:extLst>
          </p:cNvPr>
          <p:cNvSpPr>
            <a:spLocks noGrp="1"/>
          </p:cNvSpPr>
          <p:nvPr>
            <p:ph type="sldNum" sz="quarter" idx="12"/>
          </p:nvPr>
        </p:nvSpPr>
        <p:spPr/>
        <p:txBody>
          <a:bodyPr/>
          <a:lstStyle>
            <a:lvl1pPr>
              <a:defRPr/>
            </a:lvl1pPr>
          </a:lstStyle>
          <a:p>
            <a:fld id="{1643F2EC-EC09-0D4B-B6AA-0DC02A31F14B}" type="slidenum">
              <a:rPr lang="en-US" altLang="en-US"/>
              <a:pPr/>
              <a:t>‹#›</a:t>
            </a:fld>
            <a:endParaRPr lang="en-US" altLang="en-US"/>
          </a:p>
        </p:txBody>
      </p:sp>
    </p:spTree>
    <p:extLst>
      <p:ext uri="{BB962C8B-B14F-4D97-AF65-F5344CB8AC3E}">
        <p14:creationId xmlns:p14="http://schemas.microsoft.com/office/powerpoint/2010/main" val="3069879244"/>
      </p:ext>
    </p:extLst>
  </p:cSld>
  <p:clrMapOvr>
    <a:masterClrMapping/>
  </p:clrMapOvr>
  <p:transition spd="med">
    <p:fade thruBlk="1"/>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760A35-263F-4FE4-4356-2A3EC3DC2BBF}"/>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83D8E410-A72E-8118-7D86-0A7EE15150D8}"/>
              </a:ext>
            </a:extLst>
          </p:cNvPr>
          <p:cNvSpPr>
            <a:spLocks noGrp="1"/>
          </p:cNvSpPr>
          <p:nvPr>
            <p:ph sz="half" idx="1"/>
          </p:nvPr>
        </p:nvSpPr>
        <p:spPr>
          <a:xfrm>
            <a:off x="228600" y="1295400"/>
            <a:ext cx="4381500" cy="5257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F4DAF6DE-C6F0-ADAC-746F-D6F3067933CE}"/>
              </a:ext>
            </a:extLst>
          </p:cNvPr>
          <p:cNvSpPr>
            <a:spLocks noGrp="1"/>
          </p:cNvSpPr>
          <p:nvPr>
            <p:ph sz="half" idx="2"/>
          </p:nvPr>
        </p:nvSpPr>
        <p:spPr>
          <a:xfrm>
            <a:off x="4762500" y="1295400"/>
            <a:ext cx="4381500" cy="5257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62E5F7D4-5850-935D-6AEE-D4FECBD01094}"/>
              </a:ext>
            </a:extLst>
          </p:cNvPr>
          <p:cNvSpPr>
            <a:spLocks noGrp="1"/>
          </p:cNvSpPr>
          <p:nvPr>
            <p:ph type="dt" sz="half" idx="10"/>
          </p:nvPr>
        </p:nvSpPr>
        <p:spPr/>
        <p:txBody>
          <a:bodyPr/>
          <a:lstStyle>
            <a:lvl1pPr>
              <a:defRPr/>
            </a:lvl1pPr>
          </a:lstStyle>
          <a:p>
            <a:endParaRPr lang="en-US" altLang="en-US"/>
          </a:p>
        </p:txBody>
      </p:sp>
      <p:sp>
        <p:nvSpPr>
          <p:cNvPr id="6" name="Footer Placeholder 5">
            <a:extLst>
              <a:ext uri="{FF2B5EF4-FFF2-40B4-BE49-F238E27FC236}">
                <a16:creationId xmlns:a16="http://schemas.microsoft.com/office/drawing/2014/main" id="{D34B1452-7698-3DED-2D2F-3772AD8B3C60}"/>
              </a:ext>
            </a:extLst>
          </p:cNvPr>
          <p:cNvSpPr>
            <a:spLocks noGrp="1"/>
          </p:cNvSpPr>
          <p:nvPr>
            <p:ph type="ftr" sz="quarter" idx="11"/>
          </p:nvPr>
        </p:nvSpPr>
        <p:spPr/>
        <p:txBody>
          <a:bodyPr/>
          <a:lstStyle>
            <a:lvl1pPr>
              <a:defRPr/>
            </a:lvl1pPr>
          </a:lstStyle>
          <a:p>
            <a:endParaRPr lang="en-US" altLang="en-US"/>
          </a:p>
        </p:txBody>
      </p:sp>
      <p:sp>
        <p:nvSpPr>
          <p:cNvPr id="7" name="Slide Number Placeholder 6">
            <a:extLst>
              <a:ext uri="{FF2B5EF4-FFF2-40B4-BE49-F238E27FC236}">
                <a16:creationId xmlns:a16="http://schemas.microsoft.com/office/drawing/2014/main" id="{80C7D853-B466-5AC5-C3BE-6C3F80BF227F}"/>
              </a:ext>
            </a:extLst>
          </p:cNvPr>
          <p:cNvSpPr>
            <a:spLocks noGrp="1"/>
          </p:cNvSpPr>
          <p:nvPr>
            <p:ph type="sldNum" sz="quarter" idx="12"/>
          </p:nvPr>
        </p:nvSpPr>
        <p:spPr/>
        <p:txBody>
          <a:bodyPr/>
          <a:lstStyle>
            <a:lvl1pPr>
              <a:defRPr/>
            </a:lvl1pPr>
          </a:lstStyle>
          <a:p>
            <a:fld id="{83107753-BBCF-F64E-A0F3-8EAA2B53F955}" type="slidenum">
              <a:rPr lang="en-US" altLang="en-US"/>
              <a:pPr/>
              <a:t>‹#›</a:t>
            </a:fld>
            <a:endParaRPr lang="en-US" altLang="en-US"/>
          </a:p>
        </p:txBody>
      </p:sp>
    </p:spTree>
    <p:extLst>
      <p:ext uri="{BB962C8B-B14F-4D97-AF65-F5344CB8AC3E}">
        <p14:creationId xmlns:p14="http://schemas.microsoft.com/office/powerpoint/2010/main" val="226068410"/>
      </p:ext>
    </p:extLst>
  </p:cSld>
  <p:clrMapOvr>
    <a:masterClrMapping/>
  </p:clrMapOvr>
  <p:transition spd="med">
    <p:fade thruBlk="1"/>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1F3043D-F216-817B-195E-C06F8FFA3CE1}"/>
              </a:ext>
            </a:extLst>
          </p:cNvPr>
          <p:cNvSpPr>
            <a:spLocks noGrp="1"/>
          </p:cNvSpPr>
          <p:nvPr>
            <p:ph type="title"/>
          </p:nvPr>
        </p:nvSpPr>
        <p:spPr>
          <a:xfrm>
            <a:off x="630238" y="365125"/>
            <a:ext cx="78867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BDEF8CE3-C84F-6A7A-FE9B-08E0223FA3B3}"/>
              </a:ext>
            </a:extLst>
          </p:cNvPr>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FF571391-B45E-8B84-0BEC-880A47665D13}"/>
              </a:ext>
            </a:extLst>
          </p:cNvPr>
          <p:cNvSpPr>
            <a:spLocks noGrp="1"/>
          </p:cNvSpPr>
          <p:nvPr>
            <p:ph sz="half" idx="2"/>
          </p:nvPr>
        </p:nvSpPr>
        <p:spPr>
          <a:xfrm>
            <a:off x="630238" y="2505075"/>
            <a:ext cx="386873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30971B9F-F482-7E99-6CC7-6D86171CB92C}"/>
              </a:ext>
            </a:extLst>
          </p:cNvPr>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BCCC7937-E22C-E3CF-4E94-8B0A65A011D1}"/>
              </a:ext>
            </a:extLst>
          </p:cNvPr>
          <p:cNvSpPr>
            <a:spLocks noGrp="1"/>
          </p:cNvSpPr>
          <p:nvPr>
            <p:ph sz="quarter" idx="4"/>
          </p:nvPr>
        </p:nvSpPr>
        <p:spPr>
          <a:xfrm>
            <a:off x="4629150" y="2505075"/>
            <a:ext cx="38877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F45087C2-8405-93A1-E51A-9F65C5C42217}"/>
              </a:ext>
            </a:extLst>
          </p:cNvPr>
          <p:cNvSpPr>
            <a:spLocks noGrp="1"/>
          </p:cNvSpPr>
          <p:nvPr>
            <p:ph type="dt" sz="half" idx="10"/>
          </p:nvPr>
        </p:nvSpPr>
        <p:spPr/>
        <p:txBody>
          <a:bodyPr/>
          <a:lstStyle>
            <a:lvl1pPr>
              <a:defRPr/>
            </a:lvl1pPr>
          </a:lstStyle>
          <a:p>
            <a:endParaRPr lang="en-US" altLang="en-US"/>
          </a:p>
        </p:txBody>
      </p:sp>
      <p:sp>
        <p:nvSpPr>
          <p:cNvPr id="8" name="Footer Placeholder 7">
            <a:extLst>
              <a:ext uri="{FF2B5EF4-FFF2-40B4-BE49-F238E27FC236}">
                <a16:creationId xmlns:a16="http://schemas.microsoft.com/office/drawing/2014/main" id="{49F3AC99-628C-46A6-755F-9F118E8B2017}"/>
              </a:ext>
            </a:extLst>
          </p:cNvPr>
          <p:cNvSpPr>
            <a:spLocks noGrp="1"/>
          </p:cNvSpPr>
          <p:nvPr>
            <p:ph type="ftr" sz="quarter" idx="11"/>
          </p:nvPr>
        </p:nvSpPr>
        <p:spPr/>
        <p:txBody>
          <a:bodyPr/>
          <a:lstStyle>
            <a:lvl1pPr>
              <a:defRPr/>
            </a:lvl1pPr>
          </a:lstStyle>
          <a:p>
            <a:endParaRPr lang="en-US" altLang="en-US"/>
          </a:p>
        </p:txBody>
      </p:sp>
      <p:sp>
        <p:nvSpPr>
          <p:cNvPr id="9" name="Slide Number Placeholder 8">
            <a:extLst>
              <a:ext uri="{FF2B5EF4-FFF2-40B4-BE49-F238E27FC236}">
                <a16:creationId xmlns:a16="http://schemas.microsoft.com/office/drawing/2014/main" id="{6136DCC9-3EB1-2E6F-C620-AA07B866ADAF}"/>
              </a:ext>
            </a:extLst>
          </p:cNvPr>
          <p:cNvSpPr>
            <a:spLocks noGrp="1"/>
          </p:cNvSpPr>
          <p:nvPr>
            <p:ph type="sldNum" sz="quarter" idx="12"/>
          </p:nvPr>
        </p:nvSpPr>
        <p:spPr/>
        <p:txBody>
          <a:bodyPr/>
          <a:lstStyle>
            <a:lvl1pPr>
              <a:defRPr/>
            </a:lvl1pPr>
          </a:lstStyle>
          <a:p>
            <a:fld id="{DCAF4C34-D928-3E48-869C-8328270B1AC9}" type="slidenum">
              <a:rPr lang="en-US" altLang="en-US"/>
              <a:pPr/>
              <a:t>‹#›</a:t>
            </a:fld>
            <a:endParaRPr lang="en-US" altLang="en-US"/>
          </a:p>
        </p:txBody>
      </p:sp>
    </p:spTree>
    <p:extLst>
      <p:ext uri="{BB962C8B-B14F-4D97-AF65-F5344CB8AC3E}">
        <p14:creationId xmlns:p14="http://schemas.microsoft.com/office/powerpoint/2010/main" val="3200167222"/>
      </p:ext>
    </p:extLst>
  </p:cSld>
  <p:clrMapOvr>
    <a:masterClrMapping/>
  </p:clrMapOvr>
  <p:transition spd="med">
    <p:fade thruBlk="1"/>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6133D9-BACE-58DF-62A8-7465CB08FA1D}"/>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61611373-565B-F345-D8FE-BDE2EDE7D0D8}"/>
              </a:ext>
            </a:extLst>
          </p:cNvPr>
          <p:cNvSpPr>
            <a:spLocks noGrp="1"/>
          </p:cNvSpPr>
          <p:nvPr>
            <p:ph type="dt" sz="half" idx="10"/>
          </p:nvPr>
        </p:nvSpPr>
        <p:spPr/>
        <p:txBody>
          <a:bodyPr/>
          <a:lstStyle>
            <a:lvl1pPr>
              <a:defRPr/>
            </a:lvl1pPr>
          </a:lstStyle>
          <a:p>
            <a:endParaRPr lang="en-US" altLang="en-US"/>
          </a:p>
        </p:txBody>
      </p:sp>
      <p:sp>
        <p:nvSpPr>
          <p:cNvPr id="4" name="Footer Placeholder 3">
            <a:extLst>
              <a:ext uri="{FF2B5EF4-FFF2-40B4-BE49-F238E27FC236}">
                <a16:creationId xmlns:a16="http://schemas.microsoft.com/office/drawing/2014/main" id="{EB5D9873-92CF-B546-DCD0-94B6F07F5947}"/>
              </a:ext>
            </a:extLst>
          </p:cNvPr>
          <p:cNvSpPr>
            <a:spLocks noGrp="1"/>
          </p:cNvSpPr>
          <p:nvPr>
            <p:ph type="ftr" sz="quarter" idx="11"/>
          </p:nvPr>
        </p:nvSpPr>
        <p:spPr/>
        <p:txBody>
          <a:bodyPr/>
          <a:lstStyle>
            <a:lvl1pPr>
              <a:defRPr/>
            </a:lvl1pPr>
          </a:lstStyle>
          <a:p>
            <a:endParaRPr lang="en-US" altLang="en-US"/>
          </a:p>
        </p:txBody>
      </p:sp>
      <p:sp>
        <p:nvSpPr>
          <p:cNvPr id="5" name="Slide Number Placeholder 4">
            <a:extLst>
              <a:ext uri="{FF2B5EF4-FFF2-40B4-BE49-F238E27FC236}">
                <a16:creationId xmlns:a16="http://schemas.microsoft.com/office/drawing/2014/main" id="{C6BE7334-71C3-6B9F-9BF0-2268A2D19601}"/>
              </a:ext>
            </a:extLst>
          </p:cNvPr>
          <p:cNvSpPr>
            <a:spLocks noGrp="1"/>
          </p:cNvSpPr>
          <p:nvPr>
            <p:ph type="sldNum" sz="quarter" idx="12"/>
          </p:nvPr>
        </p:nvSpPr>
        <p:spPr/>
        <p:txBody>
          <a:bodyPr/>
          <a:lstStyle>
            <a:lvl1pPr>
              <a:defRPr/>
            </a:lvl1pPr>
          </a:lstStyle>
          <a:p>
            <a:fld id="{00CC878F-AE7E-5D4E-837E-19C161ABF4BC}" type="slidenum">
              <a:rPr lang="en-US" altLang="en-US"/>
              <a:pPr/>
              <a:t>‹#›</a:t>
            </a:fld>
            <a:endParaRPr lang="en-US" altLang="en-US"/>
          </a:p>
        </p:txBody>
      </p:sp>
    </p:spTree>
    <p:extLst>
      <p:ext uri="{BB962C8B-B14F-4D97-AF65-F5344CB8AC3E}">
        <p14:creationId xmlns:p14="http://schemas.microsoft.com/office/powerpoint/2010/main" val="839957374"/>
      </p:ext>
    </p:extLst>
  </p:cSld>
  <p:clrMapOvr>
    <a:masterClrMapping/>
  </p:clrMapOvr>
  <p:transition spd="med">
    <p:fade thruBlk="1"/>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0166A137-B9DD-3D85-5E14-82D7F3B2F1FC}"/>
              </a:ext>
            </a:extLst>
          </p:cNvPr>
          <p:cNvSpPr>
            <a:spLocks noGrp="1"/>
          </p:cNvSpPr>
          <p:nvPr>
            <p:ph type="dt" sz="half" idx="10"/>
          </p:nvPr>
        </p:nvSpPr>
        <p:spPr/>
        <p:txBody>
          <a:bodyPr/>
          <a:lstStyle>
            <a:lvl1pPr>
              <a:defRPr/>
            </a:lvl1pPr>
          </a:lstStyle>
          <a:p>
            <a:endParaRPr lang="en-US" altLang="en-US"/>
          </a:p>
        </p:txBody>
      </p:sp>
      <p:sp>
        <p:nvSpPr>
          <p:cNvPr id="3" name="Footer Placeholder 2">
            <a:extLst>
              <a:ext uri="{FF2B5EF4-FFF2-40B4-BE49-F238E27FC236}">
                <a16:creationId xmlns:a16="http://schemas.microsoft.com/office/drawing/2014/main" id="{97288B94-1A29-188B-5360-95F152ADF0F5}"/>
              </a:ext>
            </a:extLst>
          </p:cNvPr>
          <p:cNvSpPr>
            <a:spLocks noGrp="1"/>
          </p:cNvSpPr>
          <p:nvPr>
            <p:ph type="ftr" sz="quarter" idx="11"/>
          </p:nvPr>
        </p:nvSpPr>
        <p:spPr/>
        <p:txBody>
          <a:bodyPr/>
          <a:lstStyle>
            <a:lvl1pPr>
              <a:defRPr/>
            </a:lvl1pPr>
          </a:lstStyle>
          <a:p>
            <a:endParaRPr lang="en-US" altLang="en-US"/>
          </a:p>
        </p:txBody>
      </p:sp>
      <p:sp>
        <p:nvSpPr>
          <p:cNvPr id="4" name="Slide Number Placeholder 3">
            <a:extLst>
              <a:ext uri="{FF2B5EF4-FFF2-40B4-BE49-F238E27FC236}">
                <a16:creationId xmlns:a16="http://schemas.microsoft.com/office/drawing/2014/main" id="{10089A9A-5959-6B97-CA2B-E16E730F0BA6}"/>
              </a:ext>
            </a:extLst>
          </p:cNvPr>
          <p:cNvSpPr>
            <a:spLocks noGrp="1"/>
          </p:cNvSpPr>
          <p:nvPr>
            <p:ph type="sldNum" sz="quarter" idx="12"/>
          </p:nvPr>
        </p:nvSpPr>
        <p:spPr/>
        <p:txBody>
          <a:bodyPr/>
          <a:lstStyle>
            <a:lvl1pPr>
              <a:defRPr/>
            </a:lvl1pPr>
          </a:lstStyle>
          <a:p>
            <a:fld id="{98F28379-002D-AE47-87C9-46BC104086FB}" type="slidenum">
              <a:rPr lang="en-US" altLang="en-US"/>
              <a:pPr/>
              <a:t>‹#›</a:t>
            </a:fld>
            <a:endParaRPr lang="en-US" altLang="en-US"/>
          </a:p>
        </p:txBody>
      </p:sp>
    </p:spTree>
    <p:extLst>
      <p:ext uri="{BB962C8B-B14F-4D97-AF65-F5344CB8AC3E}">
        <p14:creationId xmlns:p14="http://schemas.microsoft.com/office/powerpoint/2010/main" val="1929884087"/>
      </p:ext>
    </p:extLst>
  </p:cSld>
  <p:clrMapOvr>
    <a:masterClrMapping/>
  </p:clrMapOvr>
  <p:transition spd="med">
    <p:fade thruBlk="1"/>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BE2FE5-6ED4-A9A7-E764-A9A89B06E735}"/>
              </a:ext>
            </a:extLst>
          </p:cNvPr>
          <p:cNvSpPr>
            <a:spLocks noGrp="1"/>
          </p:cNvSpPr>
          <p:nvPr>
            <p:ph type="title"/>
          </p:nvPr>
        </p:nvSpPr>
        <p:spPr>
          <a:xfrm>
            <a:off x="630238" y="457200"/>
            <a:ext cx="2949575"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2B9D9494-7B88-1F20-64F9-BDDAB895C304}"/>
              </a:ext>
            </a:extLst>
          </p:cNvPr>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759C5C17-F7B8-DB39-2F69-8AFC7CD45FEE}"/>
              </a:ext>
            </a:extLst>
          </p:cNvPr>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474720B4-495D-DD7C-5479-1954252E6B39}"/>
              </a:ext>
            </a:extLst>
          </p:cNvPr>
          <p:cNvSpPr>
            <a:spLocks noGrp="1"/>
          </p:cNvSpPr>
          <p:nvPr>
            <p:ph type="dt" sz="half" idx="10"/>
          </p:nvPr>
        </p:nvSpPr>
        <p:spPr/>
        <p:txBody>
          <a:bodyPr/>
          <a:lstStyle>
            <a:lvl1pPr>
              <a:defRPr/>
            </a:lvl1pPr>
          </a:lstStyle>
          <a:p>
            <a:endParaRPr lang="en-US" altLang="en-US"/>
          </a:p>
        </p:txBody>
      </p:sp>
      <p:sp>
        <p:nvSpPr>
          <p:cNvPr id="6" name="Footer Placeholder 5">
            <a:extLst>
              <a:ext uri="{FF2B5EF4-FFF2-40B4-BE49-F238E27FC236}">
                <a16:creationId xmlns:a16="http://schemas.microsoft.com/office/drawing/2014/main" id="{223EBC8E-0F11-DEB9-1F4D-F19771B71F50}"/>
              </a:ext>
            </a:extLst>
          </p:cNvPr>
          <p:cNvSpPr>
            <a:spLocks noGrp="1"/>
          </p:cNvSpPr>
          <p:nvPr>
            <p:ph type="ftr" sz="quarter" idx="11"/>
          </p:nvPr>
        </p:nvSpPr>
        <p:spPr/>
        <p:txBody>
          <a:bodyPr/>
          <a:lstStyle>
            <a:lvl1pPr>
              <a:defRPr/>
            </a:lvl1pPr>
          </a:lstStyle>
          <a:p>
            <a:endParaRPr lang="en-US" altLang="en-US"/>
          </a:p>
        </p:txBody>
      </p:sp>
      <p:sp>
        <p:nvSpPr>
          <p:cNvPr id="7" name="Slide Number Placeholder 6">
            <a:extLst>
              <a:ext uri="{FF2B5EF4-FFF2-40B4-BE49-F238E27FC236}">
                <a16:creationId xmlns:a16="http://schemas.microsoft.com/office/drawing/2014/main" id="{3BF9D4E7-7ACC-9091-8B07-87847B11DB4A}"/>
              </a:ext>
            </a:extLst>
          </p:cNvPr>
          <p:cNvSpPr>
            <a:spLocks noGrp="1"/>
          </p:cNvSpPr>
          <p:nvPr>
            <p:ph type="sldNum" sz="quarter" idx="12"/>
          </p:nvPr>
        </p:nvSpPr>
        <p:spPr/>
        <p:txBody>
          <a:bodyPr/>
          <a:lstStyle>
            <a:lvl1pPr>
              <a:defRPr/>
            </a:lvl1pPr>
          </a:lstStyle>
          <a:p>
            <a:fld id="{664E3561-EBF5-424A-B736-D229D0F5C41A}" type="slidenum">
              <a:rPr lang="en-US" altLang="en-US"/>
              <a:pPr/>
              <a:t>‹#›</a:t>
            </a:fld>
            <a:endParaRPr lang="en-US" altLang="en-US"/>
          </a:p>
        </p:txBody>
      </p:sp>
    </p:spTree>
    <p:extLst>
      <p:ext uri="{BB962C8B-B14F-4D97-AF65-F5344CB8AC3E}">
        <p14:creationId xmlns:p14="http://schemas.microsoft.com/office/powerpoint/2010/main" val="325178026"/>
      </p:ext>
    </p:extLst>
  </p:cSld>
  <p:clrMapOvr>
    <a:masterClrMapping/>
  </p:clrMapOvr>
  <p:transition spd="med">
    <p:fade thruBlk="1"/>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353530-B926-7BC1-0757-453F165601FF}"/>
              </a:ext>
            </a:extLst>
          </p:cNvPr>
          <p:cNvSpPr>
            <a:spLocks noGrp="1"/>
          </p:cNvSpPr>
          <p:nvPr>
            <p:ph type="title"/>
          </p:nvPr>
        </p:nvSpPr>
        <p:spPr>
          <a:xfrm>
            <a:off x="630238" y="457200"/>
            <a:ext cx="2949575"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6C1906B2-117C-50B6-BE22-0103B6301CB6}"/>
              </a:ext>
            </a:extLst>
          </p:cNvPr>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EC901176-8341-52CA-8182-C6C70603BCB7}"/>
              </a:ext>
            </a:extLst>
          </p:cNvPr>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9299DB33-7CD1-59DF-8A8D-9ED6BEF4B9CB}"/>
              </a:ext>
            </a:extLst>
          </p:cNvPr>
          <p:cNvSpPr>
            <a:spLocks noGrp="1"/>
          </p:cNvSpPr>
          <p:nvPr>
            <p:ph type="dt" sz="half" idx="10"/>
          </p:nvPr>
        </p:nvSpPr>
        <p:spPr/>
        <p:txBody>
          <a:bodyPr/>
          <a:lstStyle>
            <a:lvl1pPr>
              <a:defRPr/>
            </a:lvl1pPr>
          </a:lstStyle>
          <a:p>
            <a:endParaRPr lang="en-US" altLang="en-US"/>
          </a:p>
        </p:txBody>
      </p:sp>
      <p:sp>
        <p:nvSpPr>
          <p:cNvPr id="6" name="Footer Placeholder 5">
            <a:extLst>
              <a:ext uri="{FF2B5EF4-FFF2-40B4-BE49-F238E27FC236}">
                <a16:creationId xmlns:a16="http://schemas.microsoft.com/office/drawing/2014/main" id="{4E4125DB-5767-0732-A52F-703392164186}"/>
              </a:ext>
            </a:extLst>
          </p:cNvPr>
          <p:cNvSpPr>
            <a:spLocks noGrp="1"/>
          </p:cNvSpPr>
          <p:nvPr>
            <p:ph type="ftr" sz="quarter" idx="11"/>
          </p:nvPr>
        </p:nvSpPr>
        <p:spPr/>
        <p:txBody>
          <a:bodyPr/>
          <a:lstStyle>
            <a:lvl1pPr>
              <a:defRPr/>
            </a:lvl1pPr>
          </a:lstStyle>
          <a:p>
            <a:endParaRPr lang="en-US" altLang="en-US"/>
          </a:p>
        </p:txBody>
      </p:sp>
      <p:sp>
        <p:nvSpPr>
          <p:cNvPr id="7" name="Slide Number Placeholder 6">
            <a:extLst>
              <a:ext uri="{FF2B5EF4-FFF2-40B4-BE49-F238E27FC236}">
                <a16:creationId xmlns:a16="http://schemas.microsoft.com/office/drawing/2014/main" id="{2DFE16D5-8BFC-E773-DB3E-FF499097C443}"/>
              </a:ext>
            </a:extLst>
          </p:cNvPr>
          <p:cNvSpPr>
            <a:spLocks noGrp="1"/>
          </p:cNvSpPr>
          <p:nvPr>
            <p:ph type="sldNum" sz="quarter" idx="12"/>
          </p:nvPr>
        </p:nvSpPr>
        <p:spPr/>
        <p:txBody>
          <a:bodyPr/>
          <a:lstStyle>
            <a:lvl1pPr>
              <a:defRPr/>
            </a:lvl1pPr>
          </a:lstStyle>
          <a:p>
            <a:fld id="{B9C02FD0-B9B8-D443-91A1-C1538E7B4B73}" type="slidenum">
              <a:rPr lang="en-US" altLang="en-US"/>
              <a:pPr/>
              <a:t>‹#›</a:t>
            </a:fld>
            <a:endParaRPr lang="en-US" altLang="en-US"/>
          </a:p>
        </p:txBody>
      </p:sp>
    </p:spTree>
    <p:extLst>
      <p:ext uri="{BB962C8B-B14F-4D97-AF65-F5344CB8AC3E}">
        <p14:creationId xmlns:p14="http://schemas.microsoft.com/office/powerpoint/2010/main" val="568134578"/>
      </p:ext>
    </p:extLst>
  </p:cSld>
  <p:clrMapOvr>
    <a:masterClrMapping/>
  </p:clrMapOvr>
  <p:transition spd="med">
    <p:fade thruBlk="1"/>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026" name="Rectangle 2">
            <a:extLst>
              <a:ext uri="{FF2B5EF4-FFF2-40B4-BE49-F238E27FC236}">
                <a16:creationId xmlns:a16="http://schemas.microsoft.com/office/drawing/2014/main" id="{C398063F-6189-A003-C721-CA78B4CA9699}"/>
              </a:ext>
            </a:extLst>
          </p:cNvPr>
          <p:cNvSpPr>
            <a:spLocks noGrp="1" noChangeArrowheads="1"/>
          </p:cNvSpPr>
          <p:nvPr>
            <p:ph type="title"/>
          </p:nvPr>
        </p:nvSpPr>
        <p:spPr bwMode="auto">
          <a:xfrm>
            <a:off x="0" y="0"/>
            <a:ext cx="9144000" cy="76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1027" name="Rectangle 3">
            <a:extLst>
              <a:ext uri="{FF2B5EF4-FFF2-40B4-BE49-F238E27FC236}">
                <a16:creationId xmlns:a16="http://schemas.microsoft.com/office/drawing/2014/main" id="{58BD61E4-4AE5-52E3-9643-1CCE242BB625}"/>
              </a:ext>
            </a:extLst>
          </p:cNvPr>
          <p:cNvSpPr>
            <a:spLocks noGrp="1" noChangeArrowheads="1"/>
          </p:cNvSpPr>
          <p:nvPr>
            <p:ph type="body" idx="1"/>
          </p:nvPr>
        </p:nvSpPr>
        <p:spPr bwMode="auto">
          <a:xfrm>
            <a:off x="228600" y="1295400"/>
            <a:ext cx="8915400" cy="5257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1028" name="Rectangle 4">
            <a:extLst>
              <a:ext uri="{FF2B5EF4-FFF2-40B4-BE49-F238E27FC236}">
                <a16:creationId xmlns:a16="http://schemas.microsoft.com/office/drawing/2014/main" id="{04EFBC97-473C-F45D-EDEB-F7BF68B91821}"/>
              </a:ext>
            </a:extLst>
          </p:cNvPr>
          <p:cNvSpPr>
            <a:spLocks noGrp="1" noChangeArrowheads="1"/>
          </p:cNvSpPr>
          <p:nvPr>
            <p:ph type="dt" sz="half" idx="2"/>
          </p:nvPr>
        </p:nvSpPr>
        <p:spPr bwMode="auto">
          <a:xfrm>
            <a:off x="0" y="6661150"/>
            <a:ext cx="2133600" cy="196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000" b="1"/>
            </a:lvl1pPr>
          </a:lstStyle>
          <a:p>
            <a:endParaRPr lang="en-US" altLang="en-US"/>
          </a:p>
        </p:txBody>
      </p:sp>
      <p:sp>
        <p:nvSpPr>
          <p:cNvPr id="1029" name="Rectangle 5">
            <a:extLst>
              <a:ext uri="{FF2B5EF4-FFF2-40B4-BE49-F238E27FC236}">
                <a16:creationId xmlns:a16="http://schemas.microsoft.com/office/drawing/2014/main" id="{961BC9F4-A93F-80E1-6C41-D7EF2179F9C0}"/>
              </a:ext>
            </a:extLst>
          </p:cNvPr>
          <p:cNvSpPr>
            <a:spLocks noGrp="1" noChangeArrowheads="1"/>
          </p:cNvSpPr>
          <p:nvPr>
            <p:ph type="ftr" sz="quarter" idx="3"/>
          </p:nvPr>
        </p:nvSpPr>
        <p:spPr bwMode="auto">
          <a:xfrm>
            <a:off x="3124200" y="6689725"/>
            <a:ext cx="2895600" cy="168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000" b="1"/>
            </a:lvl1pPr>
          </a:lstStyle>
          <a:p>
            <a:endParaRPr lang="en-US" altLang="en-US"/>
          </a:p>
        </p:txBody>
      </p:sp>
      <p:sp>
        <p:nvSpPr>
          <p:cNvPr id="1030" name="Rectangle 6">
            <a:extLst>
              <a:ext uri="{FF2B5EF4-FFF2-40B4-BE49-F238E27FC236}">
                <a16:creationId xmlns:a16="http://schemas.microsoft.com/office/drawing/2014/main" id="{4D9BBADD-6AAC-201A-BA81-837BDEAF75D5}"/>
              </a:ext>
            </a:extLst>
          </p:cNvPr>
          <p:cNvSpPr>
            <a:spLocks noGrp="1" noChangeArrowheads="1"/>
          </p:cNvSpPr>
          <p:nvPr>
            <p:ph type="sldNum" sz="quarter" idx="4"/>
          </p:nvPr>
        </p:nvSpPr>
        <p:spPr bwMode="auto">
          <a:xfrm>
            <a:off x="7010400" y="6689725"/>
            <a:ext cx="2133600" cy="136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000" b="1"/>
            </a:lvl1pPr>
          </a:lstStyle>
          <a:p>
            <a:fld id="{FD64D97F-C9C5-D84C-B36F-A5DB24C7B8D1}" type="slidenum">
              <a:rPr lang="en-US" altLang="en-US"/>
              <a:pPr/>
              <a:t>‹#›</a:t>
            </a:fld>
            <a:endParaRPr lang="en-US" altLang="en-US"/>
          </a:p>
        </p:txBody>
      </p:sp>
    </p:spTree>
  </p:cSld>
  <p:clrMap bg1="dk2" tx1="lt1" bg2="dk1"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spd="med">
    <p:fade thruBlk="1"/>
  </p:transition>
  <p:txStyles>
    <p:titleStyle>
      <a:lvl1pPr algn="r" rtl="0" fontAlgn="base">
        <a:spcBef>
          <a:spcPct val="0"/>
        </a:spcBef>
        <a:spcAft>
          <a:spcPct val="0"/>
        </a:spcAft>
        <a:defRPr sz="4000" kern="1200">
          <a:solidFill>
            <a:schemeClr val="tx2"/>
          </a:solidFill>
          <a:latin typeface="+mj-lt"/>
          <a:ea typeface="+mj-ea"/>
          <a:cs typeface="+mj-cs"/>
        </a:defRPr>
      </a:lvl1pPr>
      <a:lvl2pPr algn="r" rtl="0" fontAlgn="base">
        <a:spcBef>
          <a:spcPct val="0"/>
        </a:spcBef>
        <a:spcAft>
          <a:spcPct val="0"/>
        </a:spcAft>
        <a:defRPr sz="4000">
          <a:solidFill>
            <a:schemeClr val="tx2"/>
          </a:solidFill>
          <a:latin typeface="Impact" panose="020B0806030902050204" pitchFamily="34" charset="0"/>
          <a:cs typeface="Arial" panose="020B0604020202020204" pitchFamily="34" charset="0"/>
        </a:defRPr>
      </a:lvl2pPr>
      <a:lvl3pPr algn="r" rtl="0" fontAlgn="base">
        <a:spcBef>
          <a:spcPct val="0"/>
        </a:spcBef>
        <a:spcAft>
          <a:spcPct val="0"/>
        </a:spcAft>
        <a:defRPr sz="4000">
          <a:solidFill>
            <a:schemeClr val="tx2"/>
          </a:solidFill>
          <a:latin typeface="Impact" panose="020B0806030902050204" pitchFamily="34" charset="0"/>
          <a:cs typeface="Arial" panose="020B0604020202020204" pitchFamily="34" charset="0"/>
        </a:defRPr>
      </a:lvl3pPr>
      <a:lvl4pPr algn="r" rtl="0" fontAlgn="base">
        <a:spcBef>
          <a:spcPct val="0"/>
        </a:spcBef>
        <a:spcAft>
          <a:spcPct val="0"/>
        </a:spcAft>
        <a:defRPr sz="4000">
          <a:solidFill>
            <a:schemeClr val="tx2"/>
          </a:solidFill>
          <a:latin typeface="Impact" panose="020B0806030902050204" pitchFamily="34" charset="0"/>
          <a:cs typeface="Arial" panose="020B0604020202020204" pitchFamily="34" charset="0"/>
        </a:defRPr>
      </a:lvl4pPr>
      <a:lvl5pPr algn="r" rtl="0" fontAlgn="base">
        <a:spcBef>
          <a:spcPct val="0"/>
        </a:spcBef>
        <a:spcAft>
          <a:spcPct val="0"/>
        </a:spcAft>
        <a:defRPr sz="4000">
          <a:solidFill>
            <a:schemeClr val="tx2"/>
          </a:solidFill>
          <a:latin typeface="Impact" panose="020B0806030902050204" pitchFamily="34" charset="0"/>
          <a:cs typeface="Arial" panose="020B0604020202020204" pitchFamily="34" charset="0"/>
        </a:defRPr>
      </a:lvl5pPr>
      <a:lvl6pPr marL="457200" algn="r" rtl="0" fontAlgn="base">
        <a:spcBef>
          <a:spcPct val="0"/>
        </a:spcBef>
        <a:spcAft>
          <a:spcPct val="0"/>
        </a:spcAft>
        <a:defRPr sz="4000">
          <a:solidFill>
            <a:schemeClr val="tx2"/>
          </a:solidFill>
          <a:latin typeface="Impact" panose="020B0806030902050204" pitchFamily="34" charset="0"/>
          <a:cs typeface="Arial" panose="020B0604020202020204" pitchFamily="34" charset="0"/>
        </a:defRPr>
      </a:lvl6pPr>
      <a:lvl7pPr marL="914400" algn="r" rtl="0" fontAlgn="base">
        <a:spcBef>
          <a:spcPct val="0"/>
        </a:spcBef>
        <a:spcAft>
          <a:spcPct val="0"/>
        </a:spcAft>
        <a:defRPr sz="4000">
          <a:solidFill>
            <a:schemeClr val="tx2"/>
          </a:solidFill>
          <a:latin typeface="Impact" panose="020B0806030902050204" pitchFamily="34" charset="0"/>
          <a:cs typeface="Arial" panose="020B0604020202020204" pitchFamily="34" charset="0"/>
        </a:defRPr>
      </a:lvl7pPr>
      <a:lvl8pPr marL="1371600" algn="r" rtl="0" fontAlgn="base">
        <a:spcBef>
          <a:spcPct val="0"/>
        </a:spcBef>
        <a:spcAft>
          <a:spcPct val="0"/>
        </a:spcAft>
        <a:defRPr sz="4000">
          <a:solidFill>
            <a:schemeClr val="tx2"/>
          </a:solidFill>
          <a:latin typeface="Impact" panose="020B0806030902050204" pitchFamily="34" charset="0"/>
          <a:cs typeface="Arial" panose="020B0604020202020204" pitchFamily="34" charset="0"/>
        </a:defRPr>
      </a:lvl8pPr>
      <a:lvl9pPr marL="1828800" algn="r" rtl="0" fontAlgn="base">
        <a:spcBef>
          <a:spcPct val="0"/>
        </a:spcBef>
        <a:spcAft>
          <a:spcPct val="0"/>
        </a:spcAft>
        <a:defRPr sz="4000">
          <a:solidFill>
            <a:schemeClr val="tx2"/>
          </a:solidFill>
          <a:latin typeface="Impact" panose="020B0806030902050204" pitchFamily="34" charset="0"/>
          <a:cs typeface="Arial" panose="020B0604020202020204" pitchFamily="34" charset="0"/>
        </a:defRPr>
      </a:lvl9pPr>
    </p:titleStyle>
    <p:bodyStyle>
      <a:lvl1pPr marL="342900" indent="-342900" algn="l" rtl="0" fontAlgn="base">
        <a:spcBef>
          <a:spcPct val="20000"/>
        </a:spcBef>
        <a:spcAft>
          <a:spcPct val="0"/>
        </a:spcAft>
        <a:buChar char="•"/>
        <a:defRPr sz="3200" b="1" kern="1200">
          <a:solidFill>
            <a:schemeClr val="tx1"/>
          </a:solidFill>
          <a:latin typeface="+mn-lt"/>
          <a:ea typeface="+mn-ea"/>
          <a:cs typeface="+mn-cs"/>
        </a:defRPr>
      </a:lvl1pPr>
      <a:lvl2pPr marL="742950" indent="-285750" algn="l" rtl="0" fontAlgn="base">
        <a:spcBef>
          <a:spcPct val="20000"/>
        </a:spcBef>
        <a:spcAft>
          <a:spcPct val="0"/>
        </a:spcAft>
        <a:buChar char="–"/>
        <a:defRPr sz="2800" b="1" kern="1200">
          <a:solidFill>
            <a:schemeClr val="tx1"/>
          </a:solidFill>
          <a:latin typeface="+mn-lt"/>
          <a:ea typeface="+mn-ea"/>
          <a:cs typeface="+mn-cs"/>
        </a:defRPr>
      </a:lvl2pPr>
      <a:lvl3pPr marL="1143000" indent="-228600" algn="l" rtl="0" fontAlgn="base">
        <a:spcBef>
          <a:spcPct val="20000"/>
        </a:spcBef>
        <a:spcAft>
          <a:spcPct val="0"/>
        </a:spcAft>
        <a:buChar char="•"/>
        <a:defRPr sz="2000" b="1" kern="1200">
          <a:solidFill>
            <a:schemeClr val="tx1"/>
          </a:solidFill>
          <a:latin typeface="+mn-lt"/>
          <a:ea typeface="+mn-ea"/>
          <a:cs typeface="+mn-cs"/>
        </a:defRPr>
      </a:lvl3pPr>
      <a:lvl4pPr marL="1600200" indent="-228600" algn="l" rtl="0" fontAlgn="base">
        <a:spcBef>
          <a:spcPct val="20000"/>
        </a:spcBef>
        <a:spcAft>
          <a:spcPct val="0"/>
        </a:spcAft>
        <a:buChar char="–"/>
        <a:defRPr sz="2000" b="1" kern="1200">
          <a:solidFill>
            <a:schemeClr val="tx1"/>
          </a:solidFill>
          <a:latin typeface="+mn-lt"/>
          <a:ea typeface="+mn-ea"/>
          <a:cs typeface="+mn-cs"/>
        </a:defRPr>
      </a:lvl4pPr>
      <a:lvl5pPr marL="2057400" indent="-228600" algn="l" rtl="0" fontAlgn="base">
        <a:spcBef>
          <a:spcPct val="20000"/>
        </a:spcBef>
        <a:spcAft>
          <a:spcPct val="0"/>
        </a:spcAft>
        <a:buChar char="»"/>
        <a:defRPr sz="2000" b="1"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5.gi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Rectangle 2">
            <a:extLst>
              <a:ext uri="{FF2B5EF4-FFF2-40B4-BE49-F238E27FC236}">
                <a16:creationId xmlns:a16="http://schemas.microsoft.com/office/drawing/2014/main" id="{D10D703F-C6AC-12C5-E176-2EA500639764}"/>
              </a:ext>
            </a:extLst>
          </p:cNvPr>
          <p:cNvSpPr>
            <a:spLocks noGrp="1" noChangeArrowheads="1"/>
          </p:cNvSpPr>
          <p:nvPr>
            <p:ph type="ctrTitle"/>
          </p:nvPr>
        </p:nvSpPr>
        <p:spPr>
          <a:xfrm>
            <a:off x="152400" y="514350"/>
            <a:ext cx="8839200" cy="2076450"/>
          </a:xfrm>
        </p:spPr>
        <p:txBody>
          <a:bodyPr/>
          <a:lstStyle/>
          <a:p>
            <a:pPr algn="ctr"/>
            <a:r>
              <a:rPr lang="en-CA" sz="2800" dirty="0">
                <a:solidFill>
                  <a:schemeClr val="tx1"/>
                </a:solidFill>
                <a:effectLst/>
                <a:latin typeface="TimesNewRoman,Bold"/>
                <a:ea typeface="Times New Roman" panose="02020603050405020304" pitchFamily="18" charset="0"/>
                <a:cs typeface="Times New Roman" panose="02020603050405020304" pitchFamily="18" charset="0"/>
              </a:rPr>
              <a:t>THE HISTORY OF THE CHRISTIAN CHURCH IN THE FIRST CENTURY</a:t>
            </a:r>
            <a:r>
              <a:rPr lang="en-CA" dirty="0">
                <a:effectLst/>
              </a:rPr>
              <a:t> </a:t>
            </a:r>
            <a:endParaRPr lang="en-US" altLang="en-US" dirty="0"/>
          </a:p>
        </p:txBody>
      </p:sp>
      <p:pic>
        <p:nvPicPr>
          <p:cNvPr id="96265" name="Picture 9">
            <a:extLst>
              <a:ext uri="{FF2B5EF4-FFF2-40B4-BE49-F238E27FC236}">
                <a16:creationId xmlns:a16="http://schemas.microsoft.com/office/drawing/2014/main" id="{E6509C76-18E9-7DE2-03A8-561187EAAEB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986088" y="1047750"/>
            <a:ext cx="3171825" cy="4762500"/>
          </a:xfrm>
          <a:prstGeom prst="rect">
            <a:avLst/>
          </a:prstGeom>
          <a:noFill/>
          <a:extLst>
            <a:ext uri="{909E8E84-426E-40DD-AFC4-6F175D3DCCD1}">
              <a14:hiddenFill xmlns:a14="http://schemas.microsoft.com/office/drawing/2010/main">
                <a:solidFill>
                  <a:srgbClr val="FFFFFF"/>
                </a:solidFill>
              </a14:hiddenFill>
            </a:ext>
          </a:extLst>
        </p:spPr>
      </p:pic>
      <p:pic>
        <p:nvPicPr>
          <p:cNvPr id="96267" name="Picture 11">
            <a:extLst>
              <a:ext uri="{FF2B5EF4-FFF2-40B4-BE49-F238E27FC236}">
                <a16:creationId xmlns:a16="http://schemas.microsoft.com/office/drawing/2014/main" id="{AD87DAEB-E095-04A4-11AA-746A858F4CE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986088" y="1047750"/>
            <a:ext cx="3171825" cy="4762500"/>
          </a:xfrm>
          <a:prstGeom prst="rect">
            <a:avLst/>
          </a:prstGeom>
          <a:noFill/>
          <a:extLst>
            <a:ext uri="{909E8E84-426E-40DD-AFC4-6F175D3DCCD1}">
              <a14:hiddenFill xmlns:a14="http://schemas.microsoft.com/office/drawing/2010/main">
                <a:solidFill>
                  <a:srgbClr val="FFFFFF"/>
                </a:solidFill>
              </a14:hiddenFill>
            </a:ext>
          </a:extLst>
        </p:spPr>
      </p:pic>
      <p:pic>
        <p:nvPicPr>
          <p:cNvPr id="96269" name="Picture 13">
            <a:extLst>
              <a:ext uri="{FF2B5EF4-FFF2-40B4-BE49-F238E27FC236}">
                <a16:creationId xmlns:a16="http://schemas.microsoft.com/office/drawing/2014/main" id="{1B30EA52-5A3C-7D82-9310-EAE362BF0FB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986088" y="1047750"/>
            <a:ext cx="3171825" cy="4762500"/>
          </a:xfrm>
          <a:prstGeom prst="rect">
            <a:avLst/>
          </a:prstGeom>
          <a:noFill/>
          <a:extLst>
            <a:ext uri="{909E8E84-426E-40DD-AFC4-6F175D3DCCD1}">
              <a14:hiddenFill xmlns:a14="http://schemas.microsoft.com/office/drawing/2010/main">
                <a:solidFill>
                  <a:srgbClr val="FFFFFF"/>
                </a:solidFill>
              </a14:hiddenFill>
            </a:ext>
          </a:extLst>
        </p:spPr>
      </p:pic>
      <p:pic>
        <p:nvPicPr>
          <p:cNvPr id="96271" name="Picture 15">
            <a:extLst>
              <a:ext uri="{FF2B5EF4-FFF2-40B4-BE49-F238E27FC236}">
                <a16:creationId xmlns:a16="http://schemas.microsoft.com/office/drawing/2014/main" id="{B1C6836F-94C2-F86D-49E7-EF01E70DAAF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986088" y="1047750"/>
            <a:ext cx="3171825" cy="4762500"/>
          </a:xfrm>
          <a:prstGeom prst="rect">
            <a:avLst/>
          </a:prstGeom>
          <a:noFill/>
          <a:extLst>
            <a:ext uri="{909E8E84-426E-40DD-AFC4-6F175D3DCCD1}">
              <a14:hiddenFill xmlns:a14="http://schemas.microsoft.com/office/drawing/2010/main">
                <a:solidFill>
                  <a:srgbClr val="FFFFFF"/>
                </a:solidFill>
              </a14:hiddenFill>
            </a:ext>
          </a:extLst>
        </p:spPr>
      </p:pic>
      <p:pic>
        <p:nvPicPr>
          <p:cNvPr id="96275" name="Picture 19">
            <a:extLst>
              <a:ext uri="{FF2B5EF4-FFF2-40B4-BE49-F238E27FC236}">
                <a16:creationId xmlns:a16="http://schemas.microsoft.com/office/drawing/2014/main" id="{AD41C958-562E-FBED-7949-586A0159FBD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25688" y="666750"/>
            <a:ext cx="3571875" cy="4762500"/>
          </a:xfrm>
          <a:prstGeom prst="rect">
            <a:avLst/>
          </a:prstGeom>
          <a:noFill/>
          <a:extLst>
            <a:ext uri="{909E8E84-426E-40DD-AFC4-6F175D3DCCD1}">
              <a14:hiddenFill xmlns:a14="http://schemas.microsoft.com/office/drawing/2010/main">
                <a:solidFill>
                  <a:srgbClr val="FFFFFF"/>
                </a:solidFill>
              </a14:hiddenFill>
            </a:ext>
          </a:extLst>
        </p:spPr>
      </p:pic>
      <p:pic>
        <p:nvPicPr>
          <p:cNvPr id="96277" name="Picture 21" descr="St. Mark">
            <a:extLst>
              <a:ext uri="{FF2B5EF4-FFF2-40B4-BE49-F238E27FC236}">
                <a16:creationId xmlns:a16="http://schemas.microsoft.com/office/drawing/2014/main" id="{8BE67D6F-2452-1305-3ACA-09D203059ED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18172" y="2838450"/>
            <a:ext cx="2911475" cy="29718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p:fade thruBlk="1"/>
  </p:transition>
</p:sld>
</file>

<file path=ppt/slides/slide1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0354" name="Rectangle 2">
            <a:extLst>
              <a:ext uri="{FF2B5EF4-FFF2-40B4-BE49-F238E27FC236}">
                <a16:creationId xmlns:a16="http://schemas.microsoft.com/office/drawing/2014/main" id="{2066FF73-A182-A020-5DBF-BFA4E72FBD48}"/>
              </a:ext>
            </a:extLst>
          </p:cNvPr>
          <p:cNvSpPr>
            <a:spLocks noGrp="1" noChangeArrowheads="1"/>
          </p:cNvSpPr>
          <p:nvPr>
            <p:ph type="title"/>
          </p:nvPr>
        </p:nvSpPr>
        <p:spPr>
          <a:xfrm>
            <a:off x="0" y="304800"/>
            <a:ext cx="9144000" cy="685800"/>
          </a:xfrm>
        </p:spPr>
        <p:txBody>
          <a:bodyPr/>
          <a:lstStyle/>
          <a:p>
            <a:pPr algn="l"/>
            <a:r>
              <a:rPr lang="en-US" altLang="en-US" dirty="0"/>
              <a:t>THE LORD CHRIST ESTABLISHED HIS CHURCH</a:t>
            </a:r>
            <a:br>
              <a:rPr lang="en-US" altLang="en-US" dirty="0"/>
            </a:br>
            <a:endParaRPr lang="en-US" altLang="en-US" dirty="0"/>
          </a:p>
        </p:txBody>
      </p:sp>
      <p:sp>
        <p:nvSpPr>
          <p:cNvPr id="100355" name="Rectangle 3">
            <a:extLst>
              <a:ext uri="{FF2B5EF4-FFF2-40B4-BE49-F238E27FC236}">
                <a16:creationId xmlns:a16="http://schemas.microsoft.com/office/drawing/2014/main" id="{427B1790-BF7F-CE86-899B-8D9D55674B13}"/>
              </a:ext>
            </a:extLst>
          </p:cNvPr>
          <p:cNvSpPr>
            <a:spLocks noGrp="1" noChangeArrowheads="1"/>
          </p:cNvSpPr>
          <p:nvPr>
            <p:ph type="body" idx="1"/>
          </p:nvPr>
        </p:nvSpPr>
        <p:spPr>
          <a:xfrm>
            <a:off x="190500" y="1443789"/>
            <a:ext cx="8763000" cy="5141495"/>
          </a:xfrm>
        </p:spPr>
        <p:txBody>
          <a:bodyPr/>
          <a:lstStyle/>
          <a:p>
            <a:r>
              <a:rPr lang="en-CA" sz="1800" dirty="0"/>
              <a:t>He taught the Apostles, showed them so many miracles, gave them power to do miracles themselves, showed them the true love, manifested Himself on the Transfiguration mountain, gave them peace in the </a:t>
            </a:r>
            <a:r>
              <a:rPr lang="en-CA" sz="1800" dirty="0" err="1"/>
              <a:t>middest</a:t>
            </a:r>
            <a:r>
              <a:rPr lang="en-CA" sz="1800" dirty="0"/>
              <a:t> of troubles, opened their minds to understand the scriptures to tie the Old and the New Testaments together, showed them a new measure in the greatness for humanity that is different from all the measures before. He was born in a manger from a very poor girl and ultimately died on the cross for them and the whole world to save the whole world and to pay the price of the sin of the whole world and He resurrected in the third day and showed Himself for 40 days to them until he ascended into Heavens. Not only this but He established the church by sending the Holy Spirit who proceeds from the Father through the Cross and Sacrifice of the Son. On the Pentecost the Disciples accepted the Power of the Holy Spirit and started the Apostolic Era of the Church. They were filled with the Holy Spirit and thus the church was born. </a:t>
            </a:r>
          </a:p>
        </p:txBody>
      </p:sp>
    </p:spTree>
    <p:extLst>
      <p:ext uri="{BB962C8B-B14F-4D97-AF65-F5344CB8AC3E}">
        <p14:creationId xmlns:p14="http://schemas.microsoft.com/office/powerpoint/2010/main" val="2492987240"/>
      </p:ext>
    </p:extLst>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9" presetClass="entr" presetSubtype="0" fill="hold" grpId="0" nodeType="withEffect">
                                  <p:stCondLst>
                                    <p:cond delay="0"/>
                                  </p:stCondLst>
                                  <p:childTnLst>
                                    <p:set>
                                      <p:cBhvr>
                                        <p:cTn id="6" dur="1" fill="hold">
                                          <p:stCondLst>
                                            <p:cond delay="0"/>
                                          </p:stCondLst>
                                        </p:cTn>
                                        <p:tgtEl>
                                          <p:spTgt spid="100354"/>
                                        </p:tgtEl>
                                        <p:attrNameLst>
                                          <p:attrName>style.visibility</p:attrName>
                                        </p:attrNameLst>
                                      </p:cBhvr>
                                      <p:to>
                                        <p:strVal val="visible"/>
                                      </p:to>
                                    </p:set>
                                    <p:anim calcmode="lin" valueType="num">
                                      <p:cBhvr>
                                        <p:cTn id="7" dur="1000" fill="hold"/>
                                        <p:tgtEl>
                                          <p:spTgt spid="100354"/>
                                        </p:tgtEl>
                                        <p:attrNameLst>
                                          <p:attrName>ppt_x</p:attrName>
                                        </p:attrNameLst>
                                      </p:cBhvr>
                                      <p:tavLst>
                                        <p:tav tm="0">
                                          <p:val>
                                            <p:strVal val="#ppt_x-.2"/>
                                          </p:val>
                                        </p:tav>
                                        <p:tav tm="100000">
                                          <p:val>
                                            <p:strVal val="#ppt_x"/>
                                          </p:val>
                                        </p:tav>
                                      </p:tavLst>
                                    </p:anim>
                                    <p:anim calcmode="lin" valueType="num">
                                      <p:cBhvr>
                                        <p:cTn id="8" dur="1000" fill="hold"/>
                                        <p:tgtEl>
                                          <p:spTgt spid="100354"/>
                                        </p:tgtEl>
                                        <p:attrNameLst>
                                          <p:attrName>ppt_y</p:attrName>
                                        </p:attrNameLst>
                                      </p:cBhvr>
                                      <p:tavLst>
                                        <p:tav tm="0">
                                          <p:val>
                                            <p:strVal val="#ppt_y"/>
                                          </p:val>
                                        </p:tav>
                                        <p:tav tm="100000">
                                          <p:val>
                                            <p:strVal val="#ppt_y"/>
                                          </p:val>
                                        </p:tav>
                                      </p:tavLst>
                                    </p:anim>
                                    <p:animEffect transition="in" filter="wipe(right)" prLst="gradientSize: 0.1">
                                      <p:cBhvr>
                                        <p:cTn id="9" dur="1000"/>
                                        <p:tgtEl>
                                          <p:spTgt spid="100354"/>
                                        </p:tgtEl>
                                      </p:cBhvr>
                                    </p:animEffect>
                                  </p:childTnLst>
                                </p:cTn>
                              </p:par>
                            </p:childTnLst>
                          </p:cTn>
                        </p:par>
                      </p:childTnLst>
                    </p:cTn>
                  </p:par>
                  <p:par>
                    <p:cTn id="10" fill="hold">
                      <p:stCondLst>
                        <p:cond delay="indefinite"/>
                      </p:stCondLst>
                      <p:childTnLst>
                        <p:par>
                          <p:cTn id="11" fill="hold">
                            <p:stCondLst>
                              <p:cond delay="0"/>
                            </p:stCondLst>
                            <p:childTnLst>
                              <p:par>
                                <p:cTn id="12" presetID="44" presetClass="entr" presetSubtype="0" fill="hold" grpId="0" nodeType="clickEffect">
                                  <p:stCondLst>
                                    <p:cond delay="0"/>
                                  </p:stCondLst>
                                  <p:childTnLst>
                                    <p:set>
                                      <p:cBhvr>
                                        <p:cTn id="13" dur="1" fill="hold">
                                          <p:stCondLst>
                                            <p:cond delay="0"/>
                                          </p:stCondLst>
                                        </p:cTn>
                                        <p:tgtEl>
                                          <p:spTgt spid="100355">
                                            <p:txEl>
                                              <p:pRg st="0" end="0"/>
                                            </p:txEl>
                                          </p:spTgt>
                                        </p:tgtEl>
                                        <p:attrNameLst>
                                          <p:attrName>style.visibility</p:attrName>
                                        </p:attrNameLst>
                                      </p:cBhvr>
                                      <p:to>
                                        <p:strVal val="visible"/>
                                      </p:to>
                                    </p:set>
                                    <p:animEffect transition="in" filter="fade">
                                      <p:cBhvr>
                                        <p:cTn id="14" dur="500"/>
                                        <p:tgtEl>
                                          <p:spTgt spid="100355">
                                            <p:txEl>
                                              <p:pRg st="0" end="0"/>
                                            </p:txEl>
                                          </p:spTgt>
                                        </p:tgtEl>
                                      </p:cBhvr>
                                    </p:animEffect>
                                    <p:anim calcmode="lin" valueType="num">
                                      <p:cBhvr>
                                        <p:cTn id="15" dur="500" fill="hold"/>
                                        <p:tgtEl>
                                          <p:spTgt spid="100355">
                                            <p:txEl>
                                              <p:pRg st="0" end="0"/>
                                            </p:txEl>
                                          </p:spTgt>
                                        </p:tgtEl>
                                        <p:attrNameLst>
                                          <p:attrName>ppt_x</p:attrName>
                                        </p:attrNameLst>
                                      </p:cBhvr>
                                      <p:tavLst>
                                        <p:tav tm="0">
                                          <p:val>
                                            <p:strVal val="#ppt_x"/>
                                          </p:val>
                                        </p:tav>
                                        <p:tav tm="100000">
                                          <p:val>
                                            <p:strVal val="#ppt_x"/>
                                          </p:val>
                                        </p:tav>
                                      </p:tavLst>
                                    </p:anim>
                                    <p:anim calcmode="lin" valueType="num">
                                      <p:cBhvr>
                                        <p:cTn id="16" dur="500" fill="hold"/>
                                        <p:tgtEl>
                                          <p:spTgt spid="100355">
                                            <p:txEl>
                                              <p:pRg st="0" end="0"/>
                                            </p:txEl>
                                          </p:spTgt>
                                        </p:tgtEl>
                                        <p:attrNameLst>
                                          <p:attrName>ppt_y</p:attrName>
                                        </p:attrNameLst>
                                      </p:cBhvr>
                                      <p:tavLst>
                                        <p:tav tm="0">
                                          <p:val>
                                            <p:strVal val="#ppt_y+.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0354" grpId="0"/>
      <p:bldP spid="100355" grpId="0" build="p"/>
    </p:bldLst>
  </p:timing>
</p:sld>
</file>

<file path=ppt/slides/slide1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1378" name="Rectangle 2">
            <a:extLst>
              <a:ext uri="{FF2B5EF4-FFF2-40B4-BE49-F238E27FC236}">
                <a16:creationId xmlns:a16="http://schemas.microsoft.com/office/drawing/2014/main" id="{FB6CA88C-CD80-72AE-433D-FE816D6EE32C}"/>
              </a:ext>
            </a:extLst>
          </p:cNvPr>
          <p:cNvSpPr>
            <a:spLocks noGrp="1" noChangeArrowheads="1"/>
          </p:cNvSpPr>
          <p:nvPr>
            <p:ph type="title"/>
          </p:nvPr>
        </p:nvSpPr>
        <p:spPr>
          <a:xfrm>
            <a:off x="0" y="0"/>
            <a:ext cx="9144000" cy="1828800"/>
          </a:xfrm>
        </p:spPr>
        <p:txBody>
          <a:bodyPr/>
          <a:lstStyle/>
          <a:p>
            <a:pPr algn="l"/>
            <a:r>
              <a:rPr lang="en-US" altLang="en-US" dirty="0"/>
              <a:t>THE WORLD IN WHICH CHRISTIANITY WAS BORN: THE JEWS</a:t>
            </a:r>
            <a:br>
              <a:rPr lang="en-US" altLang="en-US" dirty="0"/>
            </a:br>
            <a:endParaRPr lang="en-US" altLang="en-US" dirty="0"/>
          </a:p>
        </p:txBody>
      </p:sp>
      <p:sp>
        <p:nvSpPr>
          <p:cNvPr id="101379" name="Rectangle 3">
            <a:extLst>
              <a:ext uri="{FF2B5EF4-FFF2-40B4-BE49-F238E27FC236}">
                <a16:creationId xmlns:a16="http://schemas.microsoft.com/office/drawing/2014/main" id="{2791393D-B1B4-0A59-7494-085E88FB2D75}"/>
              </a:ext>
            </a:extLst>
          </p:cNvPr>
          <p:cNvSpPr>
            <a:spLocks noGrp="1" noChangeArrowheads="1"/>
          </p:cNvSpPr>
          <p:nvPr>
            <p:ph type="body" idx="1"/>
          </p:nvPr>
        </p:nvSpPr>
        <p:spPr/>
        <p:txBody>
          <a:bodyPr/>
          <a:lstStyle/>
          <a:p>
            <a:r>
              <a:rPr lang="en-US" altLang="en-US" sz="1800" u="sng" dirty="0"/>
              <a:t>1) Their political status </a:t>
            </a:r>
          </a:p>
          <a:p>
            <a:endParaRPr lang="en-US" altLang="en-US" sz="1400" dirty="0"/>
          </a:p>
          <a:p>
            <a:pPr lvl="1"/>
            <a:r>
              <a:rPr lang="en-US" altLang="en-US" sz="1400" dirty="0"/>
              <a:t>Since the Romans defeated Jerusalem in 63 B.C., the Jews became politically under the powers of the Romans; the Romans appointed a Jewish governor under a Roman representative. </a:t>
            </a:r>
          </a:p>
          <a:p>
            <a:endParaRPr lang="en-US" altLang="en-US" sz="1400" dirty="0"/>
          </a:p>
          <a:p>
            <a:r>
              <a:rPr lang="en-US" altLang="en-US" sz="1600" u="sng" dirty="0"/>
              <a:t>2) Their economic and social status: </a:t>
            </a:r>
          </a:p>
          <a:p>
            <a:endParaRPr lang="en-US" altLang="en-US" sz="1400" dirty="0"/>
          </a:p>
          <a:p>
            <a:pPr lvl="1"/>
            <a:r>
              <a:rPr lang="en-US" altLang="en-US" sz="1400" dirty="0"/>
              <a:t>It was very bad. The majority of the Jews were poor. </a:t>
            </a:r>
          </a:p>
          <a:p>
            <a:endParaRPr lang="en-US" altLang="en-US" sz="1400" dirty="0"/>
          </a:p>
          <a:p>
            <a:r>
              <a:rPr lang="en-US" altLang="en-US" sz="1800" u="sng" dirty="0"/>
              <a:t>3) Their religious status: </a:t>
            </a:r>
          </a:p>
          <a:p>
            <a:endParaRPr lang="en-US" altLang="en-US" sz="1400" dirty="0"/>
          </a:p>
          <a:p>
            <a:pPr lvl="1"/>
            <a:r>
              <a:rPr lang="en-US" altLang="en-US" sz="1400" dirty="0"/>
              <a:t>They abided by the law of Moses, without the spirit of it. </a:t>
            </a:r>
          </a:p>
          <a:p>
            <a:endParaRPr lang="en-US" altLang="en-US" sz="1400" dirty="0"/>
          </a:p>
          <a:p>
            <a:endParaRPr lang="en-US" altLang="en-US" sz="14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9" presetClass="entr" presetSubtype="0" fill="hold" grpId="0" nodeType="withEffect">
                                  <p:stCondLst>
                                    <p:cond delay="0"/>
                                  </p:stCondLst>
                                  <p:childTnLst>
                                    <p:set>
                                      <p:cBhvr>
                                        <p:cTn id="6" dur="1" fill="hold">
                                          <p:stCondLst>
                                            <p:cond delay="0"/>
                                          </p:stCondLst>
                                        </p:cTn>
                                        <p:tgtEl>
                                          <p:spTgt spid="101378"/>
                                        </p:tgtEl>
                                        <p:attrNameLst>
                                          <p:attrName>style.visibility</p:attrName>
                                        </p:attrNameLst>
                                      </p:cBhvr>
                                      <p:to>
                                        <p:strVal val="visible"/>
                                      </p:to>
                                    </p:set>
                                    <p:anim calcmode="lin" valueType="num">
                                      <p:cBhvr>
                                        <p:cTn id="7" dur="1000" fill="hold"/>
                                        <p:tgtEl>
                                          <p:spTgt spid="101378"/>
                                        </p:tgtEl>
                                        <p:attrNameLst>
                                          <p:attrName>ppt_x</p:attrName>
                                        </p:attrNameLst>
                                      </p:cBhvr>
                                      <p:tavLst>
                                        <p:tav tm="0">
                                          <p:val>
                                            <p:strVal val="#ppt_x-.2"/>
                                          </p:val>
                                        </p:tav>
                                        <p:tav tm="100000">
                                          <p:val>
                                            <p:strVal val="#ppt_x"/>
                                          </p:val>
                                        </p:tav>
                                      </p:tavLst>
                                    </p:anim>
                                    <p:anim calcmode="lin" valueType="num">
                                      <p:cBhvr>
                                        <p:cTn id="8" dur="1000" fill="hold"/>
                                        <p:tgtEl>
                                          <p:spTgt spid="101378"/>
                                        </p:tgtEl>
                                        <p:attrNameLst>
                                          <p:attrName>ppt_y</p:attrName>
                                        </p:attrNameLst>
                                      </p:cBhvr>
                                      <p:tavLst>
                                        <p:tav tm="0">
                                          <p:val>
                                            <p:strVal val="#ppt_y"/>
                                          </p:val>
                                        </p:tav>
                                        <p:tav tm="100000">
                                          <p:val>
                                            <p:strVal val="#ppt_y"/>
                                          </p:val>
                                        </p:tav>
                                      </p:tavLst>
                                    </p:anim>
                                    <p:animEffect transition="in" filter="wipe(right)" prLst="gradientSize: 0.1">
                                      <p:cBhvr>
                                        <p:cTn id="9" dur="1000"/>
                                        <p:tgtEl>
                                          <p:spTgt spid="101378"/>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44" presetClass="entr" presetSubtype="0" fill="hold" grpId="0" nodeType="clickEffect">
                                  <p:stCondLst>
                                    <p:cond delay="0"/>
                                  </p:stCondLst>
                                  <p:childTnLst>
                                    <p:set>
                                      <p:cBhvr>
                                        <p:cTn id="13" dur="1" fill="hold">
                                          <p:stCondLst>
                                            <p:cond delay="0"/>
                                          </p:stCondLst>
                                        </p:cTn>
                                        <p:tgtEl>
                                          <p:spTgt spid="101379">
                                            <p:txEl>
                                              <p:pRg st="0" end="0"/>
                                            </p:txEl>
                                          </p:spTgt>
                                        </p:tgtEl>
                                        <p:attrNameLst>
                                          <p:attrName>style.visibility</p:attrName>
                                        </p:attrNameLst>
                                      </p:cBhvr>
                                      <p:to>
                                        <p:strVal val="visible"/>
                                      </p:to>
                                    </p:set>
                                    <p:animEffect transition="in" filter="fade">
                                      <p:cBhvr>
                                        <p:cTn id="14" dur="500"/>
                                        <p:tgtEl>
                                          <p:spTgt spid="101379">
                                            <p:txEl>
                                              <p:pRg st="0" end="0"/>
                                            </p:txEl>
                                          </p:spTgt>
                                        </p:tgtEl>
                                      </p:cBhvr>
                                    </p:animEffect>
                                    <p:anim calcmode="lin" valueType="num">
                                      <p:cBhvr>
                                        <p:cTn id="15" dur="500" fill="hold"/>
                                        <p:tgtEl>
                                          <p:spTgt spid="101379">
                                            <p:txEl>
                                              <p:pRg st="0" end="0"/>
                                            </p:txEl>
                                          </p:spTgt>
                                        </p:tgtEl>
                                        <p:attrNameLst>
                                          <p:attrName>ppt_x</p:attrName>
                                        </p:attrNameLst>
                                      </p:cBhvr>
                                      <p:tavLst>
                                        <p:tav tm="0">
                                          <p:val>
                                            <p:strVal val="#ppt_x"/>
                                          </p:val>
                                        </p:tav>
                                        <p:tav tm="100000">
                                          <p:val>
                                            <p:strVal val="#ppt_x"/>
                                          </p:val>
                                        </p:tav>
                                      </p:tavLst>
                                    </p:anim>
                                    <p:anim calcmode="lin" valueType="num">
                                      <p:cBhvr>
                                        <p:cTn id="16" dur="500" fill="hold"/>
                                        <p:tgtEl>
                                          <p:spTgt spid="101379">
                                            <p:txEl>
                                              <p:pRg st="0" end="0"/>
                                            </p:txEl>
                                          </p:spTgt>
                                        </p:tgtEl>
                                        <p:attrNameLst>
                                          <p:attrName>ppt_y</p:attrName>
                                        </p:attrNameLst>
                                      </p:cBhvr>
                                      <p:tavLst>
                                        <p:tav tm="0">
                                          <p:val>
                                            <p:strVal val="#ppt_y+.05"/>
                                          </p:val>
                                        </p:tav>
                                        <p:tav tm="100000">
                                          <p:val>
                                            <p:strVal val="#ppt_y"/>
                                          </p:val>
                                        </p:tav>
                                      </p:tavLst>
                                    </p:anim>
                                  </p:childTnLst>
                                </p:cTn>
                              </p:par>
                              <p:par>
                                <p:cTn id="17" presetID="44" presetClass="entr" presetSubtype="0" fill="hold" grpId="0" nodeType="withEffect">
                                  <p:stCondLst>
                                    <p:cond delay="0"/>
                                  </p:stCondLst>
                                  <p:childTnLst>
                                    <p:set>
                                      <p:cBhvr>
                                        <p:cTn id="18" dur="1" fill="hold">
                                          <p:stCondLst>
                                            <p:cond delay="0"/>
                                          </p:stCondLst>
                                        </p:cTn>
                                        <p:tgtEl>
                                          <p:spTgt spid="101379">
                                            <p:txEl>
                                              <p:pRg st="2" end="2"/>
                                            </p:txEl>
                                          </p:spTgt>
                                        </p:tgtEl>
                                        <p:attrNameLst>
                                          <p:attrName>style.visibility</p:attrName>
                                        </p:attrNameLst>
                                      </p:cBhvr>
                                      <p:to>
                                        <p:strVal val="visible"/>
                                      </p:to>
                                    </p:set>
                                    <p:animEffect transition="in" filter="fade">
                                      <p:cBhvr>
                                        <p:cTn id="19" dur="500"/>
                                        <p:tgtEl>
                                          <p:spTgt spid="101379">
                                            <p:txEl>
                                              <p:pRg st="2" end="2"/>
                                            </p:txEl>
                                          </p:spTgt>
                                        </p:tgtEl>
                                      </p:cBhvr>
                                    </p:animEffect>
                                    <p:anim calcmode="lin" valueType="num">
                                      <p:cBhvr>
                                        <p:cTn id="20" dur="500" fill="hold"/>
                                        <p:tgtEl>
                                          <p:spTgt spid="101379">
                                            <p:txEl>
                                              <p:pRg st="2" end="2"/>
                                            </p:txEl>
                                          </p:spTgt>
                                        </p:tgtEl>
                                        <p:attrNameLst>
                                          <p:attrName>ppt_x</p:attrName>
                                        </p:attrNameLst>
                                      </p:cBhvr>
                                      <p:tavLst>
                                        <p:tav tm="0">
                                          <p:val>
                                            <p:strVal val="#ppt_x"/>
                                          </p:val>
                                        </p:tav>
                                        <p:tav tm="100000">
                                          <p:val>
                                            <p:strVal val="#ppt_x"/>
                                          </p:val>
                                        </p:tav>
                                      </p:tavLst>
                                    </p:anim>
                                    <p:anim calcmode="lin" valueType="num">
                                      <p:cBhvr>
                                        <p:cTn id="21" dur="500" fill="hold"/>
                                        <p:tgtEl>
                                          <p:spTgt spid="101379">
                                            <p:txEl>
                                              <p:pRg st="2" end="2"/>
                                            </p:txEl>
                                          </p:spTgt>
                                        </p:tgtEl>
                                        <p:attrNameLst>
                                          <p:attrName>ppt_y</p:attrName>
                                        </p:attrNameLst>
                                      </p:cBhvr>
                                      <p:tavLst>
                                        <p:tav tm="0">
                                          <p:val>
                                            <p:strVal val="#ppt_y+.05"/>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44" presetClass="entr" presetSubtype="0" fill="hold" grpId="0" nodeType="clickEffect">
                                  <p:stCondLst>
                                    <p:cond delay="0"/>
                                  </p:stCondLst>
                                  <p:childTnLst>
                                    <p:set>
                                      <p:cBhvr>
                                        <p:cTn id="25" dur="1" fill="hold">
                                          <p:stCondLst>
                                            <p:cond delay="0"/>
                                          </p:stCondLst>
                                        </p:cTn>
                                        <p:tgtEl>
                                          <p:spTgt spid="101379">
                                            <p:txEl>
                                              <p:pRg st="4" end="4"/>
                                            </p:txEl>
                                          </p:spTgt>
                                        </p:tgtEl>
                                        <p:attrNameLst>
                                          <p:attrName>style.visibility</p:attrName>
                                        </p:attrNameLst>
                                      </p:cBhvr>
                                      <p:to>
                                        <p:strVal val="visible"/>
                                      </p:to>
                                    </p:set>
                                    <p:animEffect transition="in" filter="fade">
                                      <p:cBhvr>
                                        <p:cTn id="26" dur="500"/>
                                        <p:tgtEl>
                                          <p:spTgt spid="101379">
                                            <p:txEl>
                                              <p:pRg st="4" end="4"/>
                                            </p:txEl>
                                          </p:spTgt>
                                        </p:tgtEl>
                                      </p:cBhvr>
                                    </p:animEffect>
                                    <p:anim calcmode="lin" valueType="num">
                                      <p:cBhvr>
                                        <p:cTn id="27" dur="500" fill="hold"/>
                                        <p:tgtEl>
                                          <p:spTgt spid="101379">
                                            <p:txEl>
                                              <p:pRg st="4" end="4"/>
                                            </p:txEl>
                                          </p:spTgt>
                                        </p:tgtEl>
                                        <p:attrNameLst>
                                          <p:attrName>ppt_x</p:attrName>
                                        </p:attrNameLst>
                                      </p:cBhvr>
                                      <p:tavLst>
                                        <p:tav tm="0">
                                          <p:val>
                                            <p:strVal val="#ppt_x"/>
                                          </p:val>
                                        </p:tav>
                                        <p:tav tm="100000">
                                          <p:val>
                                            <p:strVal val="#ppt_x"/>
                                          </p:val>
                                        </p:tav>
                                      </p:tavLst>
                                    </p:anim>
                                    <p:anim calcmode="lin" valueType="num">
                                      <p:cBhvr>
                                        <p:cTn id="28" dur="500" fill="hold"/>
                                        <p:tgtEl>
                                          <p:spTgt spid="101379">
                                            <p:txEl>
                                              <p:pRg st="4" end="4"/>
                                            </p:txEl>
                                          </p:spTgt>
                                        </p:tgtEl>
                                        <p:attrNameLst>
                                          <p:attrName>ppt_y</p:attrName>
                                        </p:attrNameLst>
                                      </p:cBhvr>
                                      <p:tavLst>
                                        <p:tav tm="0">
                                          <p:val>
                                            <p:strVal val="#ppt_y+.05"/>
                                          </p:val>
                                        </p:tav>
                                        <p:tav tm="100000">
                                          <p:val>
                                            <p:strVal val="#ppt_y"/>
                                          </p:val>
                                        </p:tav>
                                      </p:tavLst>
                                    </p:anim>
                                  </p:childTnLst>
                                </p:cTn>
                              </p:par>
                              <p:par>
                                <p:cTn id="29" presetID="44" presetClass="entr" presetSubtype="0" fill="hold" grpId="0" nodeType="withEffect">
                                  <p:stCondLst>
                                    <p:cond delay="0"/>
                                  </p:stCondLst>
                                  <p:childTnLst>
                                    <p:set>
                                      <p:cBhvr>
                                        <p:cTn id="30" dur="1" fill="hold">
                                          <p:stCondLst>
                                            <p:cond delay="0"/>
                                          </p:stCondLst>
                                        </p:cTn>
                                        <p:tgtEl>
                                          <p:spTgt spid="101379">
                                            <p:txEl>
                                              <p:pRg st="6" end="6"/>
                                            </p:txEl>
                                          </p:spTgt>
                                        </p:tgtEl>
                                        <p:attrNameLst>
                                          <p:attrName>style.visibility</p:attrName>
                                        </p:attrNameLst>
                                      </p:cBhvr>
                                      <p:to>
                                        <p:strVal val="visible"/>
                                      </p:to>
                                    </p:set>
                                    <p:animEffect transition="in" filter="fade">
                                      <p:cBhvr>
                                        <p:cTn id="31" dur="500"/>
                                        <p:tgtEl>
                                          <p:spTgt spid="101379">
                                            <p:txEl>
                                              <p:pRg st="6" end="6"/>
                                            </p:txEl>
                                          </p:spTgt>
                                        </p:tgtEl>
                                      </p:cBhvr>
                                    </p:animEffect>
                                    <p:anim calcmode="lin" valueType="num">
                                      <p:cBhvr>
                                        <p:cTn id="32" dur="500" fill="hold"/>
                                        <p:tgtEl>
                                          <p:spTgt spid="101379">
                                            <p:txEl>
                                              <p:pRg st="6" end="6"/>
                                            </p:txEl>
                                          </p:spTgt>
                                        </p:tgtEl>
                                        <p:attrNameLst>
                                          <p:attrName>ppt_x</p:attrName>
                                        </p:attrNameLst>
                                      </p:cBhvr>
                                      <p:tavLst>
                                        <p:tav tm="0">
                                          <p:val>
                                            <p:strVal val="#ppt_x"/>
                                          </p:val>
                                        </p:tav>
                                        <p:tav tm="100000">
                                          <p:val>
                                            <p:strVal val="#ppt_x"/>
                                          </p:val>
                                        </p:tav>
                                      </p:tavLst>
                                    </p:anim>
                                    <p:anim calcmode="lin" valueType="num">
                                      <p:cBhvr>
                                        <p:cTn id="33" dur="500" fill="hold"/>
                                        <p:tgtEl>
                                          <p:spTgt spid="101379">
                                            <p:txEl>
                                              <p:pRg st="6" end="6"/>
                                            </p:txEl>
                                          </p:spTgt>
                                        </p:tgtEl>
                                        <p:attrNameLst>
                                          <p:attrName>ppt_y</p:attrName>
                                        </p:attrNameLst>
                                      </p:cBhvr>
                                      <p:tavLst>
                                        <p:tav tm="0">
                                          <p:val>
                                            <p:strVal val="#ppt_y+.05"/>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44" presetClass="entr" presetSubtype="0" fill="hold" grpId="0" nodeType="clickEffect">
                                  <p:stCondLst>
                                    <p:cond delay="0"/>
                                  </p:stCondLst>
                                  <p:childTnLst>
                                    <p:set>
                                      <p:cBhvr>
                                        <p:cTn id="37" dur="1" fill="hold">
                                          <p:stCondLst>
                                            <p:cond delay="0"/>
                                          </p:stCondLst>
                                        </p:cTn>
                                        <p:tgtEl>
                                          <p:spTgt spid="101379">
                                            <p:txEl>
                                              <p:pRg st="8" end="8"/>
                                            </p:txEl>
                                          </p:spTgt>
                                        </p:tgtEl>
                                        <p:attrNameLst>
                                          <p:attrName>style.visibility</p:attrName>
                                        </p:attrNameLst>
                                      </p:cBhvr>
                                      <p:to>
                                        <p:strVal val="visible"/>
                                      </p:to>
                                    </p:set>
                                    <p:animEffect transition="in" filter="fade">
                                      <p:cBhvr>
                                        <p:cTn id="38" dur="500"/>
                                        <p:tgtEl>
                                          <p:spTgt spid="101379">
                                            <p:txEl>
                                              <p:pRg st="8" end="8"/>
                                            </p:txEl>
                                          </p:spTgt>
                                        </p:tgtEl>
                                      </p:cBhvr>
                                    </p:animEffect>
                                    <p:anim calcmode="lin" valueType="num">
                                      <p:cBhvr>
                                        <p:cTn id="39" dur="500" fill="hold"/>
                                        <p:tgtEl>
                                          <p:spTgt spid="101379">
                                            <p:txEl>
                                              <p:pRg st="8" end="8"/>
                                            </p:txEl>
                                          </p:spTgt>
                                        </p:tgtEl>
                                        <p:attrNameLst>
                                          <p:attrName>ppt_x</p:attrName>
                                        </p:attrNameLst>
                                      </p:cBhvr>
                                      <p:tavLst>
                                        <p:tav tm="0">
                                          <p:val>
                                            <p:strVal val="#ppt_x"/>
                                          </p:val>
                                        </p:tav>
                                        <p:tav tm="100000">
                                          <p:val>
                                            <p:strVal val="#ppt_x"/>
                                          </p:val>
                                        </p:tav>
                                      </p:tavLst>
                                    </p:anim>
                                    <p:anim calcmode="lin" valueType="num">
                                      <p:cBhvr>
                                        <p:cTn id="40" dur="500" fill="hold"/>
                                        <p:tgtEl>
                                          <p:spTgt spid="101379">
                                            <p:txEl>
                                              <p:pRg st="8" end="8"/>
                                            </p:txEl>
                                          </p:spTgt>
                                        </p:tgtEl>
                                        <p:attrNameLst>
                                          <p:attrName>ppt_y</p:attrName>
                                        </p:attrNameLst>
                                      </p:cBhvr>
                                      <p:tavLst>
                                        <p:tav tm="0">
                                          <p:val>
                                            <p:strVal val="#ppt_y+.05"/>
                                          </p:val>
                                        </p:tav>
                                        <p:tav tm="100000">
                                          <p:val>
                                            <p:strVal val="#ppt_y"/>
                                          </p:val>
                                        </p:tav>
                                      </p:tavLst>
                                    </p:anim>
                                  </p:childTnLst>
                                </p:cTn>
                              </p:par>
                              <p:par>
                                <p:cTn id="41" presetID="44" presetClass="entr" presetSubtype="0" fill="hold" grpId="0" nodeType="withEffect">
                                  <p:stCondLst>
                                    <p:cond delay="0"/>
                                  </p:stCondLst>
                                  <p:childTnLst>
                                    <p:set>
                                      <p:cBhvr>
                                        <p:cTn id="42" dur="1" fill="hold">
                                          <p:stCondLst>
                                            <p:cond delay="0"/>
                                          </p:stCondLst>
                                        </p:cTn>
                                        <p:tgtEl>
                                          <p:spTgt spid="101379">
                                            <p:txEl>
                                              <p:pRg st="10" end="10"/>
                                            </p:txEl>
                                          </p:spTgt>
                                        </p:tgtEl>
                                        <p:attrNameLst>
                                          <p:attrName>style.visibility</p:attrName>
                                        </p:attrNameLst>
                                      </p:cBhvr>
                                      <p:to>
                                        <p:strVal val="visible"/>
                                      </p:to>
                                    </p:set>
                                    <p:animEffect transition="in" filter="fade">
                                      <p:cBhvr>
                                        <p:cTn id="43" dur="500"/>
                                        <p:tgtEl>
                                          <p:spTgt spid="101379">
                                            <p:txEl>
                                              <p:pRg st="10" end="10"/>
                                            </p:txEl>
                                          </p:spTgt>
                                        </p:tgtEl>
                                      </p:cBhvr>
                                    </p:animEffect>
                                    <p:anim calcmode="lin" valueType="num">
                                      <p:cBhvr>
                                        <p:cTn id="44" dur="500" fill="hold"/>
                                        <p:tgtEl>
                                          <p:spTgt spid="101379">
                                            <p:txEl>
                                              <p:pRg st="10" end="10"/>
                                            </p:txEl>
                                          </p:spTgt>
                                        </p:tgtEl>
                                        <p:attrNameLst>
                                          <p:attrName>ppt_x</p:attrName>
                                        </p:attrNameLst>
                                      </p:cBhvr>
                                      <p:tavLst>
                                        <p:tav tm="0">
                                          <p:val>
                                            <p:strVal val="#ppt_x"/>
                                          </p:val>
                                        </p:tav>
                                        <p:tav tm="100000">
                                          <p:val>
                                            <p:strVal val="#ppt_x"/>
                                          </p:val>
                                        </p:tav>
                                      </p:tavLst>
                                    </p:anim>
                                    <p:anim calcmode="lin" valueType="num">
                                      <p:cBhvr>
                                        <p:cTn id="45" dur="500" fill="hold"/>
                                        <p:tgtEl>
                                          <p:spTgt spid="101379">
                                            <p:txEl>
                                              <p:pRg st="10" end="10"/>
                                            </p:txEl>
                                          </p:spTgt>
                                        </p:tgtEl>
                                        <p:attrNameLst>
                                          <p:attrName>ppt_y</p:attrName>
                                        </p:attrNameLst>
                                      </p:cBhvr>
                                      <p:tavLst>
                                        <p:tav tm="0">
                                          <p:val>
                                            <p:strVal val="#ppt_y+.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1378" grpId="0"/>
      <p:bldP spid="101379" grpId="0" build="p"/>
    </p:bldLst>
  </p:timing>
</p:sld>
</file>

<file path=ppt/slides/slide1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1378" name="Rectangle 2">
            <a:extLst>
              <a:ext uri="{FF2B5EF4-FFF2-40B4-BE49-F238E27FC236}">
                <a16:creationId xmlns:a16="http://schemas.microsoft.com/office/drawing/2014/main" id="{FB6CA88C-CD80-72AE-433D-FE816D6EE32C}"/>
              </a:ext>
            </a:extLst>
          </p:cNvPr>
          <p:cNvSpPr>
            <a:spLocks noGrp="1" noChangeArrowheads="1"/>
          </p:cNvSpPr>
          <p:nvPr>
            <p:ph type="title"/>
          </p:nvPr>
        </p:nvSpPr>
        <p:spPr>
          <a:xfrm>
            <a:off x="0" y="0"/>
            <a:ext cx="9144000" cy="1828800"/>
          </a:xfrm>
        </p:spPr>
        <p:txBody>
          <a:bodyPr/>
          <a:lstStyle/>
          <a:p>
            <a:pPr algn="l"/>
            <a:r>
              <a:rPr lang="en-US" altLang="en-US" dirty="0"/>
              <a:t>THE WORLD IN WHICH CHRISTIANITY WAS BORN: THE JEWS</a:t>
            </a:r>
            <a:br>
              <a:rPr lang="en-US" altLang="en-US" dirty="0"/>
            </a:br>
            <a:endParaRPr lang="en-US" altLang="en-US" dirty="0"/>
          </a:p>
        </p:txBody>
      </p:sp>
      <p:sp>
        <p:nvSpPr>
          <p:cNvPr id="101379" name="Rectangle 3">
            <a:extLst>
              <a:ext uri="{FF2B5EF4-FFF2-40B4-BE49-F238E27FC236}">
                <a16:creationId xmlns:a16="http://schemas.microsoft.com/office/drawing/2014/main" id="{2791393D-B1B4-0A59-7494-085E88FB2D75}"/>
              </a:ext>
            </a:extLst>
          </p:cNvPr>
          <p:cNvSpPr>
            <a:spLocks noGrp="1" noChangeArrowheads="1"/>
          </p:cNvSpPr>
          <p:nvPr>
            <p:ph type="body" idx="1"/>
          </p:nvPr>
        </p:nvSpPr>
        <p:spPr/>
        <p:txBody>
          <a:bodyPr/>
          <a:lstStyle/>
          <a:p>
            <a:pPr marL="0" indent="0">
              <a:buNone/>
            </a:pPr>
            <a:endParaRPr lang="en-US" altLang="en-US" sz="1800" dirty="0"/>
          </a:p>
          <a:p>
            <a:r>
              <a:rPr lang="en-US" altLang="en-US" sz="1800" u="sng" dirty="0"/>
              <a:t>4) The Jewish Synagogues:</a:t>
            </a:r>
            <a:r>
              <a:rPr lang="en-US" altLang="en-US" sz="1400" u="sng" dirty="0"/>
              <a:t> </a:t>
            </a:r>
          </a:p>
          <a:p>
            <a:endParaRPr lang="en-US" altLang="en-US" sz="1400" dirty="0"/>
          </a:p>
          <a:p>
            <a:pPr lvl="1"/>
            <a:r>
              <a:rPr lang="en-US" altLang="en-US" sz="1400" dirty="0"/>
              <a:t>The Synagogue was the social and religious </a:t>
            </a:r>
            <a:r>
              <a:rPr lang="en-US" altLang="en-US" sz="1400" dirty="0" err="1"/>
              <a:t>centre</a:t>
            </a:r>
            <a:r>
              <a:rPr lang="en-US" altLang="en-US" sz="1400" dirty="0"/>
              <a:t> of the Jews. Every city has its own Synagogue. The location was usually close to a river or seashore to facilitate the rites of washing. Jerusalem had about 400 Synagogues for the various sectors of the Jews. </a:t>
            </a:r>
          </a:p>
          <a:p>
            <a:pPr lvl="1"/>
            <a:endParaRPr lang="en-US" altLang="en-US" sz="1400" dirty="0"/>
          </a:p>
          <a:p>
            <a:pPr lvl="1"/>
            <a:r>
              <a:rPr lang="en-US" altLang="en-US" sz="1400" dirty="0"/>
              <a:t>The Synagogue was usually built at the highest point in the city. Every Synagogue had its own president, “As soon as Jesus heard the word that was spoken, He said to the ruler of the synagogue, “Do not be afraid; only believe.” (Mark 5:36) and a number of elders, readers and translators. There were also various other people who did manual work, collected money and distributed money to the poor. </a:t>
            </a:r>
          </a:p>
          <a:p>
            <a:endParaRPr lang="en-US" altLang="en-US" sz="2400" dirty="0"/>
          </a:p>
          <a:p>
            <a:pPr lvl="1"/>
            <a:r>
              <a:rPr lang="en-US" altLang="en-US" sz="1400" dirty="0"/>
              <a:t>The worship in the Synagogue was very lengthy: It included songs of Psalms, readings of the books of the Old Testament and explanations. However, the bloody sacrifices and offerings were only to be done in Jerusalem. However, these sacrifices stopped after the destruction of the Altar and after the crucifixion of the Lord Jesus who is the true sacrifice. </a:t>
            </a:r>
          </a:p>
          <a:p>
            <a:endParaRPr lang="en-US" altLang="en-US" sz="1400" dirty="0"/>
          </a:p>
        </p:txBody>
      </p:sp>
    </p:spTree>
    <p:extLst>
      <p:ext uri="{BB962C8B-B14F-4D97-AF65-F5344CB8AC3E}">
        <p14:creationId xmlns:p14="http://schemas.microsoft.com/office/powerpoint/2010/main" val="2092869923"/>
      </p:ext>
    </p:extLst>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9" presetClass="entr" presetSubtype="0" fill="hold" grpId="0" nodeType="withEffect">
                                  <p:stCondLst>
                                    <p:cond delay="0"/>
                                  </p:stCondLst>
                                  <p:childTnLst>
                                    <p:set>
                                      <p:cBhvr>
                                        <p:cTn id="6" dur="1" fill="hold">
                                          <p:stCondLst>
                                            <p:cond delay="0"/>
                                          </p:stCondLst>
                                        </p:cTn>
                                        <p:tgtEl>
                                          <p:spTgt spid="101378"/>
                                        </p:tgtEl>
                                        <p:attrNameLst>
                                          <p:attrName>style.visibility</p:attrName>
                                        </p:attrNameLst>
                                      </p:cBhvr>
                                      <p:to>
                                        <p:strVal val="visible"/>
                                      </p:to>
                                    </p:set>
                                    <p:anim calcmode="lin" valueType="num">
                                      <p:cBhvr>
                                        <p:cTn id="7" dur="1000" fill="hold"/>
                                        <p:tgtEl>
                                          <p:spTgt spid="101378"/>
                                        </p:tgtEl>
                                        <p:attrNameLst>
                                          <p:attrName>ppt_x</p:attrName>
                                        </p:attrNameLst>
                                      </p:cBhvr>
                                      <p:tavLst>
                                        <p:tav tm="0">
                                          <p:val>
                                            <p:strVal val="#ppt_x-.2"/>
                                          </p:val>
                                        </p:tav>
                                        <p:tav tm="100000">
                                          <p:val>
                                            <p:strVal val="#ppt_x"/>
                                          </p:val>
                                        </p:tav>
                                      </p:tavLst>
                                    </p:anim>
                                    <p:anim calcmode="lin" valueType="num">
                                      <p:cBhvr>
                                        <p:cTn id="8" dur="1000" fill="hold"/>
                                        <p:tgtEl>
                                          <p:spTgt spid="101378"/>
                                        </p:tgtEl>
                                        <p:attrNameLst>
                                          <p:attrName>ppt_y</p:attrName>
                                        </p:attrNameLst>
                                      </p:cBhvr>
                                      <p:tavLst>
                                        <p:tav tm="0">
                                          <p:val>
                                            <p:strVal val="#ppt_y"/>
                                          </p:val>
                                        </p:tav>
                                        <p:tav tm="100000">
                                          <p:val>
                                            <p:strVal val="#ppt_y"/>
                                          </p:val>
                                        </p:tav>
                                      </p:tavLst>
                                    </p:anim>
                                    <p:animEffect transition="in" filter="wipe(right)" prLst="gradientSize: 0.1">
                                      <p:cBhvr>
                                        <p:cTn id="9" dur="1000"/>
                                        <p:tgtEl>
                                          <p:spTgt spid="101378"/>
                                        </p:tgtEl>
                                      </p:cBhvr>
                                    </p:animEffect>
                                  </p:childTnLst>
                                </p:cTn>
                              </p:par>
                            </p:childTnLst>
                          </p:cTn>
                        </p:par>
                      </p:childTnLst>
                    </p:cTn>
                  </p:par>
                  <p:par>
                    <p:cTn id="10" fill="hold">
                      <p:stCondLst>
                        <p:cond delay="indefinite"/>
                      </p:stCondLst>
                      <p:childTnLst>
                        <p:par>
                          <p:cTn id="11" fill="hold">
                            <p:stCondLst>
                              <p:cond delay="0"/>
                            </p:stCondLst>
                            <p:childTnLst>
                              <p:par>
                                <p:cTn id="12" presetID="44" presetClass="entr" presetSubtype="0" fill="hold" grpId="0" nodeType="clickEffect">
                                  <p:stCondLst>
                                    <p:cond delay="0"/>
                                  </p:stCondLst>
                                  <p:childTnLst>
                                    <p:set>
                                      <p:cBhvr>
                                        <p:cTn id="13" dur="1" fill="hold">
                                          <p:stCondLst>
                                            <p:cond delay="0"/>
                                          </p:stCondLst>
                                        </p:cTn>
                                        <p:tgtEl>
                                          <p:spTgt spid="101379">
                                            <p:txEl>
                                              <p:pRg st="1" end="1"/>
                                            </p:txEl>
                                          </p:spTgt>
                                        </p:tgtEl>
                                        <p:attrNameLst>
                                          <p:attrName>style.visibility</p:attrName>
                                        </p:attrNameLst>
                                      </p:cBhvr>
                                      <p:to>
                                        <p:strVal val="visible"/>
                                      </p:to>
                                    </p:set>
                                    <p:animEffect transition="in" filter="fade">
                                      <p:cBhvr>
                                        <p:cTn id="14" dur="500"/>
                                        <p:tgtEl>
                                          <p:spTgt spid="101379">
                                            <p:txEl>
                                              <p:pRg st="1" end="1"/>
                                            </p:txEl>
                                          </p:spTgt>
                                        </p:tgtEl>
                                      </p:cBhvr>
                                    </p:animEffect>
                                    <p:anim calcmode="lin" valueType="num">
                                      <p:cBhvr>
                                        <p:cTn id="15" dur="500" fill="hold"/>
                                        <p:tgtEl>
                                          <p:spTgt spid="101379">
                                            <p:txEl>
                                              <p:pRg st="1" end="1"/>
                                            </p:txEl>
                                          </p:spTgt>
                                        </p:tgtEl>
                                        <p:attrNameLst>
                                          <p:attrName>ppt_x</p:attrName>
                                        </p:attrNameLst>
                                      </p:cBhvr>
                                      <p:tavLst>
                                        <p:tav tm="0">
                                          <p:val>
                                            <p:strVal val="#ppt_x"/>
                                          </p:val>
                                        </p:tav>
                                        <p:tav tm="100000">
                                          <p:val>
                                            <p:strVal val="#ppt_x"/>
                                          </p:val>
                                        </p:tav>
                                      </p:tavLst>
                                    </p:anim>
                                    <p:anim calcmode="lin" valueType="num">
                                      <p:cBhvr>
                                        <p:cTn id="16" dur="500" fill="hold"/>
                                        <p:tgtEl>
                                          <p:spTgt spid="101379">
                                            <p:txEl>
                                              <p:pRg st="1" end="1"/>
                                            </p:txEl>
                                          </p:spTgt>
                                        </p:tgtEl>
                                        <p:attrNameLst>
                                          <p:attrName>ppt_y</p:attrName>
                                        </p:attrNameLst>
                                      </p:cBhvr>
                                      <p:tavLst>
                                        <p:tav tm="0">
                                          <p:val>
                                            <p:strVal val="#ppt_y+.05"/>
                                          </p:val>
                                        </p:tav>
                                        <p:tav tm="100000">
                                          <p:val>
                                            <p:strVal val="#ppt_y"/>
                                          </p:val>
                                        </p:tav>
                                      </p:tavLst>
                                    </p:anim>
                                  </p:childTnLst>
                                </p:cTn>
                              </p:par>
                              <p:par>
                                <p:cTn id="17" presetID="44" presetClass="entr" presetSubtype="0" fill="hold" grpId="0" nodeType="withEffect">
                                  <p:stCondLst>
                                    <p:cond delay="0"/>
                                  </p:stCondLst>
                                  <p:childTnLst>
                                    <p:set>
                                      <p:cBhvr>
                                        <p:cTn id="18" dur="1" fill="hold">
                                          <p:stCondLst>
                                            <p:cond delay="0"/>
                                          </p:stCondLst>
                                        </p:cTn>
                                        <p:tgtEl>
                                          <p:spTgt spid="101379">
                                            <p:txEl>
                                              <p:pRg st="3" end="3"/>
                                            </p:txEl>
                                          </p:spTgt>
                                        </p:tgtEl>
                                        <p:attrNameLst>
                                          <p:attrName>style.visibility</p:attrName>
                                        </p:attrNameLst>
                                      </p:cBhvr>
                                      <p:to>
                                        <p:strVal val="visible"/>
                                      </p:to>
                                    </p:set>
                                    <p:animEffect transition="in" filter="fade">
                                      <p:cBhvr>
                                        <p:cTn id="19" dur="500"/>
                                        <p:tgtEl>
                                          <p:spTgt spid="101379">
                                            <p:txEl>
                                              <p:pRg st="3" end="3"/>
                                            </p:txEl>
                                          </p:spTgt>
                                        </p:tgtEl>
                                      </p:cBhvr>
                                    </p:animEffect>
                                    <p:anim calcmode="lin" valueType="num">
                                      <p:cBhvr>
                                        <p:cTn id="20" dur="500" fill="hold"/>
                                        <p:tgtEl>
                                          <p:spTgt spid="101379">
                                            <p:txEl>
                                              <p:pRg st="3" end="3"/>
                                            </p:txEl>
                                          </p:spTgt>
                                        </p:tgtEl>
                                        <p:attrNameLst>
                                          <p:attrName>ppt_x</p:attrName>
                                        </p:attrNameLst>
                                      </p:cBhvr>
                                      <p:tavLst>
                                        <p:tav tm="0">
                                          <p:val>
                                            <p:strVal val="#ppt_x"/>
                                          </p:val>
                                        </p:tav>
                                        <p:tav tm="100000">
                                          <p:val>
                                            <p:strVal val="#ppt_x"/>
                                          </p:val>
                                        </p:tav>
                                      </p:tavLst>
                                    </p:anim>
                                    <p:anim calcmode="lin" valueType="num">
                                      <p:cBhvr>
                                        <p:cTn id="21" dur="500" fill="hold"/>
                                        <p:tgtEl>
                                          <p:spTgt spid="101379">
                                            <p:txEl>
                                              <p:pRg st="3" end="3"/>
                                            </p:txEl>
                                          </p:spTgt>
                                        </p:tgtEl>
                                        <p:attrNameLst>
                                          <p:attrName>ppt_y</p:attrName>
                                        </p:attrNameLst>
                                      </p:cBhvr>
                                      <p:tavLst>
                                        <p:tav tm="0">
                                          <p:val>
                                            <p:strVal val="#ppt_y+.05"/>
                                          </p:val>
                                        </p:tav>
                                        <p:tav tm="100000">
                                          <p:val>
                                            <p:strVal val="#ppt_y"/>
                                          </p:val>
                                        </p:tav>
                                      </p:tavLst>
                                    </p:anim>
                                  </p:childTnLst>
                                </p:cTn>
                              </p:par>
                              <p:par>
                                <p:cTn id="22" presetID="44" presetClass="entr" presetSubtype="0" fill="hold" grpId="0" nodeType="withEffect">
                                  <p:stCondLst>
                                    <p:cond delay="0"/>
                                  </p:stCondLst>
                                  <p:childTnLst>
                                    <p:set>
                                      <p:cBhvr>
                                        <p:cTn id="23" dur="1" fill="hold">
                                          <p:stCondLst>
                                            <p:cond delay="0"/>
                                          </p:stCondLst>
                                        </p:cTn>
                                        <p:tgtEl>
                                          <p:spTgt spid="101379">
                                            <p:txEl>
                                              <p:pRg st="5" end="5"/>
                                            </p:txEl>
                                          </p:spTgt>
                                        </p:tgtEl>
                                        <p:attrNameLst>
                                          <p:attrName>style.visibility</p:attrName>
                                        </p:attrNameLst>
                                      </p:cBhvr>
                                      <p:to>
                                        <p:strVal val="visible"/>
                                      </p:to>
                                    </p:set>
                                    <p:animEffect transition="in" filter="fade">
                                      <p:cBhvr>
                                        <p:cTn id="24" dur="500"/>
                                        <p:tgtEl>
                                          <p:spTgt spid="101379">
                                            <p:txEl>
                                              <p:pRg st="5" end="5"/>
                                            </p:txEl>
                                          </p:spTgt>
                                        </p:tgtEl>
                                      </p:cBhvr>
                                    </p:animEffect>
                                    <p:anim calcmode="lin" valueType="num">
                                      <p:cBhvr>
                                        <p:cTn id="25" dur="500" fill="hold"/>
                                        <p:tgtEl>
                                          <p:spTgt spid="101379">
                                            <p:txEl>
                                              <p:pRg st="5" end="5"/>
                                            </p:txEl>
                                          </p:spTgt>
                                        </p:tgtEl>
                                        <p:attrNameLst>
                                          <p:attrName>ppt_x</p:attrName>
                                        </p:attrNameLst>
                                      </p:cBhvr>
                                      <p:tavLst>
                                        <p:tav tm="0">
                                          <p:val>
                                            <p:strVal val="#ppt_x"/>
                                          </p:val>
                                        </p:tav>
                                        <p:tav tm="100000">
                                          <p:val>
                                            <p:strVal val="#ppt_x"/>
                                          </p:val>
                                        </p:tav>
                                      </p:tavLst>
                                    </p:anim>
                                    <p:anim calcmode="lin" valueType="num">
                                      <p:cBhvr>
                                        <p:cTn id="26" dur="500" fill="hold"/>
                                        <p:tgtEl>
                                          <p:spTgt spid="101379">
                                            <p:txEl>
                                              <p:pRg st="5" end="5"/>
                                            </p:txEl>
                                          </p:spTgt>
                                        </p:tgtEl>
                                        <p:attrNameLst>
                                          <p:attrName>ppt_y</p:attrName>
                                        </p:attrNameLst>
                                      </p:cBhvr>
                                      <p:tavLst>
                                        <p:tav tm="0">
                                          <p:val>
                                            <p:strVal val="#ppt_y+.05"/>
                                          </p:val>
                                        </p:tav>
                                        <p:tav tm="100000">
                                          <p:val>
                                            <p:strVal val="#ppt_y"/>
                                          </p:val>
                                        </p:tav>
                                      </p:tavLst>
                                    </p:anim>
                                  </p:childTnLst>
                                </p:cTn>
                              </p:par>
                              <p:par>
                                <p:cTn id="27" presetID="44" presetClass="entr" presetSubtype="0" fill="hold" grpId="0" nodeType="withEffect">
                                  <p:stCondLst>
                                    <p:cond delay="0"/>
                                  </p:stCondLst>
                                  <p:childTnLst>
                                    <p:set>
                                      <p:cBhvr>
                                        <p:cTn id="28" dur="1" fill="hold">
                                          <p:stCondLst>
                                            <p:cond delay="0"/>
                                          </p:stCondLst>
                                        </p:cTn>
                                        <p:tgtEl>
                                          <p:spTgt spid="101379">
                                            <p:txEl>
                                              <p:pRg st="7" end="7"/>
                                            </p:txEl>
                                          </p:spTgt>
                                        </p:tgtEl>
                                        <p:attrNameLst>
                                          <p:attrName>style.visibility</p:attrName>
                                        </p:attrNameLst>
                                      </p:cBhvr>
                                      <p:to>
                                        <p:strVal val="visible"/>
                                      </p:to>
                                    </p:set>
                                    <p:animEffect transition="in" filter="fade">
                                      <p:cBhvr>
                                        <p:cTn id="29" dur="500"/>
                                        <p:tgtEl>
                                          <p:spTgt spid="101379">
                                            <p:txEl>
                                              <p:pRg st="7" end="7"/>
                                            </p:txEl>
                                          </p:spTgt>
                                        </p:tgtEl>
                                      </p:cBhvr>
                                    </p:animEffect>
                                    <p:anim calcmode="lin" valueType="num">
                                      <p:cBhvr>
                                        <p:cTn id="30" dur="500" fill="hold"/>
                                        <p:tgtEl>
                                          <p:spTgt spid="101379">
                                            <p:txEl>
                                              <p:pRg st="7" end="7"/>
                                            </p:txEl>
                                          </p:spTgt>
                                        </p:tgtEl>
                                        <p:attrNameLst>
                                          <p:attrName>ppt_x</p:attrName>
                                        </p:attrNameLst>
                                      </p:cBhvr>
                                      <p:tavLst>
                                        <p:tav tm="0">
                                          <p:val>
                                            <p:strVal val="#ppt_x"/>
                                          </p:val>
                                        </p:tav>
                                        <p:tav tm="100000">
                                          <p:val>
                                            <p:strVal val="#ppt_x"/>
                                          </p:val>
                                        </p:tav>
                                      </p:tavLst>
                                    </p:anim>
                                    <p:anim calcmode="lin" valueType="num">
                                      <p:cBhvr>
                                        <p:cTn id="31" dur="500" fill="hold"/>
                                        <p:tgtEl>
                                          <p:spTgt spid="101379">
                                            <p:txEl>
                                              <p:pRg st="7" end="7"/>
                                            </p:txEl>
                                          </p:spTgt>
                                        </p:tgtEl>
                                        <p:attrNameLst>
                                          <p:attrName>ppt_y</p:attrName>
                                        </p:attrNameLst>
                                      </p:cBhvr>
                                      <p:tavLst>
                                        <p:tav tm="0">
                                          <p:val>
                                            <p:strVal val="#ppt_y+.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1378" grpId="0"/>
      <p:bldP spid="101379" grpId="0" build="p"/>
    </p:bldLst>
  </p:timing>
</p:sld>
</file>

<file path=ppt/slides/slide1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1378" name="Rectangle 2">
            <a:extLst>
              <a:ext uri="{FF2B5EF4-FFF2-40B4-BE49-F238E27FC236}">
                <a16:creationId xmlns:a16="http://schemas.microsoft.com/office/drawing/2014/main" id="{FB6CA88C-CD80-72AE-433D-FE816D6EE32C}"/>
              </a:ext>
            </a:extLst>
          </p:cNvPr>
          <p:cNvSpPr>
            <a:spLocks noGrp="1" noChangeArrowheads="1"/>
          </p:cNvSpPr>
          <p:nvPr>
            <p:ph type="title"/>
          </p:nvPr>
        </p:nvSpPr>
        <p:spPr>
          <a:xfrm>
            <a:off x="0" y="0"/>
            <a:ext cx="9144000" cy="1828800"/>
          </a:xfrm>
        </p:spPr>
        <p:txBody>
          <a:bodyPr/>
          <a:lstStyle/>
          <a:p>
            <a:pPr algn="l"/>
            <a:r>
              <a:rPr lang="en-US" altLang="en-US" dirty="0"/>
              <a:t>THE WORLD IN WHICH CHRISTIANITY WAS BORN: THE JEWS</a:t>
            </a:r>
            <a:br>
              <a:rPr lang="en-US" altLang="en-US" dirty="0"/>
            </a:br>
            <a:endParaRPr lang="en-US" altLang="en-US" dirty="0"/>
          </a:p>
        </p:txBody>
      </p:sp>
      <p:sp>
        <p:nvSpPr>
          <p:cNvPr id="101379" name="Rectangle 3">
            <a:extLst>
              <a:ext uri="{FF2B5EF4-FFF2-40B4-BE49-F238E27FC236}">
                <a16:creationId xmlns:a16="http://schemas.microsoft.com/office/drawing/2014/main" id="{2791393D-B1B4-0A59-7494-085E88FB2D75}"/>
              </a:ext>
            </a:extLst>
          </p:cNvPr>
          <p:cNvSpPr>
            <a:spLocks noGrp="1" noChangeArrowheads="1"/>
          </p:cNvSpPr>
          <p:nvPr>
            <p:ph type="body" idx="1"/>
          </p:nvPr>
        </p:nvSpPr>
        <p:spPr>
          <a:xfrm>
            <a:off x="228600" y="1295400"/>
            <a:ext cx="8763000" cy="5486400"/>
          </a:xfrm>
        </p:spPr>
        <p:txBody>
          <a:bodyPr/>
          <a:lstStyle/>
          <a:p>
            <a:r>
              <a:rPr lang="en-US" altLang="en-US" sz="1800" u="sng" dirty="0"/>
              <a:t>5) The Jewish sects:</a:t>
            </a:r>
            <a:r>
              <a:rPr lang="en-US" altLang="en-US" sz="1800" dirty="0"/>
              <a:t> </a:t>
            </a:r>
            <a:endParaRPr lang="en-US" altLang="en-US" sz="1400" dirty="0"/>
          </a:p>
          <a:p>
            <a:pPr marL="0" indent="0">
              <a:buNone/>
            </a:pPr>
            <a:r>
              <a:rPr lang="en-US" altLang="en-US" sz="1600" u="sng" dirty="0"/>
              <a:t>(a) The Pharisees: </a:t>
            </a:r>
          </a:p>
          <a:p>
            <a:endParaRPr lang="en-US" altLang="en-US" sz="1400" dirty="0"/>
          </a:p>
          <a:p>
            <a:pPr lvl="1"/>
            <a:r>
              <a:rPr lang="en-US" altLang="en-US" sz="1200" dirty="0"/>
              <a:t>The Pharisees i.e. the chosen or selected sector: a very strict Jewish sect, holding the Mosaic Law and their own traditions as binding. See the parable of the Pharisee and the publican. “Also He spoke this parable to some who trusted in themselves that they were righteous, and despised others: ‘Two men went up to the temple to pray, one a Pharisee and the other a tax collector. </a:t>
            </a:r>
          </a:p>
          <a:p>
            <a:pPr lvl="1"/>
            <a:endParaRPr lang="en-US" altLang="en-US" sz="1200" dirty="0"/>
          </a:p>
          <a:p>
            <a:pPr lvl="1"/>
            <a:r>
              <a:rPr lang="en-US" altLang="en-US" sz="1200" dirty="0"/>
              <a:t>The Pharisee stood and prayed thus with himself, ‘God, I thank You that I am not like other men – extortioners, unjust, adulterers, or even as this tax collector. I fast twice a week; I give tithes of all that I possess.’ And the tax collector, standing afar off, would not so much as raise his eyes to heaven, but beat his breast, saying, ‘God, be merciful to me a sinner!’ I tell you, this man went down to his house justified rather than the other; for everyone who exalts himself will be humbled, and he who humbles himself will be exalted.” (Luke 18:9-14). </a:t>
            </a:r>
          </a:p>
          <a:p>
            <a:pPr lvl="1"/>
            <a:endParaRPr lang="en-US" altLang="en-US" sz="1200" dirty="0"/>
          </a:p>
          <a:p>
            <a:pPr lvl="1"/>
            <a:r>
              <a:rPr lang="en-US" altLang="en-US" sz="1200" dirty="0"/>
              <a:t>The Scribes are also mentioned in association with the Pharisees. “Then Jesus spoke to the multitudes and to His disciples, saying: ‘The scribes and the Pharisees sit in Moses’ seat.’” </a:t>
            </a:r>
          </a:p>
          <a:p>
            <a:pPr lvl="1"/>
            <a:endParaRPr lang="en-US" altLang="en-US" sz="1200" dirty="0"/>
          </a:p>
          <a:p>
            <a:pPr lvl="1"/>
            <a:r>
              <a:rPr lang="en-US" altLang="en-US" sz="1200" dirty="0"/>
              <a:t>(Matthew 23:2) “Woe to you, scribes and Pharisees, hypocrites! For you are like graves which are not seen, and the men who walk over them are not aware of them.” (Luke 11:44.) </a:t>
            </a:r>
          </a:p>
          <a:p>
            <a:pPr lvl="1"/>
            <a:endParaRPr lang="en-US" altLang="en-US" sz="1200" dirty="0"/>
          </a:p>
          <a:p>
            <a:pPr lvl="1"/>
            <a:r>
              <a:rPr lang="en-US" altLang="en-US" sz="1200" dirty="0"/>
              <a:t>The Scribes are not a separate religious sect but they were a sub group of the Pharisees who taught the scriptures. The Scribes as a group started since the days of Ezra, “And the families of the scribes who dwelt at Jabez were the </a:t>
            </a:r>
            <a:r>
              <a:rPr lang="en-US" altLang="en-US" sz="1200" dirty="0" err="1"/>
              <a:t>Tirathites</a:t>
            </a:r>
            <a:r>
              <a:rPr lang="en-US" altLang="en-US" sz="1200" dirty="0"/>
              <a:t>, the </a:t>
            </a:r>
            <a:r>
              <a:rPr lang="en-US" altLang="en-US" sz="1200" dirty="0" err="1"/>
              <a:t>Shimeathites</a:t>
            </a:r>
            <a:r>
              <a:rPr lang="en-US" altLang="en-US" sz="1200" dirty="0"/>
              <a:t>, and the </a:t>
            </a:r>
            <a:r>
              <a:rPr lang="en-US" altLang="en-US" sz="1200" dirty="0" err="1"/>
              <a:t>Suchathites</a:t>
            </a:r>
            <a:r>
              <a:rPr lang="en-US" altLang="en-US" sz="1200" dirty="0"/>
              <a:t>. These were the Kenites who came from </a:t>
            </a:r>
            <a:r>
              <a:rPr lang="en-US" altLang="en-US" sz="1200" dirty="0" err="1"/>
              <a:t>Hammath</a:t>
            </a:r>
            <a:r>
              <a:rPr lang="en-US" altLang="en-US" sz="1200" dirty="0"/>
              <a:t>, the father of the house of </a:t>
            </a:r>
            <a:r>
              <a:rPr lang="en-US" altLang="en-US" sz="1200" dirty="0" err="1"/>
              <a:t>Rechab</a:t>
            </a:r>
            <a:r>
              <a:rPr lang="en-US" altLang="en-US" sz="1200" dirty="0"/>
              <a:t>.” (1 Chronicles 2:55). The Scribes had a great position among the people. </a:t>
            </a:r>
          </a:p>
          <a:p>
            <a:endParaRPr lang="en-US" altLang="en-US" sz="1400" dirty="0"/>
          </a:p>
        </p:txBody>
      </p:sp>
    </p:spTree>
    <p:extLst>
      <p:ext uri="{BB962C8B-B14F-4D97-AF65-F5344CB8AC3E}">
        <p14:creationId xmlns:p14="http://schemas.microsoft.com/office/powerpoint/2010/main" val="820340880"/>
      </p:ext>
    </p:extLst>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9" presetClass="entr" presetSubtype="0" fill="hold" grpId="0" nodeType="withEffect">
                                  <p:stCondLst>
                                    <p:cond delay="0"/>
                                  </p:stCondLst>
                                  <p:childTnLst>
                                    <p:set>
                                      <p:cBhvr>
                                        <p:cTn id="6" dur="1" fill="hold">
                                          <p:stCondLst>
                                            <p:cond delay="0"/>
                                          </p:stCondLst>
                                        </p:cTn>
                                        <p:tgtEl>
                                          <p:spTgt spid="101378"/>
                                        </p:tgtEl>
                                        <p:attrNameLst>
                                          <p:attrName>style.visibility</p:attrName>
                                        </p:attrNameLst>
                                      </p:cBhvr>
                                      <p:to>
                                        <p:strVal val="visible"/>
                                      </p:to>
                                    </p:set>
                                    <p:anim calcmode="lin" valueType="num">
                                      <p:cBhvr>
                                        <p:cTn id="7" dur="1000" fill="hold"/>
                                        <p:tgtEl>
                                          <p:spTgt spid="101378"/>
                                        </p:tgtEl>
                                        <p:attrNameLst>
                                          <p:attrName>ppt_x</p:attrName>
                                        </p:attrNameLst>
                                      </p:cBhvr>
                                      <p:tavLst>
                                        <p:tav tm="0">
                                          <p:val>
                                            <p:strVal val="#ppt_x-.2"/>
                                          </p:val>
                                        </p:tav>
                                        <p:tav tm="100000">
                                          <p:val>
                                            <p:strVal val="#ppt_x"/>
                                          </p:val>
                                        </p:tav>
                                      </p:tavLst>
                                    </p:anim>
                                    <p:anim calcmode="lin" valueType="num">
                                      <p:cBhvr>
                                        <p:cTn id="8" dur="1000" fill="hold"/>
                                        <p:tgtEl>
                                          <p:spTgt spid="101378"/>
                                        </p:tgtEl>
                                        <p:attrNameLst>
                                          <p:attrName>ppt_y</p:attrName>
                                        </p:attrNameLst>
                                      </p:cBhvr>
                                      <p:tavLst>
                                        <p:tav tm="0">
                                          <p:val>
                                            <p:strVal val="#ppt_y"/>
                                          </p:val>
                                        </p:tav>
                                        <p:tav tm="100000">
                                          <p:val>
                                            <p:strVal val="#ppt_y"/>
                                          </p:val>
                                        </p:tav>
                                      </p:tavLst>
                                    </p:anim>
                                    <p:animEffect transition="in" filter="wipe(right)" prLst="gradientSize: 0.1">
                                      <p:cBhvr>
                                        <p:cTn id="9" dur="1000"/>
                                        <p:tgtEl>
                                          <p:spTgt spid="101378"/>
                                        </p:tgtEl>
                                      </p:cBhvr>
                                    </p:animEffect>
                                  </p:childTnLst>
                                </p:cTn>
                              </p:par>
                            </p:childTnLst>
                          </p:cTn>
                        </p:par>
                      </p:childTnLst>
                    </p:cTn>
                  </p:par>
                  <p:par>
                    <p:cTn id="10" fill="hold">
                      <p:stCondLst>
                        <p:cond delay="indefinite"/>
                      </p:stCondLst>
                      <p:childTnLst>
                        <p:par>
                          <p:cTn id="11" fill="hold">
                            <p:stCondLst>
                              <p:cond delay="0"/>
                            </p:stCondLst>
                            <p:childTnLst>
                              <p:par>
                                <p:cTn id="12" presetID="44" presetClass="entr" presetSubtype="0" fill="hold" grpId="0" nodeType="clickEffect">
                                  <p:stCondLst>
                                    <p:cond delay="0"/>
                                  </p:stCondLst>
                                  <p:childTnLst>
                                    <p:set>
                                      <p:cBhvr>
                                        <p:cTn id="13" dur="1" fill="hold">
                                          <p:stCondLst>
                                            <p:cond delay="0"/>
                                          </p:stCondLst>
                                        </p:cTn>
                                        <p:tgtEl>
                                          <p:spTgt spid="101379">
                                            <p:txEl>
                                              <p:pRg st="0" end="0"/>
                                            </p:txEl>
                                          </p:spTgt>
                                        </p:tgtEl>
                                        <p:attrNameLst>
                                          <p:attrName>style.visibility</p:attrName>
                                        </p:attrNameLst>
                                      </p:cBhvr>
                                      <p:to>
                                        <p:strVal val="visible"/>
                                      </p:to>
                                    </p:set>
                                    <p:animEffect transition="in" filter="fade">
                                      <p:cBhvr>
                                        <p:cTn id="14" dur="500"/>
                                        <p:tgtEl>
                                          <p:spTgt spid="101379">
                                            <p:txEl>
                                              <p:pRg st="0" end="0"/>
                                            </p:txEl>
                                          </p:spTgt>
                                        </p:tgtEl>
                                      </p:cBhvr>
                                    </p:animEffect>
                                    <p:anim calcmode="lin" valueType="num">
                                      <p:cBhvr>
                                        <p:cTn id="15" dur="500" fill="hold"/>
                                        <p:tgtEl>
                                          <p:spTgt spid="101379">
                                            <p:txEl>
                                              <p:pRg st="0" end="0"/>
                                            </p:txEl>
                                          </p:spTgt>
                                        </p:tgtEl>
                                        <p:attrNameLst>
                                          <p:attrName>ppt_x</p:attrName>
                                        </p:attrNameLst>
                                      </p:cBhvr>
                                      <p:tavLst>
                                        <p:tav tm="0">
                                          <p:val>
                                            <p:strVal val="#ppt_x"/>
                                          </p:val>
                                        </p:tav>
                                        <p:tav tm="100000">
                                          <p:val>
                                            <p:strVal val="#ppt_x"/>
                                          </p:val>
                                        </p:tav>
                                      </p:tavLst>
                                    </p:anim>
                                    <p:anim calcmode="lin" valueType="num">
                                      <p:cBhvr>
                                        <p:cTn id="16" dur="500" fill="hold"/>
                                        <p:tgtEl>
                                          <p:spTgt spid="101379">
                                            <p:txEl>
                                              <p:pRg st="0" end="0"/>
                                            </p:txEl>
                                          </p:spTgt>
                                        </p:tgtEl>
                                        <p:attrNameLst>
                                          <p:attrName>ppt_y</p:attrName>
                                        </p:attrNameLst>
                                      </p:cBhvr>
                                      <p:tavLst>
                                        <p:tav tm="0">
                                          <p:val>
                                            <p:strVal val="#ppt_y+.05"/>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4" presetClass="entr" presetSubtype="0" fill="hold" grpId="0" nodeType="clickEffect">
                                  <p:stCondLst>
                                    <p:cond delay="0"/>
                                  </p:stCondLst>
                                  <p:childTnLst>
                                    <p:set>
                                      <p:cBhvr>
                                        <p:cTn id="20" dur="1" fill="hold">
                                          <p:stCondLst>
                                            <p:cond delay="0"/>
                                          </p:stCondLst>
                                        </p:cTn>
                                        <p:tgtEl>
                                          <p:spTgt spid="101379">
                                            <p:txEl>
                                              <p:pRg st="1" end="1"/>
                                            </p:txEl>
                                          </p:spTgt>
                                        </p:tgtEl>
                                        <p:attrNameLst>
                                          <p:attrName>style.visibility</p:attrName>
                                        </p:attrNameLst>
                                      </p:cBhvr>
                                      <p:to>
                                        <p:strVal val="visible"/>
                                      </p:to>
                                    </p:set>
                                    <p:animEffect transition="in" filter="fade">
                                      <p:cBhvr>
                                        <p:cTn id="21" dur="500"/>
                                        <p:tgtEl>
                                          <p:spTgt spid="101379">
                                            <p:txEl>
                                              <p:pRg st="1" end="1"/>
                                            </p:txEl>
                                          </p:spTgt>
                                        </p:tgtEl>
                                      </p:cBhvr>
                                    </p:animEffect>
                                    <p:anim calcmode="lin" valueType="num">
                                      <p:cBhvr>
                                        <p:cTn id="22" dur="500" fill="hold"/>
                                        <p:tgtEl>
                                          <p:spTgt spid="101379">
                                            <p:txEl>
                                              <p:pRg st="1" end="1"/>
                                            </p:txEl>
                                          </p:spTgt>
                                        </p:tgtEl>
                                        <p:attrNameLst>
                                          <p:attrName>ppt_x</p:attrName>
                                        </p:attrNameLst>
                                      </p:cBhvr>
                                      <p:tavLst>
                                        <p:tav tm="0">
                                          <p:val>
                                            <p:strVal val="#ppt_x"/>
                                          </p:val>
                                        </p:tav>
                                        <p:tav tm="100000">
                                          <p:val>
                                            <p:strVal val="#ppt_x"/>
                                          </p:val>
                                        </p:tav>
                                      </p:tavLst>
                                    </p:anim>
                                    <p:anim calcmode="lin" valueType="num">
                                      <p:cBhvr>
                                        <p:cTn id="23" dur="500" fill="hold"/>
                                        <p:tgtEl>
                                          <p:spTgt spid="101379">
                                            <p:txEl>
                                              <p:pRg st="1" end="1"/>
                                            </p:txEl>
                                          </p:spTgt>
                                        </p:tgtEl>
                                        <p:attrNameLst>
                                          <p:attrName>ppt_y</p:attrName>
                                        </p:attrNameLst>
                                      </p:cBhvr>
                                      <p:tavLst>
                                        <p:tav tm="0">
                                          <p:val>
                                            <p:strVal val="#ppt_y+.05"/>
                                          </p:val>
                                        </p:tav>
                                        <p:tav tm="100000">
                                          <p:val>
                                            <p:strVal val="#ppt_y"/>
                                          </p:val>
                                        </p:tav>
                                      </p:tavLst>
                                    </p:anim>
                                  </p:childTnLst>
                                </p:cTn>
                              </p:par>
                              <p:par>
                                <p:cTn id="24" presetID="44" presetClass="entr" presetSubtype="0" fill="hold" grpId="0" nodeType="withEffect">
                                  <p:stCondLst>
                                    <p:cond delay="0"/>
                                  </p:stCondLst>
                                  <p:childTnLst>
                                    <p:set>
                                      <p:cBhvr>
                                        <p:cTn id="25" dur="1" fill="hold">
                                          <p:stCondLst>
                                            <p:cond delay="0"/>
                                          </p:stCondLst>
                                        </p:cTn>
                                        <p:tgtEl>
                                          <p:spTgt spid="101379">
                                            <p:txEl>
                                              <p:pRg st="3" end="3"/>
                                            </p:txEl>
                                          </p:spTgt>
                                        </p:tgtEl>
                                        <p:attrNameLst>
                                          <p:attrName>style.visibility</p:attrName>
                                        </p:attrNameLst>
                                      </p:cBhvr>
                                      <p:to>
                                        <p:strVal val="visible"/>
                                      </p:to>
                                    </p:set>
                                    <p:animEffect transition="in" filter="fade">
                                      <p:cBhvr>
                                        <p:cTn id="26" dur="500"/>
                                        <p:tgtEl>
                                          <p:spTgt spid="101379">
                                            <p:txEl>
                                              <p:pRg st="3" end="3"/>
                                            </p:txEl>
                                          </p:spTgt>
                                        </p:tgtEl>
                                      </p:cBhvr>
                                    </p:animEffect>
                                    <p:anim calcmode="lin" valueType="num">
                                      <p:cBhvr>
                                        <p:cTn id="27" dur="500" fill="hold"/>
                                        <p:tgtEl>
                                          <p:spTgt spid="101379">
                                            <p:txEl>
                                              <p:pRg st="3" end="3"/>
                                            </p:txEl>
                                          </p:spTgt>
                                        </p:tgtEl>
                                        <p:attrNameLst>
                                          <p:attrName>ppt_x</p:attrName>
                                        </p:attrNameLst>
                                      </p:cBhvr>
                                      <p:tavLst>
                                        <p:tav tm="0">
                                          <p:val>
                                            <p:strVal val="#ppt_x"/>
                                          </p:val>
                                        </p:tav>
                                        <p:tav tm="100000">
                                          <p:val>
                                            <p:strVal val="#ppt_x"/>
                                          </p:val>
                                        </p:tav>
                                      </p:tavLst>
                                    </p:anim>
                                    <p:anim calcmode="lin" valueType="num">
                                      <p:cBhvr>
                                        <p:cTn id="28" dur="500" fill="hold"/>
                                        <p:tgtEl>
                                          <p:spTgt spid="101379">
                                            <p:txEl>
                                              <p:pRg st="3" end="3"/>
                                            </p:txEl>
                                          </p:spTgt>
                                        </p:tgtEl>
                                        <p:attrNameLst>
                                          <p:attrName>ppt_y</p:attrName>
                                        </p:attrNameLst>
                                      </p:cBhvr>
                                      <p:tavLst>
                                        <p:tav tm="0">
                                          <p:val>
                                            <p:strVal val="#ppt_y+.05"/>
                                          </p:val>
                                        </p:tav>
                                        <p:tav tm="100000">
                                          <p:val>
                                            <p:strVal val="#ppt_y"/>
                                          </p:val>
                                        </p:tav>
                                      </p:tavLst>
                                    </p:anim>
                                  </p:childTnLst>
                                </p:cTn>
                              </p:par>
                              <p:par>
                                <p:cTn id="29" presetID="44" presetClass="entr" presetSubtype="0" fill="hold" grpId="0" nodeType="withEffect">
                                  <p:stCondLst>
                                    <p:cond delay="0"/>
                                  </p:stCondLst>
                                  <p:childTnLst>
                                    <p:set>
                                      <p:cBhvr>
                                        <p:cTn id="30" dur="1" fill="hold">
                                          <p:stCondLst>
                                            <p:cond delay="0"/>
                                          </p:stCondLst>
                                        </p:cTn>
                                        <p:tgtEl>
                                          <p:spTgt spid="101379">
                                            <p:txEl>
                                              <p:pRg st="5" end="5"/>
                                            </p:txEl>
                                          </p:spTgt>
                                        </p:tgtEl>
                                        <p:attrNameLst>
                                          <p:attrName>style.visibility</p:attrName>
                                        </p:attrNameLst>
                                      </p:cBhvr>
                                      <p:to>
                                        <p:strVal val="visible"/>
                                      </p:to>
                                    </p:set>
                                    <p:animEffect transition="in" filter="fade">
                                      <p:cBhvr>
                                        <p:cTn id="31" dur="500"/>
                                        <p:tgtEl>
                                          <p:spTgt spid="101379">
                                            <p:txEl>
                                              <p:pRg st="5" end="5"/>
                                            </p:txEl>
                                          </p:spTgt>
                                        </p:tgtEl>
                                      </p:cBhvr>
                                    </p:animEffect>
                                    <p:anim calcmode="lin" valueType="num">
                                      <p:cBhvr>
                                        <p:cTn id="32" dur="500" fill="hold"/>
                                        <p:tgtEl>
                                          <p:spTgt spid="101379">
                                            <p:txEl>
                                              <p:pRg st="5" end="5"/>
                                            </p:txEl>
                                          </p:spTgt>
                                        </p:tgtEl>
                                        <p:attrNameLst>
                                          <p:attrName>ppt_x</p:attrName>
                                        </p:attrNameLst>
                                      </p:cBhvr>
                                      <p:tavLst>
                                        <p:tav tm="0">
                                          <p:val>
                                            <p:strVal val="#ppt_x"/>
                                          </p:val>
                                        </p:tav>
                                        <p:tav tm="100000">
                                          <p:val>
                                            <p:strVal val="#ppt_x"/>
                                          </p:val>
                                        </p:tav>
                                      </p:tavLst>
                                    </p:anim>
                                    <p:anim calcmode="lin" valueType="num">
                                      <p:cBhvr>
                                        <p:cTn id="33" dur="500" fill="hold"/>
                                        <p:tgtEl>
                                          <p:spTgt spid="101379">
                                            <p:txEl>
                                              <p:pRg st="5" end="5"/>
                                            </p:txEl>
                                          </p:spTgt>
                                        </p:tgtEl>
                                        <p:attrNameLst>
                                          <p:attrName>ppt_y</p:attrName>
                                        </p:attrNameLst>
                                      </p:cBhvr>
                                      <p:tavLst>
                                        <p:tav tm="0">
                                          <p:val>
                                            <p:strVal val="#ppt_y+.05"/>
                                          </p:val>
                                        </p:tav>
                                        <p:tav tm="100000">
                                          <p:val>
                                            <p:strVal val="#ppt_y"/>
                                          </p:val>
                                        </p:tav>
                                      </p:tavLst>
                                    </p:anim>
                                  </p:childTnLst>
                                </p:cTn>
                              </p:par>
                              <p:par>
                                <p:cTn id="34" presetID="44" presetClass="entr" presetSubtype="0" fill="hold" grpId="0" nodeType="withEffect">
                                  <p:stCondLst>
                                    <p:cond delay="0"/>
                                  </p:stCondLst>
                                  <p:childTnLst>
                                    <p:set>
                                      <p:cBhvr>
                                        <p:cTn id="35" dur="1" fill="hold">
                                          <p:stCondLst>
                                            <p:cond delay="0"/>
                                          </p:stCondLst>
                                        </p:cTn>
                                        <p:tgtEl>
                                          <p:spTgt spid="101379">
                                            <p:txEl>
                                              <p:pRg st="7" end="7"/>
                                            </p:txEl>
                                          </p:spTgt>
                                        </p:tgtEl>
                                        <p:attrNameLst>
                                          <p:attrName>style.visibility</p:attrName>
                                        </p:attrNameLst>
                                      </p:cBhvr>
                                      <p:to>
                                        <p:strVal val="visible"/>
                                      </p:to>
                                    </p:set>
                                    <p:animEffect transition="in" filter="fade">
                                      <p:cBhvr>
                                        <p:cTn id="36" dur="500"/>
                                        <p:tgtEl>
                                          <p:spTgt spid="101379">
                                            <p:txEl>
                                              <p:pRg st="7" end="7"/>
                                            </p:txEl>
                                          </p:spTgt>
                                        </p:tgtEl>
                                      </p:cBhvr>
                                    </p:animEffect>
                                    <p:anim calcmode="lin" valueType="num">
                                      <p:cBhvr>
                                        <p:cTn id="37" dur="500" fill="hold"/>
                                        <p:tgtEl>
                                          <p:spTgt spid="101379">
                                            <p:txEl>
                                              <p:pRg st="7" end="7"/>
                                            </p:txEl>
                                          </p:spTgt>
                                        </p:tgtEl>
                                        <p:attrNameLst>
                                          <p:attrName>ppt_x</p:attrName>
                                        </p:attrNameLst>
                                      </p:cBhvr>
                                      <p:tavLst>
                                        <p:tav tm="0">
                                          <p:val>
                                            <p:strVal val="#ppt_x"/>
                                          </p:val>
                                        </p:tav>
                                        <p:tav tm="100000">
                                          <p:val>
                                            <p:strVal val="#ppt_x"/>
                                          </p:val>
                                        </p:tav>
                                      </p:tavLst>
                                    </p:anim>
                                    <p:anim calcmode="lin" valueType="num">
                                      <p:cBhvr>
                                        <p:cTn id="38" dur="500" fill="hold"/>
                                        <p:tgtEl>
                                          <p:spTgt spid="101379">
                                            <p:txEl>
                                              <p:pRg st="7" end="7"/>
                                            </p:txEl>
                                          </p:spTgt>
                                        </p:tgtEl>
                                        <p:attrNameLst>
                                          <p:attrName>ppt_y</p:attrName>
                                        </p:attrNameLst>
                                      </p:cBhvr>
                                      <p:tavLst>
                                        <p:tav tm="0">
                                          <p:val>
                                            <p:strVal val="#ppt_y+.05"/>
                                          </p:val>
                                        </p:tav>
                                        <p:tav tm="100000">
                                          <p:val>
                                            <p:strVal val="#ppt_y"/>
                                          </p:val>
                                        </p:tav>
                                      </p:tavLst>
                                    </p:anim>
                                  </p:childTnLst>
                                </p:cTn>
                              </p:par>
                              <p:par>
                                <p:cTn id="39" presetID="44" presetClass="entr" presetSubtype="0" fill="hold" grpId="0" nodeType="withEffect">
                                  <p:stCondLst>
                                    <p:cond delay="0"/>
                                  </p:stCondLst>
                                  <p:childTnLst>
                                    <p:set>
                                      <p:cBhvr>
                                        <p:cTn id="40" dur="1" fill="hold">
                                          <p:stCondLst>
                                            <p:cond delay="0"/>
                                          </p:stCondLst>
                                        </p:cTn>
                                        <p:tgtEl>
                                          <p:spTgt spid="101379">
                                            <p:txEl>
                                              <p:pRg st="9" end="9"/>
                                            </p:txEl>
                                          </p:spTgt>
                                        </p:tgtEl>
                                        <p:attrNameLst>
                                          <p:attrName>style.visibility</p:attrName>
                                        </p:attrNameLst>
                                      </p:cBhvr>
                                      <p:to>
                                        <p:strVal val="visible"/>
                                      </p:to>
                                    </p:set>
                                    <p:animEffect transition="in" filter="fade">
                                      <p:cBhvr>
                                        <p:cTn id="41" dur="500"/>
                                        <p:tgtEl>
                                          <p:spTgt spid="101379">
                                            <p:txEl>
                                              <p:pRg st="9" end="9"/>
                                            </p:txEl>
                                          </p:spTgt>
                                        </p:tgtEl>
                                      </p:cBhvr>
                                    </p:animEffect>
                                    <p:anim calcmode="lin" valueType="num">
                                      <p:cBhvr>
                                        <p:cTn id="42" dur="500" fill="hold"/>
                                        <p:tgtEl>
                                          <p:spTgt spid="101379">
                                            <p:txEl>
                                              <p:pRg st="9" end="9"/>
                                            </p:txEl>
                                          </p:spTgt>
                                        </p:tgtEl>
                                        <p:attrNameLst>
                                          <p:attrName>ppt_x</p:attrName>
                                        </p:attrNameLst>
                                      </p:cBhvr>
                                      <p:tavLst>
                                        <p:tav tm="0">
                                          <p:val>
                                            <p:strVal val="#ppt_x"/>
                                          </p:val>
                                        </p:tav>
                                        <p:tav tm="100000">
                                          <p:val>
                                            <p:strVal val="#ppt_x"/>
                                          </p:val>
                                        </p:tav>
                                      </p:tavLst>
                                    </p:anim>
                                    <p:anim calcmode="lin" valueType="num">
                                      <p:cBhvr>
                                        <p:cTn id="43" dur="500" fill="hold"/>
                                        <p:tgtEl>
                                          <p:spTgt spid="101379">
                                            <p:txEl>
                                              <p:pRg st="9" end="9"/>
                                            </p:txEl>
                                          </p:spTgt>
                                        </p:tgtEl>
                                        <p:attrNameLst>
                                          <p:attrName>ppt_y</p:attrName>
                                        </p:attrNameLst>
                                      </p:cBhvr>
                                      <p:tavLst>
                                        <p:tav tm="0">
                                          <p:val>
                                            <p:strVal val="#ppt_y+.05"/>
                                          </p:val>
                                        </p:tav>
                                        <p:tav tm="100000">
                                          <p:val>
                                            <p:strVal val="#ppt_y"/>
                                          </p:val>
                                        </p:tav>
                                      </p:tavLst>
                                    </p:anim>
                                  </p:childTnLst>
                                </p:cTn>
                              </p:par>
                              <p:par>
                                <p:cTn id="44" presetID="44" presetClass="entr" presetSubtype="0" fill="hold" grpId="0" nodeType="withEffect">
                                  <p:stCondLst>
                                    <p:cond delay="0"/>
                                  </p:stCondLst>
                                  <p:childTnLst>
                                    <p:set>
                                      <p:cBhvr>
                                        <p:cTn id="45" dur="1" fill="hold">
                                          <p:stCondLst>
                                            <p:cond delay="0"/>
                                          </p:stCondLst>
                                        </p:cTn>
                                        <p:tgtEl>
                                          <p:spTgt spid="101379">
                                            <p:txEl>
                                              <p:pRg st="11" end="11"/>
                                            </p:txEl>
                                          </p:spTgt>
                                        </p:tgtEl>
                                        <p:attrNameLst>
                                          <p:attrName>style.visibility</p:attrName>
                                        </p:attrNameLst>
                                      </p:cBhvr>
                                      <p:to>
                                        <p:strVal val="visible"/>
                                      </p:to>
                                    </p:set>
                                    <p:animEffect transition="in" filter="fade">
                                      <p:cBhvr>
                                        <p:cTn id="46" dur="500"/>
                                        <p:tgtEl>
                                          <p:spTgt spid="101379">
                                            <p:txEl>
                                              <p:pRg st="11" end="11"/>
                                            </p:txEl>
                                          </p:spTgt>
                                        </p:tgtEl>
                                      </p:cBhvr>
                                    </p:animEffect>
                                    <p:anim calcmode="lin" valueType="num">
                                      <p:cBhvr>
                                        <p:cTn id="47" dur="500" fill="hold"/>
                                        <p:tgtEl>
                                          <p:spTgt spid="101379">
                                            <p:txEl>
                                              <p:pRg st="11" end="11"/>
                                            </p:txEl>
                                          </p:spTgt>
                                        </p:tgtEl>
                                        <p:attrNameLst>
                                          <p:attrName>ppt_x</p:attrName>
                                        </p:attrNameLst>
                                      </p:cBhvr>
                                      <p:tavLst>
                                        <p:tav tm="0">
                                          <p:val>
                                            <p:strVal val="#ppt_x"/>
                                          </p:val>
                                        </p:tav>
                                        <p:tav tm="100000">
                                          <p:val>
                                            <p:strVal val="#ppt_x"/>
                                          </p:val>
                                        </p:tav>
                                      </p:tavLst>
                                    </p:anim>
                                    <p:anim calcmode="lin" valueType="num">
                                      <p:cBhvr>
                                        <p:cTn id="48" dur="500" fill="hold"/>
                                        <p:tgtEl>
                                          <p:spTgt spid="101379">
                                            <p:txEl>
                                              <p:pRg st="11" end="11"/>
                                            </p:txEl>
                                          </p:spTgt>
                                        </p:tgtEl>
                                        <p:attrNameLst>
                                          <p:attrName>ppt_y</p:attrName>
                                        </p:attrNameLst>
                                      </p:cBhvr>
                                      <p:tavLst>
                                        <p:tav tm="0">
                                          <p:val>
                                            <p:strVal val="#ppt_y+.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1378" grpId="0"/>
      <p:bldP spid="101379" grpId="0" build="p"/>
    </p:bldLst>
  </p:timing>
</p:sld>
</file>

<file path=ppt/slides/slide1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1378" name="Rectangle 2">
            <a:extLst>
              <a:ext uri="{FF2B5EF4-FFF2-40B4-BE49-F238E27FC236}">
                <a16:creationId xmlns:a16="http://schemas.microsoft.com/office/drawing/2014/main" id="{FB6CA88C-CD80-72AE-433D-FE816D6EE32C}"/>
              </a:ext>
            </a:extLst>
          </p:cNvPr>
          <p:cNvSpPr>
            <a:spLocks noGrp="1" noChangeArrowheads="1"/>
          </p:cNvSpPr>
          <p:nvPr>
            <p:ph type="title"/>
          </p:nvPr>
        </p:nvSpPr>
        <p:spPr>
          <a:xfrm>
            <a:off x="0" y="0"/>
            <a:ext cx="9144000" cy="1828800"/>
          </a:xfrm>
        </p:spPr>
        <p:txBody>
          <a:bodyPr/>
          <a:lstStyle/>
          <a:p>
            <a:pPr algn="l"/>
            <a:r>
              <a:rPr lang="en-US" altLang="en-US" dirty="0"/>
              <a:t>THE WORLD IN WHICH CHRISTIANITY WAS BORN: THE JEWS</a:t>
            </a:r>
            <a:br>
              <a:rPr lang="en-US" altLang="en-US" dirty="0"/>
            </a:br>
            <a:endParaRPr lang="en-US" altLang="en-US" dirty="0"/>
          </a:p>
        </p:txBody>
      </p:sp>
      <p:sp>
        <p:nvSpPr>
          <p:cNvPr id="101379" name="Rectangle 3">
            <a:extLst>
              <a:ext uri="{FF2B5EF4-FFF2-40B4-BE49-F238E27FC236}">
                <a16:creationId xmlns:a16="http://schemas.microsoft.com/office/drawing/2014/main" id="{2791393D-B1B4-0A59-7494-085E88FB2D75}"/>
              </a:ext>
            </a:extLst>
          </p:cNvPr>
          <p:cNvSpPr>
            <a:spLocks noGrp="1" noChangeArrowheads="1"/>
          </p:cNvSpPr>
          <p:nvPr>
            <p:ph type="body" idx="1"/>
          </p:nvPr>
        </p:nvSpPr>
        <p:spPr/>
        <p:txBody>
          <a:bodyPr/>
          <a:lstStyle/>
          <a:p>
            <a:r>
              <a:rPr lang="en-US" altLang="en-US" sz="1800" u="sng" dirty="0"/>
              <a:t>5) The Jewish sects: </a:t>
            </a:r>
            <a:endParaRPr lang="en-US" altLang="en-US" sz="1400" u="sng" dirty="0"/>
          </a:p>
          <a:p>
            <a:pPr>
              <a:buFont typeface="+mj-lt"/>
              <a:buAutoNum type="alphaLcParenR" startAt="2"/>
            </a:pPr>
            <a:r>
              <a:rPr lang="en-US" altLang="en-US" sz="1600" u="sng" dirty="0"/>
              <a:t>The Sadducees: </a:t>
            </a:r>
          </a:p>
          <a:p>
            <a:endParaRPr lang="en-US" altLang="en-US" sz="1600" dirty="0"/>
          </a:p>
          <a:p>
            <a:r>
              <a:rPr lang="en-US" altLang="en-US" sz="1400" dirty="0"/>
              <a:t>They were the aristocratic party of the Jews at the time of Christ. They had authority on the Altar, the taxes that were collected for the Altar and they had a share in the 1/10th offering. As such, they were very rich and concentrated on money and materialistic things and they were enemies of the Pharisees. </a:t>
            </a:r>
          </a:p>
          <a:p>
            <a:endParaRPr lang="en-US" altLang="en-US" sz="1400" dirty="0"/>
          </a:p>
          <a:p>
            <a:r>
              <a:rPr lang="en-US" altLang="en-US" sz="1400" dirty="0"/>
              <a:t>The Sadducees did not believe in the resurrection after death, </a:t>
            </a:r>
          </a:p>
          <a:p>
            <a:pPr lvl="1"/>
            <a:r>
              <a:rPr lang="en-US" altLang="en-US" sz="1050" dirty="0"/>
              <a:t> </a:t>
            </a:r>
            <a:r>
              <a:rPr lang="en-US" altLang="en-US" sz="1400" dirty="0"/>
              <a:t>“For Sadducees say that there is no resurrection – and no angel or spirit; but the Pharisees confess both.”(Acts 23:8). </a:t>
            </a:r>
          </a:p>
          <a:p>
            <a:endParaRPr lang="en-US" altLang="en-US" sz="1400" dirty="0"/>
          </a:p>
        </p:txBody>
      </p:sp>
    </p:spTree>
    <p:extLst>
      <p:ext uri="{BB962C8B-B14F-4D97-AF65-F5344CB8AC3E}">
        <p14:creationId xmlns:p14="http://schemas.microsoft.com/office/powerpoint/2010/main" val="1917812955"/>
      </p:ext>
    </p:extLst>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9" presetClass="entr" presetSubtype="0" fill="hold" grpId="0" nodeType="withEffect">
                                  <p:stCondLst>
                                    <p:cond delay="0"/>
                                  </p:stCondLst>
                                  <p:childTnLst>
                                    <p:set>
                                      <p:cBhvr>
                                        <p:cTn id="6" dur="1" fill="hold">
                                          <p:stCondLst>
                                            <p:cond delay="0"/>
                                          </p:stCondLst>
                                        </p:cTn>
                                        <p:tgtEl>
                                          <p:spTgt spid="101378"/>
                                        </p:tgtEl>
                                        <p:attrNameLst>
                                          <p:attrName>style.visibility</p:attrName>
                                        </p:attrNameLst>
                                      </p:cBhvr>
                                      <p:to>
                                        <p:strVal val="visible"/>
                                      </p:to>
                                    </p:set>
                                    <p:anim calcmode="lin" valueType="num">
                                      <p:cBhvr>
                                        <p:cTn id="7" dur="1000" fill="hold"/>
                                        <p:tgtEl>
                                          <p:spTgt spid="101378"/>
                                        </p:tgtEl>
                                        <p:attrNameLst>
                                          <p:attrName>ppt_x</p:attrName>
                                        </p:attrNameLst>
                                      </p:cBhvr>
                                      <p:tavLst>
                                        <p:tav tm="0">
                                          <p:val>
                                            <p:strVal val="#ppt_x-.2"/>
                                          </p:val>
                                        </p:tav>
                                        <p:tav tm="100000">
                                          <p:val>
                                            <p:strVal val="#ppt_x"/>
                                          </p:val>
                                        </p:tav>
                                      </p:tavLst>
                                    </p:anim>
                                    <p:anim calcmode="lin" valueType="num">
                                      <p:cBhvr>
                                        <p:cTn id="8" dur="1000" fill="hold"/>
                                        <p:tgtEl>
                                          <p:spTgt spid="101378"/>
                                        </p:tgtEl>
                                        <p:attrNameLst>
                                          <p:attrName>ppt_y</p:attrName>
                                        </p:attrNameLst>
                                      </p:cBhvr>
                                      <p:tavLst>
                                        <p:tav tm="0">
                                          <p:val>
                                            <p:strVal val="#ppt_y"/>
                                          </p:val>
                                        </p:tav>
                                        <p:tav tm="100000">
                                          <p:val>
                                            <p:strVal val="#ppt_y"/>
                                          </p:val>
                                        </p:tav>
                                      </p:tavLst>
                                    </p:anim>
                                    <p:animEffect transition="in" filter="wipe(right)" prLst="gradientSize: 0.1">
                                      <p:cBhvr>
                                        <p:cTn id="9" dur="1000"/>
                                        <p:tgtEl>
                                          <p:spTgt spid="101378"/>
                                        </p:tgtEl>
                                      </p:cBhvr>
                                    </p:animEffect>
                                  </p:childTnLst>
                                </p:cTn>
                              </p:par>
                            </p:childTnLst>
                          </p:cTn>
                        </p:par>
                      </p:childTnLst>
                    </p:cTn>
                  </p:par>
                  <p:par>
                    <p:cTn id="10" fill="hold">
                      <p:stCondLst>
                        <p:cond delay="indefinite"/>
                      </p:stCondLst>
                      <p:childTnLst>
                        <p:par>
                          <p:cTn id="11" fill="hold">
                            <p:stCondLst>
                              <p:cond delay="0"/>
                            </p:stCondLst>
                            <p:childTnLst>
                              <p:par>
                                <p:cTn id="12" presetID="44" presetClass="entr" presetSubtype="0" fill="hold" grpId="0" nodeType="clickEffect">
                                  <p:stCondLst>
                                    <p:cond delay="0"/>
                                  </p:stCondLst>
                                  <p:childTnLst>
                                    <p:set>
                                      <p:cBhvr>
                                        <p:cTn id="13" dur="1" fill="hold">
                                          <p:stCondLst>
                                            <p:cond delay="0"/>
                                          </p:stCondLst>
                                        </p:cTn>
                                        <p:tgtEl>
                                          <p:spTgt spid="101379">
                                            <p:txEl>
                                              <p:pRg st="0" end="0"/>
                                            </p:txEl>
                                          </p:spTgt>
                                        </p:tgtEl>
                                        <p:attrNameLst>
                                          <p:attrName>style.visibility</p:attrName>
                                        </p:attrNameLst>
                                      </p:cBhvr>
                                      <p:to>
                                        <p:strVal val="visible"/>
                                      </p:to>
                                    </p:set>
                                    <p:animEffect transition="in" filter="fade">
                                      <p:cBhvr>
                                        <p:cTn id="14" dur="500"/>
                                        <p:tgtEl>
                                          <p:spTgt spid="101379">
                                            <p:txEl>
                                              <p:pRg st="0" end="0"/>
                                            </p:txEl>
                                          </p:spTgt>
                                        </p:tgtEl>
                                      </p:cBhvr>
                                    </p:animEffect>
                                    <p:anim calcmode="lin" valueType="num">
                                      <p:cBhvr>
                                        <p:cTn id="15" dur="500" fill="hold"/>
                                        <p:tgtEl>
                                          <p:spTgt spid="101379">
                                            <p:txEl>
                                              <p:pRg st="0" end="0"/>
                                            </p:txEl>
                                          </p:spTgt>
                                        </p:tgtEl>
                                        <p:attrNameLst>
                                          <p:attrName>ppt_x</p:attrName>
                                        </p:attrNameLst>
                                      </p:cBhvr>
                                      <p:tavLst>
                                        <p:tav tm="0">
                                          <p:val>
                                            <p:strVal val="#ppt_x"/>
                                          </p:val>
                                        </p:tav>
                                        <p:tav tm="100000">
                                          <p:val>
                                            <p:strVal val="#ppt_x"/>
                                          </p:val>
                                        </p:tav>
                                      </p:tavLst>
                                    </p:anim>
                                    <p:anim calcmode="lin" valueType="num">
                                      <p:cBhvr>
                                        <p:cTn id="16" dur="500" fill="hold"/>
                                        <p:tgtEl>
                                          <p:spTgt spid="101379">
                                            <p:txEl>
                                              <p:pRg st="0" end="0"/>
                                            </p:txEl>
                                          </p:spTgt>
                                        </p:tgtEl>
                                        <p:attrNameLst>
                                          <p:attrName>ppt_y</p:attrName>
                                        </p:attrNameLst>
                                      </p:cBhvr>
                                      <p:tavLst>
                                        <p:tav tm="0">
                                          <p:val>
                                            <p:strVal val="#ppt_y+.05"/>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4" presetClass="entr" presetSubtype="0" fill="hold" grpId="0" nodeType="clickEffect">
                                  <p:stCondLst>
                                    <p:cond delay="0"/>
                                  </p:stCondLst>
                                  <p:childTnLst>
                                    <p:set>
                                      <p:cBhvr>
                                        <p:cTn id="20" dur="1" fill="hold">
                                          <p:stCondLst>
                                            <p:cond delay="0"/>
                                          </p:stCondLst>
                                        </p:cTn>
                                        <p:tgtEl>
                                          <p:spTgt spid="101379">
                                            <p:txEl>
                                              <p:pRg st="1" end="1"/>
                                            </p:txEl>
                                          </p:spTgt>
                                        </p:tgtEl>
                                        <p:attrNameLst>
                                          <p:attrName>style.visibility</p:attrName>
                                        </p:attrNameLst>
                                      </p:cBhvr>
                                      <p:to>
                                        <p:strVal val="visible"/>
                                      </p:to>
                                    </p:set>
                                    <p:animEffect transition="in" filter="fade">
                                      <p:cBhvr>
                                        <p:cTn id="21" dur="500"/>
                                        <p:tgtEl>
                                          <p:spTgt spid="101379">
                                            <p:txEl>
                                              <p:pRg st="1" end="1"/>
                                            </p:txEl>
                                          </p:spTgt>
                                        </p:tgtEl>
                                      </p:cBhvr>
                                    </p:animEffect>
                                    <p:anim calcmode="lin" valueType="num">
                                      <p:cBhvr>
                                        <p:cTn id="22" dur="500" fill="hold"/>
                                        <p:tgtEl>
                                          <p:spTgt spid="101379">
                                            <p:txEl>
                                              <p:pRg st="1" end="1"/>
                                            </p:txEl>
                                          </p:spTgt>
                                        </p:tgtEl>
                                        <p:attrNameLst>
                                          <p:attrName>ppt_x</p:attrName>
                                        </p:attrNameLst>
                                      </p:cBhvr>
                                      <p:tavLst>
                                        <p:tav tm="0">
                                          <p:val>
                                            <p:strVal val="#ppt_x"/>
                                          </p:val>
                                        </p:tav>
                                        <p:tav tm="100000">
                                          <p:val>
                                            <p:strVal val="#ppt_x"/>
                                          </p:val>
                                        </p:tav>
                                      </p:tavLst>
                                    </p:anim>
                                    <p:anim calcmode="lin" valueType="num">
                                      <p:cBhvr>
                                        <p:cTn id="23" dur="500" fill="hold"/>
                                        <p:tgtEl>
                                          <p:spTgt spid="101379">
                                            <p:txEl>
                                              <p:pRg st="1" end="1"/>
                                            </p:txEl>
                                          </p:spTgt>
                                        </p:tgtEl>
                                        <p:attrNameLst>
                                          <p:attrName>ppt_y</p:attrName>
                                        </p:attrNameLst>
                                      </p:cBhvr>
                                      <p:tavLst>
                                        <p:tav tm="0">
                                          <p:val>
                                            <p:strVal val="#ppt_y+.05"/>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4" presetClass="entr" presetSubtype="0" fill="hold" grpId="0" nodeType="clickEffect">
                                  <p:stCondLst>
                                    <p:cond delay="0"/>
                                  </p:stCondLst>
                                  <p:childTnLst>
                                    <p:set>
                                      <p:cBhvr>
                                        <p:cTn id="27" dur="1" fill="hold">
                                          <p:stCondLst>
                                            <p:cond delay="0"/>
                                          </p:stCondLst>
                                        </p:cTn>
                                        <p:tgtEl>
                                          <p:spTgt spid="101379">
                                            <p:txEl>
                                              <p:pRg st="3" end="3"/>
                                            </p:txEl>
                                          </p:spTgt>
                                        </p:tgtEl>
                                        <p:attrNameLst>
                                          <p:attrName>style.visibility</p:attrName>
                                        </p:attrNameLst>
                                      </p:cBhvr>
                                      <p:to>
                                        <p:strVal val="visible"/>
                                      </p:to>
                                    </p:set>
                                    <p:animEffect transition="in" filter="fade">
                                      <p:cBhvr>
                                        <p:cTn id="28" dur="500"/>
                                        <p:tgtEl>
                                          <p:spTgt spid="101379">
                                            <p:txEl>
                                              <p:pRg st="3" end="3"/>
                                            </p:txEl>
                                          </p:spTgt>
                                        </p:tgtEl>
                                      </p:cBhvr>
                                    </p:animEffect>
                                    <p:anim calcmode="lin" valueType="num">
                                      <p:cBhvr>
                                        <p:cTn id="29" dur="500" fill="hold"/>
                                        <p:tgtEl>
                                          <p:spTgt spid="101379">
                                            <p:txEl>
                                              <p:pRg st="3" end="3"/>
                                            </p:txEl>
                                          </p:spTgt>
                                        </p:tgtEl>
                                        <p:attrNameLst>
                                          <p:attrName>ppt_x</p:attrName>
                                        </p:attrNameLst>
                                      </p:cBhvr>
                                      <p:tavLst>
                                        <p:tav tm="0">
                                          <p:val>
                                            <p:strVal val="#ppt_x"/>
                                          </p:val>
                                        </p:tav>
                                        <p:tav tm="100000">
                                          <p:val>
                                            <p:strVal val="#ppt_x"/>
                                          </p:val>
                                        </p:tav>
                                      </p:tavLst>
                                    </p:anim>
                                    <p:anim calcmode="lin" valueType="num">
                                      <p:cBhvr>
                                        <p:cTn id="30" dur="500" fill="hold"/>
                                        <p:tgtEl>
                                          <p:spTgt spid="101379">
                                            <p:txEl>
                                              <p:pRg st="3" end="3"/>
                                            </p:txEl>
                                          </p:spTgt>
                                        </p:tgtEl>
                                        <p:attrNameLst>
                                          <p:attrName>ppt_y</p:attrName>
                                        </p:attrNameLst>
                                      </p:cBhvr>
                                      <p:tavLst>
                                        <p:tav tm="0">
                                          <p:val>
                                            <p:strVal val="#ppt_y+.05"/>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4" presetClass="entr" presetSubtype="0" fill="hold" grpId="0" nodeType="clickEffect">
                                  <p:stCondLst>
                                    <p:cond delay="0"/>
                                  </p:stCondLst>
                                  <p:childTnLst>
                                    <p:set>
                                      <p:cBhvr>
                                        <p:cTn id="34" dur="1" fill="hold">
                                          <p:stCondLst>
                                            <p:cond delay="0"/>
                                          </p:stCondLst>
                                        </p:cTn>
                                        <p:tgtEl>
                                          <p:spTgt spid="101379">
                                            <p:txEl>
                                              <p:pRg st="5" end="5"/>
                                            </p:txEl>
                                          </p:spTgt>
                                        </p:tgtEl>
                                        <p:attrNameLst>
                                          <p:attrName>style.visibility</p:attrName>
                                        </p:attrNameLst>
                                      </p:cBhvr>
                                      <p:to>
                                        <p:strVal val="visible"/>
                                      </p:to>
                                    </p:set>
                                    <p:animEffect transition="in" filter="fade">
                                      <p:cBhvr>
                                        <p:cTn id="35" dur="500"/>
                                        <p:tgtEl>
                                          <p:spTgt spid="101379">
                                            <p:txEl>
                                              <p:pRg st="5" end="5"/>
                                            </p:txEl>
                                          </p:spTgt>
                                        </p:tgtEl>
                                      </p:cBhvr>
                                    </p:animEffect>
                                    <p:anim calcmode="lin" valueType="num">
                                      <p:cBhvr>
                                        <p:cTn id="36" dur="500" fill="hold"/>
                                        <p:tgtEl>
                                          <p:spTgt spid="101379">
                                            <p:txEl>
                                              <p:pRg st="5" end="5"/>
                                            </p:txEl>
                                          </p:spTgt>
                                        </p:tgtEl>
                                        <p:attrNameLst>
                                          <p:attrName>ppt_x</p:attrName>
                                        </p:attrNameLst>
                                      </p:cBhvr>
                                      <p:tavLst>
                                        <p:tav tm="0">
                                          <p:val>
                                            <p:strVal val="#ppt_x"/>
                                          </p:val>
                                        </p:tav>
                                        <p:tav tm="100000">
                                          <p:val>
                                            <p:strVal val="#ppt_x"/>
                                          </p:val>
                                        </p:tav>
                                      </p:tavLst>
                                    </p:anim>
                                    <p:anim calcmode="lin" valueType="num">
                                      <p:cBhvr>
                                        <p:cTn id="37" dur="500" fill="hold"/>
                                        <p:tgtEl>
                                          <p:spTgt spid="101379">
                                            <p:txEl>
                                              <p:pRg st="5" end="5"/>
                                            </p:txEl>
                                          </p:spTgt>
                                        </p:tgtEl>
                                        <p:attrNameLst>
                                          <p:attrName>ppt_y</p:attrName>
                                        </p:attrNameLst>
                                      </p:cBhvr>
                                      <p:tavLst>
                                        <p:tav tm="0">
                                          <p:val>
                                            <p:strVal val="#ppt_y+.05"/>
                                          </p:val>
                                        </p:tav>
                                        <p:tav tm="100000">
                                          <p:val>
                                            <p:strVal val="#ppt_y"/>
                                          </p:val>
                                        </p:tav>
                                      </p:tavLst>
                                    </p:anim>
                                  </p:childTnLst>
                                </p:cTn>
                              </p:par>
                              <p:par>
                                <p:cTn id="38" presetID="44" presetClass="entr" presetSubtype="0" fill="hold" grpId="0" nodeType="withEffect">
                                  <p:stCondLst>
                                    <p:cond delay="0"/>
                                  </p:stCondLst>
                                  <p:childTnLst>
                                    <p:set>
                                      <p:cBhvr>
                                        <p:cTn id="39" dur="1" fill="hold">
                                          <p:stCondLst>
                                            <p:cond delay="0"/>
                                          </p:stCondLst>
                                        </p:cTn>
                                        <p:tgtEl>
                                          <p:spTgt spid="101379">
                                            <p:txEl>
                                              <p:pRg st="6" end="6"/>
                                            </p:txEl>
                                          </p:spTgt>
                                        </p:tgtEl>
                                        <p:attrNameLst>
                                          <p:attrName>style.visibility</p:attrName>
                                        </p:attrNameLst>
                                      </p:cBhvr>
                                      <p:to>
                                        <p:strVal val="visible"/>
                                      </p:to>
                                    </p:set>
                                    <p:animEffect transition="in" filter="fade">
                                      <p:cBhvr>
                                        <p:cTn id="40" dur="500"/>
                                        <p:tgtEl>
                                          <p:spTgt spid="101379">
                                            <p:txEl>
                                              <p:pRg st="6" end="6"/>
                                            </p:txEl>
                                          </p:spTgt>
                                        </p:tgtEl>
                                      </p:cBhvr>
                                    </p:animEffect>
                                    <p:anim calcmode="lin" valueType="num">
                                      <p:cBhvr>
                                        <p:cTn id="41" dur="500" fill="hold"/>
                                        <p:tgtEl>
                                          <p:spTgt spid="101379">
                                            <p:txEl>
                                              <p:pRg st="6" end="6"/>
                                            </p:txEl>
                                          </p:spTgt>
                                        </p:tgtEl>
                                        <p:attrNameLst>
                                          <p:attrName>ppt_x</p:attrName>
                                        </p:attrNameLst>
                                      </p:cBhvr>
                                      <p:tavLst>
                                        <p:tav tm="0">
                                          <p:val>
                                            <p:strVal val="#ppt_x"/>
                                          </p:val>
                                        </p:tav>
                                        <p:tav tm="100000">
                                          <p:val>
                                            <p:strVal val="#ppt_x"/>
                                          </p:val>
                                        </p:tav>
                                      </p:tavLst>
                                    </p:anim>
                                    <p:anim calcmode="lin" valueType="num">
                                      <p:cBhvr>
                                        <p:cTn id="42" dur="500" fill="hold"/>
                                        <p:tgtEl>
                                          <p:spTgt spid="101379">
                                            <p:txEl>
                                              <p:pRg st="6" end="6"/>
                                            </p:txEl>
                                          </p:spTgt>
                                        </p:tgtEl>
                                        <p:attrNameLst>
                                          <p:attrName>ppt_y</p:attrName>
                                        </p:attrNameLst>
                                      </p:cBhvr>
                                      <p:tavLst>
                                        <p:tav tm="0">
                                          <p:val>
                                            <p:strVal val="#ppt_y+.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1378" grpId="0"/>
      <p:bldP spid="101379" grpId="0" build="p"/>
    </p:bldLst>
  </p:timing>
</p:sld>
</file>

<file path=ppt/slides/slide1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1378" name="Rectangle 2">
            <a:extLst>
              <a:ext uri="{FF2B5EF4-FFF2-40B4-BE49-F238E27FC236}">
                <a16:creationId xmlns:a16="http://schemas.microsoft.com/office/drawing/2014/main" id="{FB6CA88C-CD80-72AE-433D-FE816D6EE32C}"/>
              </a:ext>
            </a:extLst>
          </p:cNvPr>
          <p:cNvSpPr>
            <a:spLocks noGrp="1" noChangeArrowheads="1"/>
          </p:cNvSpPr>
          <p:nvPr>
            <p:ph type="title"/>
          </p:nvPr>
        </p:nvSpPr>
        <p:spPr>
          <a:xfrm>
            <a:off x="0" y="0"/>
            <a:ext cx="9144000" cy="1828800"/>
          </a:xfrm>
        </p:spPr>
        <p:txBody>
          <a:bodyPr/>
          <a:lstStyle/>
          <a:p>
            <a:pPr algn="l"/>
            <a:r>
              <a:rPr lang="en-US" altLang="en-US" dirty="0"/>
              <a:t>THE WORLD IN WHICH CHRISTIANITY WAS BORN: THE JEWS</a:t>
            </a:r>
            <a:br>
              <a:rPr lang="en-US" altLang="en-US" dirty="0"/>
            </a:br>
            <a:endParaRPr lang="en-US" altLang="en-US" dirty="0"/>
          </a:p>
        </p:txBody>
      </p:sp>
      <p:sp>
        <p:nvSpPr>
          <p:cNvPr id="101379" name="Rectangle 3">
            <a:extLst>
              <a:ext uri="{FF2B5EF4-FFF2-40B4-BE49-F238E27FC236}">
                <a16:creationId xmlns:a16="http://schemas.microsoft.com/office/drawing/2014/main" id="{2791393D-B1B4-0A59-7494-085E88FB2D75}"/>
              </a:ext>
            </a:extLst>
          </p:cNvPr>
          <p:cNvSpPr>
            <a:spLocks noGrp="1" noChangeArrowheads="1"/>
          </p:cNvSpPr>
          <p:nvPr>
            <p:ph type="body" idx="1"/>
          </p:nvPr>
        </p:nvSpPr>
        <p:spPr/>
        <p:txBody>
          <a:bodyPr/>
          <a:lstStyle/>
          <a:p>
            <a:r>
              <a:rPr lang="en-US" altLang="en-US" sz="1800" u="sng" dirty="0"/>
              <a:t>5) The Jewish sects: </a:t>
            </a:r>
            <a:endParaRPr lang="en-US" altLang="en-US" sz="1400" u="sng" dirty="0"/>
          </a:p>
          <a:p>
            <a:pPr>
              <a:buFont typeface="+mj-lt"/>
              <a:buAutoNum type="alphaLcPeriod" startAt="3"/>
            </a:pPr>
            <a:r>
              <a:rPr lang="en-US" altLang="en-US" sz="1600" u="sng" dirty="0"/>
              <a:t>The Essenes:</a:t>
            </a:r>
            <a:r>
              <a:rPr lang="en-US" altLang="en-US" sz="1400" dirty="0"/>
              <a:t> </a:t>
            </a:r>
          </a:p>
          <a:p>
            <a:endParaRPr lang="en-US" altLang="en-US" sz="1400" dirty="0"/>
          </a:p>
          <a:p>
            <a:r>
              <a:rPr lang="en-US" altLang="en-US" sz="1400" dirty="0"/>
              <a:t>The Essenes were not mentioned in the Book of the New Testament but new studies revealed their effect on the religious life at the time of Christ. It was mentioned that some of Jesus’ disciples were from them. </a:t>
            </a:r>
          </a:p>
          <a:p>
            <a:endParaRPr lang="en-US" altLang="en-US" sz="1400" dirty="0"/>
          </a:p>
          <a:p>
            <a:r>
              <a:rPr lang="en-US" altLang="en-US" sz="1400" dirty="0"/>
              <a:t>They were strict about the Jewish laws but not in a word by word manner as the Pharisees. In fact they were against the cosmetic </a:t>
            </a:r>
            <a:r>
              <a:rPr lang="en-US" altLang="en-US" sz="1400" dirty="0" err="1"/>
              <a:t>behaviour</a:t>
            </a:r>
            <a:r>
              <a:rPr lang="en-US" altLang="en-US" sz="1400" dirty="0"/>
              <a:t> in religion and they wanted to feel the spirit of the scriptures. They gave themselves the name of “the group of God” or “the group of permanent covenant.” </a:t>
            </a:r>
          </a:p>
          <a:p>
            <a:endParaRPr lang="en-US" altLang="en-US" sz="1400" dirty="0"/>
          </a:p>
          <a:p>
            <a:r>
              <a:rPr lang="en-US" altLang="en-US" sz="1800" u="sng" dirty="0"/>
              <a:t>6) Jewish Council: Sanhedrin (or Sanhedrin) </a:t>
            </a:r>
          </a:p>
          <a:p>
            <a:endParaRPr lang="en-US" altLang="en-US" sz="1400" dirty="0"/>
          </a:p>
          <a:p>
            <a:r>
              <a:rPr lang="en-US" altLang="en-US" sz="1400" dirty="0"/>
              <a:t>It is the highest Jewish Council. Our Lord Jesus was judged in front of this Council and also His disciples. It was an aristocratic Council composed of 70 or 72 members from 3 groups: Priests (i.e. leaders of the 24 teams offering the service), Elders (i.e. heads of tribes); and Scribes (i.e. heads of the Pharisees). This Council used to meet in the Altar. </a:t>
            </a:r>
          </a:p>
          <a:p>
            <a:endParaRPr lang="en-US" altLang="en-US" sz="1400" dirty="0"/>
          </a:p>
        </p:txBody>
      </p:sp>
    </p:spTree>
    <p:extLst>
      <p:ext uri="{BB962C8B-B14F-4D97-AF65-F5344CB8AC3E}">
        <p14:creationId xmlns:p14="http://schemas.microsoft.com/office/powerpoint/2010/main" val="1286836371"/>
      </p:ext>
    </p:extLst>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9" presetClass="entr" presetSubtype="0" fill="hold" grpId="0" nodeType="withEffect">
                                  <p:stCondLst>
                                    <p:cond delay="0"/>
                                  </p:stCondLst>
                                  <p:childTnLst>
                                    <p:set>
                                      <p:cBhvr>
                                        <p:cTn id="6" dur="1" fill="hold">
                                          <p:stCondLst>
                                            <p:cond delay="0"/>
                                          </p:stCondLst>
                                        </p:cTn>
                                        <p:tgtEl>
                                          <p:spTgt spid="101378"/>
                                        </p:tgtEl>
                                        <p:attrNameLst>
                                          <p:attrName>style.visibility</p:attrName>
                                        </p:attrNameLst>
                                      </p:cBhvr>
                                      <p:to>
                                        <p:strVal val="visible"/>
                                      </p:to>
                                    </p:set>
                                    <p:anim calcmode="lin" valueType="num">
                                      <p:cBhvr>
                                        <p:cTn id="7" dur="1000" fill="hold"/>
                                        <p:tgtEl>
                                          <p:spTgt spid="101378"/>
                                        </p:tgtEl>
                                        <p:attrNameLst>
                                          <p:attrName>ppt_x</p:attrName>
                                        </p:attrNameLst>
                                      </p:cBhvr>
                                      <p:tavLst>
                                        <p:tav tm="0">
                                          <p:val>
                                            <p:strVal val="#ppt_x-.2"/>
                                          </p:val>
                                        </p:tav>
                                        <p:tav tm="100000">
                                          <p:val>
                                            <p:strVal val="#ppt_x"/>
                                          </p:val>
                                        </p:tav>
                                      </p:tavLst>
                                    </p:anim>
                                    <p:anim calcmode="lin" valueType="num">
                                      <p:cBhvr>
                                        <p:cTn id="8" dur="1000" fill="hold"/>
                                        <p:tgtEl>
                                          <p:spTgt spid="101378"/>
                                        </p:tgtEl>
                                        <p:attrNameLst>
                                          <p:attrName>ppt_y</p:attrName>
                                        </p:attrNameLst>
                                      </p:cBhvr>
                                      <p:tavLst>
                                        <p:tav tm="0">
                                          <p:val>
                                            <p:strVal val="#ppt_y"/>
                                          </p:val>
                                        </p:tav>
                                        <p:tav tm="100000">
                                          <p:val>
                                            <p:strVal val="#ppt_y"/>
                                          </p:val>
                                        </p:tav>
                                      </p:tavLst>
                                    </p:anim>
                                    <p:animEffect transition="in" filter="wipe(right)" prLst="gradientSize: 0.1">
                                      <p:cBhvr>
                                        <p:cTn id="9" dur="1000"/>
                                        <p:tgtEl>
                                          <p:spTgt spid="101378"/>
                                        </p:tgtEl>
                                      </p:cBhvr>
                                    </p:animEffect>
                                  </p:childTnLst>
                                </p:cTn>
                              </p:par>
                            </p:childTnLst>
                          </p:cTn>
                        </p:par>
                      </p:childTnLst>
                    </p:cTn>
                  </p:par>
                  <p:par>
                    <p:cTn id="10" fill="hold">
                      <p:stCondLst>
                        <p:cond delay="indefinite"/>
                      </p:stCondLst>
                      <p:childTnLst>
                        <p:par>
                          <p:cTn id="11" fill="hold">
                            <p:stCondLst>
                              <p:cond delay="0"/>
                            </p:stCondLst>
                            <p:childTnLst>
                              <p:par>
                                <p:cTn id="12" presetID="44" presetClass="entr" presetSubtype="0" fill="hold" grpId="0" nodeType="clickEffect">
                                  <p:stCondLst>
                                    <p:cond delay="0"/>
                                  </p:stCondLst>
                                  <p:childTnLst>
                                    <p:set>
                                      <p:cBhvr>
                                        <p:cTn id="13" dur="1" fill="hold">
                                          <p:stCondLst>
                                            <p:cond delay="0"/>
                                          </p:stCondLst>
                                        </p:cTn>
                                        <p:tgtEl>
                                          <p:spTgt spid="101379">
                                            <p:txEl>
                                              <p:pRg st="0" end="0"/>
                                            </p:txEl>
                                          </p:spTgt>
                                        </p:tgtEl>
                                        <p:attrNameLst>
                                          <p:attrName>style.visibility</p:attrName>
                                        </p:attrNameLst>
                                      </p:cBhvr>
                                      <p:to>
                                        <p:strVal val="visible"/>
                                      </p:to>
                                    </p:set>
                                    <p:animEffect transition="in" filter="fade">
                                      <p:cBhvr>
                                        <p:cTn id="14" dur="500"/>
                                        <p:tgtEl>
                                          <p:spTgt spid="101379">
                                            <p:txEl>
                                              <p:pRg st="0" end="0"/>
                                            </p:txEl>
                                          </p:spTgt>
                                        </p:tgtEl>
                                      </p:cBhvr>
                                    </p:animEffect>
                                    <p:anim calcmode="lin" valueType="num">
                                      <p:cBhvr>
                                        <p:cTn id="15" dur="500" fill="hold"/>
                                        <p:tgtEl>
                                          <p:spTgt spid="101379">
                                            <p:txEl>
                                              <p:pRg st="0" end="0"/>
                                            </p:txEl>
                                          </p:spTgt>
                                        </p:tgtEl>
                                        <p:attrNameLst>
                                          <p:attrName>ppt_x</p:attrName>
                                        </p:attrNameLst>
                                      </p:cBhvr>
                                      <p:tavLst>
                                        <p:tav tm="0">
                                          <p:val>
                                            <p:strVal val="#ppt_x"/>
                                          </p:val>
                                        </p:tav>
                                        <p:tav tm="100000">
                                          <p:val>
                                            <p:strVal val="#ppt_x"/>
                                          </p:val>
                                        </p:tav>
                                      </p:tavLst>
                                    </p:anim>
                                    <p:anim calcmode="lin" valueType="num">
                                      <p:cBhvr>
                                        <p:cTn id="16" dur="500" fill="hold"/>
                                        <p:tgtEl>
                                          <p:spTgt spid="101379">
                                            <p:txEl>
                                              <p:pRg st="0" end="0"/>
                                            </p:txEl>
                                          </p:spTgt>
                                        </p:tgtEl>
                                        <p:attrNameLst>
                                          <p:attrName>ppt_y</p:attrName>
                                        </p:attrNameLst>
                                      </p:cBhvr>
                                      <p:tavLst>
                                        <p:tav tm="0">
                                          <p:val>
                                            <p:strVal val="#ppt_y+.05"/>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4" presetClass="entr" presetSubtype="0" fill="hold" grpId="0" nodeType="clickEffect">
                                  <p:stCondLst>
                                    <p:cond delay="0"/>
                                  </p:stCondLst>
                                  <p:childTnLst>
                                    <p:set>
                                      <p:cBhvr>
                                        <p:cTn id="20" dur="1" fill="hold">
                                          <p:stCondLst>
                                            <p:cond delay="0"/>
                                          </p:stCondLst>
                                        </p:cTn>
                                        <p:tgtEl>
                                          <p:spTgt spid="101379">
                                            <p:txEl>
                                              <p:pRg st="1" end="1"/>
                                            </p:txEl>
                                          </p:spTgt>
                                        </p:tgtEl>
                                        <p:attrNameLst>
                                          <p:attrName>style.visibility</p:attrName>
                                        </p:attrNameLst>
                                      </p:cBhvr>
                                      <p:to>
                                        <p:strVal val="visible"/>
                                      </p:to>
                                    </p:set>
                                    <p:animEffect transition="in" filter="fade">
                                      <p:cBhvr>
                                        <p:cTn id="21" dur="500"/>
                                        <p:tgtEl>
                                          <p:spTgt spid="101379">
                                            <p:txEl>
                                              <p:pRg st="1" end="1"/>
                                            </p:txEl>
                                          </p:spTgt>
                                        </p:tgtEl>
                                      </p:cBhvr>
                                    </p:animEffect>
                                    <p:anim calcmode="lin" valueType="num">
                                      <p:cBhvr>
                                        <p:cTn id="22" dur="500" fill="hold"/>
                                        <p:tgtEl>
                                          <p:spTgt spid="101379">
                                            <p:txEl>
                                              <p:pRg st="1" end="1"/>
                                            </p:txEl>
                                          </p:spTgt>
                                        </p:tgtEl>
                                        <p:attrNameLst>
                                          <p:attrName>ppt_x</p:attrName>
                                        </p:attrNameLst>
                                      </p:cBhvr>
                                      <p:tavLst>
                                        <p:tav tm="0">
                                          <p:val>
                                            <p:strVal val="#ppt_x"/>
                                          </p:val>
                                        </p:tav>
                                        <p:tav tm="100000">
                                          <p:val>
                                            <p:strVal val="#ppt_x"/>
                                          </p:val>
                                        </p:tav>
                                      </p:tavLst>
                                    </p:anim>
                                    <p:anim calcmode="lin" valueType="num">
                                      <p:cBhvr>
                                        <p:cTn id="23" dur="500" fill="hold"/>
                                        <p:tgtEl>
                                          <p:spTgt spid="101379">
                                            <p:txEl>
                                              <p:pRg st="1" end="1"/>
                                            </p:txEl>
                                          </p:spTgt>
                                        </p:tgtEl>
                                        <p:attrNameLst>
                                          <p:attrName>ppt_y</p:attrName>
                                        </p:attrNameLst>
                                      </p:cBhvr>
                                      <p:tavLst>
                                        <p:tav tm="0">
                                          <p:val>
                                            <p:strVal val="#ppt_y+.05"/>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4" presetClass="entr" presetSubtype="0" fill="hold" grpId="0" nodeType="clickEffect">
                                  <p:stCondLst>
                                    <p:cond delay="0"/>
                                  </p:stCondLst>
                                  <p:childTnLst>
                                    <p:set>
                                      <p:cBhvr>
                                        <p:cTn id="27" dur="1" fill="hold">
                                          <p:stCondLst>
                                            <p:cond delay="0"/>
                                          </p:stCondLst>
                                        </p:cTn>
                                        <p:tgtEl>
                                          <p:spTgt spid="101379">
                                            <p:txEl>
                                              <p:pRg st="3" end="3"/>
                                            </p:txEl>
                                          </p:spTgt>
                                        </p:tgtEl>
                                        <p:attrNameLst>
                                          <p:attrName>style.visibility</p:attrName>
                                        </p:attrNameLst>
                                      </p:cBhvr>
                                      <p:to>
                                        <p:strVal val="visible"/>
                                      </p:to>
                                    </p:set>
                                    <p:animEffect transition="in" filter="fade">
                                      <p:cBhvr>
                                        <p:cTn id="28" dur="500"/>
                                        <p:tgtEl>
                                          <p:spTgt spid="101379">
                                            <p:txEl>
                                              <p:pRg st="3" end="3"/>
                                            </p:txEl>
                                          </p:spTgt>
                                        </p:tgtEl>
                                      </p:cBhvr>
                                    </p:animEffect>
                                    <p:anim calcmode="lin" valueType="num">
                                      <p:cBhvr>
                                        <p:cTn id="29" dur="500" fill="hold"/>
                                        <p:tgtEl>
                                          <p:spTgt spid="101379">
                                            <p:txEl>
                                              <p:pRg st="3" end="3"/>
                                            </p:txEl>
                                          </p:spTgt>
                                        </p:tgtEl>
                                        <p:attrNameLst>
                                          <p:attrName>ppt_x</p:attrName>
                                        </p:attrNameLst>
                                      </p:cBhvr>
                                      <p:tavLst>
                                        <p:tav tm="0">
                                          <p:val>
                                            <p:strVal val="#ppt_x"/>
                                          </p:val>
                                        </p:tav>
                                        <p:tav tm="100000">
                                          <p:val>
                                            <p:strVal val="#ppt_x"/>
                                          </p:val>
                                        </p:tav>
                                      </p:tavLst>
                                    </p:anim>
                                    <p:anim calcmode="lin" valueType="num">
                                      <p:cBhvr>
                                        <p:cTn id="30" dur="500" fill="hold"/>
                                        <p:tgtEl>
                                          <p:spTgt spid="101379">
                                            <p:txEl>
                                              <p:pRg st="3" end="3"/>
                                            </p:txEl>
                                          </p:spTgt>
                                        </p:tgtEl>
                                        <p:attrNameLst>
                                          <p:attrName>ppt_y</p:attrName>
                                        </p:attrNameLst>
                                      </p:cBhvr>
                                      <p:tavLst>
                                        <p:tav tm="0">
                                          <p:val>
                                            <p:strVal val="#ppt_y+.05"/>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4" presetClass="entr" presetSubtype="0" fill="hold" grpId="0" nodeType="clickEffect">
                                  <p:stCondLst>
                                    <p:cond delay="0"/>
                                  </p:stCondLst>
                                  <p:childTnLst>
                                    <p:set>
                                      <p:cBhvr>
                                        <p:cTn id="34" dur="1" fill="hold">
                                          <p:stCondLst>
                                            <p:cond delay="0"/>
                                          </p:stCondLst>
                                        </p:cTn>
                                        <p:tgtEl>
                                          <p:spTgt spid="101379">
                                            <p:txEl>
                                              <p:pRg st="5" end="5"/>
                                            </p:txEl>
                                          </p:spTgt>
                                        </p:tgtEl>
                                        <p:attrNameLst>
                                          <p:attrName>style.visibility</p:attrName>
                                        </p:attrNameLst>
                                      </p:cBhvr>
                                      <p:to>
                                        <p:strVal val="visible"/>
                                      </p:to>
                                    </p:set>
                                    <p:animEffect transition="in" filter="fade">
                                      <p:cBhvr>
                                        <p:cTn id="35" dur="500"/>
                                        <p:tgtEl>
                                          <p:spTgt spid="101379">
                                            <p:txEl>
                                              <p:pRg st="5" end="5"/>
                                            </p:txEl>
                                          </p:spTgt>
                                        </p:tgtEl>
                                      </p:cBhvr>
                                    </p:animEffect>
                                    <p:anim calcmode="lin" valueType="num">
                                      <p:cBhvr>
                                        <p:cTn id="36" dur="500" fill="hold"/>
                                        <p:tgtEl>
                                          <p:spTgt spid="101379">
                                            <p:txEl>
                                              <p:pRg st="5" end="5"/>
                                            </p:txEl>
                                          </p:spTgt>
                                        </p:tgtEl>
                                        <p:attrNameLst>
                                          <p:attrName>ppt_x</p:attrName>
                                        </p:attrNameLst>
                                      </p:cBhvr>
                                      <p:tavLst>
                                        <p:tav tm="0">
                                          <p:val>
                                            <p:strVal val="#ppt_x"/>
                                          </p:val>
                                        </p:tav>
                                        <p:tav tm="100000">
                                          <p:val>
                                            <p:strVal val="#ppt_x"/>
                                          </p:val>
                                        </p:tav>
                                      </p:tavLst>
                                    </p:anim>
                                    <p:anim calcmode="lin" valueType="num">
                                      <p:cBhvr>
                                        <p:cTn id="37" dur="500" fill="hold"/>
                                        <p:tgtEl>
                                          <p:spTgt spid="101379">
                                            <p:txEl>
                                              <p:pRg st="5" end="5"/>
                                            </p:txEl>
                                          </p:spTgt>
                                        </p:tgtEl>
                                        <p:attrNameLst>
                                          <p:attrName>ppt_y</p:attrName>
                                        </p:attrNameLst>
                                      </p:cBhvr>
                                      <p:tavLst>
                                        <p:tav tm="0">
                                          <p:val>
                                            <p:strVal val="#ppt_y+.05"/>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4" presetClass="entr" presetSubtype="0" fill="hold" grpId="0" nodeType="clickEffect">
                                  <p:stCondLst>
                                    <p:cond delay="0"/>
                                  </p:stCondLst>
                                  <p:childTnLst>
                                    <p:set>
                                      <p:cBhvr>
                                        <p:cTn id="41" dur="1" fill="hold">
                                          <p:stCondLst>
                                            <p:cond delay="0"/>
                                          </p:stCondLst>
                                        </p:cTn>
                                        <p:tgtEl>
                                          <p:spTgt spid="101379">
                                            <p:txEl>
                                              <p:pRg st="7" end="7"/>
                                            </p:txEl>
                                          </p:spTgt>
                                        </p:tgtEl>
                                        <p:attrNameLst>
                                          <p:attrName>style.visibility</p:attrName>
                                        </p:attrNameLst>
                                      </p:cBhvr>
                                      <p:to>
                                        <p:strVal val="visible"/>
                                      </p:to>
                                    </p:set>
                                    <p:animEffect transition="in" filter="fade">
                                      <p:cBhvr>
                                        <p:cTn id="42" dur="500"/>
                                        <p:tgtEl>
                                          <p:spTgt spid="101379">
                                            <p:txEl>
                                              <p:pRg st="7" end="7"/>
                                            </p:txEl>
                                          </p:spTgt>
                                        </p:tgtEl>
                                      </p:cBhvr>
                                    </p:animEffect>
                                    <p:anim calcmode="lin" valueType="num">
                                      <p:cBhvr>
                                        <p:cTn id="43" dur="500" fill="hold"/>
                                        <p:tgtEl>
                                          <p:spTgt spid="101379">
                                            <p:txEl>
                                              <p:pRg st="7" end="7"/>
                                            </p:txEl>
                                          </p:spTgt>
                                        </p:tgtEl>
                                        <p:attrNameLst>
                                          <p:attrName>ppt_x</p:attrName>
                                        </p:attrNameLst>
                                      </p:cBhvr>
                                      <p:tavLst>
                                        <p:tav tm="0">
                                          <p:val>
                                            <p:strVal val="#ppt_x"/>
                                          </p:val>
                                        </p:tav>
                                        <p:tav tm="100000">
                                          <p:val>
                                            <p:strVal val="#ppt_x"/>
                                          </p:val>
                                        </p:tav>
                                      </p:tavLst>
                                    </p:anim>
                                    <p:anim calcmode="lin" valueType="num">
                                      <p:cBhvr>
                                        <p:cTn id="44" dur="500" fill="hold"/>
                                        <p:tgtEl>
                                          <p:spTgt spid="101379">
                                            <p:txEl>
                                              <p:pRg st="7" end="7"/>
                                            </p:txEl>
                                          </p:spTgt>
                                        </p:tgtEl>
                                        <p:attrNameLst>
                                          <p:attrName>ppt_y</p:attrName>
                                        </p:attrNameLst>
                                      </p:cBhvr>
                                      <p:tavLst>
                                        <p:tav tm="0">
                                          <p:val>
                                            <p:strVal val="#ppt_y+.05"/>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4" presetClass="entr" presetSubtype="0" fill="hold" grpId="0" nodeType="clickEffect">
                                  <p:stCondLst>
                                    <p:cond delay="0"/>
                                  </p:stCondLst>
                                  <p:childTnLst>
                                    <p:set>
                                      <p:cBhvr>
                                        <p:cTn id="48" dur="1" fill="hold">
                                          <p:stCondLst>
                                            <p:cond delay="0"/>
                                          </p:stCondLst>
                                        </p:cTn>
                                        <p:tgtEl>
                                          <p:spTgt spid="101379">
                                            <p:txEl>
                                              <p:pRg st="9" end="9"/>
                                            </p:txEl>
                                          </p:spTgt>
                                        </p:tgtEl>
                                        <p:attrNameLst>
                                          <p:attrName>style.visibility</p:attrName>
                                        </p:attrNameLst>
                                      </p:cBhvr>
                                      <p:to>
                                        <p:strVal val="visible"/>
                                      </p:to>
                                    </p:set>
                                    <p:animEffect transition="in" filter="fade">
                                      <p:cBhvr>
                                        <p:cTn id="49" dur="500"/>
                                        <p:tgtEl>
                                          <p:spTgt spid="101379">
                                            <p:txEl>
                                              <p:pRg st="9" end="9"/>
                                            </p:txEl>
                                          </p:spTgt>
                                        </p:tgtEl>
                                      </p:cBhvr>
                                    </p:animEffect>
                                    <p:anim calcmode="lin" valueType="num">
                                      <p:cBhvr>
                                        <p:cTn id="50" dur="500" fill="hold"/>
                                        <p:tgtEl>
                                          <p:spTgt spid="101379">
                                            <p:txEl>
                                              <p:pRg st="9" end="9"/>
                                            </p:txEl>
                                          </p:spTgt>
                                        </p:tgtEl>
                                        <p:attrNameLst>
                                          <p:attrName>ppt_x</p:attrName>
                                        </p:attrNameLst>
                                      </p:cBhvr>
                                      <p:tavLst>
                                        <p:tav tm="0">
                                          <p:val>
                                            <p:strVal val="#ppt_x"/>
                                          </p:val>
                                        </p:tav>
                                        <p:tav tm="100000">
                                          <p:val>
                                            <p:strVal val="#ppt_x"/>
                                          </p:val>
                                        </p:tav>
                                      </p:tavLst>
                                    </p:anim>
                                    <p:anim calcmode="lin" valueType="num">
                                      <p:cBhvr>
                                        <p:cTn id="51" dur="500" fill="hold"/>
                                        <p:tgtEl>
                                          <p:spTgt spid="101379">
                                            <p:txEl>
                                              <p:pRg st="9" end="9"/>
                                            </p:txEl>
                                          </p:spTgt>
                                        </p:tgtEl>
                                        <p:attrNameLst>
                                          <p:attrName>ppt_y</p:attrName>
                                        </p:attrNameLst>
                                      </p:cBhvr>
                                      <p:tavLst>
                                        <p:tav tm="0">
                                          <p:val>
                                            <p:strVal val="#ppt_y+.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1378" grpId="0"/>
      <p:bldP spid="101379" grpId="0" build="p"/>
    </p:bldLst>
  </p:timing>
</p:sld>
</file>

<file path=ppt/slides/slide1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2402" name="Rectangle 2">
            <a:extLst>
              <a:ext uri="{FF2B5EF4-FFF2-40B4-BE49-F238E27FC236}">
                <a16:creationId xmlns:a16="http://schemas.microsoft.com/office/drawing/2014/main" id="{C27858CC-3855-15BD-7E79-CEEB60C065AE}"/>
              </a:ext>
            </a:extLst>
          </p:cNvPr>
          <p:cNvSpPr>
            <a:spLocks noGrp="1" noChangeArrowheads="1"/>
          </p:cNvSpPr>
          <p:nvPr>
            <p:ph type="title"/>
          </p:nvPr>
        </p:nvSpPr>
        <p:spPr>
          <a:xfrm>
            <a:off x="0" y="0"/>
            <a:ext cx="9144000" cy="1219200"/>
          </a:xfrm>
        </p:spPr>
        <p:txBody>
          <a:bodyPr/>
          <a:lstStyle/>
          <a:p>
            <a:pPr algn="l"/>
            <a:r>
              <a:rPr lang="en-US" altLang="en-US" dirty="0"/>
              <a:t>THE WORLD IN WHICH CHRISTIANITY WAS BORN: THE Gentiles</a:t>
            </a:r>
          </a:p>
        </p:txBody>
      </p:sp>
      <p:sp>
        <p:nvSpPr>
          <p:cNvPr id="102403" name="Rectangle 3">
            <a:extLst>
              <a:ext uri="{FF2B5EF4-FFF2-40B4-BE49-F238E27FC236}">
                <a16:creationId xmlns:a16="http://schemas.microsoft.com/office/drawing/2014/main" id="{CE7B0724-B342-4E0C-6A42-82096BDD544E}"/>
              </a:ext>
            </a:extLst>
          </p:cNvPr>
          <p:cNvSpPr>
            <a:spLocks noGrp="1" noChangeArrowheads="1"/>
          </p:cNvSpPr>
          <p:nvPr>
            <p:ph type="body" idx="1"/>
          </p:nvPr>
        </p:nvSpPr>
        <p:spPr>
          <a:xfrm>
            <a:off x="0" y="1524000"/>
            <a:ext cx="8915400" cy="5029200"/>
          </a:xfrm>
        </p:spPr>
        <p:txBody>
          <a:bodyPr/>
          <a:lstStyle/>
          <a:p>
            <a:r>
              <a:rPr lang="en-CA" sz="1600" dirty="0"/>
              <a:t>This is the part of the world that worshipped the idols and they did not realize the meaning of God, sin, or holiness. </a:t>
            </a:r>
          </a:p>
          <a:p>
            <a:r>
              <a:rPr lang="en-CA" sz="1800" u="sng" dirty="0"/>
              <a:t>The Philosophy of the Gentiles: </a:t>
            </a:r>
          </a:p>
          <a:p>
            <a:r>
              <a:rPr lang="en-CA" sz="1600" dirty="0"/>
              <a:t>The most important schools of philosophy in the first years of Christianity were the Epicurean and Stoic. “Then certain Epicurean and Stoic philosophers encountered him. And some said, ‘What does this blabber want to say?’ Others said, ‘He seems to be a proclaimer of foreign gods,’ because he preached to them Jesus and the resurrection.” (Acts 17:18). </a:t>
            </a:r>
          </a:p>
          <a:p>
            <a:r>
              <a:rPr lang="en-CA" sz="1600" dirty="0"/>
              <a:t>The Epicurean philosophers: attacked all religions and they considered any faith in any religion to be a sin. They believe that no gods ruled the universe. They claimed that their God is somewhere, living in isolation of people and does not care about their life. The majority of the Romans believed in the Epicure’s philosophy. </a:t>
            </a:r>
          </a:p>
          <a:p>
            <a:r>
              <a:rPr lang="en-CA" sz="1600" dirty="0"/>
              <a:t>The Stoic philosophers: believed in One God, One Spirit from which all things came and that every person is a ray from the nature of God. Man has to maintain this ray and keep it light and in good condition. It is considered that the best gift to man from God is the mind. </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9" presetClass="entr" presetSubtype="0" fill="hold" grpId="0" nodeType="withEffect">
                                  <p:stCondLst>
                                    <p:cond delay="0"/>
                                  </p:stCondLst>
                                  <p:childTnLst>
                                    <p:set>
                                      <p:cBhvr>
                                        <p:cTn id="6" dur="1" fill="hold">
                                          <p:stCondLst>
                                            <p:cond delay="0"/>
                                          </p:stCondLst>
                                        </p:cTn>
                                        <p:tgtEl>
                                          <p:spTgt spid="102402"/>
                                        </p:tgtEl>
                                        <p:attrNameLst>
                                          <p:attrName>style.visibility</p:attrName>
                                        </p:attrNameLst>
                                      </p:cBhvr>
                                      <p:to>
                                        <p:strVal val="visible"/>
                                      </p:to>
                                    </p:set>
                                    <p:anim calcmode="lin" valueType="num">
                                      <p:cBhvr>
                                        <p:cTn id="7" dur="1000" fill="hold"/>
                                        <p:tgtEl>
                                          <p:spTgt spid="102402"/>
                                        </p:tgtEl>
                                        <p:attrNameLst>
                                          <p:attrName>ppt_x</p:attrName>
                                        </p:attrNameLst>
                                      </p:cBhvr>
                                      <p:tavLst>
                                        <p:tav tm="0">
                                          <p:val>
                                            <p:strVal val="#ppt_x-.2"/>
                                          </p:val>
                                        </p:tav>
                                        <p:tav tm="100000">
                                          <p:val>
                                            <p:strVal val="#ppt_x"/>
                                          </p:val>
                                        </p:tav>
                                      </p:tavLst>
                                    </p:anim>
                                    <p:anim calcmode="lin" valueType="num">
                                      <p:cBhvr>
                                        <p:cTn id="8" dur="1000" fill="hold"/>
                                        <p:tgtEl>
                                          <p:spTgt spid="102402"/>
                                        </p:tgtEl>
                                        <p:attrNameLst>
                                          <p:attrName>ppt_y</p:attrName>
                                        </p:attrNameLst>
                                      </p:cBhvr>
                                      <p:tavLst>
                                        <p:tav tm="0">
                                          <p:val>
                                            <p:strVal val="#ppt_y"/>
                                          </p:val>
                                        </p:tav>
                                        <p:tav tm="100000">
                                          <p:val>
                                            <p:strVal val="#ppt_y"/>
                                          </p:val>
                                        </p:tav>
                                      </p:tavLst>
                                    </p:anim>
                                    <p:animEffect transition="in" filter="wipe(right)" prLst="gradientSize: 0.1">
                                      <p:cBhvr>
                                        <p:cTn id="9" dur="1000"/>
                                        <p:tgtEl>
                                          <p:spTgt spid="102402"/>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44" presetClass="entr" presetSubtype="0" fill="hold" grpId="0" nodeType="clickEffect">
                                  <p:stCondLst>
                                    <p:cond delay="0"/>
                                  </p:stCondLst>
                                  <p:childTnLst>
                                    <p:set>
                                      <p:cBhvr>
                                        <p:cTn id="13" dur="1" fill="hold">
                                          <p:stCondLst>
                                            <p:cond delay="0"/>
                                          </p:stCondLst>
                                        </p:cTn>
                                        <p:tgtEl>
                                          <p:spTgt spid="102403">
                                            <p:txEl>
                                              <p:pRg st="0" end="0"/>
                                            </p:txEl>
                                          </p:spTgt>
                                        </p:tgtEl>
                                        <p:attrNameLst>
                                          <p:attrName>style.visibility</p:attrName>
                                        </p:attrNameLst>
                                      </p:cBhvr>
                                      <p:to>
                                        <p:strVal val="visible"/>
                                      </p:to>
                                    </p:set>
                                    <p:animEffect transition="in" filter="fade">
                                      <p:cBhvr>
                                        <p:cTn id="14" dur="500"/>
                                        <p:tgtEl>
                                          <p:spTgt spid="102403">
                                            <p:txEl>
                                              <p:pRg st="0" end="0"/>
                                            </p:txEl>
                                          </p:spTgt>
                                        </p:tgtEl>
                                      </p:cBhvr>
                                    </p:animEffect>
                                    <p:anim calcmode="lin" valueType="num">
                                      <p:cBhvr>
                                        <p:cTn id="15" dur="500" fill="hold"/>
                                        <p:tgtEl>
                                          <p:spTgt spid="102403">
                                            <p:txEl>
                                              <p:pRg st="0" end="0"/>
                                            </p:txEl>
                                          </p:spTgt>
                                        </p:tgtEl>
                                        <p:attrNameLst>
                                          <p:attrName>ppt_x</p:attrName>
                                        </p:attrNameLst>
                                      </p:cBhvr>
                                      <p:tavLst>
                                        <p:tav tm="0">
                                          <p:val>
                                            <p:strVal val="#ppt_x"/>
                                          </p:val>
                                        </p:tav>
                                        <p:tav tm="100000">
                                          <p:val>
                                            <p:strVal val="#ppt_x"/>
                                          </p:val>
                                        </p:tav>
                                      </p:tavLst>
                                    </p:anim>
                                    <p:anim calcmode="lin" valueType="num">
                                      <p:cBhvr>
                                        <p:cTn id="16" dur="500" fill="hold"/>
                                        <p:tgtEl>
                                          <p:spTgt spid="102403">
                                            <p:txEl>
                                              <p:pRg st="0" end="0"/>
                                            </p:txEl>
                                          </p:spTgt>
                                        </p:tgtEl>
                                        <p:attrNameLst>
                                          <p:attrName>ppt_y</p:attrName>
                                        </p:attrNameLst>
                                      </p:cBhvr>
                                      <p:tavLst>
                                        <p:tav tm="0">
                                          <p:val>
                                            <p:strVal val="#ppt_y+.05"/>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4" presetClass="entr" presetSubtype="0" fill="hold" grpId="0" nodeType="clickEffect">
                                  <p:stCondLst>
                                    <p:cond delay="0"/>
                                  </p:stCondLst>
                                  <p:childTnLst>
                                    <p:set>
                                      <p:cBhvr>
                                        <p:cTn id="20" dur="1" fill="hold">
                                          <p:stCondLst>
                                            <p:cond delay="0"/>
                                          </p:stCondLst>
                                        </p:cTn>
                                        <p:tgtEl>
                                          <p:spTgt spid="102403">
                                            <p:txEl>
                                              <p:pRg st="1" end="1"/>
                                            </p:txEl>
                                          </p:spTgt>
                                        </p:tgtEl>
                                        <p:attrNameLst>
                                          <p:attrName>style.visibility</p:attrName>
                                        </p:attrNameLst>
                                      </p:cBhvr>
                                      <p:to>
                                        <p:strVal val="visible"/>
                                      </p:to>
                                    </p:set>
                                    <p:animEffect transition="in" filter="fade">
                                      <p:cBhvr>
                                        <p:cTn id="21" dur="500"/>
                                        <p:tgtEl>
                                          <p:spTgt spid="102403">
                                            <p:txEl>
                                              <p:pRg st="1" end="1"/>
                                            </p:txEl>
                                          </p:spTgt>
                                        </p:tgtEl>
                                      </p:cBhvr>
                                    </p:animEffect>
                                    <p:anim calcmode="lin" valueType="num">
                                      <p:cBhvr>
                                        <p:cTn id="22" dur="500" fill="hold"/>
                                        <p:tgtEl>
                                          <p:spTgt spid="102403">
                                            <p:txEl>
                                              <p:pRg st="1" end="1"/>
                                            </p:txEl>
                                          </p:spTgt>
                                        </p:tgtEl>
                                        <p:attrNameLst>
                                          <p:attrName>ppt_x</p:attrName>
                                        </p:attrNameLst>
                                      </p:cBhvr>
                                      <p:tavLst>
                                        <p:tav tm="0">
                                          <p:val>
                                            <p:strVal val="#ppt_x"/>
                                          </p:val>
                                        </p:tav>
                                        <p:tav tm="100000">
                                          <p:val>
                                            <p:strVal val="#ppt_x"/>
                                          </p:val>
                                        </p:tav>
                                      </p:tavLst>
                                    </p:anim>
                                    <p:anim calcmode="lin" valueType="num">
                                      <p:cBhvr>
                                        <p:cTn id="23" dur="500" fill="hold"/>
                                        <p:tgtEl>
                                          <p:spTgt spid="102403">
                                            <p:txEl>
                                              <p:pRg st="1" end="1"/>
                                            </p:txEl>
                                          </p:spTgt>
                                        </p:tgtEl>
                                        <p:attrNameLst>
                                          <p:attrName>ppt_y</p:attrName>
                                        </p:attrNameLst>
                                      </p:cBhvr>
                                      <p:tavLst>
                                        <p:tav tm="0">
                                          <p:val>
                                            <p:strVal val="#ppt_y+.05"/>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4" presetClass="entr" presetSubtype="0" fill="hold" grpId="0" nodeType="clickEffect">
                                  <p:stCondLst>
                                    <p:cond delay="0"/>
                                  </p:stCondLst>
                                  <p:childTnLst>
                                    <p:set>
                                      <p:cBhvr>
                                        <p:cTn id="27" dur="1" fill="hold">
                                          <p:stCondLst>
                                            <p:cond delay="0"/>
                                          </p:stCondLst>
                                        </p:cTn>
                                        <p:tgtEl>
                                          <p:spTgt spid="102403">
                                            <p:txEl>
                                              <p:pRg st="2" end="2"/>
                                            </p:txEl>
                                          </p:spTgt>
                                        </p:tgtEl>
                                        <p:attrNameLst>
                                          <p:attrName>style.visibility</p:attrName>
                                        </p:attrNameLst>
                                      </p:cBhvr>
                                      <p:to>
                                        <p:strVal val="visible"/>
                                      </p:to>
                                    </p:set>
                                    <p:animEffect transition="in" filter="fade">
                                      <p:cBhvr>
                                        <p:cTn id="28" dur="500"/>
                                        <p:tgtEl>
                                          <p:spTgt spid="102403">
                                            <p:txEl>
                                              <p:pRg st="2" end="2"/>
                                            </p:txEl>
                                          </p:spTgt>
                                        </p:tgtEl>
                                      </p:cBhvr>
                                    </p:animEffect>
                                    <p:anim calcmode="lin" valueType="num">
                                      <p:cBhvr>
                                        <p:cTn id="29" dur="500" fill="hold"/>
                                        <p:tgtEl>
                                          <p:spTgt spid="102403">
                                            <p:txEl>
                                              <p:pRg st="2" end="2"/>
                                            </p:txEl>
                                          </p:spTgt>
                                        </p:tgtEl>
                                        <p:attrNameLst>
                                          <p:attrName>ppt_x</p:attrName>
                                        </p:attrNameLst>
                                      </p:cBhvr>
                                      <p:tavLst>
                                        <p:tav tm="0">
                                          <p:val>
                                            <p:strVal val="#ppt_x"/>
                                          </p:val>
                                        </p:tav>
                                        <p:tav tm="100000">
                                          <p:val>
                                            <p:strVal val="#ppt_x"/>
                                          </p:val>
                                        </p:tav>
                                      </p:tavLst>
                                    </p:anim>
                                    <p:anim calcmode="lin" valueType="num">
                                      <p:cBhvr>
                                        <p:cTn id="30" dur="500" fill="hold"/>
                                        <p:tgtEl>
                                          <p:spTgt spid="102403">
                                            <p:txEl>
                                              <p:pRg st="2" end="2"/>
                                            </p:txEl>
                                          </p:spTgt>
                                        </p:tgtEl>
                                        <p:attrNameLst>
                                          <p:attrName>ppt_y</p:attrName>
                                        </p:attrNameLst>
                                      </p:cBhvr>
                                      <p:tavLst>
                                        <p:tav tm="0">
                                          <p:val>
                                            <p:strVal val="#ppt_y+.05"/>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4" presetClass="entr" presetSubtype="0" fill="hold" grpId="0" nodeType="clickEffect">
                                  <p:stCondLst>
                                    <p:cond delay="0"/>
                                  </p:stCondLst>
                                  <p:childTnLst>
                                    <p:set>
                                      <p:cBhvr>
                                        <p:cTn id="34" dur="1" fill="hold">
                                          <p:stCondLst>
                                            <p:cond delay="0"/>
                                          </p:stCondLst>
                                        </p:cTn>
                                        <p:tgtEl>
                                          <p:spTgt spid="102403">
                                            <p:txEl>
                                              <p:pRg st="3" end="3"/>
                                            </p:txEl>
                                          </p:spTgt>
                                        </p:tgtEl>
                                        <p:attrNameLst>
                                          <p:attrName>style.visibility</p:attrName>
                                        </p:attrNameLst>
                                      </p:cBhvr>
                                      <p:to>
                                        <p:strVal val="visible"/>
                                      </p:to>
                                    </p:set>
                                    <p:animEffect transition="in" filter="fade">
                                      <p:cBhvr>
                                        <p:cTn id="35" dur="500"/>
                                        <p:tgtEl>
                                          <p:spTgt spid="102403">
                                            <p:txEl>
                                              <p:pRg st="3" end="3"/>
                                            </p:txEl>
                                          </p:spTgt>
                                        </p:tgtEl>
                                      </p:cBhvr>
                                    </p:animEffect>
                                    <p:anim calcmode="lin" valueType="num">
                                      <p:cBhvr>
                                        <p:cTn id="36" dur="500" fill="hold"/>
                                        <p:tgtEl>
                                          <p:spTgt spid="102403">
                                            <p:txEl>
                                              <p:pRg st="3" end="3"/>
                                            </p:txEl>
                                          </p:spTgt>
                                        </p:tgtEl>
                                        <p:attrNameLst>
                                          <p:attrName>ppt_x</p:attrName>
                                        </p:attrNameLst>
                                      </p:cBhvr>
                                      <p:tavLst>
                                        <p:tav tm="0">
                                          <p:val>
                                            <p:strVal val="#ppt_x"/>
                                          </p:val>
                                        </p:tav>
                                        <p:tav tm="100000">
                                          <p:val>
                                            <p:strVal val="#ppt_x"/>
                                          </p:val>
                                        </p:tav>
                                      </p:tavLst>
                                    </p:anim>
                                    <p:anim calcmode="lin" valueType="num">
                                      <p:cBhvr>
                                        <p:cTn id="37" dur="500" fill="hold"/>
                                        <p:tgtEl>
                                          <p:spTgt spid="102403">
                                            <p:txEl>
                                              <p:pRg st="3" end="3"/>
                                            </p:txEl>
                                          </p:spTgt>
                                        </p:tgtEl>
                                        <p:attrNameLst>
                                          <p:attrName>ppt_y</p:attrName>
                                        </p:attrNameLst>
                                      </p:cBhvr>
                                      <p:tavLst>
                                        <p:tav tm="0">
                                          <p:val>
                                            <p:strVal val="#ppt_y+.05"/>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4" presetClass="entr" presetSubtype="0" fill="hold" grpId="0" nodeType="clickEffect">
                                  <p:stCondLst>
                                    <p:cond delay="0"/>
                                  </p:stCondLst>
                                  <p:childTnLst>
                                    <p:set>
                                      <p:cBhvr>
                                        <p:cTn id="41" dur="1" fill="hold">
                                          <p:stCondLst>
                                            <p:cond delay="0"/>
                                          </p:stCondLst>
                                        </p:cTn>
                                        <p:tgtEl>
                                          <p:spTgt spid="102403">
                                            <p:txEl>
                                              <p:pRg st="4" end="4"/>
                                            </p:txEl>
                                          </p:spTgt>
                                        </p:tgtEl>
                                        <p:attrNameLst>
                                          <p:attrName>style.visibility</p:attrName>
                                        </p:attrNameLst>
                                      </p:cBhvr>
                                      <p:to>
                                        <p:strVal val="visible"/>
                                      </p:to>
                                    </p:set>
                                    <p:animEffect transition="in" filter="fade">
                                      <p:cBhvr>
                                        <p:cTn id="42" dur="500"/>
                                        <p:tgtEl>
                                          <p:spTgt spid="102403">
                                            <p:txEl>
                                              <p:pRg st="4" end="4"/>
                                            </p:txEl>
                                          </p:spTgt>
                                        </p:tgtEl>
                                      </p:cBhvr>
                                    </p:animEffect>
                                    <p:anim calcmode="lin" valueType="num">
                                      <p:cBhvr>
                                        <p:cTn id="43" dur="500" fill="hold"/>
                                        <p:tgtEl>
                                          <p:spTgt spid="102403">
                                            <p:txEl>
                                              <p:pRg st="4" end="4"/>
                                            </p:txEl>
                                          </p:spTgt>
                                        </p:tgtEl>
                                        <p:attrNameLst>
                                          <p:attrName>ppt_x</p:attrName>
                                        </p:attrNameLst>
                                      </p:cBhvr>
                                      <p:tavLst>
                                        <p:tav tm="0">
                                          <p:val>
                                            <p:strVal val="#ppt_x"/>
                                          </p:val>
                                        </p:tav>
                                        <p:tav tm="100000">
                                          <p:val>
                                            <p:strVal val="#ppt_x"/>
                                          </p:val>
                                        </p:tav>
                                      </p:tavLst>
                                    </p:anim>
                                    <p:anim calcmode="lin" valueType="num">
                                      <p:cBhvr>
                                        <p:cTn id="44" dur="500" fill="hold"/>
                                        <p:tgtEl>
                                          <p:spTgt spid="102403">
                                            <p:txEl>
                                              <p:pRg st="4" end="4"/>
                                            </p:txEl>
                                          </p:spTgt>
                                        </p:tgtEl>
                                        <p:attrNameLst>
                                          <p:attrName>ppt_y</p:attrName>
                                        </p:attrNameLst>
                                      </p:cBhvr>
                                      <p:tavLst>
                                        <p:tav tm="0">
                                          <p:val>
                                            <p:strVal val="#ppt_y+.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02" grpId="0"/>
      <p:bldP spid="102403" grpId="0" build="p"/>
    </p:bldLst>
  </p:timing>
</p:sld>
</file>

<file path=ppt/slides/slide1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3426" name="Rectangle 2">
            <a:extLst>
              <a:ext uri="{FF2B5EF4-FFF2-40B4-BE49-F238E27FC236}">
                <a16:creationId xmlns:a16="http://schemas.microsoft.com/office/drawing/2014/main" id="{E8A20A5A-922E-4523-5A68-0BC3EDE25CD9}"/>
              </a:ext>
            </a:extLst>
          </p:cNvPr>
          <p:cNvSpPr>
            <a:spLocks noGrp="1" noChangeArrowheads="1"/>
          </p:cNvSpPr>
          <p:nvPr>
            <p:ph type="title"/>
          </p:nvPr>
        </p:nvSpPr>
        <p:spPr>
          <a:xfrm>
            <a:off x="0" y="0"/>
            <a:ext cx="9144000" cy="1295400"/>
          </a:xfrm>
        </p:spPr>
        <p:txBody>
          <a:bodyPr/>
          <a:lstStyle/>
          <a:p>
            <a:pPr algn="l"/>
            <a:r>
              <a:rPr lang="en-US" altLang="en-US" dirty="0"/>
              <a:t>THE WORLD IN WHICH CHRISTIANITY WAS BORN: THE Roman Empire</a:t>
            </a:r>
          </a:p>
        </p:txBody>
      </p:sp>
      <p:sp>
        <p:nvSpPr>
          <p:cNvPr id="103427" name="Rectangle 3">
            <a:extLst>
              <a:ext uri="{FF2B5EF4-FFF2-40B4-BE49-F238E27FC236}">
                <a16:creationId xmlns:a16="http://schemas.microsoft.com/office/drawing/2014/main" id="{D0DCBE15-A06A-EA23-8F16-CB0F71D272D7}"/>
              </a:ext>
            </a:extLst>
          </p:cNvPr>
          <p:cNvSpPr>
            <a:spLocks noGrp="1" noChangeArrowheads="1"/>
          </p:cNvSpPr>
          <p:nvPr>
            <p:ph type="body" idx="1"/>
          </p:nvPr>
        </p:nvSpPr>
        <p:spPr/>
        <p:txBody>
          <a:bodyPr/>
          <a:lstStyle/>
          <a:p>
            <a:r>
              <a:rPr lang="en-CA" sz="1800" dirty="0"/>
              <a:t>The Jewish countries were under the Roman authorities, which were strong and well organized. We read in the Gospel and in the Book of Acts about the Roman authority. </a:t>
            </a:r>
          </a:p>
          <a:p>
            <a:pPr lvl="0"/>
            <a:r>
              <a:rPr lang="en-CA" sz="1800" dirty="0"/>
              <a:t>Its extension: It has parts in Europe, Asia and Africa. </a:t>
            </a:r>
          </a:p>
          <a:p>
            <a:pPr lvl="0"/>
            <a:r>
              <a:rPr lang="en-CA" sz="1800" dirty="0"/>
              <a:t>Its governments: It was composed of provinces, each of which had a governor appointed by the capital Rome, and they were under the Roman law and taxation system. Egypt was also under the Romans, as it was a Roman province. </a:t>
            </a:r>
          </a:p>
          <a:p>
            <a:r>
              <a:rPr lang="en-CA" sz="1800" dirty="0"/>
              <a:t>It was a rule at this time that the defeated countries became under the ownership of the victorious country but the original defeated people can still live in it by paying money regularly in return. As such, the Romans used to review regularly the number of people under their authority. “And it came to pass in those days that a decree went out from Caesar Augustus that all the world should be registered.” (Luke 2:1). </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9" presetClass="entr" presetSubtype="0" fill="hold" grpId="0" nodeType="withEffect">
                                  <p:stCondLst>
                                    <p:cond delay="0"/>
                                  </p:stCondLst>
                                  <p:childTnLst>
                                    <p:set>
                                      <p:cBhvr>
                                        <p:cTn id="6" dur="1" fill="hold">
                                          <p:stCondLst>
                                            <p:cond delay="0"/>
                                          </p:stCondLst>
                                        </p:cTn>
                                        <p:tgtEl>
                                          <p:spTgt spid="103426"/>
                                        </p:tgtEl>
                                        <p:attrNameLst>
                                          <p:attrName>style.visibility</p:attrName>
                                        </p:attrNameLst>
                                      </p:cBhvr>
                                      <p:to>
                                        <p:strVal val="visible"/>
                                      </p:to>
                                    </p:set>
                                    <p:anim calcmode="lin" valueType="num">
                                      <p:cBhvr>
                                        <p:cTn id="7" dur="1000" fill="hold"/>
                                        <p:tgtEl>
                                          <p:spTgt spid="103426"/>
                                        </p:tgtEl>
                                        <p:attrNameLst>
                                          <p:attrName>ppt_x</p:attrName>
                                        </p:attrNameLst>
                                      </p:cBhvr>
                                      <p:tavLst>
                                        <p:tav tm="0">
                                          <p:val>
                                            <p:strVal val="#ppt_x-.2"/>
                                          </p:val>
                                        </p:tav>
                                        <p:tav tm="100000">
                                          <p:val>
                                            <p:strVal val="#ppt_x"/>
                                          </p:val>
                                        </p:tav>
                                      </p:tavLst>
                                    </p:anim>
                                    <p:anim calcmode="lin" valueType="num">
                                      <p:cBhvr>
                                        <p:cTn id="8" dur="1000" fill="hold"/>
                                        <p:tgtEl>
                                          <p:spTgt spid="103426"/>
                                        </p:tgtEl>
                                        <p:attrNameLst>
                                          <p:attrName>ppt_y</p:attrName>
                                        </p:attrNameLst>
                                      </p:cBhvr>
                                      <p:tavLst>
                                        <p:tav tm="0">
                                          <p:val>
                                            <p:strVal val="#ppt_y"/>
                                          </p:val>
                                        </p:tav>
                                        <p:tav tm="100000">
                                          <p:val>
                                            <p:strVal val="#ppt_y"/>
                                          </p:val>
                                        </p:tav>
                                      </p:tavLst>
                                    </p:anim>
                                    <p:animEffect transition="in" filter="wipe(right)" prLst="gradientSize: 0.1">
                                      <p:cBhvr>
                                        <p:cTn id="9" dur="1000"/>
                                        <p:tgtEl>
                                          <p:spTgt spid="103426"/>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44" presetClass="entr" presetSubtype="0" fill="hold" grpId="0" nodeType="clickEffect">
                                  <p:stCondLst>
                                    <p:cond delay="0"/>
                                  </p:stCondLst>
                                  <p:childTnLst>
                                    <p:set>
                                      <p:cBhvr>
                                        <p:cTn id="13" dur="1" fill="hold">
                                          <p:stCondLst>
                                            <p:cond delay="0"/>
                                          </p:stCondLst>
                                        </p:cTn>
                                        <p:tgtEl>
                                          <p:spTgt spid="103427">
                                            <p:txEl>
                                              <p:pRg st="0" end="0"/>
                                            </p:txEl>
                                          </p:spTgt>
                                        </p:tgtEl>
                                        <p:attrNameLst>
                                          <p:attrName>style.visibility</p:attrName>
                                        </p:attrNameLst>
                                      </p:cBhvr>
                                      <p:to>
                                        <p:strVal val="visible"/>
                                      </p:to>
                                    </p:set>
                                    <p:animEffect transition="in" filter="fade">
                                      <p:cBhvr>
                                        <p:cTn id="14" dur="500"/>
                                        <p:tgtEl>
                                          <p:spTgt spid="103427">
                                            <p:txEl>
                                              <p:pRg st="0" end="0"/>
                                            </p:txEl>
                                          </p:spTgt>
                                        </p:tgtEl>
                                      </p:cBhvr>
                                    </p:animEffect>
                                    <p:anim calcmode="lin" valueType="num">
                                      <p:cBhvr>
                                        <p:cTn id="15" dur="500" fill="hold"/>
                                        <p:tgtEl>
                                          <p:spTgt spid="103427">
                                            <p:txEl>
                                              <p:pRg st="0" end="0"/>
                                            </p:txEl>
                                          </p:spTgt>
                                        </p:tgtEl>
                                        <p:attrNameLst>
                                          <p:attrName>ppt_x</p:attrName>
                                        </p:attrNameLst>
                                      </p:cBhvr>
                                      <p:tavLst>
                                        <p:tav tm="0">
                                          <p:val>
                                            <p:strVal val="#ppt_x"/>
                                          </p:val>
                                        </p:tav>
                                        <p:tav tm="100000">
                                          <p:val>
                                            <p:strVal val="#ppt_x"/>
                                          </p:val>
                                        </p:tav>
                                      </p:tavLst>
                                    </p:anim>
                                    <p:anim calcmode="lin" valueType="num">
                                      <p:cBhvr>
                                        <p:cTn id="16" dur="500" fill="hold"/>
                                        <p:tgtEl>
                                          <p:spTgt spid="103427">
                                            <p:txEl>
                                              <p:pRg st="0" end="0"/>
                                            </p:txEl>
                                          </p:spTgt>
                                        </p:tgtEl>
                                        <p:attrNameLst>
                                          <p:attrName>ppt_y</p:attrName>
                                        </p:attrNameLst>
                                      </p:cBhvr>
                                      <p:tavLst>
                                        <p:tav tm="0">
                                          <p:val>
                                            <p:strVal val="#ppt_y+.05"/>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4" presetClass="entr" presetSubtype="0" fill="hold" grpId="0" nodeType="clickEffect">
                                  <p:stCondLst>
                                    <p:cond delay="0"/>
                                  </p:stCondLst>
                                  <p:childTnLst>
                                    <p:set>
                                      <p:cBhvr>
                                        <p:cTn id="20" dur="1" fill="hold">
                                          <p:stCondLst>
                                            <p:cond delay="0"/>
                                          </p:stCondLst>
                                        </p:cTn>
                                        <p:tgtEl>
                                          <p:spTgt spid="103427">
                                            <p:txEl>
                                              <p:pRg st="1" end="1"/>
                                            </p:txEl>
                                          </p:spTgt>
                                        </p:tgtEl>
                                        <p:attrNameLst>
                                          <p:attrName>style.visibility</p:attrName>
                                        </p:attrNameLst>
                                      </p:cBhvr>
                                      <p:to>
                                        <p:strVal val="visible"/>
                                      </p:to>
                                    </p:set>
                                    <p:animEffect transition="in" filter="fade">
                                      <p:cBhvr>
                                        <p:cTn id="21" dur="500"/>
                                        <p:tgtEl>
                                          <p:spTgt spid="103427">
                                            <p:txEl>
                                              <p:pRg st="1" end="1"/>
                                            </p:txEl>
                                          </p:spTgt>
                                        </p:tgtEl>
                                      </p:cBhvr>
                                    </p:animEffect>
                                    <p:anim calcmode="lin" valueType="num">
                                      <p:cBhvr>
                                        <p:cTn id="22" dur="500" fill="hold"/>
                                        <p:tgtEl>
                                          <p:spTgt spid="103427">
                                            <p:txEl>
                                              <p:pRg st="1" end="1"/>
                                            </p:txEl>
                                          </p:spTgt>
                                        </p:tgtEl>
                                        <p:attrNameLst>
                                          <p:attrName>ppt_x</p:attrName>
                                        </p:attrNameLst>
                                      </p:cBhvr>
                                      <p:tavLst>
                                        <p:tav tm="0">
                                          <p:val>
                                            <p:strVal val="#ppt_x"/>
                                          </p:val>
                                        </p:tav>
                                        <p:tav tm="100000">
                                          <p:val>
                                            <p:strVal val="#ppt_x"/>
                                          </p:val>
                                        </p:tav>
                                      </p:tavLst>
                                    </p:anim>
                                    <p:anim calcmode="lin" valueType="num">
                                      <p:cBhvr>
                                        <p:cTn id="23" dur="500" fill="hold"/>
                                        <p:tgtEl>
                                          <p:spTgt spid="103427">
                                            <p:txEl>
                                              <p:pRg st="1" end="1"/>
                                            </p:txEl>
                                          </p:spTgt>
                                        </p:tgtEl>
                                        <p:attrNameLst>
                                          <p:attrName>ppt_y</p:attrName>
                                        </p:attrNameLst>
                                      </p:cBhvr>
                                      <p:tavLst>
                                        <p:tav tm="0">
                                          <p:val>
                                            <p:strVal val="#ppt_y+.05"/>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4" presetClass="entr" presetSubtype="0" fill="hold" grpId="0" nodeType="clickEffect">
                                  <p:stCondLst>
                                    <p:cond delay="0"/>
                                  </p:stCondLst>
                                  <p:childTnLst>
                                    <p:set>
                                      <p:cBhvr>
                                        <p:cTn id="27" dur="1" fill="hold">
                                          <p:stCondLst>
                                            <p:cond delay="0"/>
                                          </p:stCondLst>
                                        </p:cTn>
                                        <p:tgtEl>
                                          <p:spTgt spid="103427">
                                            <p:txEl>
                                              <p:pRg st="2" end="2"/>
                                            </p:txEl>
                                          </p:spTgt>
                                        </p:tgtEl>
                                        <p:attrNameLst>
                                          <p:attrName>style.visibility</p:attrName>
                                        </p:attrNameLst>
                                      </p:cBhvr>
                                      <p:to>
                                        <p:strVal val="visible"/>
                                      </p:to>
                                    </p:set>
                                    <p:animEffect transition="in" filter="fade">
                                      <p:cBhvr>
                                        <p:cTn id="28" dur="500"/>
                                        <p:tgtEl>
                                          <p:spTgt spid="103427">
                                            <p:txEl>
                                              <p:pRg st="2" end="2"/>
                                            </p:txEl>
                                          </p:spTgt>
                                        </p:tgtEl>
                                      </p:cBhvr>
                                    </p:animEffect>
                                    <p:anim calcmode="lin" valueType="num">
                                      <p:cBhvr>
                                        <p:cTn id="29" dur="500" fill="hold"/>
                                        <p:tgtEl>
                                          <p:spTgt spid="103427">
                                            <p:txEl>
                                              <p:pRg st="2" end="2"/>
                                            </p:txEl>
                                          </p:spTgt>
                                        </p:tgtEl>
                                        <p:attrNameLst>
                                          <p:attrName>ppt_x</p:attrName>
                                        </p:attrNameLst>
                                      </p:cBhvr>
                                      <p:tavLst>
                                        <p:tav tm="0">
                                          <p:val>
                                            <p:strVal val="#ppt_x"/>
                                          </p:val>
                                        </p:tav>
                                        <p:tav tm="100000">
                                          <p:val>
                                            <p:strVal val="#ppt_x"/>
                                          </p:val>
                                        </p:tav>
                                      </p:tavLst>
                                    </p:anim>
                                    <p:anim calcmode="lin" valueType="num">
                                      <p:cBhvr>
                                        <p:cTn id="30" dur="500" fill="hold"/>
                                        <p:tgtEl>
                                          <p:spTgt spid="103427">
                                            <p:txEl>
                                              <p:pRg st="2" end="2"/>
                                            </p:txEl>
                                          </p:spTgt>
                                        </p:tgtEl>
                                        <p:attrNameLst>
                                          <p:attrName>ppt_y</p:attrName>
                                        </p:attrNameLst>
                                      </p:cBhvr>
                                      <p:tavLst>
                                        <p:tav tm="0">
                                          <p:val>
                                            <p:strVal val="#ppt_y+.05"/>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4" presetClass="entr" presetSubtype="0" fill="hold" grpId="0" nodeType="clickEffect">
                                  <p:stCondLst>
                                    <p:cond delay="0"/>
                                  </p:stCondLst>
                                  <p:childTnLst>
                                    <p:set>
                                      <p:cBhvr>
                                        <p:cTn id="34" dur="1" fill="hold">
                                          <p:stCondLst>
                                            <p:cond delay="0"/>
                                          </p:stCondLst>
                                        </p:cTn>
                                        <p:tgtEl>
                                          <p:spTgt spid="103427">
                                            <p:txEl>
                                              <p:pRg st="3" end="3"/>
                                            </p:txEl>
                                          </p:spTgt>
                                        </p:tgtEl>
                                        <p:attrNameLst>
                                          <p:attrName>style.visibility</p:attrName>
                                        </p:attrNameLst>
                                      </p:cBhvr>
                                      <p:to>
                                        <p:strVal val="visible"/>
                                      </p:to>
                                    </p:set>
                                    <p:animEffect transition="in" filter="fade">
                                      <p:cBhvr>
                                        <p:cTn id="35" dur="500"/>
                                        <p:tgtEl>
                                          <p:spTgt spid="103427">
                                            <p:txEl>
                                              <p:pRg st="3" end="3"/>
                                            </p:txEl>
                                          </p:spTgt>
                                        </p:tgtEl>
                                      </p:cBhvr>
                                    </p:animEffect>
                                    <p:anim calcmode="lin" valueType="num">
                                      <p:cBhvr>
                                        <p:cTn id="36" dur="500" fill="hold"/>
                                        <p:tgtEl>
                                          <p:spTgt spid="103427">
                                            <p:txEl>
                                              <p:pRg st="3" end="3"/>
                                            </p:txEl>
                                          </p:spTgt>
                                        </p:tgtEl>
                                        <p:attrNameLst>
                                          <p:attrName>ppt_x</p:attrName>
                                        </p:attrNameLst>
                                      </p:cBhvr>
                                      <p:tavLst>
                                        <p:tav tm="0">
                                          <p:val>
                                            <p:strVal val="#ppt_x"/>
                                          </p:val>
                                        </p:tav>
                                        <p:tav tm="100000">
                                          <p:val>
                                            <p:strVal val="#ppt_x"/>
                                          </p:val>
                                        </p:tav>
                                      </p:tavLst>
                                    </p:anim>
                                    <p:anim calcmode="lin" valueType="num">
                                      <p:cBhvr>
                                        <p:cTn id="37" dur="500" fill="hold"/>
                                        <p:tgtEl>
                                          <p:spTgt spid="103427">
                                            <p:txEl>
                                              <p:pRg st="3" end="3"/>
                                            </p:txEl>
                                          </p:spTgt>
                                        </p:tgtEl>
                                        <p:attrNameLst>
                                          <p:attrName>ppt_y</p:attrName>
                                        </p:attrNameLst>
                                      </p:cBhvr>
                                      <p:tavLst>
                                        <p:tav tm="0">
                                          <p:val>
                                            <p:strVal val="#ppt_y+.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3426" grpId="0"/>
      <p:bldP spid="103427" grpId="0" build="p"/>
    </p:bldLst>
  </p:timing>
</p:sld>
</file>

<file path=ppt/slides/slide1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3426" name="Rectangle 2">
            <a:extLst>
              <a:ext uri="{FF2B5EF4-FFF2-40B4-BE49-F238E27FC236}">
                <a16:creationId xmlns:a16="http://schemas.microsoft.com/office/drawing/2014/main" id="{E8A20A5A-922E-4523-5A68-0BC3EDE25CD9}"/>
              </a:ext>
            </a:extLst>
          </p:cNvPr>
          <p:cNvSpPr>
            <a:spLocks noGrp="1" noChangeArrowheads="1"/>
          </p:cNvSpPr>
          <p:nvPr>
            <p:ph type="title"/>
          </p:nvPr>
        </p:nvSpPr>
        <p:spPr>
          <a:xfrm>
            <a:off x="0" y="0"/>
            <a:ext cx="9144000" cy="1295400"/>
          </a:xfrm>
        </p:spPr>
        <p:txBody>
          <a:bodyPr/>
          <a:lstStyle/>
          <a:p>
            <a:pPr algn="l"/>
            <a:r>
              <a:rPr lang="en-US" altLang="en-US" dirty="0"/>
              <a:t>THE WORLD IN WHICH CHRISTIANITY WAS BORN: THE Roman Empire</a:t>
            </a:r>
          </a:p>
        </p:txBody>
      </p:sp>
      <p:sp>
        <p:nvSpPr>
          <p:cNvPr id="103427" name="Rectangle 3">
            <a:extLst>
              <a:ext uri="{FF2B5EF4-FFF2-40B4-BE49-F238E27FC236}">
                <a16:creationId xmlns:a16="http://schemas.microsoft.com/office/drawing/2014/main" id="{D0DCBE15-A06A-EA23-8F16-CB0F71D272D7}"/>
              </a:ext>
            </a:extLst>
          </p:cNvPr>
          <p:cNvSpPr>
            <a:spLocks noGrp="1" noChangeArrowheads="1"/>
          </p:cNvSpPr>
          <p:nvPr>
            <p:ph type="body" idx="1"/>
          </p:nvPr>
        </p:nvSpPr>
        <p:spPr/>
        <p:txBody>
          <a:bodyPr/>
          <a:lstStyle/>
          <a:p>
            <a:endParaRPr lang="en-CA" sz="1400" dirty="0"/>
          </a:p>
          <a:p>
            <a:pPr marL="0" indent="0">
              <a:buNone/>
            </a:pPr>
            <a:r>
              <a:rPr lang="en-CA" sz="1800" u="sng" dirty="0"/>
              <a:t>The Rights of Roman Citizenship: </a:t>
            </a:r>
          </a:p>
          <a:p>
            <a:r>
              <a:rPr lang="en-CA" sz="1600" dirty="0"/>
              <a:t>This is a special status. “Roman citizens” rights were given to a few people. It was obtainable either by buying it or serving in the army for a long time. The privileges gained were:- </a:t>
            </a:r>
          </a:p>
          <a:p>
            <a:r>
              <a:rPr lang="en-CA" sz="1600" dirty="0"/>
              <a:t>Protection under the laws, no jail without trials and the right to be judged in Rome. </a:t>
            </a:r>
          </a:p>
          <a:p>
            <a:pPr lvl="1"/>
            <a:r>
              <a:rPr lang="en-CA" sz="1200" dirty="0"/>
              <a:t>“Then immediately those who were about to examine him withdrew from him; and the commander was also afraid after he found out that he was a Roman, and because he had bound him.” (Acts 22:29), “But Paul said to them, ‘They have beaten us openly, </a:t>
            </a:r>
            <a:r>
              <a:rPr lang="en-CA" sz="1200" dirty="0" err="1"/>
              <a:t>uncondemned</a:t>
            </a:r>
            <a:r>
              <a:rPr lang="en-CA" sz="1200" dirty="0"/>
              <a:t> Romans, and have thrown us into prison. And now do they put us out secretly? No indeed! Let them come themselves and get us out.” (Acts 16:37) “For if I am an offender, or have committed anything deserving of death, I do not object to dying; but if there is nothing in these things of which these men accuse me, no one can deliver me to them. I appeal to Caesar.” (Acts 25:11) </a:t>
            </a:r>
          </a:p>
        </p:txBody>
      </p:sp>
    </p:spTree>
    <p:extLst>
      <p:ext uri="{BB962C8B-B14F-4D97-AF65-F5344CB8AC3E}">
        <p14:creationId xmlns:p14="http://schemas.microsoft.com/office/powerpoint/2010/main" val="3067805628"/>
      </p:ext>
    </p:extLst>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9" presetClass="entr" presetSubtype="0" fill="hold" grpId="0" nodeType="withEffect">
                                  <p:stCondLst>
                                    <p:cond delay="0"/>
                                  </p:stCondLst>
                                  <p:childTnLst>
                                    <p:set>
                                      <p:cBhvr>
                                        <p:cTn id="6" dur="1" fill="hold">
                                          <p:stCondLst>
                                            <p:cond delay="0"/>
                                          </p:stCondLst>
                                        </p:cTn>
                                        <p:tgtEl>
                                          <p:spTgt spid="103426"/>
                                        </p:tgtEl>
                                        <p:attrNameLst>
                                          <p:attrName>style.visibility</p:attrName>
                                        </p:attrNameLst>
                                      </p:cBhvr>
                                      <p:to>
                                        <p:strVal val="visible"/>
                                      </p:to>
                                    </p:set>
                                    <p:anim calcmode="lin" valueType="num">
                                      <p:cBhvr>
                                        <p:cTn id="7" dur="1000" fill="hold"/>
                                        <p:tgtEl>
                                          <p:spTgt spid="103426"/>
                                        </p:tgtEl>
                                        <p:attrNameLst>
                                          <p:attrName>ppt_x</p:attrName>
                                        </p:attrNameLst>
                                      </p:cBhvr>
                                      <p:tavLst>
                                        <p:tav tm="0">
                                          <p:val>
                                            <p:strVal val="#ppt_x-.2"/>
                                          </p:val>
                                        </p:tav>
                                        <p:tav tm="100000">
                                          <p:val>
                                            <p:strVal val="#ppt_x"/>
                                          </p:val>
                                        </p:tav>
                                      </p:tavLst>
                                    </p:anim>
                                    <p:anim calcmode="lin" valueType="num">
                                      <p:cBhvr>
                                        <p:cTn id="8" dur="1000" fill="hold"/>
                                        <p:tgtEl>
                                          <p:spTgt spid="103426"/>
                                        </p:tgtEl>
                                        <p:attrNameLst>
                                          <p:attrName>ppt_y</p:attrName>
                                        </p:attrNameLst>
                                      </p:cBhvr>
                                      <p:tavLst>
                                        <p:tav tm="0">
                                          <p:val>
                                            <p:strVal val="#ppt_y"/>
                                          </p:val>
                                        </p:tav>
                                        <p:tav tm="100000">
                                          <p:val>
                                            <p:strVal val="#ppt_y"/>
                                          </p:val>
                                        </p:tav>
                                      </p:tavLst>
                                    </p:anim>
                                    <p:animEffect transition="in" filter="wipe(right)" prLst="gradientSize: 0.1">
                                      <p:cBhvr>
                                        <p:cTn id="9" dur="1000"/>
                                        <p:tgtEl>
                                          <p:spTgt spid="103426"/>
                                        </p:tgtEl>
                                      </p:cBhvr>
                                    </p:animEffect>
                                  </p:childTnLst>
                                </p:cTn>
                              </p:par>
                            </p:childTnLst>
                          </p:cTn>
                        </p:par>
                      </p:childTnLst>
                    </p:cTn>
                  </p:par>
                  <p:par>
                    <p:cTn id="10" fill="hold">
                      <p:stCondLst>
                        <p:cond delay="indefinite"/>
                      </p:stCondLst>
                      <p:childTnLst>
                        <p:par>
                          <p:cTn id="11" fill="hold">
                            <p:stCondLst>
                              <p:cond delay="0"/>
                            </p:stCondLst>
                            <p:childTnLst>
                              <p:par>
                                <p:cTn id="12" presetID="44" presetClass="entr" presetSubtype="0" fill="hold" grpId="0" nodeType="clickEffect">
                                  <p:stCondLst>
                                    <p:cond delay="0"/>
                                  </p:stCondLst>
                                  <p:childTnLst>
                                    <p:set>
                                      <p:cBhvr>
                                        <p:cTn id="13" dur="1" fill="hold">
                                          <p:stCondLst>
                                            <p:cond delay="0"/>
                                          </p:stCondLst>
                                        </p:cTn>
                                        <p:tgtEl>
                                          <p:spTgt spid="103427">
                                            <p:txEl>
                                              <p:pRg st="1" end="1"/>
                                            </p:txEl>
                                          </p:spTgt>
                                        </p:tgtEl>
                                        <p:attrNameLst>
                                          <p:attrName>style.visibility</p:attrName>
                                        </p:attrNameLst>
                                      </p:cBhvr>
                                      <p:to>
                                        <p:strVal val="visible"/>
                                      </p:to>
                                    </p:set>
                                    <p:animEffect transition="in" filter="fade">
                                      <p:cBhvr>
                                        <p:cTn id="14" dur="500"/>
                                        <p:tgtEl>
                                          <p:spTgt spid="103427">
                                            <p:txEl>
                                              <p:pRg st="1" end="1"/>
                                            </p:txEl>
                                          </p:spTgt>
                                        </p:tgtEl>
                                      </p:cBhvr>
                                    </p:animEffect>
                                    <p:anim calcmode="lin" valueType="num">
                                      <p:cBhvr>
                                        <p:cTn id="15" dur="500" fill="hold"/>
                                        <p:tgtEl>
                                          <p:spTgt spid="103427">
                                            <p:txEl>
                                              <p:pRg st="1" end="1"/>
                                            </p:txEl>
                                          </p:spTgt>
                                        </p:tgtEl>
                                        <p:attrNameLst>
                                          <p:attrName>ppt_x</p:attrName>
                                        </p:attrNameLst>
                                      </p:cBhvr>
                                      <p:tavLst>
                                        <p:tav tm="0">
                                          <p:val>
                                            <p:strVal val="#ppt_x"/>
                                          </p:val>
                                        </p:tav>
                                        <p:tav tm="100000">
                                          <p:val>
                                            <p:strVal val="#ppt_x"/>
                                          </p:val>
                                        </p:tav>
                                      </p:tavLst>
                                    </p:anim>
                                    <p:anim calcmode="lin" valueType="num">
                                      <p:cBhvr>
                                        <p:cTn id="16" dur="500" fill="hold"/>
                                        <p:tgtEl>
                                          <p:spTgt spid="103427">
                                            <p:txEl>
                                              <p:pRg st="1" end="1"/>
                                            </p:txEl>
                                          </p:spTgt>
                                        </p:tgtEl>
                                        <p:attrNameLst>
                                          <p:attrName>ppt_y</p:attrName>
                                        </p:attrNameLst>
                                      </p:cBhvr>
                                      <p:tavLst>
                                        <p:tav tm="0">
                                          <p:val>
                                            <p:strVal val="#ppt_y+.05"/>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4" presetClass="entr" presetSubtype="0" fill="hold" grpId="0" nodeType="clickEffect">
                                  <p:stCondLst>
                                    <p:cond delay="0"/>
                                  </p:stCondLst>
                                  <p:childTnLst>
                                    <p:set>
                                      <p:cBhvr>
                                        <p:cTn id="20" dur="1" fill="hold">
                                          <p:stCondLst>
                                            <p:cond delay="0"/>
                                          </p:stCondLst>
                                        </p:cTn>
                                        <p:tgtEl>
                                          <p:spTgt spid="103427">
                                            <p:txEl>
                                              <p:pRg st="2" end="2"/>
                                            </p:txEl>
                                          </p:spTgt>
                                        </p:tgtEl>
                                        <p:attrNameLst>
                                          <p:attrName>style.visibility</p:attrName>
                                        </p:attrNameLst>
                                      </p:cBhvr>
                                      <p:to>
                                        <p:strVal val="visible"/>
                                      </p:to>
                                    </p:set>
                                    <p:animEffect transition="in" filter="fade">
                                      <p:cBhvr>
                                        <p:cTn id="21" dur="500"/>
                                        <p:tgtEl>
                                          <p:spTgt spid="103427">
                                            <p:txEl>
                                              <p:pRg st="2" end="2"/>
                                            </p:txEl>
                                          </p:spTgt>
                                        </p:tgtEl>
                                      </p:cBhvr>
                                    </p:animEffect>
                                    <p:anim calcmode="lin" valueType="num">
                                      <p:cBhvr>
                                        <p:cTn id="22" dur="500" fill="hold"/>
                                        <p:tgtEl>
                                          <p:spTgt spid="103427">
                                            <p:txEl>
                                              <p:pRg st="2" end="2"/>
                                            </p:txEl>
                                          </p:spTgt>
                                        </p:tgtEl>
                                        <p:attrNameLst>
                                          <p:attrName>ppt_x</p:attrName>
                                        </p:attrNameLst>
                                      </p:cBhvr>
                                      <p:tavLst>
                                        <p:tav tm="0">
                                          <p:val>
                                            <p:strVal val="#ppt_x"/>
                                          </p:val>
                                        </p:tav>
                                        <p:tav tm="100000">
                                          <p:val>
                                            <p:strVal val="#ppt_x"/>
                                          </p:val>
                                        </p:tav>
                                      </p:tavLst>
                                    </p:anim>
                                    <p:anim calcmode="lin" valueType="num">
                                      <p:cBhvr>
                                        <p:cTn id="23" dur="500" fill="hold"/>
                                        <p:tgtEl>
                                          <p:spTgt spid="103427">
                                            <p:txEl>
                                              <p:pRg st="2" end="2"/>
                                            </p:txEl>
                                          </p:spTgt>
                                        </p:tgtEl>
                                        <p:attrNameLst>
                                          <p:attrName>ppt_y</p:attrName>
                                        </p:attrNameLst>
                                      </p:cBhvr>
                                      <p:tavLst>
                                        <p:tav tm="0">
                                          <p:val>
                                            <p:strVal val="#ppt_y+.05"/>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4" presetClass="entr" presetSubtype="0" fill="hold" grpId="0" nodeType="clickEffect">
                                  <p:stCondLst>
                                    <p:cond delay="0"/>
                                  </p:stCondLst>
                                  <p:childTnLst>
                                    <p:set>
                                      <p:cBhvr>
                                        <p:cTn id="27" dur="1" fill="hold">
                                          <p:stCondLst>
                                            <p:cond delay="0"/>
                                          </p:stCondLst>
                                        </p:cTn>
                                        <p:tgtEl>
                                          <p:spTgt spid="103427">
                                            <p:txEl>
                                              <p:pRg st="3" end="3"/>
                                            </p:txEl>
                                          </p:spTgt>
                                        </p:tgtEl>
                                        <p:attrNameLst>
                                          <p:attrName>style.visibility</p:attrName>
                                        </p:attrNameLst>
                                      </p:cBhvr>
                                      <p:to>
                                        <p:strVal val="visible"/>
                                      </p:to>
                                    </p:set>
                                    <p:animEffect transition="in" filter="fade">
                                      <p:cBhvr>
                                        <p:cTn id="28" dur="500"/>
                                        <p:tgtEl>
                                          <p:spTgt spid="103427">
                                            <p:txEl>
                                              <p:pRg st="3" end="3"/>
                                            </p:txEl>
                                          </p:spTgt>
                                        </p:tgtEl>
                                      </p:cBhvr>
                                    </p:animEffect>
                                    <p:anim calcmode="lin" valueType="num">
                                      <p:cBhvr>
                                        <p:cTn id="29" dur="500" fill="hold"/>
                                        <p:tgtEl>
                                          <p:spTgt spid="103427">
                                            <p:txEl>
                                              <p:pRg st="3" end="3"/>
                                            </p:txEl>
                                          </p:spTgt>
                                        </p:tgtEl>
                                        <p:attrNameLst>
                                          <p:attrName>ppt_x</p:attrName>
                                        </p:attrNameLst>
                                      </p:cBhvr>
                                      <p:tavLst>
                                        <p:tav tm="0">
                                          <p:val>
                                            <p:strVal val="#ppt_x"/>
                                          </p:val>
                                        </p:tav>
                                        <p:tav tm="100000">
                                          <p:val>
                                            <p:strVal val="#ppt_x"/>
                                          </p:val>
                                        </p:tav>
                                      </p:tavLst>
                                    </p:anim>
                                    <p:anim calcmode="lin" valueType="num">
                                      <p:cBhvr>
                                        <p:cTn id="30" dur="500" fill="hold"/>
                                        <p:tgtEl>
                                          <p:spTgt spid="103427">
                                            <p:txEl>
                                              <p:pRg st="3" end="3"/>
                                            </p:txEl>
                                          </p:spTgt>
                                        </p:tgtEl>
                                        <p:attrNameLst>
                                          <p:attrName>ppt_y</p:attrName>
                                        </p:attrNameLst>
                                      </p:cBhvr>
                                      <p:tavLst>
                                        <p:tav tm="0">
                                          <p:val>
                                            <p:strVal val="#ppt_y+.05"/>
                                          </p:val>
                                        </p:tav>
                                        <p:tav tm="100000">
                                          <p:val>
                                            <p:strVal val="#ppt_y"/>
                                          </p:val>
                                        </p:tav>
                                      </p:tavLst>
                                    </p:anim>
                                  </p:childTnLst>
                                </p:cTn>
                              </p:par>
                              <p:par>
                                <p:cTn id="31" presetID="44" presetClass="entr" presetSubtype="0" fill="hold" grpId="0" nodeType="withEffect">
                                  <p:stCondLst>
                                    <p:cond delay="0"/>
                                  </p:stCondLst>
                                  <p:childTnLst>
                                    <p:set>
                                      <p:cBhvr>
                                        <p:cTn id="32" dur="1" fill="hold">
                                          <p:stCondLst>
                                            <p:cond delay="0"/>
                                          </p:stCondLst>
                                        </p:cTn>
                                        <p:tgtEl>
                                          <p:spTgt spid="103427">
                                            <p:txEl>
                                              <p:pRg st="4" end="4"/>
                                            </p:txEl>
                                          </p:spTgt>
                                        </p:tgtEl>
                                        <p:attrNameLst>
                                          <p:attrName>style.visibility</p:attrName>
                                        </p:attrNameLst>
                                      </p:cBhvr>
                                      <p:to>
                                        <p:strVal val="visible"/>
                                      </p:to>
                                    </p:set>
                                    <p:animEffect transition="in" filter="fade">
                                      <p:cBhvr>
                                        <p:cTn id="33" dur="500"/>
                                        <p:tgtEl>
                                          <p:spTgt spid="103427">
                                            <p:txEl>
                                              <p:pRg st="4" end="4"/>
                                            </p:txEl>
                                          </p:spTgt>
                                        </p:tgtEl>
                                      </p:cBhvr>
                                    </p:animEffect>
                                    <p:anim calcmode="lin" valueType="num">
                                      <p:cBhvr>
                                        <p:cTn id="34" dur="500" fill="hold"/>
                                        <p:tgtEl>
                                          <p:spTgt spid="103427">
                                            <p:txEl>
                                              <p:pRg st="4" end="4"/>
                                            </p:txEl>
                                          </p:spTgt>
                                        </p:tgtEl>
                                        <p:attrNameLst>
                                          <p:attrName>ppt_x</p:attrName>
                                        </p:attrNameLst>
                                      </p:cBhvr>
                                      <p:tavLst>
                                        <p:tav tm="0">
                                          <p:val>
                                            <p:strVal val="#ppt_x"/>
                                          </p:val>
                                        </p:tav>
                                        <p:tav tm="100000">
                                          <p:val>
                                            <p:strVal val="#ppt_x"/>
                                          </p:val>
                                        </p:tav>
                                      </p:tavLst>
                                    </p:anim>
                                    <p:anim calcmode="lin" valueType="num">
                                      <p:cBhvr>
                                        <p:cTn id="35" dur="500" fill="hold"/>
                                        <p:tgtEl>
                                          <p:spTgt spid="103427">
                                            <p:txEl>
                                              <p:pRg st="4" end="4"/>
                                            </p:txEl>
                                          </p:spTgt>
                                        </p:tgtEl>
                                        <p:attrNameLst>
                                          <p:attrName>ppt_y</p:attrName>
                                        </p:attrNameLst>
                                      </p:cBhvr>
                                      <p:tavLst>
                                        <p:tav tm="0">
                                          <p:val>
                                            <p:strVal val="#ppt_y+.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3426" grpId="0"/>
      <p:bldP spid="103427" grpId="0" uiExpand="1" build="p"/>
    </p:bldLst>
  </p:timing>
</p:sld>
</file>

<file path=ppt/slides/slide1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4450" name="Rectangle 2">
            <a:extLst>
              <a:ext uri="{FF2B5EF4-FFF2-40B4-BE49-F238E27FC236}">
                <a16:creationId xmlns:a16="http://schemas.microsoft.com/office/drawing/2014/main" id="{CE534E76-CA70-28A9-DFFE-287512A63CC8}"/>
              </a:ext>
            </a:extLst>
          </p:cNvPr>
          <p:cNvSpPr>
            <a:spLocks noGrp="1" noChangeArrowheads="1"/>
          </p:cNvSpPr>
          <p:nvPr>
            <p:ph type="title"/>
          </p:nvPr>
        </p:nvSpPr>
        <p:spPr>
          <a:xfrm>
            <a:off x="0" y="0"/>
            <a:ext cx="9144000" cy="1295400"/>
          </a:xfrm>
        </p:spPr>
        <p:txBody>
          <a:bodyPr/>
          <a:lstStyle/>
          <a:p>
            <a:pPr algn="l"/>
            <a:r>
              <a:rPr lang="en-US" altLang="en-US" dirty="0"/>
              <a:t>THE CONFRONTATION WITH THE JEWS</a:t>
            </a:r>
            <a:br>
              <a:rPr lang="en-US" altLang="en-US" dirty="0"/>
            </a:br>
            <a:endParaRPr lang="en-US" altLang="en-US" dirty="0"/>
          </a:p>
        </p:txBody>
      </p:sp>
      <p:sp>
        <p:nvSpPr>
          <p:cNvPr id="104451" name="Rectangle 3">
            <a:extLst>
              <a:ext uri="{FF2B5EF4-FFF2-40B4-BE49-F238E27FC236}">
                <a16:creationId xmlns:a16="http://schemas.microsoft.com/office/drawing/2014/main" id="{2440CF0C-CC9A-1732-6251-8DB928AAAAC3}"/>
              </a:ext>
            </a:extLst>
          </p:cNvPr>
          <p:cNvSpPr>
            <a:spLocks noGrp="1" noChangeArrowheads="1"/>
          </p:cNvSpPr>
          <p:nvPr>
            <p:ph type="body" idx="1"/>
          </p:nvPr>
        </p:nvSpPr>
        <p:spPr>
          <a:xfrm>
            <a:off x="190500" y="1524000"/>
            <a:ext cx="8763000" cy="5181600"/>
          </a:xfrm>
        </p:spPr>
        <p:txBody>
          <a:bodyPr/>
          <a:lstStyle/>
          <a:p>
            <a:r>
              <a:rPr lang="en-CA" sz="1800" dirty="0"/>
              <a:t>“And believers were increasingly added to the Lord...” Acts 5:14 Christianity was spreading through miracles, love and martyrdom. </a:t>
            </a:r>
          </a:p>
          <a:p>
            <a:r>
              <a:rPr lang="en-CA" sz="1800" dirty="0"/>
              <a:t>Four major church centres were formed in the Apostolic Era: </a:t>
            </a:r>
          </a:p>
          <a:p>
            <a:r>
              <a:rPr lang="en-CA" sz="1800" dirty="0"/>
              <a:t>(A) The Church in Jerusalem </a:t>
            </a:r>
          </a:p>
          <a:p>
            <a:r>
              <a:rPr lang="en-CA" sz="1800" dirty="0"/>
              <a:t>The Church was born in Jerusalem in the Pentecost. After Pentecost, the people who believed in Christ in the day of the Pentecost went back to their homeland. </a:t>
            </a:r>
          </a:p>
          <a:p>
            <a:r>
              <a:rPr lang="en-CA" sz="1800" dirty="0"/>
              <a:t>But the spirit of God acted on the Apostles and the number of believers increased from 3,000 to 5,000. “However, many of those who heard the word believed; and the number of the men came to be about five thousand.” (Acts 4:4) The factors of the continuous growth were: performing miracles, and the true Christian life that was full of love and righteousness. “And believers were increasingly added to the Lord, multitudes of both men and women.” (Acts 5:14), (Acts 6 &amp; 7) “Praising God and having favour with all the people. And the Lord added to the church daily those who were being saved.” (Acts 2:47). </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9" presetClass="entr" presetSubtype="0" fill="hold" grpId="0" nodeType="withEffect">
                                  <p:stCondLst>
                                    <p:cond delay="0"/>
                                  </p:stCondLst>
                                  <p:childTnLst>
                                    <p:set>
                                      <p:cBhvr>
                                        <p:cTn id="6" dur="1" fill="hold">
                                          <p:stCondLst>
                                            <p:cond delay="0"/>
                                          </p:stCondLst>
                                        </p:cTn>
                                        <p:tgtEl>
                                          <p:spTgt spid="104450"/>
                                        </p:tgtEl>
                                        <p:attrNameLst>
                                          <p:attrName>style.visibility</p:attrName>
                                        </p:attrNameLst>
                                      </p:cBhvr>
                                      <p:to>
                                        <p:strVal val="visible"/>
                                      </p:to>
                                    </p:set>
                                    <p:anim calcmode="lin" valueType="num">
                                      <p:cBhvr>
                                        <p:cTn id="7" dur="1000" fill="hold"/>
                                        <p:tgtEl>
                                          <p:spTgt spid="104450"/>
                                        </p:tgtEl>
                                        <p:attrNameLst>
                                          <p:attrName>ppt_x</p:attrName>
                                        </p:attrNameLst>
                                      </p:cBhvr>
                                      <p:tavLst>
                                        <p:tav tm="0">
                                          <p:val>
                                            <p:strVal val="#ppt_x-.2"/>
                                          </p:val>
                                        </p:tav>
                                        <p:tav tm="100000">
                                          <p:val>
                                            <p:strVal val="#ppt_x"/>
                                          </p:val>
                                        </p:tav>
                                      </p:tavLst>
                                    </p:anim>
                                    <p:anim calcmode="lin" valueType="num">
                                      <p:cBhvr>
                                        <p:cTn id="8" dur="1000" fill="hold"/>
                                        <p:tgtEl>
                                          <p:spTgt spid="104450"/>
                                        </p:tgtEl>
                                        <p:attrNameLst>
                                          <p:attrName>ppt_y</p:attrName>
                                        </p:attrNameLst>
                                      </p:cBhvr>
                                      <p:tavLst>
                                        <p:tav tm="0">
                                          <p:val>
                                            <p:strVal val="#ppt_y"/>
                                          </p:val>
                                        </p:tav>
                                        <p:tav tm="100000">
                                          <p:val>
                                            <p:strVal val="#ppt_y"/>
                                          </p:val>
                                        </p:tav>
                                      </p:tavLst>
                                    </p:anim>
                                    <p:animEffect transition="in" filter="wipe(right)" prLst="gradientSize: 0.1">
                                      <p:cBhvr>
                                        <p:cTn id="9" dur="1000"/>
                                        <p:tgtEl>
                                          <p:spTgt spid="104450"/>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44" presetClass="entr" presetSubtype="0" fill="hold" grpId="0" nodeType="clickEffect">
                                  <p:stCondLst>
                                    <p:cond delay="0"/>
                                  </p:stCondLst>
                                  <p:childTnLst>
                                    <p:set>
                                      <p:cBhvr>
                                        <p:cTn id="13" dur="1" fill="hold">
                                          <p:stCondLst>
                                            <p:cond delay="0"/>
                                          </p:stCondLst>
                                        </p:cTn>
                                        <p:tgtEl>
                                          <p:spTgt spid="104451">
                                            <p:txEl>
                                              <p:pRg st="0" end="0"/>
                                            </p:txEl>
                                          </p:spTgt>
                                        </p:tgtEl>
                                        <p:attrNameLst>
                                          <p:attrName>style.visibility</p:attrName>
                                        </p:attrNameLst>
                                      </p:cBhvr>
                                      <p:to>
                                        <p:strVal val="visible"/>
                                      </p:to>
                                    </p:set>
                                    <p:animEffect transition="in" filter="fade">
                                      <p:cBhvr>
                                        <p:cTn id="14" dur="500"/>
                                        <p:tgtEl>
                                          <p:spTgt spid="104451">
                                            <p:txEl>
                                              <p:pRg st="0" end="0"/>
                                            </p:txEl>
                                          </p:spTgt>
                                        </p:tgtEl>
                                      </p:cBhvr>
                                    </p:animEffect>
                                    <p:anim calcmode="lin" valueType="num">
                                      <p:cBhvr>
                                        <p:cTn id="15" dur="500" fill="hold"/>
                                        <p:tgtEl>
                                          <p:spTgt spid="104451">
                                            <p:txEl>
                                              <p:pRg st="0" end="0"/>
                                            </p:txEl>
                                          </p:spTgt>
                                        </p:tgtEl>
                                        <p:attrNameLst>
                                          <p:attrName>ppt_x</p:attrName>
                                        </p:attrNameLst>
                                      </p:cBhvr>
                                      <p:tavLst>
                                        <p:tav tm="0">
                                          <p:val>
                                            <p:strVal val="#ppt_x"/>
                                          </p:val>
                                        </p:tav>
                                        <p:tav tm="100000">
                                          <p:val>
                                            <p:strVal val="#ppt_x"/>
                                          </p:val>
                                        </p:tav>
                                      </p:tavLst>
                                    </p:anim>
                                    <p:anim calcmode="lin" valueType="num">
                                      <p:cBhvr>
                                        <p:cTn id="16" dur="500" fill="hold"/>
                                        <p:tgtEl>
                                          <p:spTgt spid="104451">
                                            <p:txEl>
                                              <p:pRg st="0" end="0"/>
                                            </p:txEl>
                                          </p:spTgt>
                                        </p:tgtEl>
                                        <p:attrNameLst>
                                          <p:attrName>ppt_y</p:attrName>
                                        </p:attrNameLst>
                                      </p:cBhvr>
                                      <p:tavLst>
                                        <p:tav tm="0">
                                          <p:val>
                                            <p:strVal val="#ppt_y+.05"/>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4" presetClass="entr" presetSubtype="0" fill="hold" grpId="0" nodeType="clickEffect">
                                  <p:stCondLst>
                                    <p:cond delay="0"/>
                                  </p:stCondLst>
                                  <p:childTnLst>
                                    <p:set>
                                      <p:cBhvr>
                                        <p:cTn id="20" dur="1" fill="hold">
                                          <p:stCondLst>
                                            <p:cond delay="0"/>
                                          </p:stCondLst>
                                        </p:cTn>
                                        <p:tgtEl>
                                          <p:spTgt spid="104451">
                                            <p:txEl>
                                              <p:pRg st="1" end="1"/>
                                            </p:txEl>
                                          </p:spTgt>
                                        </p:tgtEl>
                                        <p:attrNameLst>
                                          <p:attrName>style.visibility</p:attrName>
                                        </p:attrNameLst>
                                      </p:cBhvr>
                                      <p:to>
                                        <p:strVal val="visible"/>
                                      </p:to>
                                    </p:set>
                                    <p:animEffect transition="in" filter="fade">
                                      <p:cBhvr>
                                        <p:cTn id="21" dur="500"/>
                                        <p:tgtEl>
                                          <p:spTgt spid="104451">
                                            <p:txEl>
                                              <p:pRg st="1" end="1"/>
                                            </p:txEl>
                                          </p:spTgt>
                                        </p:tgtEl>
                                      </p:cBhvr>
                                    </p:animEffect>
                                    <p:anim calcmode="lin" valueType="num">
                                      <p:cBhvr>
                                        <p:cTn id="22" dur="500" fill="hold"/>
                                        <p:tgtEl>
                                          <p:spTgt spid="104451">
                                            <p:txEl>
                                              <p:pRg st="1" end="1"/>
                                            </p:txEl>
                                          </p:spTgt>
                                        </p:tgtEl>
                                        <p:attrNameLst>
                                          <p:attrName>ppt_x</p:attrName>
                                        </p:attrNameLst>
                                      </p:cBhvr>
                                      <p:tavLst>
                                        <p:tav tm="0">
                                          <p:val>
                                            <p:strVal val="#ppt_x"/>
                                          </p:val>
                                        </p:tav>
                                        <p:tav tm="100000">
                                          <p:val>
                                            <p:strVal val="#ppt_x"/>
                                          </p:val>
                                        </p:tav>
                                      </p:tavLst>
                                    </p:anim>
                                    <p:anim calcmode="lin" valueType="num">
                                      <p:cBhvr>
                                        <p:cTn id="23" dur="500" fill="hold"/>
                                        <p:tgtEl>
                                          <p:spTgt spid="104451">
                                            <p:txEl>
                                              <p:pRg st="1" end="1"/>
                                            </p:txEl>
                                          </p:spTgt>
                                        </p:tgtEl>
                                        <p:attrNameLst>
                                          <p:attrName>ppt_y</p:attrName>
                                        </p:attrNameLst>
                                      </p:cBhvr>
                                      <p:tavLst>
                                        <p:tav tm="0">
                                          <p:val>
                                            <p:strVal val="#ppt_y+.05"/>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4" presetClass="entr" presetSubtype="0" fill="hold" grpId="0" nodeType="clickEffect">
                                  <p:stCondLst>
                                    <p:cond delay="0"/>
                                  </p:stCondLst>
                                  <p:childTnLst>
                                    <p:set>
                                      <p:cBhvr>
                                        <p:cTn id="27" dur="1" fill="hold">
                                          <p:stCondLst>
                                            <p:cond delay="0"/>
                                          </p:stCondLst>
                                        </p:cTn>
                                        <p:tgtEl>
                                          <p:spTgt spid="104451">
                                            <p:txEl>
                                              <p:pRg st="2" end="2"/>
                                            </p:txEl>
                                          </p:spTgt>
                                        </p:tgtEl>
                                        <p:attrNameLst>
                                          <p:attrName>style.visibility</p:attrName>
                                        </p:attrNameLst>
                                      </p:cBhvr>
                                      <p:to>
                                        <p:strVal val="visible"/>
                                      </p:to>
                                    </p:set>
                                    <p:animEffect transition="in" filter="fade">
                                      <p:cBhvr>
                                        <p:cTn id="28" dur="500"/>
                                        <p:tgtEl>
                                          <p:spTgt spid="104451">
                                            <p:txEl>
                                              <p:pRg st="2" end="2"/>
                                            </p:txEl>
                                          </p:spTgt>
                                        </p:tgtEl>
                                      </p:cBhvr>
                                    </p:animEffect>
                                    <p:anim calcmode="lin" valueType="num">
                                      <p:cBhvr>
                                        <p:cTn id="29" dur="500" fill="hold"/>
                                        <p:tgtEl>
                                          <p:spTgt spid="104451">
                                            <p:txEl>
                                              <p:pRg st="2" end="2"/>
                                            </p:txEl>
                                          </p:spTgt>
                                        </p:tgtEl>
                                        <p:attrNameLst>
                                          <p:attrName>ppt_x</p:attrName>
                                        </p:attrNameLst>
                                      </p:cBhvr>
                                      <p:tavLst>
                                        <p:tav tm="0">
                                          <p:val>
                                            <p:strVal val="#ppt_x"/>
                                          </p:val>
                                        </p:tav>
                                        <p:tav tm="100000">
                                          <p:val>
                                            <p:strVal val="#ppt_x"/>
                                          </p:val>
                                        </p:tav>
                                      </p:tavLst>
                                    </p:anim>
                                    <p:anim calcmode="lin" valueType="num">
                                      <p:cBhvr>
                                        <p:cTn id="30" dur="500" fill="hold"/>
                                        <p:tgtEl>
                                          <p:spTgt spid="104451">
                                            <p:txEl>
                                              <p:pRg st="2" end="2"/>
                                            </p:txEl>
                                          </p:spTgt>
                                        </p:tgtEl>
                                        <p:attrNameLst>
                                          <p:attrName>ppt_y</p:attrName>
                                        </p:attrNameLst>
                                      </p:cBhvr>
                                      <p:tavLst>
                                        <p:tav tm="0">
                                          <p:val>
                                            <p:strVal val="#ppt_y+.05"/>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4" presetClass="entr" presetSubtype="0" fill="hold" grpId="0" nodeType="clickEffect">
                                  <p:stCondLst>
                                    <p:cond delay="0"/>
                                  </p:stCondLst>
                                  <p:childTnLst>
                                    <p:set>
                                      <p:cBhvr>
                                        <p:cTn id="34" dur="1" fill="hold">
                                          <p:stCondLst>
                                            <p:cond delay="0"/>
                                          </p:stCondLst>
                                        </p:cTn>
                                        <p:tgtEl>
                                          <p:spTgt spid="104451">
                                            <p:txEl>
                                              <p:pRg st="3" end="3"/>
                                            </p:txEl>
                                          </p:spTgt>
                                        </p:tgtEl>
                                        <p:attrNameLst>
                                          <p:attrName>style.visibility</p:attrName>
                                        </p:attrNameLst>
                                      </p:cBhvr>
                                      <p:to>
                                        <p:strVal val="visible"/>
                                      </p:to>
                                    </p:set>
                                    <p:animEffect transition="in" filter="fade">
                                      <p:cBhvr>
                                        <p:cTn id="35" dur="500"/>
                                        <p:tgtEl>
                                          <p:spTgt spid="104451">
                                            <p:txEl>
                                              <p:pRg st="3" end="3"/>
                                            </p:txEl>
                                          </p:spTgt>
                                        </p:tgtEl>
                                      </p:cBhvr>
                                    </p:animEffect>
                                    <p:anim calcmode="lin" valueType="num">
                                      <p:cBhvr>
                                        <p:cTn id="36" dur="500" fill="hold"/>
                                        <p:tgtEl>
                                          <p:spTgt spid="104451">
                                            <p:txEl>
                                              <p:pRg st="3" end="3"/>
                                            </p:txEl>
                                          </p:spTgt>
                                        </p:tgtEl>
                                        <p:attrNameLst>
                                          <p:attrName>ppt_x</p:attrName>
                                        </p:attrNameLst>
                                      </p:cBhvr>
                                      <p:tavLst>
                                        <p:tav tm="0">
                                          <p:val>
                                            <p:strVal val="#ppt_x"/>
                                          </p:val>
                                        </p:tav>
                                        <p:tav tm="100000">
                                          <p:val>
                                            <p:strVal val="#ppt_x"/>
                                          </p:val>
                                        </p:tav>
                                      </p:tavLst>
                                    </p:anim>
                                    <p:anim calcmode="lin" valueType="num">
                                      <p:cBhvr>
                                        <p:cTn id="37" dur="500" fill="hold"/>
                                        <p:tgtEl>
                                          <p:spTgt spid="104451">
                                            <p:txEl>
                                              <p:pRg st="3" end="3"/>
                                            </p:txEl>
                                          </p:spTgt>
                                        </p:tgtEl>
                                        <p:attrNameLst>
                                          <p:attrName>ppt_y</p:attrName>
                                        </p:attrNameLst>
                                      </p:cBhvr>
                                      <p:tavLst>
                                        <p:tav tm="0">
                                          <p:val>
                                            <p:strVal val="#ppt_y+.05"/>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4" presetClass="entr" presetSubtype="0" fill="hold" grpId="0" nodeType="clickEffect">
                                  <p:stCondLst>
                                    <p:cond delay="0"/>
                                  </p:stCondLst>
                                  <p:childTnLst>
                                    <p:set>
                                      <p:cBhvr>
                                        <p:cTn id="41" dur="1" fill="hold">
                                          <p:stCondLst>
                                            <p:cond delay="0"/>
                                          </p:stCondLst>
                                        </p:cTn>
                                        <p:tgtEl>
                                          <p:spTgt spid="104451">
                                            <p:txEl>
                                              <p:pRg st="4" end="4"/>
                                            </p:txEl>
                                          </p:spTgt>
                                        </p:tgtEl>
                                        <p:attrNameLst>
                                          <p:attrName>style.visibility</p:attrName>
                                        </p:attrNameLst>
                                      </p:cBhvr>
                                      <p:to>
                                        <p:strVal val="visible"/>
                                      </p:to>
                                    </p:set>
                                    <p:animEffect transition="in" filter="fade">
                                      <p:cBhvr>
                                        <p:cTn id="42" dur="500"/>
                                        <p:tgtEl>
                                          <p:spTgt spid="104451">
                                            <p:txEl>
                                              <p:pRg st="4" end="4"/>
                                            </p:txEl>
                                          </p:spTgt>
                                        </p:tgtEl>
                                      </p:cBhvr>
                                    </p:animEffect>
                                    <p:anim calcmode="lin" valueType="num">
                                      <p:cBhvr>
                                        <p:cTn id="43" dur="500" fill="hold"/>
                                        <p:tgtEl>
                                          <p:spTgt spid="104451">
                                            <p:txEl>
                                              <p:pRg st="4" end="4"/>
                                            </p:txEl>
                                          </p:spTgt>
                                        </p:tgtEl>
                                        <p:attrNameLst>
                                          <p:attrName>ppt_x</p:attrName>
                                        </p:attrNameLst>
                                      </p:cBhvr>
                                      <p:tavLst>
                                        <p:tav tm="0">
                                          <p:val>
                                            <p:strVal val="#ppt_x"/>
                                          </p:val>
                                        </p:tav>
                                        <p:tav tm="100000">
                                          <p:val>
                                            <p:strVal val="#ppt_x"/>
                                          </p:val>
                                        </p:tav>
                                      </p:tavLst>
                                    </p:anim>
                                    <p:anim calcmode="lin" valueType="num">
                                      <p:cBhvr>
                                        <p:cTn id="44" dur="500" fill="hold"/>
                                        <p:tgtEl>
                                          <p:spTgt spid="104451">
                                            <p:txEl>
                                              <p:pRg st="4" end="4"/>
                                            </p:txEl>
                                          </p:spTgt>
                                        </p:tgtEl>
                                        <p:attrNameLst>
                                          <p:attrName>ppt_y</p:attrName>
                                        </p:attrNameLst>
                                      </p:cBhvr>
                                      <p:tavLst>
                                        <p:tav tm="0">
                                          <p:val>
                                            <p:strVal val="#ppt_y+.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4450" grpId="0"/>
      <p:bldP spid="104451"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4386" name="Rectangle 2">
            <a:extLst>
              <a:ext uri="{FF2B5EF4-FFF2-40B4-BE49-F238E27FC236}">
                <a16:creationId xmlns:a16="http://schemas.microsoft.com/office/drawing/2014/main" id="{3035BEF6-5DBB-6E57-58D3-E675802E4820}"/>
              </a:ext>
            </a:extLst>
          </p:cNvPr>
          <p:cNvSpPr>
            <a:spLocks noGrp="1" noChangeArrowheads="1"/>
          </p:cNvSpPr>
          <p:nvPr>
            <p:ph type="title"/>
          </p:nvPr>
        </p:nvSpPr>
        <p:spPr/>
        <p:txBody>
          <a:bodyPr/>
          <a:lstStyle/>
          <a:p>
            <a:pPr algn="l"/>
            <a:r>
              <a:rPr lang="en-US" altLang="en-US" sz="4400" dirty="0"/>
              <a:t>Outline:</a:t>
            </a:r>
          </a:p>
        </p:txBody>
      </p:sp>
      <p:sp>
        <p:nvSpPr>
          <p:cNvPr id="144387" name="Rectangle 3">
            <a:extLst>
              <a:ext uri="{FF2B5EF4-FFF2-40B4-BE49-F238E27FC236}">
                <a16:creationId xmlns:a16="http://schemas.microsoft.com/office/drawing/2014/main" id="{17475A42-7AF3-FED0-97D4-6529F4B6752B}"/>
              </a:ext>
            </a:extLst>
          </p:cNvPr>
          <p:cNvSpPr>
            <a:spLocks noGrp="1" noChangeArrowheads="1"/>
          </p:cNvSpPr>
          <p:nvPr>
            <p:ph type="body" idx="1"/>
          </p:nvPr>
        </p:nvSpPr>
        <p:spPr>
          <a:xfrm>
            <a:off x="228600" y="1371600"/>
            <a:ext cx="8915400" cy="5867400"/>
          </a:xfrm>
        </p:spPr>
        <p:txBody>
          <a:bodyPr/>
          <a:lstStyle/>
          <a:p>
            <a:r>
              <a:rPr lang="en-CA" sz="2800" dirty="0">
                <a:effectLst/>
                <a:latin typeface="TimesNewRoman,Bold"/>
                <a:ea typeface="Times New Roman" panose="02020603050405020304" pitchFamily="18" charset="0"/>
                <a:cs typeface="Times New Roman" panose="02020603050405020304" pitchFamily="18" charset="0"/>
              </a:rPr>
              <a:t>WHY DO WE STUDY THE HISTORY OF THE CHURCH? </a:t>
            </a:r>
            <a:endParaRPr lang="en-CA" sz="2800" dirty="0">
              <a:effectLst/>
              <a:latin typeface="Calibri" panose="020F0502020204030204" pitchFamily="34" charset="0"/>
              <a:ea typeface="Calibri" panose="020F0502020204030204" pitchFamily="34" charset="0"/>
              <a:cs typeface="Times New Roman" panose="02020603050405020304" pitchFamily="18" charset="0"/>
            </a:endParaRPr>
          </a:p>
          <a:p>
            <a:r>
              <a:rPr lang="en-CA" sz="2800" dirty="0">
                <a:effectLst/>
                <a:latin typeface="TimesNewRoman,Bold"/>
                <a:ea typeface="Times New Roman" panose="02020603050405020304" pitchFamily="18" charset="0"/>
                <a:cs typeface="Times New Roman" panose="02020603050405020304" pitchFamily="18" charset="0"/>
              </a:rPr>
              <a:t>IMPORTANCE OF STUDYING CHURCH HISTORY IN THE FIRST CENTURY </a:t>
            </a:r>
            <a:endParaRPr lang="en-CA" sz="2800" dirty="0">
              <a:effectLst/>
              <a:latin typeface="Calibri" panose="020F0502020204030204" pitchFamily="34" charset="0"/>
              <a:ea typeface="Calibri" panose="020F0502020204030204" pitchFamily="34" charset="0"/>
              <a:cs typeface="Times New Roman" panose="02020603050405020304" pitchFamily="18" charset="0"/>
            </a:endParaRPr>
          </a:p>
          <a:p>
            <a:r>
              <a:rPr lang="en-CA" sz="2800" b="1" dirty="0">
                <a:effectLst/>
                <a:latin typeface="TimesNewRoman,Bold"/>
                <a:ea typeface="Times New Roman" panose="02020603050405020304" pitchFamily="18" charset="0"/>
                <a:cs typeface="Times New Roman" panose="02020603050405020304" pitchFamily="18" charset="0"/>
              </a:rPr>
              <a:t>THE LORD CHRIST ESTABLISHED HIS CHURCH</a:t>
            </a:r>
            <a:endParaRPr lang="en-CA" sz="2800" dirty="0">
              <a:effectLst/>
              <a:latin typeface="Calibri" panose="020F0502020204030204" pitchFamily="34" charset="0"/>
              <a:ea typeface="Calibri" panose="020F0502020204030204" pitchFamily="34" charset="0"/>
              <a:cs typeface="Times New Roman" panose="02020603050405020304" pitchFamily="18" charset="0"/>
            </a:endParaRPr>
          </a:p>
          <a:p>
            <a:r>
              <a:rPr lang="en-CA" sz="2800" b="1" dirty="0">
                <a:effectLst/>
                <a:latin typeface="TimesNewRoman,Bold"/>
                <a:ea typeface="Times New Roman" panose="02020603050405020304" pitchFamily="18" charset="0"/>
                <a:cs typeface="Times New Roman" panose="02020603050405020304" pitchFamily="18" charset="0"/>
              </a:rPr>
              <a:t>THE WORLD IN WHICH CHRISTIANITY WAS BORN</a:t>
            </a:r>
          </a:p>
          <a:p>
            <a:pPr lvl="1"/>
            <a:r>
              <a:rPr lang="en-CA" sz="2000" b="1" dirty="0">
                <a:effectLst/>
                <a:latin typeface="TimesNewRoman,Bold"/>
                <a:ea typeface="Times New Roman" panose="02020603050405020304" pitchFamily="18" charset="0"/>
                <a:cs typeface="Times New Roman" panose="02020603050405020304" pitchFamily="18" charset="0"/>
              </a:rPr>
              <a:t>T</a:t>
            </a:r>
            <a:r>
              <a:rPr lang="en-CA" sz="2000" dirty="0">
                <a:latin typeface="TimesNewRoman,Bold"/>
                <a:ea typeface="Times New Roman" panose="02020603050405020304" pitchFamily="18" charset="0"/>
                <a:cs typeface="Times New Roman" panose="02020603050405020304" pitchFamily="18" charset="0"/>
              </a:rPr>
              <a:t>HE JEWS</a:t>
            </a:r>
            <a:endParaRPr lang="en-CA" sz="2000" dirty="0">
              <a:effectLst/>
              <a:latin typeface="Calibri" panose="020F0502020204030204" pitchFamily="34" charset="0"/>
              <a:ea typeface="Calibri" panose="020F0502020204030204" pitchFamily="34" charset="0"/>
              <a:cs typeface="Times New Roman" panose="02020603050405020304" pitchFamily="18" charset="0"/>
            </a:endParaRPr>
          </a:p>
          <a:p>
            <a:pPr lvl="1"/>
            <a:r>
              <a:rPr lang="en-CA" sz="2000" dirty="0">
                <a:latin typeface="TimesNewRoman,Bold"/>
                <a:ea typeface="Times New Roman" panose="02020603050405020304" pitchFamily="18" charset="0"/>
                <a:cs typeface="Times New Roman" panose="02020603050405020304" pitchFamily="18" charset="0"/>
              </a:rPr>
              <a:t>THE GENTILES </a:t>
            </a:r>
            <a:endParaRPr lang="en-CA" sz="2400" dirty="0">
              <a:latin typeface="Calibri" panose="020F0502020204030204" pitchFamily="34" charset="0"/>
              <a:ea typeface="Times New Roman" panose="02020603050405020304" pitchFamily="18" charset="0"/>
              <a:cs typeface="Times New Roman" panose="02020603050405020304" pitchFamily="18" charset="0"/>
            </a:endParaRPr>
          </a:p>
          <a:p>
            <a:pPr lvl="1"/>
            <a:r>
              <a:rPr lang="en-CA" sz="2000" dirty="0">
                <a:latin typeface="TimesNewRoman,Bold"/>
                <a:cs typeface="Times New Roman" panose="02020603050405020304" pitchFamily="18" charset="0"/>
              </a:rPr>
              <a:t>THE ROMAN EMPIRE </a:t>
            </a:r>
          </a:p>
        </p:txBody>
      </p:sp>
    </p:spTree>
    <p:extLst>
      <p:ext uri="{BB962C8B-B14F-4D97-AF65-F5344CB8AC3E}">
        <p14:creationId xmlns:p14="http://schemas.microsoft.com/office/powerpoint/2010/main" val="19898425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4450" name="Rectangle 2">
            <a:extLst>
              <a:ext uri="{FF2B5EF4-FFF2-40B4-BE49-F238E27FC236}">
                <a16:creationId xmlns:a16="http://schemas.microsoft.com/office/drawing/2014/main" id="{CE534E76-CA70-28A9-DFFE-287512A63CC8}"/>
              </a:ext>
            </a:extLst>
          </p:cNvPr>
          <p:cNvSpPr>
            <a:spLocks noGrp="1" noChangeArrowheads="1"/>
          </p:cNvSpPr>
          <p:nvPr>
            <p:ph type="title"/>
          </p:nvPr>
        </p:nvSpPr>
        <p:spPr>
          <a:xfrm>
            <a:off x="0" y="0"/>
            <a:ext cx="9144000" cy="1295400"/>
          </a:xfrm>
        </p:spPr>
        <p:txBody>
          <a:bodyPr/>
          <a:lstStyle/>
          <a:p>
            <a:pPr algn="l"/>
            <a:r>
              <a:rPr lang="en-US" altLang="en-US" dirty="0"/>
              <a:t>THE CONFRONTATION WITH THE JEWS</a:t>
            </a:r>
            <a:br>
              <a:rPr lang="en-US" altLang="en-US" dirty="0"/>
            </a:br>
            <a:endParaRPr lang="en-US" altLang="en-US" dirty="0"/>
          </a:p>
        </p:txBody>
      </p:sp>
      <p:sp>
        <p:nvSpPr>
          <p:cNvPr id="104451" name="Rectangle 3">
            <a:extLst>
              <a:ext uri="{FF2B5EF4-FFF2-40B4-BE49-F238E27FC236}">
                <a16:creationId xmlns:a16="http://schemas.microsoft.com/office/drawing/2014/main" id="{2440CF0C-CC9A-1732-6251-8DB928AAAAC3}"/>
              </a:ext>
            </a:extLst>
          </p:cNvPr>
          <p:cNvSpPr>
            <a:spLocks noGrp="1" noChangeArrowheads="1"/>
          </p:cNvSpPr>
          <p:nvPr>
            <p:ph type="body" idx="1"/>
          </p:nvPr>
        </p:nvSpPr>
        <p:spPr>
          <a:xfrm>
            <a:off x="190500" y="1524000"/>
            <a:ext cx="8763000" cy="5181600"/>
          </a:xfrm>
        </p:spPr>
        <p:txBody>
          <a:bodyPr/>
          <a:lstStyle/>
          <a:p>
            <a:r>
              <a:rPr lang="en-CA" sz="1800" dirty="0"/>
              <a:t>As a result of this success, the new Christians went into a tremendous confrontation with the Jews. </a:t>
            </a:r>
          </a:p>
          <a:p>
            <a:r>
              <a:rPr lang="en-CA" sz="1800" u="sng" dirty="0"/>
              <a:t>1. The persecution of the Christians by the Jews: </a:t>
            </a:r>
          </a:p>
          <a:p>
            <a:endParaRPr lang="en-CA" sz="1400" dirty="0"/>
          </a:p>
          <a:p>
            <a:r>
              <a:rPr lang="en-CA" sz="1400" dirty="0"/>
              <a:t>The gospels show very clearly the Jewish behaviour against Christ, the Apostles and the new Christians. From the beginning, when they found people following Jesus, they cried saying crucify Him, crucify Him. “But the chief priests and elders persuaded the multitudes that they should ask for </a:t>
            </a:r>
            <a:r>
              <a:rPr lang="en-CA" sz="1400" dirty="0" err="1"/>
              <a:t>Barabas</a:t>
            </a:r>
            <a:r>
              <a:rPr lang="en-CA" sz="1400" dirty="0"/>
              <a:t> and destroy Jesus.” (Matthew 27:20). </a:t>
            </a:r>
          </a:p>
          <a:p>
            <a:endParaRPr lang="en-CA" sz="1400" dirty="0"/>
          </a:p>
          <a:p>
            <a:r>
              <a:rPr lang="en-CA" sz="1400" dirty="0"/>
              <a:t>They also hated Stephen and stoned him. “Then there arose some from what is called the Synagogue of the Freedmen (</a:t>
            </a:r>
            <a:r>
              <a:rPr lang="en-CA" sz="1400" dirty="0" err="1"/>
              <a:t>Cyrenians</a:t>
            </a:r>
            <a:r>
              <a:rPr lang="en-CA" sz="1400" dirty="0"/>
              <a:t>, Alexandrians, and those from Cilicia and Asia), disputing with Stephen. And they were not able to resist the wisdom and the Spirit by which he spoke. Then they secretly induced men to say, ‘We have heard him speak blasphemous words against Moses and God.’ And they stirred up the people, the elders, and the scribes; and they came upon him, seized him, and brought him to the council. They also set up false witnesses who said, ‘This man does not cease to speak blasphemous words against this holy place and the law; for we have heard him say that this Jesus of Nazareth will destroy this place and change the customs which Moses delivered to us.’” (Acts 6:9-14)</a:t>
            </a:r>
          </a:p>
          <a:p>
            <a:r>
              <a:rPr lang="en-CA" sz="1400" dirty="0"/>
              <a:t>St. James was the first martyr among the Apostles. “Now about that time Herod the king stretched out his hand to harass some from the church. Then he killed James the brother of John with the sword.” (Acts 12:1-2) Then St. Peter was jailed after that. We can see in Acts 12 the Spirit of the newly born Church and its spiritual values. </a:t>
            </a:r>
          </a:p>
          <a:p>
            <a:endParaRPr lang="en-CA" sz="1400" dirty="0"/>
          </a:p>
        </p:txBody>
      </p:sp>
    </p:spTree>
    <p:extLst>
      <p:ext uri="{BB962C8B-B14F-4D97-AF65-F5344CB8AC3E}">
        <p14:creationId xmlns:p14="http://schemas.microsoft.com/office/powerpoint/2010/main" val="1921652195"/>
      </p:ext>
    </p:extLst>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9" presetClass="entr" presetSubtype="0" fill="hold" grpId="0" nodeType="withEffect">
                                  <p:stCondLst>
                                    <p:cond delay="0"/>
                                  </p:stCondLst>
                                  <p:childTnLst>
                                    <p:set>
                                      <p:cBhvr>
                                        <p:cTn id="6" dur="1" fill="hold">
                                          <p:stCondLst>
                                            <p:cond delay="0"/>
                                          </p:stCondLst>
                                        </p:cTn>
                                        <p:tgtEl>
                                          <p:spTgt spid="104450"/>
                                        </p:tgtEl>
                                        <p:attrNameLst>
                                          <p:attrName>style.visibility</p:attrName>
                                        </p:attrNameLst>
                                      </p:cBhvr>
                                      <p:to>
                                        <p:strVal val="visible"/>
                                      </p:to>
                                    </p:set>
                                    <p:anim calcmode="lin" valueType="num">
                                      <p:cBhvr>
                                        <p:cTn id="7" dur="1000" fill="hold"/>
                                        <p:tgtEl>
                                          <p:spTgt spid="104450"/>
                                        </p:tgtEl>
                                        <p:attrNameLst>
                                          <p:attrName>ppt_x</p:attrName>
                                        </p:attrNameLst>
                                      </p:cBhvr>
                                      <p:tavLst>
                                        <p:tav tm="0">
                                          <p:val>
                                            <p:strVal val="#ppt_x-.2"/>
                                          </p:val>
                                        </p:tav>
                                        <p:tav tm="100000">
                                          <p:val>
                                            <p:strVal val="#ppt_x"/>
                                          </p:val>
                                        </p:tav>
                                      </p:tavLst>
                                    </p:anim>
                                    <p:anim calcmode="lin" valueType="num">
                                      <p:cBhvr>
                                        <p:cTn id="8" dur="1000" fill="hold"/>
                                        <p:tgtEl>
                                          <p:spTgt spid="104450"/>
                                        </p:tgtEl>
                                        <p:attrNameLst>
                                          <p:attrName>ppt_y</p:attrName>
                                        </p:attrNameLst>
                                      </p:cBhvr>
                                      <p:tavLst>
                                        <p:tav tm="0">
                                          <p:val>
                                            <p:strVal val="#ppt_y"/>
                                          </p:val>
                                        </p:tav>
                                        <p:tav tm="100000">
                                          <p:val>
                                            <p:strVal val="#ppt_y"/>
                                          </p:val>
                                        </p:tav>
                                      </p:tavLst>
                                    </p:anim>
                                    <p:animEffect transition="in" filter="wipe(right)" prLst="gradientSize: 0.1">
                                      <p:cBhvr>
                                        <p:cTn id="9" dur="1000"/>
                                        <p:tgtEl>
                                          <p:spTgt spid="104450"/>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44" presetClass="entr" presetSubtype="0" fill="hold" grpId="0" nodeType="clickEffect">
                                  <p:stCondLst>
                                    <p:cond delay="0"/>
                                  </p:stCondLst>
                                  <p:childTnLst>
                                    <p:set>
                                      <p:cBhvr>
                                        <p:cTn id="13" dur="1" fill="hold">
                                          <p:stCondLst>
                                            <p:cond delay="0"/>
                                          </p:stCondLst>
                                        </p:cTn>
                                        <p:tgtEl>
                                          <p:spTgt spid="104451">
                                            <p:txEl>
                                              <p:pRg st="0" end="0"/>
                                            </p:txEl>
                                          </p:spTgt>
                                        </p:tgtEl>
                                        <p:attrNameLst>
                                          <p:attrName>style.visibility</p:attrName>
                                        </p:attrNameLst>
                                      </p:cBhvr>
                                      <p:to>
                                        <p:strVal val="visible"/>
                                      </p:to>
                                    </p:set>
                                    <p:animEffect transition="in" filter="fade">
                                      <p:cBhvr>
                                        <p:cTn id="14" dur="500"/>
                                        <p:tgtEl>
                                          <p:spTgt spid="104451">
                                            <p:txEl>
                                              <p:pRg st="0" end="0"/>
                                            </p:txEl>
                                          </p:spTgt>
                                        </p:tgtEl>
                                      </p:cBhvr>
                                    </p:animEffect>
                                    <p:anim calcmode="lin" valueType="num">
                                      <p:cBhvr>
                                        <p:cTn id="15" dur="500" fill="hold"/>
                                        <p:tgtEl>
                                          <p:spTgt spid="104451">
                                            <p:txEl>
                                              <p:pRg st="0" end="0"/>
                                            </p:txEl>
                                          </p:spTgt>
                                        </p:tgtEl>
                                        <p:attrNameLst>
                                          <p:attrName>ppt_x</p:attrName>
                                        </p:attrNameLst>
                                      </p:cBhvr>
                                      <p:tavLst>
                                        <p:tav tm="0">
                                          <p:val>
                                            <p:strVal val="#ppt_x"/>
                                          </p:val>
                                        </p:tav>
                                        <p:tav tm="100000">
                                          <p:val>
                                            <p:strVal val="#ppt_x"/>
                                          </p:val>
                                        </p:tav>
                                      </p:tavLst>
                                    </p:anim>
                                    <p:anim calcmode="lin" valueType="num">
                                      <p:cBhvr>
                                        <p:cTn id="16" dur="500" fill="hold"/>
                                        <p:tgtEl>
                                          <p:spTgt spid="104451">
                                            <p:txEl>
                                              <p:pRg st="0" end="0"/>
                                            </p:txEl>
                                          </p:spTgt>
                                        </p:tgtEl>
                                        <p:attrNameLst>
                                          <p:attrName>ppt_y</p:attrName>
                                        </p:attrNameLst>
                                      </p:cBhvr>
                                      <p:tavLst>
                                        <p:tav tm="0">
                                          <p:val>
                                            <p:strVal val="#ppt_y+.05"/>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4" presetClass="entr" presetSubtype="0" fill="hold" grpId="0" nodeType="clickEffect">
                                  <p:stCondLst>
                                    <p:cond delay="0"/>
                                  </p:stCondLst>
                                  <p:childTnLst>
                                    <p:set>
                                      <p:cBhvr>
                                        <p:cTn id="20" dur="1" fill="hold">
                                          <p:stCondLst>
                                            <p:cond delay="0"/>
                                          </p:stCondLst>
                                        </p:cTn>
                                        <p:tgtEl>
                                          <p:spTgt spid="104451">
                                            <p:txEl>
                                              <p:pRg st="1" end="1"/>
                                            </p:txEl>
                                          </p:spTgt>
                                        </p:tgtEl>
                                        <p:attrNameLst>
                                          <p:attrName>style.visibility</p:attrName>
                                        </p:attrNameLst>
                                      </p:cBhvr>
                                      <p:to>
                                        <p:strVal val="visible"/>
                                      </p:to>
                                    </p:set>
                                    <p:animEffect transition="in" filter="fade">
                                      <p:cBhvr>
                                        <p:cTn id="21" dur="500"/>
                                        <p:tgtEl>
                                          <p:spTgt spid="104451">
                                            <p:txEl>
                                              <p:pRg st="1" end="1"/>
                                            </p:txEl>
                                          </p:spTgt>
                                        </p:tgtEl>
                                      </p:cBhvr>
                                    </p:animEffect>
                                    <p:anim calcmode="lin" valueType="num">
                                      <p:cBhvr>
                                        <p:cTn id="22" dur="500" fill="hold"/>
                                        <p:tgtEl>
                                          <p:spTgt spid="104451">
                                            <p:txEl>
                                              <p:pRg st="1" end="1"/>
                                            </p:txEl>
                                          </p:spTgt>
                                        </p:tgtEl>
                                        <p:attrNameLst>
                                          <p:attrName>ppt_x</p:attrName>
                                        </p:attrNameLst>
                                      </p:cBhvr>
                                      <p:tavLst>
                                        <p:tav tm="0">
                                          <p:val>
                                            <p:strVal val="#ppt_x"/>
                                          </p:val>
                                        </p:tav>
                                        <p:tav tm="100000">
                                          <p:val>
                                            <p:strVal val="#ppt_x"/>
                                          </p:val>
                                        </p:tav>
                                      </p:tavLst>
                                    </p:anim>
                                    <p:anim calcmode="lin" valueType="num">
                                      <p:cBhvr>
                                        <p:cTn id="23" dur="500" fill="hold"/>
                                        <p:tgtEl>
                                          <p:spTgt spid="104451">
                                            <p:txEl>
                                              <p:pRg st="1" end="1"/>
                                            </p:txEl>
                                          </p:spTgt>
                                        </p:tgtEl>
                                        <p:attrNameLst>
                                          <p:attrName>ppt_y</p:attrName>
                                        </p:attrNameLst>
                                      </p:cBhvr>
                                      <p:tavLst>
                                        <p:tav tm="0">
                                          <p:val>
                                            <p:strVal val="#ppt_y+.05"/>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4" presetClass="entr" presetSubtype="0" fill="hold" grpId="0" nodeType="clickEffect">
                                  <p:stCondLst>
                                    <p:cond delay="0"/>
                                  </p:stCondLst>
                                  <p:childTnLst>
                                    <p:set>
                                      <p:cBhvr>
                                        <p:cTn id="27" dur="1" fill="hold">
                                          <p:stCondLst>
                                            <p:cond delay="0"/>
                                          </p:stCondLst>
                                        </p:cTn>
                                        <p:tgtEl>
                                          <p:spTgt spid="104451">
                                            <p:txEl>
                                              <p:pRg st="3" end="3"/>
                                            </p:txEl>
                                          </p:spTgt>
                                        </p:tgtEl>
                                        <p:attrNameLst>
                                          <p:attrName>style.visibility</p:attrName>
                                        </p:attrNameLst>
                                      </p:cBhvr>
                                      <p:to>
                                        <p:strVal val="visible"/>
                                      </p:to>
                                    </p:set>
                                    <p:animEffect transition="in" filter="fade">
                                      <p:cBhvr>
                                        <p:cTn id="28" dur="500"/>
                                        <p:tgtEl>
                                          <p:spTgt spid="104451">
                                            <p:txEl>
                                              <p:pRg st="3" end="3"/>
                                            </p:txEl>
                                          </p:spTgt>
                                        </p:tgtEl>
                                      </p:cBhvr>
                                    </p:animEffect>
                                    <p:anim calcmode="lin" valueType="num">
                                      <p:cBhvr>
                                        <p:cTn id="29" dur="500" fill="hold"/>
                                        <p:tgtEl>
                                          <p:spTgt spid="104451">
                                            <p:txEl>
                                              <p:pRg st="3" end="3"/>
                                            </p:txEl>
                                          </p:spTgt>
                                        </p:tgtEl>
                                        <p:attrNameLst>
                                          <p:attrName>ppt_x</p:attrName>
                                        </p:attrNameLst>
                                      </p:cBhvr>
                                      <p:tavLst>
                                        <p:tav tm="0">
                                          <p:val>
                                            <p:strVal val="#ppt_x"/>
                                          </p:val>
                                        </p:tav>
                                        <p:tav tm="100000">
                                          <p:val>
                                            <p:strVal val="#ppt_x"/>
                                          </p:val>
                                        </p:tav>
                                      </p:tavLst>
                                    </p:anim>
                                    <p:anim calcmode="lin" valueType="num">
                                      <p:cBhvr>
                                        <p:cTn id="30" dur="500" fill="hold"/>
                                        <p:tgtEl>
                                          <p:spTgt spid="104451">
                                            <p:txEl>
                                              <p:pRg st="3" end="3"/>
                                            </p:txEl>
                                          </p:spTgt>
                                        </p:tgtEl>
                                        <p:attrNameLst>
                                          <p:attrName>ppt_y</p:attrName>
                                        </p:attrNameLst>
                                      </p:cBhvr>
                                      <p:tavLst>
                                        <p:tav tm="0">
                                          <p:val>
                                            <p:strVal val="#ppt_y+.05"/>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4" presetClass="entr" presetSubtype="0" fill="hold" grpId="0" nodeType="clickEffect">
                                  <p:stCondLst>
                                    <p:cond delay="0"/>
                                  </p:stCondLst>
                                  <p:childTnLst>
                                    <p:set>
                                      <p:cBhvr>
                                        <p:cTn id="34" dur="1" fill="hold">
                                          <p:stCondLst>
                                            <p:cond delay="0"/>
                                          </p:stCondLst>
                                        </p:cTn>
                                        <p:tgtEl>
                                          <p:spTgt spid="104451">
                                            <p:txEl>
                                              <p:pRg st="5" end="5"/>
                                            </p:txEl>
                                          </p:spTgt>
                                        </p:tgtEl>
                                        <p:attrNameLst>
                                          <p:attrName>style.visibility</p:attrName>
                                        </p:attrNameLst>
                                      </p:cBhvr>
                                      <p:to>
                                        <p:strVal val="visible"/>
                                      </p:to>
                                    </p:set>
                                    <p:animEffect transition="in" filter="fade">
                                      <p:cBhvr>
                                        <p:cTn id="35" dur="500"/>
                                        <p:tgtEl>
                                          <p:spTgt spid="104451">
                                            <p:txEl>
                                              <p:pRg st="5" end="5"/>
                                            </p:txEl>
                                          </p:spTgt>
                                        </p:tgtEl>
                                      </p:cBhvr>
                                    </p:animEffect>
                                    <p:anim calcmode="lin" valueType="num">
                                      <p:cBhvr>
                                        <p:cTn id="36" dur="500" fill="hold"/>
                                        <p:tgtEl>
                                          <p:spTgt spid="104451">
                                            <p:txEl>
                                              <p:pRg st="5" end="5"/>
                                            </p:txEl>
                                          </p:spTgt>
                                        </p:tgtEl>
                                        <p:attrNameLst>
                                          <p:attrName>ppt_x</p:attrName>
                                        </p:attrNameLst>
                                      </p:cBhvr>
                                      <p:tavLst>
                                        <p:tav tm="0">
                                          <p:val>
                                            <p:strVal val="#ppt_x"/>
                                          </p:val>
                                        </p:tav>
                                        <p:tav tm="100000">
                                          <p:val>
                                            <p:strVal val="#ppt_x"/>
                                          </p:val>
                                        </p:tav>
                                      </p:tavLst>
                                    </p:anim>
                                    <p:anim calcmode="lin" valueType="num">
                                      <p:cBhvr>
                                        <p:cTn id="37" dur="500" fill="hold"/>
                                        <p:tgtEl>
                                          <p:spTgt spid="104451">
                                            <p:txEl>
                                              <p:pRg st="5" end="5"/>
                                            </p:txEl>
                                          </p:spTgt>
                                        </p:tgtEl>
                                        <p:attrNameLst>
                                          <p:attrName>ppt_y</p:attrName>
                                        </p:attrNameLst>
                                      </p:cBhvr>
                                      <p:tavLst>
                                        <p:tav tm="0">
                                          <p:val>
                                            <p:strVal val="#ppt_y+.05"/>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4" presetClass="entr" presetSubtype="0" fill="hold" grpId="0" nodeType="clickEffect">
                                  <p:stCondLst>
                                    <p:cond delay="0"/>
                                  </p:stCondLst>
                                  <p:childTnLst>
                                    <p:set>
                                      <p:cBhvr>
                                        <p:cTn id="41" dur="1" fill="hold">
                                          <p:stCondLst>
                                            <p:cond delay="0"/>
                                          </p:stCondLst>
                                        </p:cTn>
                                        <p:tgtEl>
                                          <p:spTgt spid="104451">
                                            <p:txEl>
                                              <p:pRg st="6" end="6"/>
                                            </p:txEl>
                                          </p:spTgt>
                                        </p:tgtEl>
                                        <p:attrNameLst>
                                          <p:attrName>style.visibility</p:attrName>
                                        </p:attrNameLst>
                                      </p:cBhvr>
                                      <p:to>
                                        <p:strVal val="visible"/>
                                      </p:to>
                                    </p:set>
                                    <p:animEffect transition="in" filter="fade">
                                      <p:cBhvr>
                                        <p:cTn id="42" dur="500"/>
                                        <p:tgtEl>
                                          <p:spTgt spid="104451">
                                            <p:txEl>
                                              <p:pRg st="6" end="6"/>
                                            </p:txEl>
                                          </p:spTgt>
                                        </p:tgtEl>
                                      </p:cBhvr>
                                    </p:animEffect>
                                    <p:anim calcmode="lin" valueType="num">
                                      <p:cBhvr>
                                        <p:cTn id="43" dur="500" fill="hold"/>
                                        <p:tgtEl>
                                          <p:spTgt spid="104451">
                                            <p:txEl>
                                              <p:pRg st="6" end="6"/>
                                            </p:txEl>
                                          </p:spTgt>
                                        </p:tgtEl>
                                        <p:attrNameLst>
                                          <p:attrName>ppt_x</p:attrName>
                                        </p:attrNameLst>
                                      </p:cBhvr>
                                      <p:tavLst>
                                        <p:tav tm="0">
                                          <p:val>
                                            <p:strVal val="#ppt_x"/>
                                          </p:val>
                                        </p:tav>
                                        <p:tav tm="100000">
                                          <p:val>
                                            <p:strVal val="#ppt_x"/>
                                          </p:val>
                                        </p:tav>
                                      </p:tavLst>
                                    </p:anim>
                                    <p:anim calcmode="lin" valueType="num">
                                      <p:cBhvr>
                                        <p:cTn id="44" dur="500" fill="hold"/>
                                        <p:tgtEl>
                                          <p:spTgt spid="104451">
                                            <p:txEl>
                                              <p:pRg st="6" end="6"/>
                                            </p:txEl>
                                          </p:spTgt>
                                        </p:tgtEl>
                                        <p:attrNameLst>
                                          <p:attrName>ppt_y</p:attrName>
                                        </p:attrNameLst>
                                      </p:cBhvr>
                                      <p:tavLst>
                                        <p:tav tm="0">
                                          <p:val>
                                            <p:strVal val="#ppt_y+.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4450" grpId="0"/>
      <p:bldP spid="104451" grpId="0" build="p"/>
    </p:bldLst>
  </p:timing>
</p:sld>
</file>

<file path=ppt/slides/slide2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4450" name="Rectangle 2">
            <a:extLst>
              <a:ext uri="{FF2B5EF4-FFF2-40B4-BE49-F238E27FC236}">
                <a16:creationId xmlns:a16="http://schemas.microsoft.com/office/drawing/2014/main" id="{CE534E76-CA70-28A9-DFFE-287512A63CC8}"/>
              </a:ext>
            </a:extLst>
          </p:cNvPr>
          <p:cNvSpPr>
            <a:spLocks noGrp="1" noChangeArrowheads="1"/>
          </p:cNvSpPr>
          <p:nvPr>
            <p:ph type="title"/>
          </p:nvPr>
        </p:nvSpPr>
        <p:spPr>
          <a:xfrm>
            <a:off x="0" y="0"/>
            <a:ext cx="9144000" cy="1295400"/>
          </a:xfrm>
        </p:spPr>
        <p:txBody>
          <a:bodyPr/>
          <a:lstStyle/>
          <a:p>
            <a:pPr algn="l"/>
            <a:r>
              <a:rPr lang="en-US" altLang="en-US" dirty="0"/>
              <a:t>THE CONFRONTATION WITH THE JEWS</a:t>
            </a:r>
            <a:br>
              <a:rPr lang="en-US" altLang="en-US" dirty="0"/>
            </a:br>
            <a:endParaRPr lang="en-US" altLang="en-US" dirty="0"/>
          </a:p>
        </p:txBody>
      </p:sp>
      <p:sp>
        <p:nvSpPr>
          <p:cNvPr id="104451" name="Rectangle 3">
            <a:extLst>
              <a:ext uri="{FF2B5EF4-FFF2-40B4-BE49-F238E27FC236}">
                <a16:creationId xmlns:a16="http://schemas.microsoft.com/office/drawing/2014/main" id="{2440CF0C-CC9A-1732-6251-8DB928AAAAC3}"/>
              </a:ext>
            </a:extLst>
          </p:cNvPr>
          <p:cNvSpPr>
            <a:spLocks noGrp="1" noChangeArrowheads="1"/>
          </p:cNvSpPr>
          <p:nvPr>
            <p:ph type="body" idx="1"/>
          </p:nvPr>
        </p:nvSpPr>
        <p:spPr>
          <a:xfrm>
            <a:off x="190500" y="1524000"/>
            <a:ext cx="8763000" cy="5181600"/>
          </a:xfrm>
        </p:spPr>
        <p:txBody>
          <a:bodyPr/>
          <a:lstStyle/>
          <a:p>
            <a:r>
              <a:rPr lang="en-CA" sz="1800" dirty="0"/>
              <a:t>As a result of this success, the new Christians went into a tremendous confrontation with the Jews. </a:t>
            </a:r>
            <a:endParaRPr lang="en-CA" sz="1200" dirty="0"/>
          </a:p>
          <a:p>
            <a:r>
              <a:rPr lang="en-CA" sz="1800" u="sng" dirty="0"/>
              <a:t>2. The Fruits of the Persecution:</a:t>
            </a:r>
          </a:p>
          <a:p>
            <a:endParaRPr lang="en-CA" sz="1400" dirty="0"/>
          </a:p>
          <a:p>
            <a:r>
              <a:rPr lang="en-CA" sz="1600" dirty="0"/>
              <a:t>All the energies of the Apostles were concentrated in Jerusalem until the persecution reached its peak and the people who were persecuted got dispersed in various cities preaching the word of God at various other locations; “Therefore those who were scattered went everywhere preaching the word.” (Acts 8:4), “This I also did in Jerusalem, and many of the saints I shut up in prison, having received authority from the chief priests; and when they were put to death, I cast my vote against them. And I punished them often in every synagogue and compelled them to blaspheme; and being exceedingly enraged against them, I persecuted them even to foreign cities.” (Acts 26:10-11) </a:t>
            </a:r>
          </a:p>
          <a:p>
            <a:endParaRPr lang="en-CA" sz="1400" dirty="0"/>
          </a:p>
          <a:p>
            <a:endParaRPr lang="en-CA" sz="1400" dirty="0"/>
          </a:p>
        </p:txBody>
      </p:sp>
    </p:spTree>
    <p:extLst>
      <p:ext uri="{BB962C8B-B14F-4D97-AF65-F5344CB8AC3E}">
        <p14:creationId xmlns:p14="http://schemas.microsoft.com/office/powerpoint/2010/main" val="3197622178"/>
      </p:ext>
    </p:extLst>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9" presetClass="entr" presetSubtype="0" fill="hold" grpId="0" nodeType="withEffect">
                                  <p:stCondLst>
                                    <p:cond delay="0"/>
                                  </p:stCondLst>
                                  <p:childTnLst>
                                    <p:set>
                                      <p:cBhvr>
                                        <p:cTn id="6" dur="1" fill="hold">
                                          <p:stCondLst>
                                            <p:cond delay="0"/>
                                          </p:stCondLst>
                                        </p:cTn>
                                        <p:tgtEl>
                                          <p:spTgt spid="104450"/>
                                        </p:tgtEl>
                                        <p:attrNameLst>
                                          <p:attrName>style.visibility</p:attrName>
                                        </p:attrNameLst>
                                      </p:cBhvr>
                                      <p:to>
                                        <p:strVal val="visible"/>
                                      </p:to>
                                    </p:set>
                                    <p:anim calcmode="lin" valueType="num">
                                      <p:cBhvr>
                                        <p:cTn id="7" dur="1000" fill="hold"/>
                                        <p:tgtEl>
                                          <p:spTgt spid="104450"/>
                                        </p:tgtEl>
                                        <p:attrNameLst>
                                          <p:attrName>ppt_x</p:attrName>
                                        </p:attrNameLst>
                                      </p:cBhvr>
                                      <p:tavLst>
                                        <p:tav tm="0">
                                          <p:val>
                                            <p:strVal val="#ppt_x-.2"/>
                                          </p:val>
                                        </p:tav>
                                        <p:tav tm="100000">
                                          <p:val>
                                            <p:strVal val="#ppt_x"/>
                                          </p:val>
                                        </p:tav>
                                      </p:tavLst>
                                    </p:anim>
                                    <p:anim calcmode="lin" valueType="num">
                                      <p:cBhvr>
                                        <p:cTn id="8" dur="1000" fill="hold"/>
                                        <p:tgtEl>
                                          <p:spTgt spid="104450"/>
                                        </p:tgtEl>
                                        <p:attrNameLst>
                                          <p:attrName>ppt_y</p:attrName>
                                        </p:attrNameLst>
                                      </p:cBhvr>
                                      <p:tavLst>
                                        <p:tav tm="0">
                                          <p:val>
                                            <p:strVal val="#ppt_y"/>
                                          </p:val>
                                        </p:tav>
                                        <p:tav tm="100000">
                                          <p:val>
                                            <p:strVal val="#ppt_y"/>
                                          </p:val>
                                        </p:tav>
                                      </p:tavLst>
                                    </p:anim>
                                    <p:animEffect transition="in" filter="wipe(right)" prLst="gradientSize: 0.1">
                                      <p:cBhvr>
                                        <p:cTn id="9" dur="1000"/>
                                        <p:tgtEl>
                                          <p:spTgt spid="104450"/>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44" presetClass="entr" presetSubtype="0" fill="hold" grpId="0" nodeType="clickEffect">
                                  <p:stCondLst>
                                    <p:cond delay="0"/>
                                  </p:stCondLst>
                                  <p:childTnLst>
                                    <p:set>
                                      <p:cBhvr>
                                        <p:cTn id="13" dur="1" fill="hold">
                                          <p:stCondLst>
                                            <p:cond delay="0"/>
                                          </p:stCondLst>
                                        </p:cTn>
                                        <p:tgtEl>
                                          <p:spTgt spid="104451">
                                            <p:txEl>
                                              <p:pRg st="0" end="0"/>
                                            </p:txEl>
                                          </p:spTgt>
                                        </p:tgtEl>
                                        <p:attrNameLst>
                                          <p:attrName>style.visibility</p:attrName>
                                        </p:attrNameLst>
                                      </p:cBhvr>
                                      <p:to>
                                        <p:strVal val="visible"/>
                                      </p:to>
                                    </p:set>
                                    <p:animEffect transition="in" filter="fade">
                                      <p:cBhvr>
                                        <p:cTn id="14" dur="500"/>
                                        <p:tgtEl>
                                          <p:spTgt spid="104451">
                                            <p:txEl>
                                              <p:pRg st="0" end="0"/>
                                            </p:txEl>
                                          </p:spTgt>
                                        </p:tgtEl>
                                      </p:cBhvr>
                                    </p:animEffect>
                                    <p:anim calcmode="lin" valueType="num">
                                      <p:cBhvr>
                                        <p:cTn id="15" dur="500" fill="hold"/>
                                        <p:tgtEl>
                                          <p:spTgt spid="104451">
                                            <p:txEl>
                                              <p:pRg st="0" end="0"/>
                                            </p:txEl>
                                          </p:spTgt>
                                        </p:tgtEl>
                                        <p:attrNameLst>
                                          <p:attrName>ppt_x</p:attrName>
                                        </p:attrNameLst>
                                      </p:cBhvr>
                                      <p:tavLst>
                                        <p:tav tm="0">
                                          <p:val>
                                            <p:strVal val="#ppt_x"/>
                                          </p:val>
                                        </p:tav>
                                        <p:tav tm="100000">
                                          <p:val>
                                            <p:strVal val="#ppt_x"/>
                                          </p:val>
                                        </p:tav>
                                      </p:tavLst>
                                    </p:anim>
                                    <p:anim calcmode="lin" valueType="num">
                                      <p:cBhvr>
                                        <p:cTn id="16" dur="500" fill="hold"/>
                                        <p:tgtEl>
                                          <p:spTgt spid="104451">
                                            <p:txEl>
                                              <p:pRg st="0" end="0"/>
                                            </p:txEl>
                                          </p:spTgt>
                                        </p:tgtEl>
                                        <p:attrNameLst>
                                          <p:attrName>ppt_y</p:attrName>
                                        </p:attrNameLst>
                                      </p:cBhvr>
                                      <p:tavLst>
                                        <p:tav tm="0">
                                          <p:val>
                                            <p:strVal val="#ppt_y+.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4450" grpId="0"/>
      <p:bldP spid="104451" grpId="0" build="p"/>
    </p:bldLst>
  </p:timing>
</p:sld>
</file>

<file path=ppt/slides/slide2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4450" name="Rectangle 2">
            <a:extLst>
              <a:ext uri="{FF2B5EF4-FFF2-40B4-BE49-F238E27FC236}">
                <a16:creationId xmlns:a16="http://schemas.microsoft.com/office/drawing/2014/main" id="{CE534E76-CA70-28A9-DFFE-287512A63CC8}"/>
              </a:ext>
            </a:extLst>
          </p:cNvPr>
          <p:cNvSpPr>
            <a:spLocks noGrp="1" noChangeArrowheads="1"/>
          </p:cNvSpPr>
          <p:nvPr>
            <p:ph type="title"/>
          </p:nvPr>
        </p:nvSpPr>
        <p:spPr>
          <a:xfrm>
            <a:off x="0" y="0"/>
            <a:ext cx="9144000" cy="1295400"/>
          </a:xfrm>
        </p:spPr>
        <p:txBody>
          <a:bodyPr/>
          <a:lstStyle/>
          <a:p>
            <a:pPr algn="l"/>
            <a:r>
              <a:rPr lang="en-US" altLang="en-US" dirty="0"/>
              <a:t>THE CONFRONTATION WITH THE JEWS</a:t>
            </a:r>
            <a:br>
              <a:rPr lang="en-US" altLang="en-US" dirty="0"/>
            </a:br>
            <a:endParaRPr lang="en-US" altLang="en-US" dirty="0"/>
          </a:p>
        </p:txBody>
      </p:sp>
      <p:sp>
        <p:nvSpPr>
          <p:cNvPr id="104451" name="Rectangle 3">
            <a:extLst>
              <a:ext uri="{FF2B5EF4-FFF2-40B4-BE49-F238E27FC236}">
                <a16:creationId xmlns:a16="http://schemas.microsoft.com/office/drawing/2014/main" id="{2440CF0C-CC9A-1732-6251-8DB928AAAAC3}"/>
              </a:ext>
            </a:extLst>
          </p:cNvPr>
          <p:cNvSpPr>
            <a:spLocks noGrp="1" noChangeArrowheads="1"/>
          </p:cNvSpPr>
          <p:nvPr>
            <p:ph type="body" idx="1"/>
          </p:nvPr>
        </p:nvSpPr>
        <p:spPr>
          <a:xfrm>
            <a:off x="190500" y="1524000"/>
            <a:ext cx="8763000" cy="5181600"/>
          </a:xfrm>
        </p:spPr>
        <p:txBody>
          <a:bodyPr/>
          <a:lstStyle/>
          <a:p>
            <a:r>
              <a:rPr lang="en-CA" sz="1800" dirty="0"/>
              <a:t>As a result of this success, the new Christians went into a tremendous confrontation with the Jews. </a:t>
            </a:r>
          </a:p>
          <a:p>
            <a:r>
              <a:rPr lang="en-CA" sz="1800" u="sng" dirty="0"/>
              <a:t>3. Preaching in Samaria:</a:t>
            </a:r>
            <a:br>
              <a:rPr lang="en-CA" sz="1800" u="sng" dirty="0"/>
            </a:br>
            <a:r>
              <a:rPr lang="en-CA" sz="1400" dirty="0"/>
              <a:t>Samaria was not totally worshipping idols. Please read the origin of the Samaritan in 2 Kings 17:24-34. </a:t>
            </a:r>
          </a:p>
          <a:p>
            <a:r>
              <a:rPr lang="en-CA" sz="1400" dirty="0"/>
              <a:t>Although, preaching Christianity in the cities of Samaria was a step in the right direction, it aggravated the enmity between the Apostles and the Jews who hated the Samaritans for a long time. </a:t>
            </a:r>
          </a:p>
          <a:p>
            <a:r>
              <a:rPr lang="en-CA" sz="1400" dirty="0"/>
              <a:t>The first one to preach in the Samaritan cities was Philip, one of the 7 deacons, and the Lord supported his mission through many miracles. “Then Philip went down to the city of Samaria and preached Christ to them. And the multitudes with one accord heeded the things spoken by Philip, hearing and seeing the miracles which he did. For unclean spirits, crying with a loud voice, came out of many who were possessed; and many who were paralyzed and lame were healed. And there was great joy in that city.”(Acts 8:5-8). Then Peter and John also preached in Samaria. “Now when the apostles who were at Jerusalem heard that Samaria had received the word of God, they sent Peter and John to them, who, when they had come down, prayed for them that they might receive the Holy Spirit. For as yet He had fallen upon none of them. They had only been baptized in the name of the Lord Jesus. Then they laid hands on them, and they received the Holy Spirit.” (Acts 8:15-17) “So when they had testified and preached the word of the Lord, they returned to Jerusalem, grace preaching the gospel in many villages of the Samaritans” (Acts 8:25). </a:t>
            </a:r>
          </a:p>
          <a:p>
            <a:endParaRPr lang="en-CA" sz="600" dirty="0"/>
          </a:p>
          <a:p>
            <a:endParaRPr lang="en-CA" sz="600" dirty="0"/>
          </a:p>
        </p:txBody>
      </p:sp>
    </p:spTree>
    <p:extLst>
      <p:ext uri="{BB962C8B-B14F-4D97-AF65-F5344CB8AC3E}">
        <p14:creationId xmlns:p14="http://schemas.microsoft.com/office/powerpoint/2010/main" val="2891953533"/>
      </p:ext>
    </p:extLst>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9" presetClass="entr" presetSubtype="0" fill="hold" grpId="0" nodeType="withEffect">
                                  <p:stCondLst>
                                    <p:cond delay="0"/>
                                  </p:stCondLst>
                                  <p:childTnLst>
                                    <p:set>
                                      <p:cBhvr>
                                        <p:cTn id="6" dur="1" fill="hold">
                                          <p:stCondLst>
                                            <p:cond delay="0"/>
                                          </p:stCondLst>
                                        </p:cTn>
                                        <p:tgtEl>
                                          <p:spTgt spid="104450"/>
                                        </p:tgtEl>
                                        <p:attrNameLst>
                                          <p:attrName>style.visibility</p:attrName>
                                        </p:attrNameLst>
                                      </p:cBhvr>
                                      <p:to>
                                        <p:strVal val="visible"/>
                                      </p:to>
                                    </p:set>
                                    <p:anim calcmode="lin" valueType="num">
                                      <p:cBhvr>
                                        <p:cTn id="7" dur="1000" fill="hold"/>
                                        <p:tgtEl>
                                          <p:spTgt spid="104450"/>
                                        </p:tgtEl>
                                        <p:attrNameLst>
                                          <p:attrName>ppt_x</p:attrName>
                                        </p:attrNameLst>
                                      </p:cBhvr>
                                      <p:tavLst>
                                        <p:tav tm="0">
                                          <p:val>
                                            <p:strVal val="#ppt_x-.2"/>
                                          </p:val>
                                        </p:tav>
                                        <p:tav tm="100000">
                                          <p:val>
                                            <p:strVal val="#ppt_x"/>
                                          </p:val>
                                        </p:tav>
                                      </p:tavLst>
                                    </p:anim>
                                    <p:anim calcmode="lin" valueType="num">
                                      <p:cBhvr>
                                        <p:cTn id="8" dur="1000" fill="hold"/>
                                        <p:tgtEl>
                                          <p:spTgt spid="104450"/>
                                        </p:tgtEl>
                                        <p:attrNameLst>
                                          <p:attrName>ppt_y</p:attrName>
                                        </p:attrNameLst>
                                      </p:cBhvr>
                                      <p:tavLst>
                                        <p:tav tm="0">
                                          <p:val>
                                            <p:strVal val="#ppt_y"/>
                                          </p:val>
                                        </p:tav>
                                        <p:tav tm="100000">
                                          <p:val>
                                            <p:strVal val="#ppt_y"/>
                                          </p:val>
                                        </p:tav>
                                      </p:tavLst>
                                    </p:anim>
                                    <p:animEffect transition="in" filter="wipe(right)" prLst="gradientSize: 0.1">
                                      <p:cBhvr>
                                        <p:cTn id="9" dur="1000"/>
                                        <p:tgtEl>
                                          <p:spTgt spid="104450"/>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44" presetClass="entr" presetSubtype="0" fill="hold" grpId="0" nodeType="clickEffect">
                                  <p:stCondLst>
                                    <p:cond delay="0"/>
                                  </p:stCondLst>
                                  <p:childTnLst>
                                    <p:set>
                                      <p:cBhvr>
                                        <p:cTn id="13" dur="1" fill="hold">
                                          <p:stCondLst>
                                            <p:cond delay="0"/>
                                          </p:stCondLst>
                                        </p:cTn>
                                        <p:tgtEl>
                                          <p:spTgt spid="104451">
                                            <p:txEl>
                                              <p:pRg st="0" end="0"/>
                                            </p:txEl>
                                          </p:spTgt>
                                        </p:tgtEl>
                                        <p:attrNameLst>
                                          <p:attrName>style.visibility</p:attrName>
                                        </p:attrNameLst>
                                      </p:cBhvr>
                                      <p:to>
                                        <p:strVal val="visible"/>
                                      </p:to>
                                    </p:set>
                                    <p:animEffect transition="in" filter="fade">
                                      <p:cBhvr>
                                        <p:cTn id="14" dur="500"/>
                                        <p:tgtEl>
                                          <p:spTgt spid="104451">
                                            <p:txEl>
                                              <p:pRg st="0" end="0"/>
                                            </p:txEl>
                                          </p:spTgt>
                                        </p:tgtEl>
                                      </p:cBhvr>
                                    </p:animEffect>
                                    <p:anim calcmode="lin" valueType="num">
                                      <p:cBhvr>
                                        <p:cTn id="15" dur="500" fill="hold"/>
                                        <p:tgtEl>
                                          <p:spTgt spid="104451">
                                            <p:txEl>
                                              <p:pRg st="0" end="0"/>
                                            </p:txEl>
                                          </p:spTgt>
                                        </p:tgtEl>
                                        <p:attrNameLst>
                                          <p:attrName>ppt_x</p:attrName>
                                        </p:attrNameLst>
                                      </p:cBhvr>
                                      <p:tavLst>
                                        <p:tav tm="0">
                                          <p:val>
                                            <p:strVal val="#ppt_x"/>
                                          </p:val>
                                        </p:tav>
                                        <p:tav tm="100000">
                                          <p:val>
                                            <p:strVal val="#ppt_x"/>
                                          </p:val>
                                        </p:tav>
                                      </p:tavLst>
                                    </p:anim>
                                    <p:anim calcmode="lin" valueType="num">
                                      <p:cBhvr>
                                        <p:cTn id="16" dur="500" fill="hold"/>
                                        <p:tgtEl>
                                          <p:spTgt spid="104451">
                                            <p:txEl>
                                              <p:pRg st="0" end="0"/>
                                            </p:txEl>
                                          </p:spTgt>
                                        </p:tgtEl>
                                        <p:attrNameLst>
                                          <p:attrName>ppt_y</p:attrName>
                                        </p:attrNameLst>
                                      </p:cBhvr>
                                      <p:tavLst>
                                        <p:tav tm="0">
                                          <p:val>
                                            <p:strVal val="#ppt_y+.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4450" grpId="0"/>
      <p:bldP spid="104451" grpId="0" build="p"/>
    </p:bldLst>
  </p:timing>
</p:sld>
</file>

<file path=ppt/slides/slide2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4450" name="Rectangle 2">
            <a:extLst>
              <a:ext uri="{FF2B5EF4-FFF2-40B4-BE49-F238E27FC236}">
                <a16:creationId xmlns:a16="http://schemas.microsoft.com/office/drawing/2014/main" id="{CE534E76-CA70-28A9-DFFE-287512A63CC8}"/>
              </a:ext>
            </a:extLst>
          </p:cNvPr>
          <p:cNvSpPr>
            <a:spLocks noGrp="1" noChangeArrowheads="1"/>
          </p:cNvSpPr>
          <p:nvPr>
            <p:ph type="title"/>
          </p:nvPr>
        </p:nvSpPr>
        <p:spPr>
          <a:xfrm>
            <a:off x="0" y="0"/>
            <a:ext cx="9144000" cy="1295400"/>
          </a:xfrm>
        </p:spPr>
        <p:txBody>
          <a:bodyPr/>
          <a:lstStyle/>
          <a:p>
            <a:pPr algn="l"/>
            <a:r>
              <a:rPr lang="en-US" altLang="en-US" dirty="0"/>
              <a:t>THE CONFRONTATION WITH THE JEWS</a:t>
            </a:r>
            <a:br>
              <a:rPr lang="en-US" altLang="en-US" dirty="0"/>
            </a:br>
            <a:endParaRPr lang="en-US" altLang="en-US" dirty="0"/>
          </a:p>
        </p:txBody>
      </p:sp>
      <p:sp>
        <p:nvSpPr>
          <p:cNvPr id="104451" name="Rectangle 3">
            <a:extLst>
              <a:ext uri="{FF2B5EF4-FFF2-40B4-BE49-F238E27FC236}">
                <a16:creationId xmlns:a16="http://schemas.microsoft.com/office/drawing/2014/main" id="{2440CF0C-CC9A-1732-6251-8DB928AAAAC3}"/>
              </a:ext>
            </a:extLst>
          </p:cNvPr>
          <p:cNvSpPr>
            <a:spLocks noGrp="1" noChangeArrowheads="1"/>
          </p:cNvSpPr>
          <p:nvPr>
            <p:ph type="body" idx="1"/>
          </p:nvPr>
        </p:nvSpPr>
        <p:spPr>
          <a:xfrm>
            <a:off x="190500" y="1524000"/>
            <a:ext cx="8763000" cy="5181600"/>
          </a:xfrm>
        </p:spPr>
        <p:txBody>
          <a:bodyPr/>
          <a:lstStyle/>
          <a:p>
            <a:r>
              <a:rPr lang="en-CA" sz="1800" dirty="0"/>
              <a:t>As a result of this success, the new Christians went into a tremendous confrontation with the Jews. </a:t>
            </a:r>
          </a:p>
          <a:p>
            <a:r>
              <a:rPr lang="en-CA" sz="1800" u="sng" dirty="0"/>
              <a:t>3. Preaching in Samaria:</a:t>
            </a:r>
            <a:br>
              <a:rPr lang="en-CA" sz="1800" u="sng" dirty="0"/>
            </a:br>
            <a:r>
              <a:rPr lang="en-CA" sz="1400" dirty="0"/>
              <a:t>Christ is preached to an Ethiopian. Please see (Acts 8:26-40). </a:t>
            </a:r>
          </a:p>
          <a:p>
            <a:r>
              <a:rPr lang="en-CA" sz="1400" dirty="0"/>
              <a:t>Christ is preached to the cities by the sea: </a:t>
            </a:r>
          </a:p>
          <a:p>
            <a:r>
              <a:rPr lang="en-CA" sz="1400" dirty="0"/>
              <a:t>Philip went to the cities of Palestinian by the seashore and preached, after he baptized the Ethiopians... “Now when they came up out of the water, the Spirit of the Lord caught Philip away, so that the eunuch saw him no more; and he went on his way rejoicing. But Philip was found at </a:t>
            </a:r>
            <a:r>
              <a:rPr lang="en-CA" sz="1400" dirty="0" err="1"/>
              <a:t>Azotus</a:t>
            </a:r>
            <a:r>
              <a:rPr lang="en-CA" sz="1400" dirty="0"/>
              <a:t>. And passing through, he preached in all the cities till he came to Caesarea.” (Acts 8:39- 40). </a:t>
            </a:r>
          </a:p>
          <a:p>
            <a:r>
              <a:rPr lang="en-CA" sz="1800" u="sng" dirty="0"/>
              <a:t>Preaching in Galilee:</a:t>
            </a:r>
            <a:br>
              <a:rPr lang="en-CA" sz="1800" u="sng" dirty="0"/>
            </a:br>
            <a:r>
              <a:rPr lang="en-CA" sz="1400" dirty="0"/>
              <a:t>The indications were that Galilee was preached early. “Then the churches throughout all Judea, Galilee, and Samaria had peace and were edified. And walking in the fear of the Lord and in the comfort of the Holy Spirit, they were multiplied.” (Acts 9:31).</a:t>
            </a:r>
            <a:br>
              <a:rPr lang="en-CA" sz="1400" dirty="0"/>
            </a:br>
            <a:r>
              <a:rPr lang="en-CA" sz="1400" dirty="0"/>
              <a:t>Saul converted in the year A.D. 37. Please read (Acts 9:1-6). </a:t>
            </a:r>
          </a:p>
          <a:p>
            <a:endParaRPr lang="en-CA" sz="600" dirty="0"/>
          </a:p>
          <a:p>
            <a:endParaRPr lang="en-CA" sz="600" dirty="0"/>
          </a:p>
        </p:txBody>
      </p:sp>
    </p:spTree>
    <p:extLst>
      <p:ext uri="{BB962C8B-B14F-4D97-AF65-F5344CB8AC3E}">
        <p14:creationId xmlns:p14="http://schemas.microsoft.com/office/powerpoint/2010/main" val="617564911"/>
      </p:ext>
    </p:extLst>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9" presetClass="entr" presetSubtype="0" fill="hold" grpId="0" nodeType="withEffect">
                                  <p:stCondLst>
                                    <p:cond delay="0"/>
                                  </p:stCondLst>
                                  <p:childTnLst>
                                    <p:set>
                                      <p:cBhvr>
                                        <p:cTn id="6" dur="1" fill="hold">
                                          <p:stCondLst>
                                            <p:cond delay="0"/>
                                          </p:stCondLst>
                                        </p:cTn>
                                        <p:tgtEl>
                                          <p:spTgt spid="104450"/>
                                        </p:tgtEl>
                                        <p:attrNameLst>
                                          <p:attrName>style.visibility</p:attrName>
                                        </p:attrNameLst>
                                      </p:cBhvr>
                                      <p:to>
                                        <p:strVal val="visible"/>
                                      </p:to>
                                    </p:set>
                                    <p:anim calcmode="lin" valueType="num">
                                      <p:cBhvr>
                                        <p:cTn id="7" dur="1000" fill="hold"/>
                                        <p:tgtEl>
                                          <p:spTgt spid="104450"/>
                                        </p:tgtEl>
                                        <p:attrNameLst>
                                          <p:attrName>ppt_x</p:attrName>
                                        </p:attrNameLst>
                                      </p:cBhvr>
                                      <p:tavLst>
                                        <p:tav tm="0">
                                          <p:val>
                                            <p:strVal val="#ppt_x-.2"/>
                                          </p:val>
                                        </p:tav>
                                        <p:tav tm="100000">
                                          <p:val>
                                            <p:strVal val="#ppt_x"/>
                                          </p:val>
                                        </p:tav>
                                      </p:tavLst>
                                    </p:anim>
                                    <p:anim calcmode="lin" valueType="num">
                                      <p:cBhvr>
                                        <p:cTn id="8" dur="1000" fill="hold"/>
                                        <p:tgtEl>
                                          <p:spTgt spid="104450"/>
                                        </p:tgtEl>
                                        <p:attrNameLst>
                                          <p:attrName>ppt_y</p:attrName>
                                        </p:attrNameLst>
                                      </p:cBhvr>
                                      <p:tavLst>
                                        <p:tav tm="0">
                                          <p:val>
                                            <p:strVal val="#ppt_y"/>
                                          </p:val>
                                        </p:tav>
                                        <p:tav tm="100000">
                                          <p:val>
                                            <p:strVal val="#ppt_y"/>
                                          </p:val>
                                        </p:tav>
                                      </p:tavLst>
                                    </p:anim>
                                    <p:animEffect transition="in" filter="wipe(right)" prLst="gradientSize: 0.1">
                                      <p:cBhvr>
                                        <p:cTn id="9" dur="1000"/>
                                        <p:tgtEl>
                                          <p:spTgt spid="104450"/>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44" presetClass="entr" presetSubtype="0" fill="hold" grpId="0" nodeType="clickEffect">
                                  <p:stCondLst>
                                    <p:cond delay="0"/>
                                  </p:stCondLst>
                                  <p:childTnLst>
                                    <p:set>
                                      <p:cBhvr>
                                        <p:cTn id="13" dur="1" fill="hold">
                                          <p:stCondLst>
                                            <p:cond delay="0"/>
                                          </p:stCondLst>
                                        </p:cTn>
                                        <p:tgtEl>
                                          <p:spTgt spid="104451">
                                            <p:txEl>
                                              <p:pRg st="0" end="0"/>
                                            </p:txEl>
                                          </p:spTgt>
                                        </p:tgtEl>
                                        <p:attrNameLst>
                                          <p:attrName>style.visibility</p:attrName>
                                        </p:attrNameLst>
                                      </p:cBhvr>
                                      <p:to>
                                        <p:strVal val="visible"/>
                                      </p:to>
                                    </p:set>
                                    <p:animEffect transition="in" filter="fade">
                                      <p:cBhvr>
                                        <p:cTn id="14" dur="500"/>
                                        <p:tgtEl>
                                          <p:spTgt spid="104451">
                                            <p:txEl>
                                              <p:pRg st="0" end="0"/>
                                            </p:txEl>
                                          </p:spTgt>
                                        </p:tgtEl>
                                      </p:cBhvr>
                                    </p:animEffect>
                                    <p:anim calcmode="lin" valueType="num">
                                      <p:cBhvr>
                                        <p:cTn id="15" dur="500" fill="hold"/>
                                        <p:tgtEl>
                                          <p:spTgt spid="104451">
                                            <p:txEl>
                                              <p:pRg st="0" end="0"/>
                                            </p:txEl>
                                          </p:spTgt>
                                        </p:tgtEl>
                                        <p:attrNameLst>
                                          <p:attrName>ppt_x</p:attrName>
                                        </p:attrNameLst>
                                      </p:cBhvr>
                                      <p:tavLst>
                                        <p:tav tm="0">
                                          <p:val>
                                            <p:strVal val="#ppt_x"/>
                                          </p:val>
                                        </p:tav>
                                        <p:tav tm="100000">
                                          <p:val>
                                            <p:strVal val="#ppt_x"/>
                                          </p:val>
                                        </p:tav>
                                      </p:tavLst>
                                    </p:anim>
                                    <p:anim calcmode="lin" valueType="num">
                                      <p:cBhvr>
                                        <p:cTn id="16" dur="500" fill="hold"/>
                                        <p:tgtEl>
                                          <p:spTgt spid="104451">
                                            <p:txEl>
                                              <p:pRg st="0" end="0"/>
                                            </p:txEl>
                                          </p:spTgt>
                                        </p:tgtEl>
                                        <p:attrNameLst>
                                          <p:attrName>ppt_y</p:attrName>
                                        </p:attrNameLst>
                                      </p:cBhvr>
                                      <p:tavLst>
                                        <p:tav tm="0">
                                          <p:val>
                                            <p:strVal val="#ppt_y+.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4450" grpId="0"/>
      <p:bldP spid="104451" grpId="0" build="p"/>
    </p:bldLst>
  </p:timing>
</p:sld>
</file>

<file path=ppt/slides/slide2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5474" name="Rectangle 2">
            <a:extLst>
              <a:ext uri="{FF2B5EF4-FFF2-40B4-BE49-F238E27FC236}">
                <a16:creationId xmlns:a16="http://schemas.microsoft.com/office/drawing/2014/main" id="{CEF52AE9-A62A-5D63-1299-CDB319DCF82F}"/>
              </a:ext>
            </a:extLst>
          </p:cNvPr>
          <p:cNvSpPr>
            <a:spLocks noGrp="1" noChangeArrowheads="1"/>
          </p:cNvSpPr>
          <p:nvPr>
            <p:ph type="title"/>
          </p:nvPr>
        </p:nvSpPr>
        <p:spPr>
          <a:xfrm>
            <a:off x="0" y="0"/>
            <a:ext cx="9144000" cy="1600200"/>
          </a:xfrm>
        </p:spPr>
        <p:txBody>
          <a:bodyPr/>
          <a:lstStyle/>
          <a:p>
            <a:pPr algn="l"/>
            <a:r>
              <a:rPr lang="en-US" altLang="en-US" sz="3600" dirty="0"/>
              <a:t>THE CONFRONTATION WITH THE JEWS: </a:t>
            </a:r>
            <a:br>
              <a:rPr lang="en-US" altLang="en-US" sz="3600" dirty="0"/>
            </a:br>
            <a:r>
              <a:rPr lang="en-US" altLang="en-US" sz="2800" dirty="0"/>
              <a:t>THE CHURCH OUTSIDE JERUSALEM</a:t>
            </a:r>
            <a:br>
              <a:rPr lang="en-US" altLang="en-US" sz="3600" dirty="0"/>
            </a:br>
            <a:endParaRPr lang="en-US" altLang="en-US" sz="3600" dirty="0"/>
          </a:p>
        </p:txBody>
      </p:sp>
      <p:sp>
        <p:nvSpPr>
          <p:cNvPr id="105475" name="Rectangle 3">
            <a:extLst>
              <a:ext uri="{FF2B5EF4-FFF2-40B4-BE49-F238E27FC236}">
                <a16:creationId xmlns:a16="http://schemas.microsoft.com/office/drawing/2014/main" id="{A83E1432-24E9-DE38-45F6-63AE39FCA7D5}"/>
              </a:ext>
            </a:extLst>
          </p:cNvPr>
          <p:cNvSpPr>
            <a:spLocks noGrp="1" noChangeArrowheads="1"/>
          </p:cNvSpPr>
          <p:nvPr>
            <p:ph type="body" idx="1"/>
          </p:nvPr>
        </p:nvSpPr>
        <p:spPr>
          <a:xfrm>
            <a:off x="20053" y="1371600"/>
            <a:ext cx="8915400" cy="5791200"/>
          </a:xfrm>
        </p:spPr>
        <p:txBody>
          <a:bodyPr/>
          <a:lstStyle/>
          <a:p>
            <a:r>
              <a:rPr lang="en-CA" sz="2400" dirty="0"/>
              <a:t>As we have mentioned, Churches were established first in Jerusalem, Judea, Galilee, Samaria and some cities on the Mediterranean Sea. The new Churches were confined only to these areas for about 12 years. </a:t>
            </a:r>
          </a:p>
          <a:p>
            <a:endParaRPr lang="en-CA" sz="2400" dirty="0"/>
          </a:p>
          <a:p>
            <a:r>
              <a:rPr lang="en-CA" sz="2400" dirty="0"/>
              <a:t>Then Christianity started to spread to the rest of the world outside Jerusalem and three major Christian centres have been formed outside Jerusalem: one in Antioch, one in Rome and one in Alexandria, Egypt. </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9" presetClass="entr" presetSubtype="0" fill="hold" grpId="0" nodeType="withEffect">
                                  <p:stCondLst>
                                    <p:cond delay="0"/>
                                  </p:stCondLst>
                                  <p:childTnLst>
                                    <p:set>
                                      <p:cBhvr>
                                        <p:cTn id="6" dur="1" fill="hold">
                                          <p:stCondLst>
                                            <p:cond delay="0"/>
                                          </p:stCondLst>
                                        </p:cTn>
                                        <p:tgtEl>
                                          <p:spTgt spid="105474"/>
                                        </p:tgtEl>
                                        <p:attrNameLst>
                                          <p:attrName>style.visibility</p:attrName>
                                        </p:attrNameLst>
                                      </p:cBhvr>
                                      <p:to>
                                        <p:strVal val="visible"/>
                                      </p:to>
                                    </p:set>
                                    <p:anim calcmode="lin" valueType="num">
                                      <p:cBhvr>
                                        <p:cTn id="7" dur="1000" fill="hold"/>
                                        <p:tgtEl>
                                          <p:spTgt spid="105474"/>
                                        </p:tgtEl>
                                        <p:attrNameLst>
                                          <p:attrName>ppt_x</p:attrName>
                                        </p:attrNameLst>
                                      </p:cBhvr>
                                      <p:tavLst>
                                        <p:tav tm="0">
                                          <p:val>
                                            <p:strVal val="#ppt_x-.2"/>
                                          </p:val>
                                        </p:tav>
                                        <p:tav tm="100000">
                                          <p:val>
                                            <p:strVal val="#ppt_x"/>
                                          </p:val>
                                        </p:tav>
                                      </p:tavLst>
                                    </p:anim>
                                    <p:anim calcmode="lin" valueType="num">
                                      <p:cBhvr>
                                        <p:cTn id="8" dur="1000" fill="hold"/>
                                        <p:tgtEl>
                                          <p:spTgt spid="105474"/>
                                        </p:tgtEl>
                                        <p:attrNameLst>
                                          <p:attrName>ppt_y</p:attrName>
                                        </p:attrNameLst>
                                      </p:cBhvr>
                                      <p:tavLst>
                                        <p:tav tm="0">
                                          <p:val>
                                            <p:strVal val="#ppt_y"/>
                                          </p:val>
                                        </p:tav>
                                        <p:tav tm="100000">
                                          <p:val>
                                            <p:strVal val="#ppt_y"/>
                                          </p:val>
                                        </p:tav>
                                      </p:tavLst>
                                    </p:anim>
                                    <p:animEffect transition="in" filter="wipe(right)" prLst="gradientSize: 0.1">
                                      <p:cBhvr>
                                        <p:cTn id="9" dur="1000"/>
                                        <p:tgtEl>
                                          <p:spTgt spid="105474"/>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44" presetClass="entr" presetSubtype="0" fill="hold" grpId="0" nodeType="clickEffect">
                                  <p:stCondLst>
                                    <p:cond delay="0"/>
                                  </p:stCondLst>
                                  <p:childTnLst>
                                    <p:set>
                                      <p:cBhvr>
                                        <p:cTn id="13" dur="1" fill="hold">
                                          <p:stCondLst>
                                            <p:cond delay="0"/>
                                          </p:stCondLst>
                                        </p:cTn>
                                        <p:tgtEl>
                                          <p:spTgt spid="105475">
                                            <p:txEl>
                                              <p:pRg st="0" end="0"/>
                                            </p:txEl>
                                          </p:spTgt>
                                        </p:tgtEl>
                                        <p:attrNameLst>
                                          <p:attrName>style.visibility</p:attrName>
                                        </p:attrNameLst>
                                      </p:cBhvr>
                                      <p:to>
                                        <p:strVal val="visible"/>
                                      </p:to>
                                    </p:set>
                                    <p:animEffect transition="in" filter="fade">
                                      <p:cBhvr>
                                        <p:cTn id="14" dur="500"/>
                                        <p:tgtEl>
                                          <p:spTgt spid="105475">
                                            <p:txEl>
                                              <p:pRg st="0" end="0"/>
                                            </p:txEl>
                                          </p:spTgt>
                                        </p:tgtEl>
                                      </p:cBhvr>
                                    </p:animEffect>
                                    <p:anim calcmode="lin" valueType="num">
                                      <p:cBhvr>
                                        <p:cTn id="15" dur="500" fill="hold"/>
                                        <p:tgtEl>
                                          <p:spTgt spid="105475">
                                            <p:txEl>
                                              <p:pRg st="0" end="0"/>
                                            </p:txEl>
                                          </p:spTgt>
                                        </p:tgtEl>
                                        <p:attrNameLst>
                                          <p:attrName>ppt_x</p:attrName>
                                        </p:attrNameLst>
                                      </p:cBhvr>
                                      <p:tavLst>
                                        <p:tav tm="0">
                                          <p:val>
                                            <p:strVal val="#ppt_x"/>
                                          </p:val>
                                        </p:tav>
                                        <p:tav tm="100000">
                                          <p:val>
                                            <p:strVal val="#ppt_x"/>
                                          </p:val>
                                        </p:tav>
                                      </p:tavLst>
                                    </p:anim>
                                    <p:anim calcmode="lin" valueType="num">
                                      <p:cBhvr>
                                        <p:cTn id="16" dur="500" fill="hold"/>
                                        <p:tgtEl>
                                          <p:spTgt spid="105475">
                                            <p:txEl>
                                              <p:pRg st="0" end="0"/>
                                            </p:txEl>
                                          </p:spTgt>
                                        </p:tgtEl>
                                        <p:attrNameLst>
                                          <p:attrName>ppt_y</p:attrName>
                                        </p:attrNameLst>
                                      </p:cBhvr>
                                      <p:tavLst>
                                        <p:tav tm="0">
                                          <p:val>
                                            <p:strVal val="#ppt_y+.05"/>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4" presetClass="entr" presetSubtype="0" fill="hold" grpId="0" nodeType="clickEffect">
                                  <p:stCondLst>
                                    <p:cond delay="0"/>
                                  </p:stCondLst>
                                  <p:childTnLst>
                                    <p:set>
                                      <p:cBhvr>
                                        <p:cTn id="20" dur="1" fill="hold">
                                          <p:stCondLst>
                                            <p:cond delay="0"/>
                                          </p:stCondLst>
                                        </p:cTn>
                                        <p:tgtEl>
                                          <p:spTgt spid="105475">
                                            <p:txEl>
                                              <p:pRg st="2" end="2"/>
                                            </p:txEl>
                                          </p:spTgt>
                                        </p:tgtEl>
                                        <p:attrNameLst>
                                          <p:attrName>style.visibility</p:attrName>
                                        </p:attrNameLst>
                                      </p:cBhvr>
                                      <p:to>
                                        <p:strVal val="visible"/>
                                      </p:to>
                                    </p:set>
                                    <p:animEffect transition="in" filter="fade">
                                      <p:cBhvr>
                                        <p:cTn id="21" dur="500"/>
                                        <p:tgtEl>
                                          <p:spTgt spid="105475">
                                            <p:txEl>
                                              <p:pRg st="2" end="2"/>
                                            </p:txEl>
                                          </p:spTgt>
                                        </p:tgtEl>
                                      </p:cBhvr>
                                    </p:animEffect>
                                    <p:anim calcmode="lin" valueType="num">
                                      <p:cBhvr>
                                        <p:cTn id="22" dur="500" fill="hold"/>
                                        <p:tgtEl>
                                          <p:spTgt spid="105475">
                                            <p:txEl>
                                              <p:pRg st="2" end="2"/>
                                            </p:txEl>
                                          </p:spTgt>
                                        </p:tgtEl>
                                        <p:attrNameLst>
                                          <p:attrName>ppt_x</p:attrName>
                                        </p:attrNameLst>
                                      </p:cBhvr>
                                      <p:tavLst>
                                        <p:tav tm="0">
                                          <p:val>
                                            <p:strVal val="#ppt_x"/>
                                          </p:val>
                                        </p:tav>
                                        <p:tav tm="100000">
                                          <p:val>
                                            <p:strVal val="#ppt_x"/>
                                          </p:val>
                                        </p:tav>
                                      </p:tavLst>
                                    </p:anim>
                                    <p:anim calcmode="lin" valueType="num">
                                      <p:cBhvr>
                                        <p:cTn id="23" dur="500" fill="hold"/>
                                        <p:tgtEl>
                                          <p:spTgt spid="105475">
                                            <p:txEl>
                                              <p:pRg st="2" end="2"/>
                                            </p:txEl>
                                          </p:spTgt>
                                        </p:tgtEl>
                                        <p:attrNameLst>
                                          <p:attrName>ppt_y</p:attrName>
                                        </p:attrNameLst>
                                      </p:cBhvr>
                                      <p:tavLst>
                                        <p:tav tm="0">
                                          <p:val>
                                            <p:strVal val="#ppt_y+.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5474" grpId="0"/>
      <p:bldP spid="105475" grpId="0" build="p"/>
    </p:bldLst>
  </p:timing>
</p:sld>
</file>

<file path=ppt/slides/slide2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5474" name="Rectangle 2">
            <a:extLst>
              <a:ext uri="{FF2B5EF4-FFF2-40B4-BE49-F238E27FC236}">
                <a16:creationId xmlns:a16="http://schemas.microsoft.com/office/drawing/2014/main" id="{CEF52AE9-A62A-5D63-1299-CDB319DCF82F}"/>
              </a:ext>
            </a:extLst>
          </p:cNvPr>
          <p:cNvSpPr>
            <a:spLocks noGrp="1" noChangeArrowheads="1"/>
          </p:cNvSpPr>
          <p:nvPr>
            <p:ph type="title"/>
          </p:nvPr>
        </p:nvSpPr>
        <p:spPr>
          <a:xfrm>
            <a:off x="0" y="0"/>
            <a:ext cx="9144000" cy="1600200"/>
          </a:xfrm>
        </p:spPr>
        <p:txBody>
          <a:bodyPr/>
          <a:lstStyle/>
          <a:p>
            <a:pPr algn="l"/>
            <a:r>
              <a:rPr lang="en-US" altLang="en-US" sz="3600" dirty="0"/>
              <a:t>THE CONFRONTATION WITH THE JEWS: </a:t>
            </a:r>
            <a:br>
              <a:rPr lang="en-US" altLang="en-US" sz="3600" dirty="0"/>
            </a:br>
            <a:r>
              <a:rPr lang="en-US" altLang="en-US" sz="2800" dirty="0"/>
              <a:t>THE CHURCH OUTSIDE JERUSALEM</a:t>
            </a:r>
            <a:br>
              <a:rPr lang="en-US" altLang="en-US" sz="3600" dirty="0"/>
            </a:br>
            <a:endParaRPr lang="en-US" altLang="en-US" sz="3600" dirty="0"/>
          </a:p>
        </p:txBody>
      </p:sp>
      <p:sp>
        <p:nvSpPr>
          <p:cNvPr id="105475" name="Rectangle 3">
            <a:extLst>
              <a:ext uri="{FF2B5EF4-FFF2-40B4-BE49-F238E27FC236}">
                <a16:creationId xmlns:a16="http://schemas.microsoft.com/office/drawing/2014/main" id="{A83E1432-24E9-DE38-45F6-63AE39FCA7D5}"/>
              </a:ext>
            </a:extLst>
          </p:cNvPr>
          <p:cNvSpPr>
            <a:spLocks noGrp="1" noChangeArrowheads="1"/>
          </p:cNvSpPr>
          <p:nvPr>
            <p:ph type="body" idx="1"/>
          </p:nvPr>
        </p:nvSpPr>
        <p:spPr>
          <a:xfrm>
            <a:off x="20053" y="1371600"/>
            <a:ext cx="8915400" cy="5791200"/>
          </a:xfrm>
        </p:spPr>
        <p:txBody>
          <a:bodyPr/>
          <a:lstStyle/>
          <a:p>
            <a:r>
              <a:rPr lang="en-CA" sz="2000" u="sng" dirty="0"/>
              <a:t>(B) The Church in Antioch: </a:t>
            </a:r>
          </a:p>
          <a:p>
            <a:r>
              <a:rPr lang="en-CA" sz="1600" dirty="0"/>
              <a:t>Antioch was a great city in its buildings and geography. It is the third largest city in the Roman Empire after Rome and Alexandria. Antioch was preached in, by the same group who was scattered because of the persecutions which resulted from the killing of Stephen, “Now those who were scattered after the persecution that arose over Stephen travelled as far as Phoenicia, Cyprus, and Antioch, preaching the word to no one but the Jews only. But some of them were men from Cyprus and Cyrene, who, when they had come to Antioch, spoke to the Hellenists, preaching the Lord Jesus. And the hand of the Lord was with them, and a great number believed and turned to the Lord.”(Acts 11:19-21). Large numbers of Greek people, who were worshipping idols, became Christians. So, Antioch was the first centre for the Gentiles who became Christians. </a:t>
            </a:r>
          </a:p>
          <a:p>
            <a:endParaRPr lang="en-CA" sz="1600" dirty="0"/>
          </a:p>
          <a:p>
            <a:r>
              <a:rPr lang="en-CA" sz="1600" dirty="0"/>
              <a:t>In the beginning of the formation of the Christian group in Antioch, the Apostles in Jerusalem sent Barnabas to Antioch. Barnabas had a very successful mission, “Then news of these things came to the ears of the church in Jerusalem, and they sent out Barnabas to go as far as Antioch.” (Acts 11:22). </a:t>
            </a:r>
          </a:p>
        </p:txBody>
      </p:sp>
    </p:spTree>
    <p:extLst>
      <p:ext uri="{BB962C8B-B14F-4D97-AF65-F5344CB8AC3E}">
        <p14:creationId xmlns:p14="http://schemas.microsoft.com/office/powerpoint/2010/main" val="859224592"/>
      </p:ext>
    </p:extLst>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9" presetClass="entr" presetSubtype="0" fill="hold" grpId="0" nodeType="withEffect">
                                  <p:stCondLst>
                                    <p:cond delay="0"/>
                                  </p:stCondLst>
                                  <p:childTnLst>
                                    <p:set>
                                      <p:cBhvr>
                                        <p:cTn id="6" dur="1" fill="hold">
                                          <p:stCondLst>
                                            <p:cond delay="0"/>
                                          </p:stCondLst>
                                        </p:cTn>
                                        <p:tgtEl>
                                          <p:spTgt spid="105474"/>
                                        </p:tgtEl>
                                        <p:attrNameLst>
                                          <p:attrName>style.visibility</p:attrName>
                                        </p:attrNameLst>
                                      </p:cBhvr>
                                      <p:to>
                                        <p:strVal val="visible"/>
                                      </p:to>
                                    </p:set>
                                    <p:anim calcmode="lin" valueType="num">
                                      <p:cBhvr>
                                        <p:cTn id="7" dur="1000" fill="hold"/>
                                        <p:tgtEl>
                                          <p:spTgt spid="105474"/>
                                        </p:tgtEl>
                                        <p:attrNameLst>
                                          <p:attrName>ppt_x</p:attrName>
                                        </p:attrNameLst>
                                      </p:cBhvr>
                                      <p:tavLst>
                                        <p:tav tm="0">
                                          <p:val>
                                            <p:strVal val="#ppt_x-.2"/>
                                          </p:val>
                                        </p:tav>
                                        <p:tav tm="100000">
                                          <p:val>
                                            <p:strVal val="#ppt_x"/>
                                          </p:val>
                                        </p:tav>
                                      </p:tavLst>
                                    </p:anim>
                                    <p:anim calcmode="lin" valueType="num">
                                      <p:cBhvr>
                                        <p:cTn id="8" dur="1000" fill="hold"/>
                                        <p:tgtEl>
                                          <p:spTgt spid="105474"/>
                                        </p:tgtEl>
                                        <p:attrNameLst>
                                          <p:attrName>ppt_y</p:attrName>
                                        </p:attrNameLst>
                                      </p:cBhvr>
                                      <p:tavLst>
                                        <p:tav tm="0">
                                          <p:val>
                                            <p:strVal val="#ppt_y"/>
                                          </p:val>
                                        </p:tav>
                                        <p:tav tm="100000">
                                          <p:val>
                                            <p:strVal val="#ppt_y"/>
                                          </p:val>
                                        </p:tav>
                                      </p:tavLst>
                                    </p:anim>
                                    <p:animEffect transition="in" filter="wipe(right)" prLst="gradientSize: 0.1">
                                      <p:cBhvr>
                                        <p:cTn id="9" dur="1000"/>
                                        <p:tgtEl>
                                          <p:spTgt spid="105474"/>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44" presetClass="entr" presetSubtype="0" fill="hold" grpId="0" nodeType="clickEffect">
                                  <p:stCondLst>
                                    <p:cond delay="0"/>
                                  </p:stCondLst>
                                  <p:childTnLst>
                                    <p:set>
                                      <p:cBhvr>
                                        <p:cTn id="13" dur="1" fill="hold">
                                          <p:stCondLst>
                                            <p:cond delay="0"/>
                                          </p:stCondLst>
                                        </p:cTn>
                                        <p:tgtEl>
                                          <p:spTgt spid="105475">
                                            <p:txEl>
                                              <p:pRg st="0" end="0"/>
                                            </p:txEl>
                                          </p:spTgt>
                                        </p:tgtEl>
                                        <p:attrNameLst>
                                          <p:attrName>style.visibility</p:attrName>
                                        </p:attrNameLst>
                                      </p:cBhvr>
                                      <p:to>
                                        <p:strVal val="visible"/>
                                      </p:to>
                                    </p:set>
                                    <p:animEffect transition="in" filter="fade">
                                      <p:cBhvr>
                                        <p:cTn id="14" dur="500"/>
                                        <p:tgtEl>
                                          <p:spTgt spid="105475">
                                            <p:txEl>
                                              <p:pRg st="0" end="0"/>
                                            </p:txEl>
                                          </p:spTgt>
                                        </p:tgtEl>
                                      </p:cBhvr>
                                    </p:animEffect>
                                    <p:anim calcmode="lin" valueType="num">
                                      <p:cBhvr>
                                        <p:cTn id="15" dur="500" fill="hold"/>
                                        <p:tgtEl>
                                          <p:spTgt spid="105475">
                                            <p:txEl>
                                              <p:pRg st="0" end="0"/>
                                            </p:txEl>
                                          </p:spTgt>
                                        </p:tgtEl>
                                        <p:attrNameLst>
                                          <p:attrName>ppt_x</p:attrName>
                                        </p:attrNameLst>
                                      </p:cBhvr>
                                      <p:tavLst>
                                        <p:tav tm="0">
                                          <p:val>
                                            <p:strVal val="#ppt_x"/>
                                          </p:val>
                                        </p:tav>
                                        <p:tav tm="100000">
                                          <p:val>
                                            <p:strVal val="#ppt_x"/>
                                          </p:val>
                                        </p:tav>
                                      </p:tavLst>
                                    </p:anim>
                                    <p:anim calcmode="lin" valueType="num">
                                      <p:cBhvr>
                                        <p:cTn id="16" dur="500" fill="hold"/>
                                        <p:tgtEl>
                                          <p:spTgt spid="105475">
                                            <p:txEl>
                                              <p:pRg st="0" end="0"/>
                                            </p:txEl>
                                          </p:spTgt>
                                        </p:tgtEl>
                                        <p:attrNameLst>
                                          <p:attrName>ppt_y</p:attrName>
                                        </p:attrNameLst>
                                      </p:cBhvr>
                                      <p:tavLst>
                                        <p:tav tm="0">
                                          <p:val>
                                            <p:strVal val="#ppt_y+.05"/>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4" presetClass="entr" presetSubtype="0" fill="hold" grpId="0" nodeType="clickEffect">
                                  <p:stCondLst>
                                    <p:cond delay="0"/>
                                  </p:stCondLst>
                                  <p:childTnLst>
                                    <p:set>
                                      <p:cBhvr>
                                        <p:cTn id="20" dur="1" fill="hold">
                                          <p:stCondLst>
                                            <p:cond delay="0"/>
                                          </p:stCondLst>
                                        </p:cTn>
                                        <p:tgtEl>
                                          <p:spTgt spid="105475">
                                            <p:txEl>
                                              <p:pRg st="1" end="1"/>
                                            </p:txEl>
                                          </p:spTgt>
                                        </p:tgtEl>
                                        <p:attrNameLst>
                                          <p:attrName>style.visibility</p:attrName>
                                        </p:attrNameLst>
                                      </p:cBhvr>
                                      <p:to>
                                        <p:strVal val="visible"/>
                                      </p:to>
                                    </p:set>
                                    <p:animEffect transition="in" filter="fade">
                                      <p:cBhvr>
                                        <p:cTn id="21" dur="500"/>
                                        <p:tgtEl>
                                          <p:spTgt spid="105475">
                                            <p:txEl>
                                              <p:pRg st="1" end="1"/>
                                            </p:txEl>
                                          </p:spTgt>
                                        </p:tgtEl>
                                      </p:cBhvr>
                                    </p:animEffect>
                                    <p:anim calcmode="lin" valueType="num">
                                      <p:cBhvr>
                                        <p:cTn id="22" dur="500" fill="hold"/>
                                        <p:tgtEl>
                                          <p:spTgt spid="105475">
                                            <p:txEl>
                                              <p:pRg st="1" end="1"/>
                                            </p:txEl>
                                          </p:spTgt>
                                        </p:tgtEl>
                                        <p:attrNameLst>
                                          <p:attrName>ppt_x</p:attrName>
                                        </p:attrNameLst>
                                      </p:cBhvr>
                                      <p:tavLst>
                                        <p:tav tm="0">
                                          <p:val>
                                            <p:strVal val="#ppt_x"/>
                                          </p:val>
                                        </p:tav>
                                        <p:tav tm="100000">
                                          <p:val>
                                            <p:strVal val="#ppt_x"/>
                                          </p:val>
                                        </p:tav>
                                      </p:tavLst>
                                    </p:anim>
                                    <p:anim calcmode="lin" valueType="num">
                                      <p:cBhvr>
                                        <p:cTn id="23" dur="500" fill="hold"/>
                                        <p:tgtEl>
                                          <p:spTgt spid="105475">
                                            <p:txEl>
                                              <p:pRg st="1" end="1"/>
                                            </p:txEl>
                                          </p:spTgt>
                                        </p:tgtEl>
                                        <p:attrNameLst>
                                          <p:attrName>ppt_y</p:attrName>
                                        </p:attrNameLst>
                                      </p:cBhvr>
                                      <p:tavLst>
                                        <p:tav tm="0">
                                          <p:val>
                                            <p:strVal val="#ppt_y+.05"/>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4" presetClass="entr" presetSubtype="0" fill="hold" grpId="0" nodeType="clickEffect">
                                  <p:stCondLst>
                                    <p:cond delay="0"/>
                                  </p:stCondLst>
                                  <p:childTnLst>
                                    <p:set>
                                      <p:cBhvr>
                                        <p:cTn id="27" dur="1" fill="hold">
                                          <p:stCondLst>
                                            <p:cond delay="0"/>
                                          </p:stCondLst>
                                        </p:cTn>
                                        <p:tgtEl>
                                          <p:spTgt spid="105475">
                                            <p:txEl>
                                              <p:pRg st="3" end="3"/>
                                            </p:txEl>
                                          </p:spTgt>
                                        </p:tgtEl>
                                        <p:attrNameLst>
                                          <p:attrName>style.visibility</p:attrName>
                                        </p:attrNameLst>
                                      </p:cBhvr>
                                      <p:to>
                                        <p:strVal val="visible"/>
                                      </p:to>
                                    </p:set>
                                    <p:animEffect transition="in" filter="fade">
                                      <p:cBhvr>
                                        <p:cTn id="28" dur="500"/>
                                        <p:tgtEl>
                                          <p:spTgt spid="105475">
                                            <p:txEl>
                                              <p:pRg st="3" end="3"/>
                                            </p:txEl>
                                          </p:spTgt>
                                        </p:tgtEl>
                                      </p:cBhvr>
                                    </p:animEffect>
                                    <p:anim calcmode="lin" valueType="num">
                                      <p:cBhvr>
                                        <p:cTn id="29" dur="500" fill="hold"/>
                                        <p:tgtEl>
                                          <p:spTgt spid="105475">
                                            <p:txEl>
                                              <p:pRg st="3" end="3"/>
                                            </p:txEl>
                                          </p:spTgt>
                                        </p:tgtEl>
                                        <p:attrNameLst>
                                          <p:attrName>ppt_x</p:attrName>
                                        </p:attrNameLst>
                                      </p:cBhvr>
                                      <p:tavLst>
                                        <p:tav tm="0">
                                          <p:val>
                                            <p:strVal val="#ppt_x"/>
                                          </p:val>
                                        </p:tav>
                                        <p:tav tm="100000">
                                          <p:val>
                                            <p:strVal val="#ppt_x"/>
                                          </p:val>
                                        </p:tav>
                                      </p:tavLst>
                                    </p:anim>
                                    <p:anim calcmode="lin" valueType="num">
                                      <p:cBhvr>
                                        <p:cTn id="30" dur="500" fill="hold"/>
                                        <p:tgtEl>
                                          <p:spTgt spid="105475">
                                            <p:txEl>
                                              <p:pRg st="3" end="3"/>
                                            </p:txEl>
                                          </p:spTgt>
                                        </p:tgtEl>
                                        <p:attrNameLst>
                                          <p:attrName>ppt_y</p:attrName>
                                        </p:attrNameLst>
                                      </p:cBhvr>
                                      <p:tavLst>
                                        <p:tav tm="0">
                                          <p:val>
                                            <p:strVal val="#ppt_y+.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5474" grpId="0"/>
      <p:bldP spid="105475" grpId="0" build="p"/>
    </p:bldLst>
  </p:timing>
</p:sld>
</file>

<file path=ppt/slides/slide2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5474" name="Rectangle 2">
            <a:extLst>
              <a:ext uri="{FF2B5EF4-FFF2-40B4-BE49-F238E27FC236}">
                <a16:creationId xmlns:a16="http://schemas.microsoft.com/office/drawing/2014/main" id="{CEF52AE9-A62A-5D63-1299-CDB319DCF82F}"/>
              </a:ext>
            </a:extLst>
          </p:cNvPr>
          <p:cNvSpPr>
            <a:spLocks noGrp="1" noChangeArrowheads="1"/>
          </p:cNvSpPr>
          <p:nvPr>
            <p:ph type="title"/>
          </p:nvPr>
        </p:nvSpPr>
        <p:spPr>
          <a:xfrm>
            <a:off x="0" y="0"/>
            <a:ext cx="9144000" cy="1600200"/>
          </a:xfrm>
        </p:spPr>
        <p:txBody>
          <a:bodyPr/>
          <a:lstStyle/>
          <a:p>
            <a:pPr algn="l"/>
            <a:r>
              <a:rPr lang="en-US" altLang="en-US" sz="3600" dirty="0"/>
              <a:t>THE CONFRONTATION WITH THE JEWS: </a:t>
            </a:r>
            <a:br>
              <a:rPr lang="en-US" altLang="en-US" sz="3600" dirty="0"/>
            </a:br>
            <a:r>
              <a:rPr lang="en-US" altLang="en-US" sz="2800" dirty="0"/>
              <a:t>THE CHURCH OUTSIDE JERUSALEM</a:t>
            </a:r>
            <a:br>
              <a:rPr lang="en-US" altLang="en-US" sz="3600" dirty="0"/>
            </a:br>
            <a:endParaRPr lang="en-US" altLang="en-US" sz="3600" dirty="0"/>
          </a:p>
        </p:txBody>
      </p:sp>
      <p:sp>
        <p:nvSpPr>
          <p:cNvPr id="105475" name="Rectangle 3">
            <a:extLst>
              <a:ext uri="{FF2B5EF4-FFF2-40B4-BE49-F238E27FC236}">
                <a16:creationId xmlns:a16="http://schemas.microsoft.com/office/drawing/2014/main" id="{A83E1432-24E9-DE38-45F6-63AE39FCA7D5}"/>
              </a:ext>
            </a:extLst>
          </p:cNvPr>
          <p:cNvSpPr>
            <a:spLocks noGrp="1" noChangeArrowheads="1"/>
          </p:cNvSpPr>
          <p:nvPr>
            <p:ph type="body" idx="1"/>
          </p:nvPr>
        </p:nvSpPr>
        <p:spPr>
          <a:xfrm>
            <a:off x="20053" y="1371600"/>
            <a:ext cx="8915400" cy="5791200"/>
          </a:xfrm>
        </p:spPr>
        <p:txBody>
          <a:bodyPr/>
          <a:lstStyle/>
          <a:p>
            <a:r>
              <a:rPr lang="en-CA" sz="2000" u="sng" dirty="0"/>
              <a:t>(B) The Church in Antioch: </a:t>
            </a:r>
          </a:p>
          <a:p>
            <a:r>
              <a:rPr lang="en-CA" sz="1600" dirty="0"/>
              <a:t>Then Saul (St. Paul) joined him in Antioch and they served there together for a year, “And when he had found him, he brought him to Antioch. So it was that for a whole year they assembled with the church and taught a great many people. And the disciples were first called Christians in Antioch.” (Acts 11:26). </a:t>
            </a:r>
          </a:p>
          <a:p>
            <a:endParaRPr lang="en-CA" sz="1600" dirty="0"/>
          </a:p>
          <a:p>
            <a:r>
              <a:rPr lang="en-CA" sz="1600" dirty="0"/>
              <a:t>The Church in Antioch, in this early stage, had a lot of talents and plenty of the fruit of the Holy Spirit, “Now in the church that was at Antioch there were certain prophets and teachers: Barnabas, Simeon who was called Niger, Lucius of Cyrene, Manaen who had been brought up with Herod the tetrarch, and Saul. As they ministered to the Lord and fasted, the Holy Spirit said, “Now separate to me Barnabas and Saul for the work to which I have called them.” Then, having fasted and prayed, and laid hands on them, they sent them away.” (Acts 13:1-3). </a:t>
            </a:r>
          </a:p>
          <a:p>
            <a:endParaRPr lang="en-CA" sz="1600" dirty="0"/>
          </a:p>
          <a:p>
            <a:r>
              <a:rPr lang="en-CA" sz="1600" dirty="0"/>
              <a:t>Also, Christians in Antioch were totally detached from the Jewish influences and Christianity found its name for the first time in Antioch, “And when he had found him, he brought him to Antioch. So it was that for a whole year they assembled with the church and taught a great many people. And the disciples were first called Christians in Antioch.” (Acts 11:26). </a:t>
            </a:r>
          </a:p>
        </p:txBody>
      </p:sp>
    </p:spTree>
    <p:extLst>
      <p:ext uri="{BB962C8B-B14F-4D97-AF65-F5344CB8AC3E}">
        <p14:creationId xmlns:p14="http://schemas.microsoft.com/office/powerpoint/2010/main" val="4272703237"/>
      </p:ext>
    </p:extLst>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9" presetClass="entr" presetSubtype="0" fill="hold" grpId="0" nodeType="withEffect">
                                  <p:stCondLst>
                                    <p:cond delay="0"/>
                                  </p:stCondLst>
                                  <p:childTnLst>
                                    <p:set>
                                      <p:cBhvr>
                                        <p:cTn id="6" dur="1" fill="hold">
                                          <p:stCondLst>
                                            <p:cond delay="0"/>
                                          </p:stCondLst>
                                        </p:cTn>
                                        <p:tgtEl>
                                          <p:spTgt spid="105474"/>
                                        </p:tgtEl>
                                        <p:attrNameLst>
                                          <p:attrName>style.visibility</p:attrName>
                                        </p:attrNameLst>
                                      </p:cBhvr>
                                      <p:to>
                                        <p:strVal val="visible"/>
                                      </p:to>
                                    </p:set>
                                    <p:anim calcmode="lin" valueType="num">
                                      <p:cBhvr>
                                        <p:cTn id="7" dur="1000" fill="hold"/>
                                        <p:tgtEl>
                                          <p:spTgt spid="105474"/>
                                        </p:tgtEl>
                                        <p:attrNameLst>
                                          <p:attrName>ppt_x</p:attrName>
                                        </p:attrNameLst>
                                      </p:cBhvr>
                                      <p:tavLst>
                                        <p:tav tm="0">
                                          <p:val>
                                            <p:strVal val="#ppt_x-.2"/>
                                          </p:val>
                                        </p:tav>
                                        <p:tav tm="100000">
                                          <p:val>
                                            <p:strVal val="#ppt_x"/>
                                          </p:val>
                                        </p:tav>
                                      </p:tavLst>
                                    </p:anim>
                                    <p:anim calcmode="lin" valueType="num">
                                      <p:cBhvr>
                                        <p:cTn id="8" dur="1000" fill="hold"/>
                                        <p:tgtEl>
                                          <p:spTgt spid="105474"/>
                                        </p:tgtEl>
                                        <p:attrNameLst>
                                          <p:attrName>ppt_y</p:attrName>
                                        </p:attrNameLst>
                                      </p:cBhvr>
                                      <p:tavLst>
                                        <p:tav tm="0">
                                          <p:val>
                                            <p:strVal val="#ppt_y"/>
                                          </p:val>
                                        </p:tav>
                                        <p:tav tm="100000">
                                          <p:val>
                                            <p:strVal val="#ppt_y"/>
                                          </p:val>
                                        </p:tav>
                                      </p:tavLst>
                                    </p:anim>
                                    <p:animEffect transition="in" filter="wipe(right)" prLst="gradientSize: 0.1">
                                      <p:cBhvr>
                                        <p:cTn id="9" dur="1000"/>
                                        <p:tgtEl>
                                          <p:spTgt spid="105474"/>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44" presetClass="entr" presetSubtype="0" fill="hold" grpId="0" nodeType="clickEffect">
                                  <p:stCondLst>
                                    <p:cond delay="0"/>
                                  </p:stCondLst>
                                  <p:childTnLst>
                                    <p:set>
                                      <p:cBhvr>
                                        <p:cTn id="13" dur="1" fill="hold">
                                          <p:stCondLst>
                                            <p:cond delay="0"/>
                                          </p:stCondLst>
                                        </p:cTn>
                                        <p:tgtEl>
                                          <p:spTgt spid="105475">
                                            <p:txEl>
                                              <p:pRg st="0" end="0"/>
                                            </p:txEl>
                                          </p:spTgt>
                                        </p:tgtEl>
                                        <p:attrNameLst>
                                          <p:attrName>style.visibility</p:attrName>
                                        </p:attrNameLst>
                                      </p:cBhvr>
                                      <p:to>
                                        <p:strVal val="visible"/>
                                      </p:to>
                                    </p:set>
                                    <p:animEffect transition="in" filter="fade">
                                      <p:cBhvr>
                                        <p:cTn id="14" dur="500"/>
                                        <p:tgtEl>
                                          <p:spTgt spid="105475">
                                            <p:txEl>
                                              <p:pRg st="0" end="0"/>
                                            </p:txEl>
                                          </p:spTgt>
                                        </p:tgtEl>
                                      </p:cBhvr>
                                    </p:animEffect>
                                    <p:anim calcmode="lin" valueType="num">
                                      <p:cBhvr>
                                        <p:cTn id="15" dur="500" fill="hold"/>
                                        <p:tgtEl>
                                          <p:spTgt spid="105475">
                                            <p:txEl>
                                              <p:pRg st="0" end="0"/>
                                            </p:txEl>
                                          </p:spTgt>
                                        </p:tgtEl>
                                        <p:attrNameLst>
                                          <p:attrName>ppt_x</p:attrName>
                                        </p:attrNameLst>
                                      </p:cBhvr>
                                      <p:tavLst>
                                        <p:tav tm="0">
                                          <p:val>
                                            <p:strVal val="#ppt_x"/>
                                          </p:val>
                                        </p:tav>
                                        <p:tav tm="100000">
                                          <p:val>
                                            <p:strVal val="#ppt_x"/>
                                          </p:val>
                                        </p:tav>
                                      </p:tavLst>
                                    </p:anim>
                                    <p:anim calcmode="lin" valueType="num">
                                      <p:cBhvr>
                                        <p:cTn id="16" dur="500" fill="hold"/>
                                        <p:tgtEl>
                                          <p:spTgt spid="105475">
                                            <p:txEl>
                                              <p:pRg st="0" end="0"/>
                                            </p:txEl>
                                          </p:spTgt>
                                        </p:tgtEl>
                                        <p:attrNameLst>
                                          <p:attrName>ppt_y</p:attrName>
                                        </p:attrNameLst>
                                      </p:cBhvr>
                                      <p:tavLst>
                                        <p:tav tm="0">
                                          <p:val>
                                            <p:strVal val="#ppt_y+.05"/>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4" presetClass="entr" presetSubtype="0" fill="hold" grpId="0" nodeType="clickEffect">
                                  <p:stCondLst>
                                    <p:cond delay="0"/>
                                  </p:stCondLst>
                                  <p:childTnLst>
                                    <p:set>
                                      <p:cBhvr>
                                        <p:cTn id="20" dur="1" fill="hold">
                                          <p:stCondLst>
                                            <p:cond delay="0"/>
                                          </p:stCondLst>
                                        </p:cTn>
                                        <p:tgtEl>
                                          <p:spTgt spid="105475">
                                            <p:txEl>
                                              <p:pRg st="1" end="1"/>
                                            </p:txEl>
                                          </p:spTgt>
                                        </p:tgtEl>
                                        <p:attrNameLst>
                                          <p:attrName>style.visibility</p:attrName>
                                        </p:attrNameLst>
                                      </p:cBhvr>
                                      <p:to>
                                        <p:strVal val="visible"/>
                                      </p:to>
                                    </p:set>
                                    <p:animEffect transition="in" filter="fade">
                                      <p:cBhvr>
                                        <p:cTn id="21" dur="500"/>
                                        <p:tgtEl>
                                          <p:spTgt spid="105475">
                                            <p:txEl>
                                              <p:pRg st="1" end="1"/>
                                            </p:txEl>
                                          </p:spTgt>
                                        </p:tgtEl>
                                      </p:cBhvr>
                                    </p:animEffect>
                                    <p:anim calcmode="lin" valueType="num">
                                      <p:cBhvr>
                                        <p:cTn id="22" dur="500" fill="hold"/>
                                        <p:tgtEl>
                                          <p:spTgt spid="105475">
                                            <p:txEl>
                                              <p:pRg st="1" end="1"/>
                                            </p:txEl>
                                          </p:spTgt>
                                        </p:tgtEl>
                                        <p:attrNameLst>
                                          <p:attrName>ppt_x</p:attrName>
                                        </p:attrNameLst>
                                      </p:cBhvr>
                                      <p:tavLst>
                                        <p:tav tm="0">
                                          <p:val>
                                            <p:strVal val="#ppt_x"/>
                                          </p:val>
                                        </p:tav>
                                        <p:tav tm="100000">
                                          <p:val>
                                            <p:strVal val="#ppt_x"/>
                                          </p:val>
                                        </p:tav>
                                      </p:tavLst>
                                    </p:anim>
                                    <p:anim calcmode="lin" valueType="num">
                                      <p:cBhvr>
                                        <p:cTn id="23" dur="500" fill="hold"/>
                                        <p:tgtEl>
                                          <p:spTgt spid="105475">
                                            <p:txEl>
                                              <p:pRg st="1" end="1"/>
                                            </p:txEl>
                                          </p:spTgt>
                                        </p:tgtEl>
                                        <p:attrNameLst>
                                          <p:attrName>ppt_y</p:attrName>
                                        </p:attrNameLst>
                                      </p:cBhvr>
                                      <p:tavLst>
                                        <p:tav tm="0">
                                          <p:val>
                                            <p:strVal val="#ppt_y+.05"/>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4" presetClass="entr" presetSubtype="0" fill="hold" grpId="0" nodeType="clickEffect">
                                  <p:stCondLst>
                                    <p:cond delay="0"/>
                                  </p:stCondLst>
                                  <p:childTnLst>
                                    <p:set>
                                      <p:cBhvr>
                                        <p:cTn id="27" dur="1" fill="hold">
                                          <p:stCondLst>
                                            <p:cond delay="0"/>
                                          </p:stCondLst>
                                        </p:cTn>
                                        <p:tgtEl>
                                          <p:spTgt spid="105475">
                                            <p:txEl>
                                              <p:pRg st="3" end="3"/>
                                            </p:txEl>
                                          </p:spTgt>
                                        </p:tgtEl>
                                        <p:attrNameLst>
                                          <p:attrName>style.visibility</p:attrName>
                                        </p:attrNameLst>
                                      </p:cBhvr>
                                      <p:to>
                                        <p:strVal val="visible"/>
                                      </p:to>
                                    </p:set>
                                    <p:animEffect transition="in" filter="fade">
                                      <p:cBhvr>
                                        <p:cTn id="28" dur="500"/>
                                        <p:tgtEl>
                                          <p:spTgt spid="105475">
                                            <p:txEl>
                                              <p:pRg st="3" end="3"/>
                                            </p:txEl>
                                          </p:spTgt>
                                        </p:tgtEl>
                                      </p:cBhvr>
                                    </p:animEffect>
                                    <p:anim calcmode="lin" valueType="num">
                                      <p:cBhvr>
                                        <p:cTn id="29" dur="500" fill="hold"/>
                                        <p:tgtEl>
                                          <p:spTgt spid="105475">
                                            <p:txEl>
                                              <p:pRg st="3" end="3"/>
                                            </p:txEl>
                                          </p:spTgt>
                                        </p:tgtEl>
                                        <p:attrNameLst>
                                          <p:attrName>ppt_x</p:attrName>
                                        </p:attrNameLst>
                                      </p:cBhvr>
                                      <p:tavLst>
                                        <p:tav tm="0">
                                          <p:val>
                                            <p:strVal val="#ppt_x"/>
                                          </p:val>
                                        </p:tav>
                                        <p:tav tm="100000">
                                          <p:val>
                                            <p:strVal val="#ppt_x"/>
                                          </p:val>
                                        </p:tav>
                                      </p:tavLst>
                                    </p:anim>
                                    <p:anim calcmode="lin" valueType="num">
                                      <p:cBhvr>
                                        <p:cTn id="30" dur="500" fill="hold"/>
                                        <p:tgtEl>
                                          <p:spTgt spid="105475">
                                            <p:txEl>
                                              <p:pRg st="3" end="3"/>
                                            </p:txEl>
                                          </p:spTgt>
                                        </p:tgtEl>
                                        <p:attrNameLst>
                                          <p:attrName>ppt_y</p:attrName>
                                        </p:attrNameLst>
                                      </p:cBhvr>
                                      <p:tavLst>
                                        <p:tav tm="0">
                                          <p:val>
                                            <p:strVal val="#ppt_y+.05"/>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4" presetClass="entr" presetSubtype="0" fill="hold" grpId="0" nodeType="clickEffect">
                                  <p:stCondLst>
                                    <p:cond delay="0"/>
                                  </p:stCondLst>
                                  <p:childTnLst>
                                    <p:set>
                                      <p:cBhvr>
                                        <p:cTn id="34" dur="1" fill="hold">
                                          <p:stCondLst>
                                            <p:cond delay="0"/>
                                          </p:stCondLst>
                                        </p:cTn>
                                        <p:tgtEl>
                                          <p:spTgt spid="105475">
                                            <p:txEl>
                                              <p:pRg st="5" end="5"/>
                                            </p:txEl>
                                          </p:spTgt>
                                        </p:tgtEl>
                                        <p:attrNameLst>
                                          <p:attrName>style.visibility</p:attrName>
                                        </p:attrNameLst>
                                      </p:cBhvr>
                                      <p:to>
                                        <p:strVal val="visible"/>
                                      </p:to>
                                    </p:set>
                                    <p:animEffect transition="in" filter="fade">
                                      <p:cBhvr>
                                        <p:cTn id="35" dur="500"/>
                                        <p:tgtEl>
                                          <p:spTgt spid="105475">
                                            <p:txEl>
                                              <p:pRg st="5" end="5"/>
                                            </p:txEl>
                                          </p:spTgt>
                                        </p:tgtEl>
                                      </p:cBhvr>
                                    </p:animEffect>
                                    <p:anim calcmode="lin" valueType="num">
                                      <p:cBhvr>
                                        <p:cTn id="36" dur="500" fill="hold"/>
                                        <p:tgtEl>
                                          <p:spTgt spid="105475">
                                            <p:txEl>
                                              <p:pRg st="5" end="5"/>
                                            </p:txEl>
                                          </p:spTgt>
                                        </p:tgtEl>
                                        <p:attrNameLst>
                                          <p:attrName>ppt_x</p:attrName>
                                        </p:attrNameLst>
                                      </p:cBhvr>
                                      <p:tavLst>
                                        <p:tav tm="0">
                                          <p:val>
                                            <p:strVal val="#ppt_x"/>
                                          </p:val>
                                        </p:tav>
                                        <p:tav tm="100000">
                                          <p:val>
                                            <p:strVal val="#ppt_x"/>
                                          </p:val>
                                        </p:tav>
                                      </p:tavLst>
                                    </p:anim>
                                    <p:anim calcmode="lin" valueType="num">
                                      <p:cBhvr>
                                        <p:cTn id="37" dur="500" fill="hold"/>
                                        <p:tgtEl>
                                          <p:spTgt spid="105475">
                                            <p:txEl>
                                              <p:pRg st="5" end="5"/>
                                            </p:txEl>
                                          </p:spTgt>
                                        </p:tgtEl>
                                        <p:attrNameLst>
                                          <p:attrName>ppt_y</p:attrName>
                                        </p:attrNameLst>
                                      </p:cBhvr>
                                      <p:tavLst>
                                        <p:tav tm="0">
                                          <p:val>
                                            <p:strVal val="#ppt_y+.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5474" grpId="0"/>
      <p:bldP spid="105475" grpId="0" build="p"/>
    </p:bldLst>
  </p:timing>
</p:sld>
</file>

<file path=ppt/slides/slide2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5474" name="Rectangle 2">
            <a:extLst>
              <a:ext uri="{FF2B5EF4-FFF2-40B4-BE49-F238E27FC236}">
                <a16:creationId xmlns:a16="http://schemas.microsoft.com/office/drawing/2014/main" id="{CEF52AE9-A62A-5D63-1299-CDB319DCF82F}"/>
              </a:ext>
            </a:extLst>
          </p:cNvPr>
          <p:cNvSpPr>
            <a:spLocks noGrp="1" noChangeArrowheads="1"/>
          </p:cNvSpPr>
          <p:nvPr>
            <p:ph type="title"/>
          </p:nvPr>
        </p:nvSpPr>
        <p:spPr>
          <a:xfrm>
            <a:off x="0" y="0"/>
            <a:ext cx="9144000" cy="1600200"/>
          </a:xfrm>
        </p:spPr>
        <p:txBody>
          <a:bodyPr/>
          <a:lstStyle/>
          <a:p>
            <a:pPr algn="l"/>
            <a:r>
              <a:rPr lang="en-US" altLang="en-US" sz="3600" dirty="0"/>
              <a:t>THE CONFRONTATION WITH THE JEWS: </a:t>
            </a:r>
            <a:br>
              <a:rPr lang="en-US" altLang="en-US" sz="3600" dirty="0"/>
            </a:br>
            <a:r>
              <a:rPr lang="en-US" altLang="en-US" sz="2800" dirty="0"/>
              <a:t>THE CHURCH OUTSIDE JERUSALEM</a:t>
            </a:r>
            <a:br>
              <a:rPr lang="en-US" altLang="en-US" sz="3600" dirty="0"/>
            </a:br>
            <a:endParaRPr lang="en-US" altLang="en-US" sz="3600" dirty="0"/>
          </a:p>
        </p:txBody>
      </p:sp>
      <p:sp>
        <p:nvSpPr>
          <p:cNvPr id="105475" name="Rectangle 3">
            <a:extLst>
              <a:ext uri="{FF2B5EF4-FFF2-40B4-BE49-F238E27FC236}">
                <a16:creationId xmlns:a16="http://schemas.microsoft.com/office/drawing/2014/main" id="{A83E1432-24E9-DE38-45F6-63AE39FCA7D5}"/>
              </a:ext>
            </a:extLst>
          </p:cNvPr>
          <p:cNvSpPr>
            <a:spLocks noGrp="1" noChangeArrowheads="1"/>
          </p:cNvSpPr>
          <p:nvPr>
            <p:ph type="body" idx="1"/>
          </p:nvPr>
        </p:nvSpPr>
        <p:spPr>
          <a:xfrm>
            <a:off x="20053" y="1371600"/>
            <a:ext cx="8915400" cy="5791200"/>
          </a:xfrm>
        </p:spPr>
        <p:txBody>
          <a:bodyPr/>
          <a:lstStyle/>
          <a:p>
            <a:r>
              <a:rPr lang="en-CA" sz="2000" u="sng" dirty="0"/>
              <a:t>(C) The church in Rome: </a:t>
            </a:r>
          </a:p>
          <a:p>
            <a:endParaRPr lang="en-CA" sz="2000" dirty="0"/>
          </a:p>
          <a:p>
            <a:r>
              <a:rPr lang="en-CA" sz="2000" dirty="0"/>
              <a:t>The Christians were in Rome in good numbers at the beginning of</a:t>
            </a:r>
            <a:br>
              <a:rPr lang="en-CA" sz="2000" dirty="0"/>
            </a:br>
            <a:r>
              <a:rPr lang="en-CA" sz="2000" dirty="0"/>
              <a:t>the reign of Emperor Nero, “First, I thank my God through Jesus Christ for you all, that your faith is spoken of throughout the whole world.” (Romans 1:8). Please read (Romans 16:5-15.)</a:t>
            </a:r>
            <a:br>
              <a:rPr lang="en-CA" sz="2000" dirty="0"/>
            </a:br>
            <a:endParaRPr lang="en-CA" sz="2000" dirty="0"/>
          </a:p>
          <a:p>
            <a:r>
              <a:rPr lang="en-CA" sz="2000" dirty="0"/>
              <a:t>The Christians were exposed to two major persecutions from the Roman government: one under Nero and one under </a:t>
            </a:r>
            <a:r>
              <a:rPr lang="en-CA" sz="2000" dirty="0" err="1"/>
              <a:t>Domitan</a:t>
            </a:r>
            <a:r>
              <a:rPr lang="en-CA" sz="2000" dirty="0"/>
              <a:t>. </a:t>
            </a:r>
          </a:p>
        </p:txBody>
      </p:sp>
    </p:spTree>
    <p:extLst>
      <p:ext uri="{BB962C8B-B14F-4D97-AF65-F5344CB8AC3E}">
        <p14:creationId xmlns:p14="http://schemas.microsoft.com/office/powerpoint/2010/main" val="1225642460"/>
      </p:ext>
    </p:extLst>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9" presetClass="entr" presetSubtype="0" fill="hold" grpId="0" nodeType="withEffect">
                                  <p:stCondLst>
                                    <p:cond delay="0"/>
                                  </p:stCondLst>
                                  <p:childTnLst>
                                    <p:set>
                                      <p:cBhvr>
                                        <p:cTn id="6" dur="1" fill="hold">
                                          <p:stCondLst>
                                            <p:cond delay="0"/>
                                          </p:stCondLst>
                                        </p:cTn>
                                        <p:tgtEl>
                                          <p:spTgt spid="105474"/>
                                        </p:tgtEl>
                                        <p:attrNameLst>
                                          <p:attrName>style.visibility</p:attrName>
                                        </p:attrNameLst>
                                      </p:cBhvr>
                                      <p:to>
                                        <p:strVal val="visible"/>
                                      </p:to>
                                    </p:set>
                                    <p:anim calcmode="lin" valueType="num">
                                      <p:cBhvr>
                                        <p:cTn id="7" dur="1000" fill="hold"/>
                                        <p:tgtEl>
                                          <p:spTgt spid="105474"/>
                                        </p:tgtEl>
                                        <p:attrNameLst>
                                          <p:attrName>ppt_x</p:attrName>
                                        </p:attrNameLst>
                                      </p:cBhvr>
                                      <p:tavLst>
                                        <p:tav tm="0">
                                          <p:val>
                                            <p:strVal val="#ppt_x-.2"/>
                                          </p:val>
                                        </p:tav>
                                        <p:tav tm="100000">
                                          <p:val>
                                            <p:strVal val="#ppt_x"/>
                                          </p:val>
                                        </p:tav>
                                      </p:tavLst>
                                    </p:anim>
                                    <p:anim calcmode="lin" valueType="num">
                                      <p:cBhvr>
                                        <p:cTn id="8" dur="1000" fill="hold"/>
                                        <p:tgtEl>
                                          <p:spTgt spid="105474"/>
                                        </p:tgtEl>
                                        <p:attrNameLst>
                                          <p:attrName>ppt_y</p:attrName>
                                        </p:attrNameLst>
                                      </p:cBhvr>
                                      <p:tavLst>
                                        <p:tav tm="0">
                                          <p:val>
                                            <p:strVal val="#ppt_y"/>
                                          </p:val>
                                        </p:tav>
                                        <p:tav tm="100000">
                                          <p:val>
                                            <p:strVal val="#ppt_y"/>
                                          </p:val>
                                        </p:tav>
                                      </p:tavLst>
                                    </p:anim>
                                    <p:animEffect transition="in" filter="wipe(right)" prLst="gradientSize: 0.1">
                                      <p:cBhvr>
                                        <p:cTn id="9" dur="1000"/>
                                        <p:tgtEl>
                                          <p:spTgt spid="105474"/>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44" presetClass="entr" presetSubtype="0" fill="hold" grpId="0" nodeType="clickEffect">
                                  <p:stCondLst>
                                    <p:cond delay="0"/>
                                  </p:stCondLst>
                                  <p:childTnLst>
                                    <p:set>
                                      <p:cBhvr>
                                        <p:cTn id="13" dur="1" fill="hold">
                                          <p:stCondLst>
                                            <p:cond delay="0"/>
                                          </p:stCondLst>
                                        </p:cTn>
                                        <p:tgtEl>
                                          <p:spTgt spid="105475">
                                            <p:txEl>
                                              <p:pRg st="0" end="0"/>
                                            </p:txEl>
                                          </p:spTgt>
                                        </p:tgtEl>
                                        <p:attrNameLst>
                                          <p:attrName>style.visibility</p:attrName>
                                        </p:attrNameLst>
                                      </p:cBhvr>
                                      <p:to>
                                        <p:strVal val="visible"/>
                                      </p:to>
                                    </p:set>
                                    <p:animEffect transition="in" filter="fade">
                                      <p:cBhvr>
                                        <p:cTn id="14" dur="500"/>
                                        <p:tgtEl>
                                          <p:spTgt spid="105475">
                                            <p:txEl>
                                              <p:pRg st="0" end="0"/>
                                            </p:txEl>
                                          </p:spTgt>
                                        </p:tgtEl>
                                      </p:cBhvr>
                                    </p:animEffect>
                                    <p:anim calcmode="lin" valueType="num">
                                      <p:cBhvr>
                                        <p:cTn id="15" dur="500" fill="hold"/>
                                        <p:tgtEl>
                                          <p:spTgt spid="105475">
                                            <p:txEl>
                                              <p:pRg st="0" end="0"/>
                                            </p:txEl>
                                          </p:spTgt>
                                        </p:tgtEl>
                                        <p:attrNameLst>
                                          <p:attrName>ppt_x</p:attrName>
                                        </p:attrNameLst>
                                      </p:cBhvr>
                                      <p:tavLst>
                                        <p:tav tm="0">
                                          <p:val>
                                            <p:strVal val="#ppt_x"/>
                                          </p:val>
                                        </p:tav>
                                        <p:tav tm="100000">
                                          <p:val>
                                            <p:strVal val="#ppt_x"/>
                                          </p:val>
                                        </p:tav>
                                      </p:tavLst>
                                    </p:anim>
                                    <p:anim calcmode="lin" valueType="num">
                                      <p:cBhvr>
                                        <p:cTn id="16" dur="500" fill="hold"/>
                                        <p:tgtEl>
                                          <p:spTgt spid="105475">
                                            <p:txEl>
                                              <p:pRg st="0" end="0"/>
                                            </p:txEl>
                                          </p:spTgt>
                                        </p:tgtEl>
                                        <p:attrNameLst>
                                          <p:attrName>ppt_y</p:attrName>
                                        </p:attrNameLst>
                                      </p:cBhvr>
                                      <p:tavLst>
                                        <p:tav tm="0">
                                          <p:val>
                                            <p:strVal val="#ppt_y+.05"/>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4" presetClass="entr" presetSubtype="0" fill="hold" grpId="0" nodeType="clickEffect">
                                  <p:stCondLst>
                                    <p:cond delay="0"/>
                                  </p:stCondLst>
                                  <p:childTnLst>
                                    <p:set>
                                      <p:cBhvr>
                                        <p:cTn id="20" dur="1" fill="hold">
                                          <p:stCondLst>
                                            <p:cond delay="0"/>
                                          </p:stCondLst>
                                        </p:cTn>
                                        <p:tgtEl>
                                          <p:spTgt spid="105475">
                                            <p:txEl>
                                              <p:pRg st="2" end="2"/>
                                            </p:txEl>
                                          </p:spTgt>
                                        </p:tgtEl>
                                        <p:attrNameLst>
                                          <p:attrName>style.visibility</p:attrName>
                                        </p:attrNameLst>
                                      </p:cBhvr>
                                      <p:to>
                                        <p:strVal val="visible"/>
                                      </p:to>
                                    </p:set>
                                    <p:animEffect transition="in" filter="fade">
                                      <p:cBhvr>
                                        <p:cTn id="21" dur="500"/>
                                        <p:tgtEl>
                                          <p:spTgt spid="105475">
                                            <p:txEl>
                                              <p:pRg st="2" end="2"/>
                                            </p:txEl>
                                          </p:spTgt>
                                        </p:tgtEl>
                                      </p:cBhvr>
                                    </p:animEffect>
                                    <p:anim calcmode="lin" valueType="num">
                                      <p:cBhvr>
                                        <p:cTn id="22" dur="500" fill="hold"/>
                                        <p:tgtEl>
                                          <p:spTgt spid="105475">
                                            <p:txEl>
                                              <p:pRg st="2" end="2"/>
                                            </p:txEl>
                                          </p:spTgt>
                                        </p:tgtEl>
                                        <p:attrNameLst>
                                          <p:attrName>ppt_x</p:attrName>
                                        </p:attrNameLst>
                                      </p:cBhvr>
                                      <p:tavLst>
                                        <p:tav tm="0">
                                          <p:val>
                                            <p:strVal val="#ppt_x"/>
                                          </p:val>
                                        </p:tav>
                                        <p:tav tm="100000">
                                          <p:val>
                                            <p:strVal val="#ppt_x"/>
                                          </p:val>
                                        </p:tav>
                                      </p:tavLst>
                                    </p:anim>
                                    <p:anim calcmode="lin" valueType="num">
                                      <p:cBhvr>
                                        <p:cTn id="23" dur="500" fill="hold"/>
                                        <p:tgtEl>
                                          <p:spTgt spid="105475">
                                            <p:txEl>
                                              <p:pRg st="2" end="2"/>
                                            </p:txEl>
                                          </p:spTgt>
                                        </p:tgtEl>
                                        <p:attrNameLst>
                                          <p:attrName>ppt_y</p:attrName>
                                        </p:attrNameLst>
                                      </p:cBhvr>
                                      <p:tavLst>
                                        <p:tav tm="0">
                                          <p:val>
                                            <p:strVal val="#ppt_y+.05"/>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4" presetClass="entr" presetSubtype="0" fill="hold" grpId="0" nodeType="clickEffect">
                                  <p:stCondLst>
                                    <p:cond delay="0"/>
                                  </p:stCondLst>
                                  <p:childTnLst>
                                    <p:set>
                                      <p:cBhvr>
                                        <p:cTn id="27" dur="1" fill="hold">
                                          <p:stCondLst>
                                            <p:cond delay="0"/>
                                          </p:stCondLst>
                                        </p:cTn>
                                        <p:tgtEl>
                                          <p:spTgt spid="105475">
                                            <p:txEl>
                                              <p:pRg st="3" end="3"/>
                                            </p:txEl>
                                          </p:spTgt>
                                        </p:tgtEl>
                                        <p:attrNameLst>
                                          <p:attrName>style.visibility</p:attrName>
                                        </p:attrNameLst>
                                      </p:cBhvr>
                                      <p:to>
                                        <p:strVal val="visible"/>
                                      </p:to>
                                    </p:set>
                                    <p:animEffect transition="in" filter="fade">
                                      <p:cBhvr>
                                        <p:cTn id="28" dur="500"/>
                                        <p:tgtEl>
                                          <p:spTgt spid="105475">
                                            <p:txEl>
                                              <p:pRg st="3" end="3"/>
                                            </p:txEl>
                                          </p:spTgt>
                                        </p:tgtEl>
                                      </p:cBhvr>
                                    </p:animEffect>
                                    <p:anim calcmode="lin" valueType="num">
                                      <p:cBhvr>
                                        <p:cTn id="29" dur="500" fill="hold"/>
                                        <p:tgtEl>
                                          <p:spTgt spid="105475">
                                            <p:txEl>
                                              <p:pRg st="3" end="3"/>
                                            </p:txEl>
                                          </p:spTgt>
                                        </p:tgtEl>
                                        <p:attrNameLst>
                                          <p:attrName>ppt_x</p:attrName>
                                        </p:attrNameLst>
                                      </p:cBhvr>
                                      <p:tavLst>
                                        <p:tav tm="0">
                                          <p:val>
                                            <p:strVal val="#ppt_x"/>
                                          </p:val>
                                        </p:tav>
                                        <p:tav tm="100000">
                                          <p:val>
                                            <p:strVal val="#ppt_x"/>
                                          </p:val>
                                        </p:tav>
                                      </p:tavLst>
                                    </p:anim>
                                    <p:anim calcmode="lin" valueType="num">
                                      <p:cBhvr>
                                        <p:cTn id="30" dur="500" fill="hold"/>
                                        <p:tgtEl>
                                          <p:spTgt spid="105475">
                                            <p:txEl>
                                              <p:pRg st="3" end="3"/>
                                            </p:txEl>
                                          </p:spTgt>
                                        </p:tgtEl>
                                        <p:attrNameLst>
                                          <p:attrName>ppt_y</p:attrName>
                                        </p:attrNameLst>
                                      </p:cBhvr>
                                      <p:tavLst>
                                        <p:tav tm="0">
                                          <p:val>
                                            <p:strVal val="#ppt_y+.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5474" grpId="0"/>
      <p:bldP spid="105475" grpId="0" build="p"/>
    </p:bldLst>
  </p:timing>
</p:sld>
</file>

<file path=ppt/slides/slide2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5474" name="Rectangle 2">
            <a:extLst>
              <a:ext uri="{FF2B5EF4-FFF2-40B4-BE49-F238E27FC236}">
                <a16:creationId xmlns:a16="http://schemas.microsoft.com/office/drawing/2014/main" id="{CEF52AE9-A62A-5D63-1299-CDB319DCF82F}"/>
              </a:ext>
            </a:extLst>
          </p:cNvPr>
          <p:cNvSpPr>
            <a:spLocks noGrp="1" noChangeArrowheads="1"/>
          </p:cNvSpPr>
          <p:nvPr>
            <p:ph type="title"/>
          </p:nvPr>
        </p:nvSpPr>
        <p:spPr>
          <a:xfrm>
            <a:off x="0" y="0"/>
            <a:ext cx="9144000" cy="1600200"/>
          </a:xfrm>
        </p:spPr>
        <p:txBody>
          <a:bodyPr/>
          <a:lstStyle/>
          <a:p>
            <a:pPr algn="l"/>
            <a:r>
              <a:rPr lang="en-US" altLang="en-US" sz="3600" dirty="0"/>
              <a:t>THE CONFRONTATION WITH THE JEWS: </a:t>
            </a:r>
            <a:br>
              <a:rPr lang="en-US" altLang="en-US" sz="3600" dirty="0"/>
            </a:br>
            <a:r>
              <a:rPr lang="en-US" altLang="en-US" sz="2800" dirty="0"/>
              <a:t>THE CHURCH OUTSIDE JERUSALEM</a:t>
            </a:r>
            <a:br>
              <a:rPr lang="en-US" altLang="en-US" sz="3600" dirty="0"/>
            </a:br>
            <a:endParaRPr lang="en-US" altLang="en-US" sz="3600" dirty="0"/>
          </a:p>
        </p:txBody>
      </p:sp>
      <p:sp>
        <p:nvSpPr>
          <p:cNvPr id="105475" name="Rectangle 3">
            <a:extLst>
              <a:ext uri="{FF2B5EF4-FFF2-40B4-BE49-F238E27FC236}">
                <a16:creationId xmlns:a16="http://schemas.microsoft.com/office/drawing/2014/main" id="{A83E1432-24E9-DE38-45F6-63AE39FCA7D5}"/>
              </a:ext>
            </a:extLst>
          </p:cNvPr>
          <p:cNvSpPr>
            <a:spLocks noGrp="1" noChangeArrowheads="1"/>
          </p:cNvSpPr>
          <p:nvPr>
            <p:ph type="body" idx="1"/>
          </p:nvPr>
        </p:nvSpPr>
        <p:spPr>
          <a:xfrm>
            <a:off x="20053" y="1371600"/>
            <a:ext cx="8915400" cy="5791200"/>
          </a:xfrm>
        </p:spPr>
        <p:txBody>
          <a:bodyPr/>
          <a:lstStyle/>
          <a:p>
            <a:r>
              <a:rPr lang="en-CA" sz="2000" u="sng" dirty="0"/>
              <a:t>(D) The Church of Alexandria:</a:t>
            </a:r>
            <a:r>
              <a:rPr lang="en-CA" sz="2800" u="sng" dirty="0"/>
              <a:t> </a:t>
            </a:r>
          </a:p>
          <a:p>
            <a:r>
              <a:rPr lang="en-CA" sz="1800" dirty="0"/>
              <a:t>Alexandria was the centre of culture and education, philosophy and science. Its population was composed of a mixture of Egyptians, Greek, Romans, Jews, Persian and Syrian. Some Egyptians were in Jerusalem on the Day of Pentecost (Acts 2:10) and of course some of them believed and ministered in Egypt. However, the see of Alexandria belonged to its founder, St Mark who was one of the seventy Disciples and founded the Church around A.D. 57-59. The Christian life in Alexandria was characterized by holiness, purity and asceticism. </a:t>
            </a:r>
          </a:p>
        </p:txBody>
      </p:sp>
    </p:spTree>
    <p:extLst>
      <p:ext uri="{BB962C8B-B14F-4D97-AF65-F5344CB8AC3E}">
        <p14:creationId xmlns:p14="http://schemas.microsoft.com/office/powerpoint/2010/main" val="3307001243"/>
      </p:ext>
    </p:extLst>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9" presetClass="entr" presetSubtype="0" fill="hold" grpId="0" nodeType="withEffect">
                                  <p:stCondLst>
                                    <p:cond delay="0"/>
                                  </p:stCondLst>
                                  <p:childTnLst>
                                    <p:set>
                                      <p:cBhvr>
                                        <p:cTn id="6" dur="1" fill="hold">
                                          <p:stCondLst>
                                            <p:cond delay="0"/>
                                          </p:stCondLst>
                                        </p:cTn>
                                        <p:tgtEl>
                                          <p:spTgt spid="105474"/>
                                        </p:tgtEl>
                                        <p:attrNameLst>
                                          <p:attrName>style.visibility</p:attrName>
                                        </p:attrNameLst>
                                      </p:cBhvr>
                                      <p:to>
                                        <p:strVal val="visible"/>
                                      </p:to>
                                    </p:set>
                                    <p:anim calcmode="lin" valueType="num">
                                      <p:cBhvr>
                                        <p:cTn id="7" dur="1000" fill="hold"/>
                                        <p:tgtEl>
                                          <p:spTgt spid="105474"/>
                                        </p:tgtEl>
                                        <p:attrNameLst>
                                          <p:attrName>ppt_x</p:attrName>
                                        </p:attrNameLst>
                                      </p:cBhvr>
                                      <p:tavLst>
                                        <p:tav tm="0">
                                          <p:val>
                                            <p:strVal val="#ppt_x-.2"/>
                                          </p:val>
                                        </p:tav>
                                        <p:tav tm="100000">
                                          <p:val>
                                            <p:strVal val="#ppt_x"/>
                                          </p:val>
                                        </p:tav>
                                      </p:tavLst>
                                    </p:anim>
                                    <p:anim calcmode="lin" valueType="num">
                                      <p:cBhvr>
                                        <p:cTn id="8" dur="1000" fill="hold"/>
                                        <p:tgtEl>
                                          <p:spTgt spid="105474"/>
                                        </p:tgtEl>
                                        <p:attrNameLst>
                                          <p:attrName>ppt_y</p:attrName>
                                        </p:attrNameLst>
                                      </p:cBhvr>
                                      <p:tavLst>
                                        <p:tav tm="0">
                                          <p:val>
                                            <p:strVal val="#ppt_y"/>
                                          </p:val>
                                        </p:tav>
                                        <p:tav tm="100000">
                                          <p:val>
                                            <p:strVal val="#ppt_y"/>
                                          </p:val>
                                        </p:tav>
                                      </p:tavLst>
                                    </p:anim>
                                    <p:animEffect transition="in" filter="wipe(right)" prLst="gradientSize: 0.1">
                                      <p:cBhvr>
                                        <p:cTn id="9" dur="1000"/>
                                        <p:tgtEl>
                                          <p:spTgt spid="105474"/>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44" presetClass="entr" presetSubtype="0" fill="hold" grpId="0" nodeType="clickEffect">
                                  <p:stCondLst>
                                    <p:cond delay="0"/>
                                  </p:stCondLst>
                                  <p:childTnLst>
                                    <p:set>
                                      <p:cBhvr>
                                        <p:cTn id="13" dur="1" fill="hold">
                                          <p:stCondLst>
                                            <p:cond delay="0"/>
                                          </p:stCondLst>
                                        </p:cTn>
                                        <p:tgtEl>
                                          <p:spTgt spid="105475">
                                            <p:txEl>
                                              <p:pRg st="0" end="0"/>
                                            </p:txEl>
                                          </p:spTgt>
                                        </p:tgtEl>
                                        <p:attrNameLst>
                                          <p:attrName>style.visibility</p:attrName>
                                        </p:attrNameLst>
                                      </p:cBhvr>
                                      <p:to>
                                        <p:strVal val="visible"/>
                                      </p:to>
                                    </p:set>
                                    <p:animEffect transition="in" filter="fade">
                                      <p:cBhvr>
                                        <p:cTn id="14" dur="500"/>
                                        <p:tgtEl>
                                          <p:spTgt spid="105475">
                                            <p:txEl>
                                              <p:pRg st="0" end="0"/>
                                            </p:txEl>
                                          </p:spTgt>
                                        </p:tgtEl>
                                      </p:cBhvr>
                                    </p:animEffect>
                                    <p:anim calcmode="lin" valueType="num">
                                      <p:cBhvr>
                                        <p:cTn id="15" dur="500" fill="hold"/>
                                        <p:tgtEl>
                                          <p:spTgt spid="105475">
                                            <p:txEl>
                                              <p:pRg st="0" end="0"/>
                                            </p:txEl>
                                          </p:spTgt>
                                        </p:tgtEl>
                                        <p:attrNameLst>
                                          <p:attrName>ppt_x</p:attrName>
                                        </p:attrNameLst>
                                      </p:cBhvr>
                                      <p:tavLst>
                                        <p:tav tm="0">
                                          <p:val>
                                            <p:strVal val="#ppt_x"/>
                                          </p:val>
                                        </p:tav>
                                        <p:tav tm="100000">
                                          <p:val>
                                            <p:strVal val="#ppt_x"/>
                                          </p:val>
                                        </p:tav>
                                      </p:tavLst>
                                    </p:anim>
                                    <p:anim calcmode="lin" valueType="num">
                                      <p:cBhvr>
                                        <p:cTn id="16" dur="500" fill="hold"/>
                                        <p:tgtEl>
                                          <p:spTgt spid="105475">
                                            <p:txEl>
                                              <p:pRg st="0" end="0"/>
                                            </p:txEl>
                                          </p:spTgt>
                                        </p:tgtEl>
                                        <p:attrNameLst>
                                          <p:attrName>ppt_y</p:attrName>
                                        </p:attrNameLst>
                                      </p:cBhvr>
                                      <p:tavLst>
                                        <p:tav tm="0">
                                          <p:val>
                                            <p:strVal val="#ppt_y+.05"/>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4" presetClass="entr" presetSubtype="0" fill="hold" grpId="0" nodeType="clickEffect">
                                  <p:stCondLst>
                                    <p:cond delay="0"/>
                                  </p:stCondLst>
                                  <p:childTnLst>
                                    <p:set>
                                      <p:cBhvr>
                                        <p:cTn id="20" dur="1" fill="hold">
                                          <p:stCondLst>
                                            <p:cond delay="0"/>
                                          </p:stCondLst>
                                        </p:cTn>
                                        <p:tgtEl>
                                          <p:spTgt spid="105475">
                                            <p:txEl>
                                              <p:pRg st="1" end="1"/>
                                            </p:txEl>
                                          </p:spTgt>
                                        </p:tgtEl>
                                        <p:attrNameLst>
                                          <p:attrName>style.visibility</p:attrName>
                                        </p:attrNameLst>
                                      </p:cBhvr>
                                      <p:to>
                                        <p:strVal val="visible"/>
                                      </p:to>
                                    </p:set>
                                    <p:animEffect transition="in" filter="fade">
                                      <p:cBhvr>
                                        <p:cTn id="21" dur="500"/>
                                        <p:tgtEl>
                                          <p:spTgt spid="105475">
                                            <p:txEl>
                                              <p:pRg st="1" end="1"/>
                                            </p:txEl>
                                          </p:spTgt>
                                        </p:tgtEl>
                                      </p:cBhvr>
                                    </p:animEffect>
                                    <p:anim calcmode="lin" valueType="num">
                                      <p:cBhvr>
                                        <p:cTn id="22" dur="500" fill="hold"/>
                                        <p:tgtEl>
                                          <p:spTgt spid="105475">
                                            <p:txEl>
                                              <p:pRg st="1" end="1"/>
                                            </p:txEl>
                                          </p:spTgt>
                                        </p:tgtEl>
                                        <p:attrNameLst>
                                          <p:attrName>ppt_x</p:attrName>
                                        </p:attrNameLst>
                                      </p:cBhvr>
                                      <p:tavLst>
                                        <p:tav tm="0">
                                          <p:val>
                                            <p:strVal val="#ppt_x"/>
                                          </p:val>
                                        </p:tav>
                                        <p:tav tm="100000">
                                          <p:val>
                                            <p:strVal val="#ppt_x"/>
                                          </p:val>
                                        </p:tav>
                                      </p:tavLst>
                                    </p:anim>
                                    <p:anim calcmode="lin" valueType="num">
                                      <p:cBhvr>
                                        <p:cTn id="23" dur="500" fill="hold"/>
                                        <p:tgtEl>
                                          <p:spTgt spid="105475">
                                            <p:txEl>
                                              <p:pRg st="1" end="1"/>
                                            </p:txEl>
                                          </p:spTgt>
                                        </p:tgtEl>
                                        <p:attrNameLst>
                                          <p:attrName>ppt_y</p:attrName>
                                        </p:attrNameLst>
                                      </p:cBhvr>
                                      <p:tavLst>
                                        <p:tav tm="0">
                                          <p:val>
                                            <p:strVal val="#ppt_y+.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5474" grpId="0"/>
      <p:bldP spid="105475" grpId="0" build="p"/>
    </p:bldLst>
  </p:timing>
</p:sld>
</file>

<file path=ppt/slides/slide2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6498" name="Rectangle 2">
            <a:extLst>
              <a:ext uri="{FF2B5EF4-FFF2-40B4-BE49-F238E27FC236}">
                <a16:creationId xmlns:a16="http://schemas.microsoft.com/office/drawing/2014/main" id="{444751D9-6762-5D6B-1113-90FF503424BF}"/>
              </a:ext>
            </a:extLst>
          </p:cNvPr>
          <p:cNvSpPr>
            <a:spLocks noGrp="1" noChangeArrowheads="1"/>
          </p:cNvSpPr>
          <p:nvPr>
            <p:ph type="title"/>
          </p:nvPr>
        </p:nvSpPr>
        <p:spPr>
          <a:xfrm>
            <a:off x="0" y="152400"/>
            <a:ext cx="9144000" cy="1828800"/>
          </a:xfrm>
        </p:spPr>
        <p:txBody>
          <a:bodyPr/>
          <a:lstStyle/>
          <a:p>
            <a:pPr algn="l"/>
            <a:r>
              <a:rPr lang="en-US" altLang="en-US" sz="3600" dirty="0"/>
              <a:t>THE CONFRONTATION WITH THE JEWS: </a:t>
            </a:r>
            <a:br>
              <a:rPr lang="en-US" altLang="en-US" sz="3600" dirty="0"/>
            </a:br>
            <a:r>
              <a:rPr lang="en-US" altLang="en-US" sz="2400" dirty="0"/>
              <a:t>THE DESTRUCTION OF JERUSALEM AND ITS ALTAR IN THE YEAR A.D. 70 </a:t>
            </a:r>
            <a:br>
              <a:rPr lang="en-US" altLang="en-US" sz="3600" dirty="0"/>
            </a:br>
            <a:br>
              <a:rPr lang="en-US" altLang="en-US" sz="3600" dirty="0"/>
            </a:br>
            <a:endParaRPr lang="en-US" altLang="en-US" sz="3600" dirty="0"/>
          </a:p>
        </p:txBody>
      </p:sp>
      <p:sp>
        <p:nvSpPr>
          <p:cNvPr id="106499" name="Rectangle 3">
            <a:extLst>
              <a:ext uri="{FF2B5EF4-FFF2-40B4-BE49-F238E27FC236}">
                <a16:creationId xmlns:a16="http://schemas.microsoft.com/office/drawing/2014/main" id="{B3EF8860-2907-92D1-6F18-38D27DEFFE76}"/>
              </a:ext>
            </a:extLst>
          </p:cNvPr>
          <p:cNvSpPr>
            <a:spLocks noGrp="1" noChangeArrowheads="1"/>
          </p:cNvSpPr>
          <p:nvPr>
            <p:ph type="body" idx="1"/>
          </p:nvPr>
        </p:nvSpPr>
        <p:spPr>
          <a:xfrm>
            <a:off x="0" y="1600200"/>
            <a:ext cx="8915400" cy="4572000"/>
          </a:xfrm>
        </p:spPr>
        <p:txBody>
          <a:bodyPr/>
          <a:lstStyle/>
          <a:p>
            <a:r>
              <a:rPr lang="en-CA" sz="1800" dirty="0"/>
              <a:t>There was a lot of money in Jerusalem. The main source of this money was the Alter of Jerusalem. Every Jewish male had to pay taxes to the Alter in Jerusalem. The Lord Jesus also had to pay, “Nevertheless, lest we offend them, go to the sea, cast in a hook, and take the fish that comes up first. And when you have opened its mouth, you will find a piece of money; take that and give it to them for Me and you.” (Matthew 17:27) </a:t>
            </a:r>
          </a:p>
          <a:p>
            <a:r>
              <a:rPr lang="en-CA" sz="1800" dirty="0"/>
              <a:t>The Synagogues outside Jerusalem were only places of prayers and meetings without any offerings. The offerings were only in Jerusalem. So, all the hopes and lives of the Jewish people were tied up in Jerusalem. </a:t>
            </a:r>
          </a:p>
          <a:p>
            <a:r>
              <a:rPr lang="en-CA" sz="1800" dirty="0"/>
              <a:t>The Lord Jesus predicted the destruction of the Altar:</a:t>
            </a:r>
            <a:br>
              <a:rPr lang="en-CA" sz="1800" dirty="0"/>
            </a:br>
            <a:r>
              <a:rPr lang="en-CA" sz="1800" dirty="0"/>
              <a:t>Please read “...And Jesus said to them, “Do you not see all these things? Assuredly, I say to you, not one stone shall be left here upon another, that shall not be thrown down.” (Matthew 24:1- 2) </a:t>
            </a:r>
          </a:p>
          <a:p>
            <a:pPr>
              <a:buFontTx/>
              <a:buNone/>
            </a:pPr>
            <a:endParaRPr lang="en-US" altLang="en-US" sz="16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9" presetClass="entr" presetSubtype="0" fill="hold" grpId="0" nodeType="withEffect">
                                  <p:stCondLst>
                                    <p:cond delay="0"/>
                                  </p:stCondLst>
                                  <p:childTnLst>
                                    <p:set>
                                      <p:cBhvr>
                                        <p:cTn id="6" dur="1" fill="hold">
                                          <p:stCondLst>
                                            <p:cond delay="0"/>
                                          </p:stCondLst>
                                        </p:cTn>
                                        <p:tgtEl>
                                          <p:spTgt spid="106498"/>
                                        </p:tgtEl>
                                        <p:attrNameLst>
                                          <p:attrName>style.visibility</p:attrName>
                                        </p:attrNameLst>
                                      </p:cBhvr>
                                      <p:to>
                                        <p:strVal val="visible"/>
                                      </p:to>
                                    </p:set>
                                    <p:anim calcmode="lin" valueType="num">
                                      <p:cBhvr>
                                        <p:cTn id="7" dur="1000" fill="hold"/>
                                        <p:tgtEl>
                                          <p:spTgt spid="106498"/>
                                        </p:tgtEl>
                                        <p:attrNameLst>
                                          <p:attrName>ppt_x</p:attrName>
                                        </p:attrNameLst>
                                      </p:cBhvr>
                                      <p:tavLst>
                                        <p:tav tm="0">
                                          <p:val>
                                            <p:strVal val="#ppt_x-.2"/>
                                          </p:val>
                                        </p:tav>
                                        <p:tav tm="100000">
                                          <p:val>
                                            <p:strVal val="#ppt_x"/>
                                          </p:val>
                                        </p:tav>
                                      </p:tavLst>
                                    </p:anim>
                                    <p:anim calcmode="lin" valueType="num">
                                      <p:cBhvr>
                                        <p:cTn id="8" dur="1000" fill="hold"/>
                                        <p:tgtEl>
                                          <p:spTgt spid="106498"/>
                                        </p:tgtEl>
                                        <p:attrNameLst>
                                          <p:attrName>ppt_y</p:attrName>
                                        </p:attrNameLst>
                                      </p:cBhvr>
                                      <p:tavLst>
                                        <p:tav tm="0">
                                          <p:val>
                                            <p:strVal val="#ppt_y"/>
                                          </p:val>
                                        </p:tav>
                                        <p:tav tm="100000">
                                          <p:val>
                                            <p:strVal val="#ppt_y"/>
                                          </p:val>
                                        </p:tav>
                                      </p:tavLst>
                                    </p:anim>
                                    <p:animEffect transition="in" filter="wipe(right)" prLst="gradientSize: 0.1">
                                      <p:cBhvr>
                                        <p:cTn id="9" dur="1000"/>
                                        <p:tgtEl>
                                          <p:spTgt spid="106498"/>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44" presetClass="entr" presetSubtype="0" fill="hold" grpId="0" nodeType="clickEffect">
                                  <p:stCondLst>
                                    <p:cond delay="0"/>
                                  </p:stCondLst>
                                  <p:childTnLst>
                                    <p:set>
                                      <p:cBhvr>
                                        <p:cTn id="13" dur="1" fill="hold">
                                          <p:stCondLst>
                                            <p:cond delay="0"/>
                                          </p:stCondLst>
                                        </p:cTn>
                                        <p:tgtEl>
                                          <p:spTgt spid="106499">
                                            <p:txEl>
                                              <p:pRg st="0" end="0"/>
                                            </p:txEl>
                                          </p:spTgt>
                                        </p:tgtEl>
                                        <p:attrNameLst>
                                          <p:attrName>style.visibility</p:attrName>
                                        </p:attrNameLst>
                                      </p:cBhvr>
                                      <p:to>
                                        <p:strVal val="visible"/>
                                      </p:to>
                                    </p:set>
                                    <p:animEffect transition="in" filter="fade">
                                      <p:cBhvr>
                                        <p:cTn id="14" dur="500"/>
                                        <p:tgtEl>
                                          <p:spTgt spid="106499">
                                            <p:txEl>
                                              <p:pRg st="0" end="0"/>
                                            </p:txEl>
                                          </p:spTgt>
                                        </p:tgtEl>
                                      </p:cBhvr>
                                    </p:animEffect>
                                    <p:anim calcmode="lin" valueType="num">
                                      <p:cBhvr>
                                        <p:cTn id="15" dur="500" fill="hold"/>
                                        <p:tgtEl>
                                          <p:spTgt spid="106499">
                                            <p:txEl>
                                              <p:pRg st="0" end="0"/>
                                            </p:txEl>
                                          </p:spTgt>
                                        </p:tgtEl>
                                        <p:attrNameLst>
                                          <p:attrName>ppt_x</p:attrName>
                                        </p:attrNameLst>
                                      </p:cBhvr>
                                      <p:tavLst>
                                        <p:tav tm="0">
                                          <p:val>
                                            <p:strVal val="#ppt_x"/>
                                          </p:val>
                                        </p:tav>
                                        <p:tav tm="100000">
                                          <p:val>
                                            <p:strVal val="#ppt_x"/>
                                          </p:val>
                                        </p:tav>
                                      </p:tavLst>
                                    </p:anim>
                                    <p:anim calcmode="lin" valueType="num">
                                      <p:cBhvr>
                                        <p:cTn id="16" dur="500" fill="hold"/>
                                        <p:tgtEl>
                                          <p:spTgt spid="106499">
                                            <p:txEl>
                                              <p:pRg st="0" end="0"/>
                                            </p:txEl>
                                          </p:spTgt>
                                        </p:tgtEl>
                                        <p:attrNameLst>
                                          <p:attrName>ppt_y</p:attrName>
                                        </p:attrNameLst>
                                      </p:cBhvr>
                                      <p:tavLst>
                                        <p:tav tm="0">
                                          <p:val>
                                            <p:strVal val="#ppt_y+.05"/>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4" presetClass="entr" presetSubtype="0" fill="hold" grpId="0" nodeType="clickEffect">
                                  <p:stCondLst>
                                    <p:cond delay="0"/>
                                  </p:stCondLst>
                                  <p:childTnLst>
                                    <p:set>
                                      <p:cBhvr>
                                        <p:cTn id="20" dur="1" fill="hold">
                                          <p:stCondLst>
                                            <p:cond delay="0"/>
                                          </p:stCondLst>
                                        </p:cTn>
                                        <p:tgtEl>
                                          <p:spTgt spid="106499">
                                            <p:txEl>
                                              <p:pRg st="1" end="1"/>
                                            </p:txEl>
                                          </p:spTgt>
                                        </p:tgtEl>
                                        <p:attrNameLst>
                                          <p:attrName>style.visibility</p:attrName>
                                        </p:attrNameLst>
                                      </p:cBhvr>
                                      <p:to>
                                        <p:strVal val="visible"/>
                                      </p:to>
                                    </p:set>
                                    <p:animEffect transition="in" filter="fade">
                                      <p:cBhvr>
                                        <p:cTn id="21" dur="500"/>
                                        <p:tgtEl>
                                          <p:spTgt spid="106499">
                                            <p:txEl>
                                              <p:pRg st="1" end="1"/>
                                            </p:txEl>
                                          </p:spTgt>
                                        </p:tgtEl>
                                      </p:cBhvr>
                                    </p:animEffect>
                                    <p:anim calcmode="lin" valueType="num">
                                      <p:cBhvr>
                                        <p:cTn id="22" dur="500" fill="hold"/>
                                        <p:tgtEl>
                                          <p:spTgt spid="106499">
                                            <p:txEl>
                                              <p:pRg st="1" end="1"/>
                                            </p:txEl>
                                          </p:spTgt>
                                        </p:tgtEl>
                                        <p:attrNameLst>
                                          <p:attrName>ppt_x</p:attrName>
                                        </p:attrNameLst>
                                      </p:cBhvr>
                                      <p:tavLst>
                                        <p:tav tm="0">
                                          <p:val>
                                            <p:strVal val="#ppt_x"/>
                                          </p:val>
                                        </p:tav>
                                        <p:tav tm="100000">
                                          <p:val>
                                            <p:strVal val="#ppt_x"/>
                                          </p:val>
                                        </p:tav>
                                      </p:tavLst>
                                    </p:anim>
                                    <p:anim calcmode="lin" valueType="num">
                                      <p:cBhvr>
                                        <p:cTn id="23" dur="500" fill="hold"/>
                                        <p:tgtEl>
                                          <p:spTgt spid="106499">
                                            <p:txEl>
                                              <p:pRg st="1" end="1"/>
                                            </p:txEl>
                                          </p:spTgt>
                                        </p:tgtEl>
                                        <p:attrNameLst>
                                          <p:attrName>ppt_y</p:attrName>
                                        </p:attrNameLst>
                                      </p:cBhvr>
                                      <p:tavLst>
                                        <p:tav tm="0">
                                          <p:val>
                                            <p:strVal val="#ppt_y+.05"/>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4" presetClass="entr" presetSubtype="0" fill="hold" grpId="0" nodeType="clickEffect">
                                  <p:stCondLst>
                                    <p:cond delay="0"/>
                                  </p:stCondLst>
                                  <p:childTnLst>
                                    <p:set>
                                      <p:cBhvr>
                                        <p:cTn id="27" dur="1" fill="hold">
                                          <p:stCondLst>
                                            <p:cond delay="0"/>
                                          </p:stCondLst>
                                        </p:cTn>
                                        <p:tgtEl>
                                          <p:spTgt spid="106499">
                                            <p:txEl>
                                              <p:pRg st="2" end="2"/>
                                            </p:txEl>
                                          </p:spTgt>
                                        </p:tgtEl>
                                        <p:attrNameLst>
                                          <p:attrName>style.visibility</p:attrName>
                                        </p:attrNameLst>
                                      </p:cBhvr>
                                      <p:to>
                                        <p:strVal val="visible"/>
                                      </p:to>
                                    </p:set>
                                    <p:animEffect transition="in" filter="fade">
                                      <p:cBhvr>
                                        <p:cTn id="28" dur="500"/>
                                        <p:tgtEl>
                                          <p:spTgt spid="106499">
                                            <p:txEl>
                                              <p:pRg st="2" end="2"/>
                                            </p:txEl>
                                          </p:spTgt>
                                        </p:tgtEl>
                                      </p:cBhvr>
                                    </p:animEffect>
                                    <p:anim calcmode="lin" valueType="num">
                                      <p:cBhvr>
                                        <p:cTn id="29" dur="500" fill="hold"/>
                                        <p:tgtEl>
                                          <p:spTgt spid="106499">
                                            <p:txEl>
                                              <p:pRg st="2" end="2"/>
                                            </p:txEl>
                                          </p:spTgt>
                                        </p:tgtEl>
                                        <p:attrNameLst>
                                          <p:attrName>ppt_x</p:attrName>
                                        </p:attrNameLst>
                                      </p:cBhvr>
                                      <p:tavLst>
                                        <p:tav tm="0">
                                          <p:val>
                                            <p:strVal val="#ppt_x"/>
                                          </p:val>
                                        </p:tav>
                                        <p:tav tm="100000">
                                          <p:val>
                                            <p:strVal val="#ppt_x"/>
                                          </p:val>
                                        </p:tav>
                                      </p:tavLst>
                                    </p:anim>
                                    <p:anim calcmode="lin" valueType="num">
                                      <p:cBhvr>
                                        <p:cTn id="30" dur="500" fill="hold"/>
                                        <p:tgtEl>
                                          <p:spTgt spid="106499">
                                            <p:txEl>
                                              <p:pRg st="2" end="2"/>
                                            </p:txEl>
                                          </p:spTgt>
                                        </p:tgtEl>
                                        <p:attrNameLst>
                                          <p:attrName>ppt_y</p:attrName>
                                        </p:attrNameLst>
                                      </p:cBhvr>
                                      <p:tavLst>
                                        <p:tav tm="0">
                                          <p:val>
                                            <p:strVal val="#ppt_y+.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6498" grpId="0"/>
      <p:bldP spid="106499"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4386" name="Rectangle 2">
            <a:extLst>
              <a:ext uri="{FF2B5EF4-FFF2-40B4-BE49-F238E27FC236}">
                <a16:creationId xmlns:a16="http://schemas.microsoft.com/office/drawing/2014/main" id="{3035BEF6-5DBB-6E57-58D3-E675802E4820}"/>
              </a:ext>
            </a:extLst>
          </p:cNvPr>
          <p:cNvSpPr>
            <a:spLocks noGrp="1" noChangeArrowheads="1"/>
          </p:cNvSpPr>
          <p:nvPr>
            <p:ph type="title"/>
          </p:nvPr>
        </p:nvSpPr>
        <p:spPr/>
        <p:txBody>
          <a:bodyPr/>
          <a:lstStyle/>
          <a:p>
            <a:pPr algn="l"/>
            <a:r>
              <a:rPr lang="en-US" altLang="en-US" sz="4400" dirty="0"/>
              <a:t>Outline:</a:t>
            </a:r>
          </a:p>
        </p:txBody>
      </p:sp>
      <p:sp>
        <p:nvSpPr>
          <p:cNvPr id="144387" name="Rectangle 3">
            <a:extLst>
              <a:ext uri="{FF2B5EF4-FFF2-40B4-BE49-F238E27FC236}">
                <a16:creationId xmlns:a16="http://schemas.microsoft.com/office/drawing/2014/main" id="{17475A42-7AF3-FED0-97D4-6529F4B6752B}"/>
              </a:ext>
            </a:extLst>
          </p:cNvPr>
          <p:cNvSpPr>
            <a:spLocks noGrp="1" noChangeArrowheads="1"/>
          </p:cNvSpPr>
          <p:nvPr>
            <p:ph type="body" idx="1"/>
          </p:nvPr>
        </p:nvSpPr>
        <p:spPr>
          <a:xfrm>
            <a:off x="228600" y="1371600"/>
            <a:ext cx="8915400" cy="5867400"/>
          </a:xfrm>
        </p:spPr>
        <p:txBody>
          <a:bodyPr/>
          <a:lstStyle/>
          <a:p>
            <a:r>
              <a:rPr lang="en-CA" sz="2800" dirty="0">
                <a:latin typeface="TimesNewRoman,Bold"/>
                <a:cs typeface="Times New Roman" panose="02020603050405020304" pitchFamily="18" charset="0"/>
              </a:rPr>
              <a:t>THE CONFRONTATION WITH THE JEWS</a:t>
            </a:r>
          </a:p>
          <a:p>
            <a:pPr lvl="1"/>
            <a:r>
              <a:rPr lang="en-CA" sz="2000" dirty="0">
                <a:latin typeface="TimesNewRoman,Bold"/>
                <a:cs typeface="Times New Roman" panose="02020603050405020304" pitchFamily="18" charset="0"/>
              </a:rPr>
              <a:t>THE CHURCH OUTSIDE JERUSALEM</a:t>
            </a:r>
          </a:p>
          <a:p>
            <a:pPr lvl="1"/>
            <a:r>
              <a:rPr lang="en-CA" sz="2000" b="1" dirty="0">
                <a:effectLst/>
                <a:latin typeface="TimesNewRoman,Bold"/>
                <a:ea typeface="Times New Roman" panose="02020603050405020304" pitchFamily="18" charset="0"/>
                <a:cs typeface="Times New Roman" panose="02020603050405020304" pitchFamily="18" charset="0"/>
              </a:rPr>
              <a:t>THE DESTRUCTION OF JERUSALEM AND ITS ALTAR IN THE YEAR A.D. 70</a:t>
            </a:r>
            <a:r>
              <a:rPr lang="en-CA" sz="2400" b="1" dirty="0">
                <a:effectLst/>
                <a:latin typeface="TimesNewRoman,Bold"/>
                <a:ea typeface="Times New Roman" panose="02020603050405020304" pitchFamily="18" charset="0"/>
                <a:cs typeface="Times New Roman" panose="02020603050405020304" pitchFamily="18" charset="0"/>
              </a:rPr>
              <a:t> </a:t>
            </a:r>
            <a:endParaRPr lang="en-CA" sz="2400" dirty="0">
              <a:effectLst/>
              <a:latin typeface="Calibri" panose="020F0502020204030204" pitchFamily="34" charset="0"/>
              <a:ea typeface="Calibri" panose="020F0502020204030204" pitchFamily="34" charset="0"/>
              <a:cs typeface="Times New Roman" panose="02020603050405020304" pitchFamily="18" charset="0"/>
            </a:endParaRPr>
          </a:p>
          <a:p>
            <a:r>
              <a:rPr lang="en-CA" sz="2800" b="1" dirty="0">
                <a:effectLst/>
                <a:latin typeface="TimesNewRoman,Bold"/>
                <a:ea typeface="Times New Roman" panose="02020603050405020304" pitchFamily="18" charset="0"/>
                <a:cs typeface="Times New Roman" panose="02020603050405020304" pitchFamily="18" charset="0"/>
              </a:rPr>
              <a:t>CHRISTIANITY IN THE WHOLE WORLD, FACTORS HELPED THE SPREAD OF CHRISTIANITY AND RELATIONSHIP WITH THE ROMAN GOVERNMENT </a:t>
            </a:r>
            <a:r>
              <a:rPr lang="en-CA" dirty="0">
                <a:latin typeface="TimesNewRoman,Bold"/>
                <a:cs typeface="Times New Roman" panose="02020603050405020304" pitchFamily="18" charset="0"/>
              </a:rPr>
              <a:t> </a:t>
            </a:r>
          </a:p>
          <a:p>
            <a:r>
              <a:rPr lang="en-CA" sz="2800" b="1" dirty="0">
                <a:effectLst/>
                <a:latin typeface="TimesNewRoman,Bold"/>
                <a:ea typeface="Times New Roman" panose="02020603050405020304" pitchFamily="18" charset="0"/>
                <a:cs typeface="Times New Roman" panose="02020603050405020304" pitchFamily="18" charset="0"/>
              </a:rPr>
              <a:t>THE WORSHIPPING SYSTEM IN THE APOSTLES’ CHURCH </a:t>
            </a:r>
            <a:endParaRPr lang="en-CA" sz="4000" dirty="0">
              <a:latin typeface="TimesNewRoman,Bold"/>
              <a:cs typeface="Times New Roman" panose="02020603050405020304" pitchFamily="18" charset="0"/>
            </a:endParaRPr>
          </a:p>
          <a:p>
            <a:r>
              <a:rPr lang="en-CA" sz="2800" dirty="0">
                <a:latin typeface="TimesNewRoman,Bold"/>
                <a:cs typeface="Times New Roman" panose="02020603050405020304" pitchFamily="18" charset="0"/>
              </a:rPr>
              <a:t>CANONICAL BOOKS OF THE NEW TESTAMENT </a:t>
            </a:r>
          </a:p>
        </p:txBody>
      </p:sp>
    </p:spTree>
  </p:cSld>
  <p:clrMapOvr>
    <a:masterClrMapping/>
  </p:clrMapOvr>
  <p:transition spd="med">
    <p:fade thruBlk="1"/>
  </p:transition>
</p:sld>
</file>

<file path=ppt/slides/slide3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6498" name="Rectangle 2">
            <a:extLst>
              <a:ext uri="{FF2B5EF4-FFF2-40B4-BE49-F238E27FC236}">
                <a16:creationId xmlns:a16="http://schemas.microsoft.com/office/drawing/2014/main" id="{444751D9-6762-5D6B-1113-90FF503424BF}"/>
              </a:ext>
            </a:extLst>
          </p:cNvPr>
          <p:cNvSpPr>
            <a:spLocks noGrp="1" noChangeArrowheads="1"/>
          </p:cNvSpPr>
          <p:nvPr>
            <p:ph type="title"/>
          </p:nvPr>
        </p:nvSpPr>
        <p:spPr>
          <a:xfrm>
            <a:off x="0" y="152400"/>
            <a:ext cx="9144000" cy="1828800"/>
          </a:xfrm>
        </p:spPr>
        <p:txBody>
          <a:bodyPr/>
          <a:lstStyle/>
          <a:p>
            <a:pPr algn="l"/>
            <a:r>
              <a:rPr lang="en-US" altLang="en-US" sz="3600" dirty="0"/>
              <a:t>THE CONFRONTATION WITH THE JEWS: </a:t>
            </a:r>
            <a:br>
              <a:rPr lang="en-US" altLang="en-US" sz="3600" dirty="0"/>
            </a:br>
            <a:r>
              <a:rPr lang="en-US" altLang="en-US" sz="2400" dirty="0"/>
              <a:t>THE DESTRUCTION OF JERUSALEM AND ITS ALTAR IN THE YEAR A.D. 70 </a:t>
            </a:r>
            <a:br>
              <a:rPr lang="en-US" altLang="en-US" sz="3600" dirty="0"/>
            </a:br>
            <a:br>
              <a:rPr lang="en-US" altLang="en-US" sz="3600" dirty="0"/>
            </a:br>
            <a:endParaRPr lang="en-US" altLang="en-US" sz="3600" dirty="0"/>
          </a:p>
        </p:txBody>
      </p:sp>
      <p:sp>
        <p:nvSpPr>
          <p:cNvPr id="106499" name="Rectangle 3">
            <a:extLst>
              <a:ext uri="{FF2B5EF4-FFF2-40B4-BE49-F238E27FC236}">
                <a16:creationId xmlns:a16="http://schemas.microsoft.com/office/drawing/2014/main" id="{B3EF8860-2907-92D1-6F18-38D27DEFFE76}"/>
              </a:ext>
            </a:extLst>
          </p:cNvPr>
          <p:cNvSpPr>
            <a:spLocks noGrp="1" noChangeArrowheads="1"/>
          </p:cNvSpPr>
          <p:nvPr>
            <p:ph type="body" idx="1"/>
          </p:nvPr>
        </p:nvSpPr>
        <p:spPr>
          <a:xfrm>
            <a:off x="0" y="1600200"/>
            <a:ext cx="8915400" cy="4572000"/>
          </a:xfrm>
        </p:spPr>
        <p:txBody>
          <a:bodyPr/>
          <a:lstStyle/>
          <a:p>
            <a:r>
              <a:rPr lang="en-CA" sz="1800" u="sng" dirty="0"/>
              <a:t>Introduction to the destruction of Jerusalem:</a:t>
            </a:r>
            <a:br>
              <a:rPr lang="en-CA" sz="1800" u="sng" dirty="0"/>
            </a:br>
            <a:r>
              <a:rPr lang="en-CA" sz="1600" dirty="0"/>
              <a:t>For a period of 6 years (Between 64-70 A.D.) in the days of the Roman Emperor </a:t>
            </a:r>
            <a:r>
              <a:rPr lang="en-CA" sz="1600" dirty="0" err="1"/>
              <a:t>Niron</a:t>
            </a:r>
            <a:r>
              <a:rPr lang="en-CA" sz="1600" dirty="0"/>
              <a:t>, the Emperor increased the pressure and persecution of the Jews and the signs started for Jesus’ prediction to be fulfilled. In response, the Jews organized revolutions against the Roman governors. The news reached Rome that the Jews were resisting the Roman rulers. </a:t>
            </a:r>
          </a:p>
          <a:p>
            <a:r>
              <a:rPr lang="en-CA" sz="1800" u="sng" dirty="0"/>
              <a:t>The destruction in A.D. 70:</a:t>
            </a:r>
            <a:br>
              <a:rPr lang="en-CA" sz="1600" dirty="0"/>
            </a:br>
            <a:r>
              <a:rPr lang="en-CA" sz="1600" dirty="0"/>
              <a:t>In April A.D. 70, the Romans attacked Jerusalem and caused a famine in the city and thousands died. Then it turned into a complete destruction with severe blood splash. Hence, the prophecies were fulfilled about the destruction of Jerusalem and its Altar, “Then he shall confirm a covenant with many for one week; but in the middle of the week He shall bring an end to sacrifice and offering. And on the wing of abominations shall be one who makes desolate, Even until the consummation, which is determined, Is poured out on the desolate.” (Daniel 9:27) and “Therefore when you see the ‘abomination of desolation,’ spoken of by Daniel the prophet, standing in the holy place” (whoever reads, let him understand),” (Matthew 24:15) </a:t>
            </a:r>
          </a:p>
        </p:txBody>
      </p:sp>
    </p:spTree>
    <p:extLst>
      <p:ext uri="{BB962C8B-B14F-4D97-AF65-F5344CB8AC3E}">
        <p14:creationId xmlns:p14="http://schemas.microsoft.com/office/powerpoint/2010/main" val="2484481205"/>
      </p:ext>
    </p:extLst>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9" presetClass="entr" presetSubtype="0" fill="hold" grpId="0" nodeType="withEffect">
                                  <p:stCondLst>
                                    <p:cond delay="0"/>
                                  </p:stCondLst>
                                  <p:childTnLst>
                                    <p:set>
                                      <p:cBhvr>
                                        <p:cTn id="6" dur="1" fill="hold">
                                          <p:stCondLst>
                                            <p:cond delay="0"/>
                                          </p:stCondLst>
                                        </p:cTn>
                                        <p:tgtEl>
                                          <p:spTgt spid="106498"/>
                                        </p:tgtEl>
                                        <p:attrNameLst>
                                          <p:attrName>style.visibility</p:attrName>
                                        </p:attrNameLst>
                                      </p:cBhvr>
                                      <p:to>
                                        <p:strVal val="visible"/>
                                      </p:to>
                                    </p:set>
                                    <p:anim calcmode="lin" valueType="num">
                                      <p:cBhvr>
                                        <p:cTn id="7" dur="1000" fill="hold"/>
                                        <p:tgtEl>
                                          <p:spTgt spid="106498"/>
                                        </p:tgtEl>
                                        <p:attrNameLst>
                                          <p:attrName>ppt_x</p:attrName>
                                        </p:attrNameLst>
                                      </p:cBhvr>
                                      <p:tavLst>
                                        <p:tav tm="0">
                                          <p:val>
                                            <p:strVal val="#ppt_x-.2"/>
                                          </p:val>
                                        </p:tav>
                                        <p:tav tm="100000">
                                          <p:val>
                                            <p:strVal val="#ppt_x"/>
                                          </p:val>
                                        </p:tav>
                                      </p:tavLst>
                                    </p:anim>
                                    <p:anim calcmode="lin" valueType="num">
                                      <p:cBhvr>
                                        <p:cTn id="8" dur="1000" fill="hold"/>
                                        <p:tgtEl>
                                          <p:spTgt spid="106498"/>
                                        </p:tgtEl>
                                        <p:attrNameLst>
                                          <p:attrName>ppt_y</p:attrName>
                                        </p:attrNameLst>
                                      </p:cBhvr>
                                      <p:tavLst>
                                        <p:tav tm="0">
                                          <p:val>
                                            <p:strVal val="#ppt_y"/>
                                          </p:val>
                                        </p:tav>
                                        <p:tav tm="100000">
                                          <p:val>
                                            <p:strVal val="#ppt_y"/>
                                          </p:val>
                                        </p:tav>
                                      </p:tavLst>
                                    </p:anim>
                                    <p:animEffect transition="in" filter="wipe(right)" prLst="gradientSize: 0.1">
                                      <p:cBhvr>
                                        <p:cTn id="9" dur="1000"/>
                                        <p:tgtEl>
                                          <p:spTgt spid="106498"/>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44" presetClass="entr" presetSubtype="0" fill="hold" grpId="0" nodeType="clickEffect">
                                  <p:stCondLst>
                                    <p:cond delay="0"/>
                                  </p:stCondLst>
                                  <p:childTnLst>
                                    <p:set>
                                      <p:cBhvr>
                                        <p:cTn id="13" dur="1" fill="hold">
                                          <p:stCondLst>
                                            <p:cond delay="0"/>
                                          </p:stCondLst>
                                        </p:cTn>
                                        <p:tgtEl>
                                          <p:spTgt spid="106499">
                                            <p:txEl>
                                              <p:pRg st="0" end="0"/>
                                            </p:txEl>
                                          </p:spTgt>
                                        </p:tgtEl>
                                        <p:attrNameLst>
                                          <p:attrName>style.visibility</p:attrName>
                                        </p:attrNameLst>
                                      </p:cBhvr>
                                      <p:to>
                                        <p:strVal val="visible"/>
                                      </p:to>
                                    </p:set>
                                    <p:animEffect transition="in" filter="fade">
                                      <p:cBhvr>
                                        <p:cTn id="14" dur="500"/>
                                        <p:tgtEl>
                                          <p:spTgt spid="106499">
                                            <p:txEl>
                                              <p:pRg st="0" end="0"/>
                                            </p:txEl>
                                          </p:spTgt>
                                        </p:tgtEl>
                                      </p:cBhvr>
                                    </p:animEffect>
                                    <p:anim calcmode="lin" valueType="num">
                                      <p:cBhvr>
                                        <p:cTn id="15" dur="500" fill="hold"/>
                                        <p:tgtEl>
                                          <p:spTgt spid="106499">
                                            <p:txEl>
                                              <p:pRg st="0" end="0"/>
                                            </p:txEl>
                                          </p:spTgt>
                                        </p:tgtEl>
                                        <p:attrNameLst>
                                          <p:attrName>ppt_x</p:attrName>
                                        </p:attrNameLst>
                                      </p:cBhvr>
                                      <p:tavLst>
                                        <p:tav tm="0">
                                          <p:val>
                                            <p:strVal val="#ppt_x"/>
                                          </p:val>
                                        </p:tav>
                                        <p:tav tm="100000">
                                          <p:val>
                                            <p:strVal val="#ppt_x"/>
                                          </p:val>
                                        </p:tav>
                                      </p:tavLst>
                                    </p:anim>
                                    <p:anim calcmode="lin" valueType="num">
                                      <p:cBhvr>
                                        <p:cTn id="16" dur="500" fill="hold"/>
                                        <p:tgtEl>
                                          <p:spTgt spid="106499">
                                            <p:txEl>
                                              <p:pRg st="0" end="0"/>
                                            </p:txEl>
                                          </p:spTgt>
                                        </p:tgtEl>
                                        <p:attrNameLst>
                                          <p:attrName>ppt_y</p:attrName>
                                        </p:attrNameLst>
                                      </p:cBhvr>
                                      <p:tavLst>
                                        <p:tav tm="0">
                                          <p:val>
                                            <p:strVal val="#ppt_y+.05"/>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4" presetClass="entr" presetSubtype="0" fill="hold" grpId="0" nodeType="clickEffect">
                                  <p:stCondLst>
                                    <p:cond delay="0"/>
                                  </p:stCondLst>
                                  <p:childTnLst>
                                    <p:set>
                                      <p:cBhvr>
                                        <p:cTn id="20" dur="1" fill="hold">
                                          <p:stCondLst>
                                            <p:cond delay="0"/>
                                          </p:stCondLst>
                                        </p:cTn>
                                        <p:tgtEl>
                                          <p:spTgt spid="106499">
                                            <p:txEl>
                                              <p:pRg st="1" end="1"/>
                                            </p:txEl>
                                          </p:spTgt>
                                        </p:tgtEl>
                                        <p:attrNameLst>
                                          <p:attrName>style.visibility</p:attrName>
                                        </p:attrNameLst>
                                      </p:cBhvr>
                                      <p:to>
                                        <p:strVal val="visible"/>
                                      </p:to>
                                    </p:set>
                                    <p:animEffect transition="in" filter="fade">
                                      <p:cBhvr>
                                        <p:cTn id="21" dur="500"/>
                                        <p:tgtEl>
                                          <p:spTgt spid="106499">
                                            <p:txEl>
                                              <p:pRg st="1" end="1"/>
                                            </p:txEl>
                                          </p:spTgt>
                                        </p:tgtEl>
                                      </p:cBhvr>
                                    </p:animEffect>
                                    <p:anim calcmode="lin" valueType="num">
                                      <p:cBhvr>
                                        <p:cTn id="22" dur="500" fill="hold"/>
                                        <p:tgtEl>
                                          <p:spTgt spid="106499">
                                            <p:txEl>
                                              <p:pRg st="1" end="1"/>
                                            </p:txEl>
                                          </p:spTgt>
                                        </p:tgtEl>
                                        <p:attrNameLst>
                                          <p:attrName>ppt_x</p:attrName>
                                        </p:attrNameLst>
                                      </p:cBhvr>
                                      <p:tavLst>
                                        <p:tav tm="0">
                                          <p:val>
                                            <p:strVal val="#ppt_x"/>
                                          </p:val>
                                        </p:tav>
                                        <p:tav tm="100000">
                                          <p:val>
                                            <p:strVal val="#ppt_x"/>
                                          </p:val>
                                        </p:tav>
                                      </p:tavLst>
                                    </p:anim>
                                    <p:anim calcmode="lin" valueType="num">
                                      <p:cBhvr>
                                        <p:cTn id="23" dur="500" fill="hold"/>
                                        <p:tgtEl>
                                          <p:spTgt spid="106499">
                                            <p:txEl>
                                              <p:pRg st="1" end="1"/>
                                            </p:txEl>
                                          </p:spTgt>
                                        </p:tgtEl>
                                        <p:attrNameLst>
                                          <p:attrName>ppt_y</p:attrName>
                                        </p:attrNameLst>
                                      </p:cBhvr>
                                      <p:tavLst>
                                        <p:tav tm="0">
                                          <p:val>
                                            <p:strVal val="#ppt_y+.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6498" grpId="0"/>
      <p:bldP spid="106499" grpId="0" build="p"/>
    </p:bldLst>
  </p:timing>
</p:sld>
</file>

<file path=ppt/slides/slide3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6498" name="Rectangle 2">
            <a:extLst>
              <a:ext uri="{FF2B5EF4-FFF2-40B4-BE49-F238E27FC236}">
                <a16:creationId xmlns:a16="http://schemas.microsoft.com/office/drawing/2014/main" id="{444751D9-6762-5D6B-1113-90FF503424BF}"/>
              </a:ext>
            </a:extLst>
          </p:cNvPr>
          <p:cNvSpPr>
            <a:spLocks noGrp="1" noChangeArrowheads="1"/>
          </p:cNvSpPr>
          <p:nvPr>
            <p:ph type="title"/>
          </p:nvPr>
        </p:nvSpPr>
        <p:spPr>
          <a:xfrm>
            <a:off x="0" y="152400"/>
            <a:ext cx="9144000" cy="1828800"/>
          </a:xfrm>
        </p:spPr>
        <p:txBody>
          <a:bodyPr/>
          <a:lstStyle/>
          <a:p>
            <a:pPr algn="l"/>
            <a:r>
              <a:rPr lang="en-US" altLang="en-US" sz="3600" dirty="0"/>
              <a:t>THE CONFRONTATION WITH THE JEWS: </a:t>
            </a:r>
            <a:br>
              <a:rPr lang="en-US" altLang="en-US" sz="3600" dirty="0"/>
            </a:br>
            <a:r>
              <a:rPr lang="en-US" altLang="en-US" sz="2400" dirty="0"/>
              <a:t>THE DESTRUCTION OF JERUSALEM AND ITS ALTAR IN THE YEAR A.D. 70 </a:t>
            </a:r>
            <a:br>
              <a:rPr lang="en-US" altLang="en-US" sz="3600" dirty="0"/>
            </a:br>
            <a:br>
              <a:rPr lang="en-US" altLang="en-US" sz="3600" dirty="0"/>
            </a:br>
            <a:endParaRPr lang="en-US" altLang="en-US" sz="3600" dirty="0"/>
          </a:p>
        </p:txBody>
      </p:sp>
      <p:sp>
        <p:nvSpPr>
          <p:cNvPr id="106499" name="Rectangle 3">
            <a:extLst>
              <a:ext uri="{FF2B5EF4-FFF2-40B4-BE49-F238E27FC236}">
                <a16:creationId xmlns:a16="http://schemas.microsoft.com/office/drawing/2014/main" id="{B3EF8860-2907-92D1-6F18-38D27DEFFE76}"/>
              </a:ext>
            </a:extLst>
          </p:cNvPr>
          <p:cNvSpPr>
            <a:spLocks noGrp="1" noChangeArrowheads="1"/>
          </p:cNvSpPr>
          <p:nvPr>
            <p:ph type="body" idx="1"/>
          </p:nvPr>
        </p:nvSpPr>
        <p:spPr>
          <a:xfrm>
            <a:off x="0" y="1600200"/>
            <a:ext cx="8915400" cy="4572000"/>
          </a:xfrm>
        </p:spPr>
        <p:txBody>
          <a:bodyPr/>
          <a:lstStyle/>
          <a:p>
            <a:r>
              <a:rPr lang="en-CA" sz="1800" dirty="0"/>
              <a:t>The destruction in A.D. 70:</a:t>
            </a:r>
            <a:br>
              <a:rPr lang="en-CA" sz="1800" dirty="0"/>
            </a:br>
            <a:r>
              <a:rPr lang="en-CA" sz="1800" dirty="0"/>
              <a:t>The Fate of the Jews after the destruction of Jerusalem and its Altar:</a:t>
            </a:r>
            <a:br>
              <a:rPr lang="en-CA" sz="1800" dirty="0"/>
            </a:br>
            <a:r>
              <a:rPr lang="en-CA" sz="1800" dirty="0"/>
              <a:t>They became very poor, miserable and they totally stopped their offerings from this day on. </a:t>
            </a:r>
          </a:p>
          <a:p>
            <a:pPr lvl="0"/>
            <a:r>
              <a:rPr lang="en-CA" sz="1800" dirty="0"/>
              <a:t>The effect of destruction of Jerusalem on the Christian Church:</a:t>
            </a:r>
            <a:br>
              <a:rPr lang="en-CA" sz="1800" dirty="0"/>
            </a:br>
            <a:r>
              <a:rPr lang="en-CA" sz="1800" dirty="0"/>
              <a:t>Four years before the destruction of Jerusalem, the Christians who resided in Jerusalem left the city believing that Jesus’ predictions, about the destruction of the city was going to come true, “Therefore when you see the ‘abomination of desolation,’ spoken of by Daniel the prophet, standing in the holy place” (whoever reads, let him understand),” (Matthew 24:15). </a:t>
            </a:r>
          </a:p>
          <a:p>
            <a:r>
              <a:rPr lang="en-CA" sz="1800" dirty="0"/>
              <a:t>Since the year 70 A.D. (year of destruction of Jerusalem), the progress and growth of the Christian Church became very significant. Many new Christians who held Jewish traditions and religious residues started to transform their behaviours towards Christianity and away from those Jewish traditions.</a:t>
            </a:r>
            <a:endParaRPr lang="en-US" altLang="en-US" sz="1050" dirty="0"/>
          </a:p>
        </p:txBody>
      </p:sp>
    </p:spTree>
    <p:extLst>
      <p:ext uri="{BB962C8B-B14F-4D97-AF65-F5344CB8AC3E}">
        <p14:creationId xmlns:p14="http://schemas.microsoft.com/office/powerpoint/2010/main" val="1282620243"/>
      </p:ext>
    </p:extLst>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9" presetClass="entr" presetSubtype="0" fill="hold" grpId="0" nodeType="withEffect">
                                  <p:stCondLst>
                                    <p:cond delay="0"/>
                                  </p:stCondLst>
                                  <p:childTnLst>
                                    <p:set>
                                      <p:cBhvr>
                                        <p:cTn id="6" dur="1" fill="hold">
                                          <p:stCondLst>
                                            <p:cond delay="0"/>
                                          </p:stCondLst>
                                        </p:cTn>
                                        <p:tgtEl>
                                          <p:spTgt spid="106498"/>
                                        </p:tgtEl>
                                        <p:attrNameLst>
                                          <p:attrName>style.visibility</p:attrName>
                                        </p:attrNameLst>
                                      </p:cBhvr>
                                      <p:to>
                                        <p:strVal val="visible"/>
                                      </p:to>
                                    </p:set>
                                    <p:anim calcmode="lin" valueType="num">
                                      <p:cBhvr>
                                        <p:cTn id="7" dur="1000" fill="hold"/>
                                        <p:tgtEl>
                                          <p:spTgt spid="106498"/>
                                        </p:tgtEl>
                                        <p:attrNameLst>
                                          <p:attrName>ppt_x</p:attrName>
                                        </p:attrNameLst>
                                      </p:cBhvr>
                                      <p:tavLst>
                                        <p:tav tm="0">
                                          <p:val>
                                            <p:strVal val="#ppt_x-.2"/>
                                          </p:val>
                                        </p:tav>
                                        <p:tav tm="100000">
                                          <p:val>
                                            <p:strVal val="#ppt_x"/>
                                          </p:val>
                                        </p:tav>
                                      </p:tavLst>
                                    </p:anim>
                                    <p:anim calcmode="lin" valueType="num">
                                      <p:cBhvr>
                                        <p:cTn id="8" dur="1000" fill="hold"/>
                                        <p:tgtEl>
                                          <p:spTgt spid="106498"/>
                                        </p:tgtEl>
                                        <p:attrNameLst>
                                          <p:attrName>ppt_y</p:attrName>
                                        </p:attrNameLst>
                                      </p:cBhvr>
                                      <p:tavLst>
                                        <p:tav tm="0">
                                          <p:val>
                                            <p:strVal val="#ppt_y"/>
                                          </p:val>
                                        </p:tav>
                                        <p:tav tm="100000">
                                          <p:val>
                                            <p:strVal val="#ppt_y"/>
                                          </p:val>
                                        </p:tav>
                                      </p:tavLst>
                                    </p:anim>
                                    <p:animEffect transition="in" filter="wipe(right)" prLst="gradientSize: 0.1">
                                      <p:cBhvr>
                                        <p:cTn id="9" dur="1000"/>
                                        <p:tgtEl>
                                          <p:spTgt spid="106498"/>
                                        </p:tgtEl>
                                      </p:cBhvr>
                                    </p:animEffect>
                                  </p:childTnLst>
                                </p:cTn>
                              </p:par>
                            </p:childTnLst>
                          </p:cTn>
                        </p:par>
                      </p:childTnLst>
                    </p:cTn>
                  </p:par>
                  <p:par>
                    <p:cTn id="10" fill="hold">
                      <p:stCondLst>
                        <p:cond delay="indefinite"/>
                      </p:stCondLst>
                      <p:childTnLst>
                        <p:par>
                          <p:cTn id="11" fill="hold">
                            <p:stCondLst>
                              <p:cond delay="0"/>
                            </p:stCondLst>
                            <p:childTnLst>
                              <p:par>
                                <p:cTn id="12" presetID="44" presetClass="entr" presetSubtype="0" fill="hold" grpId="0" nodeType="clickEffect">
                                  <p:stCondLst>
                                    <p:cond delay="0"/>
                                  </p:stCondLst>
                                  <p:childTnLst>
                                    <p:set>
                                      <p:cBhvr>
                                        <p:cTn id="13" dur="1" fill="hold">
                                          <p:stCondLst>
                                            <p:cond delay="0"/>
                                          </p:stCondLst>
                                        </p:cTn>
                                        <p:tgtEl>
                                          <p:spTgt spid="106499">
                                            <p:txEl>
                                              <p:pRg st="0" end="0"/>
                                            </p:txEl>
                                          </p:spTgt>
                                        </p:tgtEl>
                                        <p:attrNameLst>
                                          <p:attrName>style.visibility</p:attrName>
                                        </p:attrNameLst>
                                      </p:cBhvr>
                                      <p:to>
                                        <p:strVal val="visible"/>
                                      </p:to>
                                    </p:set>
                                    <p:animEffect transition="in" filter="fade">
                                      <p:cBhvr>
                                        <p:cTn id="14" dur="500"/>
                                        <p:tgtEl>
                                          <p:spTgt spid="106499">
                                            <p:txEl>
                                              <p:pRg st="0" end="0"/>
                                            </p:txEl>
                                          </p:spTgt>
                                        </p:tgtEl>
                                      </p:cBhvr>
                                    </p:animEffect>
                                    <p:anim calcmode="lin" valueType="num">
                                      <p:cBhvr>
                                        <p:cTn id="15" dur="500" fill="hold"/>
                                        <p:tgtEl>
                                          <p:spTgt spid="106499">
                                            <p:txEl>
                                              <p:pRg st="0" end="0"/>
                                            </p:txEl>
                                          </p:spTgt>
                                        </p:tgtEl>
                                        <p:attrNameLst>
                                          <p:attrName>ppt_x</p:attrName>
                                        </p:attrNameLst>
                                      </p:cBhvr>
                                      <p:tavLst>
                                        <p:tav tm="0">
                                          <p:val>
                                            <p:strVal val="#ppt_x"/>
                                          </p:val>
                                        </p:tav>
                                        <p:tav tm="100000">
                                          <p:val>
                                            <p:strVal val="#ppt_x"/>
                                          </p:val>
                                        </p:tav>
                                      </p:tavLst>
                                    </p:anim>
                                    <p:anim calcmode="lin" valueType="num">
                                      <p:cBhvr>
                                        <p:cTn id="16" dur="500" fill="hold"/>
                                        <p:tgtEl>
                                          <p:spTgt spid="106499">
                                            <p:txEl>
                                              <p:pRg st="0" end="0"/>
                                            </p:txEl>
                                          </p:spTgt>
                                        </p:tgtEl>
                                        <p:attrNameLst>
                                          <p:attrName>ppt_y</p:attrName>
                                        </p:attrNameLst>
                                      </p:cBhvr>
                                      <p:tavLst>
                                        <p:tav tm="0">
                                          <p:val>
                                            <p:strVal val="#ppt_y+.05"/>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4" presetClass="entr" presetSubtype="0" fill="hold" grpId="0" nodeType="clickEffect">
                                  <p:stCondLst>
                                    <p:cond delay="0"/>
                                  </p:stCondLst>
                                  <p:childTnLst>
                                    <p:set>
                                      <p:cBhvr>
                                        <p:cTn id="20" dur="1" fill="hold">
                                          <p:stCondLst>
                                            <p:cond delay="0"/>
                                          </p:stCondLst>
                                        </p:cTn>
                                        <p:tgtEl>
                                          <p:spTgt spid="106499">
                                            <p:txEl>
                                              <p:pRg st="1" end="1"/>
                                            </p:txEl>
                                          </p:spTgt>
                                        </p:tgtEl>
                                        <p:attrNameLst>
                                          <p:attrName>style.visibility</p:attrName>
                                        </p:attrNameLst>
                                      </p:cBhvr>
                                      <p:to>
                                        <p:strVal val="visible"/>
                                      </p:to>
                                    </p:set>
                                    <p:animEffect transition="in" filter="fade">
                                      <p:cBhvr>
                                        <p:cTn id="21" dur="500"/>
                                        <p:tgtEl>
                                          <p:spTgt spid="106499">
                                            <p:txEl>
                                              <p:pRg st="1" end="1"/>
                                            </p:txEl>
                                          </p:spTgt>
                                        </p:tgtEl>
                                      </p:cBhvr>
                                    </p:animEffect>
                                    <p:anim calcmode="lin" valueType="num">
                                      <p:cBhvr>
                                        <p:cTn id="22" dur="500" fill="hold"/>
                                        <p:tgtEl>
                                          <p:spTgt spid="106499">
                                            <p:txEl>
                                              <p:pRg st="1" end="1"/>
                                            </p:txEl>
                                          </p:spTgt>
                                        </p:tgtEl>
                                        <p:attrNameLst>
                                          <p:attrName>ppt_x</p:attrName>
                                        </p:attrNameLst>
                                      </p:cBhvr>
                                      <p:tavLst>
                                        <p:tav tm="0">
                                          <p:val>
                                            <p:strVal val="#ppt_x"/>
                                          </p:val>
                                        </p:tav>
                                        <p:tav tm="100000">
                                          <p:val>
                                            <p:strVal val="#ppt_x"/>
                                          </p:val>
                                        </p:tav>
                                      </p:tavLst>
                                    </p:anim>
                                    <p:anim calcmode="lin" valueType="num">
                                      <p:cBhvr>
                                        <p:cTn id="23" dur="500" fill="hold"/>
                                        <p:tgtEl>
                                          <p:spTgt spid="106499">
                                            <p:txEl>
                                              <p:pRg st="1" end="1"/>
                                            </p:txEl>
                                          </p:spTgt>
                                        </p:tgtEl>
                                        <p:attrNameLst>
                                          <p:attrName>ppt_y</p:attrName>
                                        </p:attrNameLst>
                                      </p:cBhvr>
                                      <p:tavLst>
                                        <p:tav tm="0">
                                          <p:val>
                                            <p:strVal val="#ppt_y+.05"/>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4" presetClass="entr" presetSubtype="0" fill="hold" grpId="0" nodeType="clickEffect">
                                  <p:stCondLst>
                                    <p:cond delay="0"/>
                                  </p:stCondLst>
                                  <p:childTnLst>
                                    <p:set>
                                      <p:cBhvr>
                                        <p:cTn id="27" dur="1" fill="hold">
                                          <p:stCondLst>
                                            <p:cond delay="0"/>
                                          </p:stCondLst>
                                        </p:cTn>
                                        <p:tgtEl>
                                          <p:spTgt spid="106499">
                                            <p:txEl>
                                              <p:pRg st="2" end="2"/>
                                            </p:txEl>
                                          </p:spTgt>
                                        </p:tgtEl>
                                        <p:attrNameLst>
                                          <p:attrName>style.visibility</p:attrName>
                                        </p:attrNameLst>
                                      </p:cBhvr>
                                      <p:to>
                                        <p:strVal val="visible"/>
                                      </p:to>
                                    </p:set>
                                    <p:animEffect transition="in" filter="fade">
                                      <p:cBhvr>
                                        <p:cTn id="28" dur="500"/>
                                        <p:tgtEl>
                                          <p:spTgt spid="106499">
                                            <p:txEl>
                                              <p:pRg st="2" end="2"/>
                                            </p:txEl>
                                          </p:spTgt>
                                        </p:tgtEl>
                                      </p:cBhvr>
                                    </p:animEffect>
                                    <p:anim calcmode="lin" valueType="num">
                                      <p:cBhvr>
                                        <p:cTn id="29" dur="500" fill="hold"/>
                                        <p:tgtEl>
                                          <p:spTgt spid="106499">
                                            <p:txEl>
                                              <p:pRg st="2" end="2"/>
                                            </p:txEl>
                                          </p:spTgt>
                                        </p:tgtEl>
                                        <p:attrNameLst>
                                          <p:attrName>ppt_x</p:attrName>
                                        </p:attrNameLst>
                                      </p:cBhvr>
                                      <p:tavLst>
                                        <p:tav tm="0">
                                          <p:val>
                                            <p:strVal val="#ppt_x"/>
                                          </p:val>
                                        </p:tav>
                                        <p:tav tm="100000">
                                          <p:val>
                                            <p:strVal val="#ppt_x"/>
                                          </p:val>
                                        </p:tav>
                                      </p:tavLst>
                                    </p:anim>
                                    <p:anim calcmode="lin" valueType="num">
                                      <p:cBhvr>
                                        <p:cTn id="30" dur="500" fill="hold"/>
                                        <p:tgtEl>
                                          <p:spTgt spid="106499">
                                            <p:txEl>
                                              <p:pRg st="2" end="2"/>
                                            </p:txEl>
                                          </p:spTgt>
                                        </p:tgtEl>
                                        <p:attrNameLst>
                                          <p:attrName>ppt_y</p:attrName>
                                        </p:attrNameLst>
                                      </p:cBhvr>
                                      <p:tavLst>
                                        <p:tav tm="0">
                                          <p:val>
                                            <p:strVal val="#ppt_y+.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6498" grpId="0"/>
      <p:bldP spid="106499" grpId="0" build="p"/>
    </p:bldLst>
  </p:timing>
</p:sld>
</file>

<file path=ppt/slides/slide3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7522" name="Rectangle 2">
            <a:extLst>
              <a:ext uri="{FF2B5EF4-FFF2-40B4-BE49-F238E27FC236}">
                <a16:creationId xmlns:a16="http://schemas.microsoft.com/office/drawing/2014/main" id="{1BB0AC70-8626-2DEE-DB43-C5FB995B39C3}"/>
              </a:ext>
            </a:extLst>
          </p:cNvPr>
          <p:cNvSpPr>
            <a:spLocks noGrp="1" noChangeArrowheads="1"/>
          </p:cNvSpPr>
          <p:nvPr>
            <p:ph type="title"/>
          </p:nvPr>
        </p:nvSpPr>
        <p:spPr>
          <a:xfrm>
            <a:off x="0" y="0"/>
            <a:ext cx="9144000" cy="2362200"/>
          </a:xfrm>
        </p:spPr>
        <p:txBody>
          <a:bodyPr/>
          <a:lstStyle/>
          <a:p>
            <a:pPr algn="l"/>
            <a:r>
              <a:rPr lang="en-US" altLang="en-US" sz="3600" dirty="0"/>
              <a:t>CHRISTIANITY IN THE WHOLE WORLD, FACTORS HELPED THE SPREAD OF CHRISTIANITY AND RELATIONSHIP WITH THE ROMAN GOVERNMENT  </a:t>
            </a:r>
            <a:br>
              <a:rPr lang="en-US" altLang="en-US" sz="3600" dirty="0"/>
            </a:br>
            <a:endParaRPr lang="en-US" altLang="en-US" sz="3600" dirty="0"/>
          </a:p>
        </p:txBody>
      </p:sp>
      <p:sp>
        <p:nvSpPr>
          <p:cNvPr id="107523" name="Rectangle 3">
            <a:extLst>
              <a:ext uri="{FF2B5EF4-FFF2-40B4-BE49-F238E27FC236}">
                <a16:creationId xmlns:a16="http://schemas.microsoft.com/office/drawing/2014/main" id="{8B0EDBB9-128A-E027-6E46-08BC8FE1E294}"/>
              </a:ext>
            </a:extLst>
          </p:cNvPr>
          <p:cNvSpPr>
            <a:spLocks noGrp="1" noChangeArrowheads="1"/>
          </p:cNvSpPr>
          <p:nvPr>
            <p:ph type="body" idx="1"/>
          </p:nvPr>
        </p:nvSpPr>
        <p:spPr>
          <a:xfrm>
            <a:off x="0" y="1828800"/>
            <a:ext cx="8915400" cy="5029200"/>
          </a:xfrm>
        </p:spPr>
        <p:txBody>
          <a:bodyPr/>
          <a:lstStyle/>
          <a:p>
            <a:r>
              <a:rPr lang="en-CA" sz="1800" dirty="0"/>
              <a:t>To facilitate describing the spread of Christianity in the whole world we can group the Apostles as follows: </a:t>
            </a:r>
          </a:p>
          <a:p>
            <a:endParaRPr lang="en-CA" sz="1800" dirty="0"/>
          </a:p>
          <a:p>
            <a:r>
              <a:rPr lang="en-CA" sz="2000" u="sng" dirty="0"/>
              <a:t>First Group:</a:t>
            </a:r>
          </a:p>
          <a:p>
            <a:r>
              <a:rPr lang="en-CA" sz="1800" dirty="0"/>
              <a:t>It included Peter, Andrew, Matthew and Bartholomew. </a:t>
            </a:r>
          </a:p>
          <a:p>
            <a:pPr lvl="0"/>
            <a:r>
              <a:rPr lang="en-CA" sz="1800" dirty="0"/>
              <a:t>Peter: Preached to the locations to which he wrote his Letters, “Peter, an apostle of Jesus Christ , to the pilgrims of the Dispersion in Pontus, Galatia, Cappadocia, Asia, and Bithynia, ...” (1 Peter 1:1.) </a:t>
            </a:r>
          </a:p>
          <a:p>
            <a:pPr lvl="0"/>
            <a:r>
              <a:rPr lang="en-CA" sz="1800" dirty="0"/>
              <a:t>Andrew: Preached in </a:t>
            </a:r>
            <a:r>
              <a:rPr lang="en-CA" sz="1800" dirty="0" err="1"/>
              <a:t>Skithia</a:t>
            </a:r>
            <a:r>
              <a:rPr lang="en-CA" sz="1800" dirty="0"/>
              <a:t> ( a portion of Russia), the kingdom of </a:t>
            </a:r>
            <a:r>
              <a:rPr lang="en-CA" sz="1800" dirty="0" err="1"/>
              <a:t>Bosphoran</a:t>
            </a:r>
            <a:r>
              <a:rPr lang="en-CA" sz="1800" dirty="0"/>
              <a:t> east of the Black Sea and in the city of Sinope on the east side of the Black Sea. </a:t>
            </a:r>
          </a:p>
          <a:p>
            <a:pPr lvl="0"/>
            <a:r>
              <a:rPr lang="en-CA" sz="1800" dirty="0"/>
              <a:t>Matthew: Preached in the Persian Gulf and was martyred there. He also preached in the kingdom of </a:t>
            </a:r>
            <a:r>
              <a:rPr lang="en-CA" sz="1800" dirty="0" err="1"/>
              <a:t>Bosphoran</a:t>
            </a:r>
            <a:r>
              <a:rPr lang="en-CA" sz="1800" dirty="0"/>
              <a:t> with Andrew. </a:t>
            </a:r>
          </a:p>
          <a:p>
            <a:pPr lvl="0"/>
            <a:r>
              <a:rPr lang="en-CA" sz="1800" dirty="0"/>
              <a:t>Bartholomew: Preached in India and Christians in India consider him their preacher. He also preached with Matthew and Andrew in the kingdom of </a:t>
            </a:r>
            <a:r>
              <a:rPr lang="en-CA" sz="1800" dirty="0" err="1"/>
              <a:t>Boshporan</a:t>
            </a:r>
            <a:r>
              <a:rPr lang="en-CA" sz="1800" dirty="0"/>
              <a:t>. </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9" presetClass="entr" presetSubtype="0" fill="hold" grpId="0" nodeType="withEffect">
                                  <p:stCondLst>
                                    <p:cond delay="0"/>
                                  </p:stCondLst>
                                  <p:childTnLst>
                                    <p:set>
                                      <p:cBhvr>
                                        <p:cTn id="6" dur="1" fill="hold">
                                          <p:stCondLst>
                                            <p:cond delay="0"/>
                                          </p:stCondLst>
                                        </p:cTn>
                                        <p:tgtEl>
                                          <p:spTgt spid="107522"/>
                                        </p:tgtEl>
                                        <p:attrNameLst>
                                          <p:attrName>style.visibility</p:attrName>
                                        </p:attrNameLst>
                                      </p:cBhvr>
                                      <p:to>
                                        <p:strVal val="visible"/>
                                      </p:to>
                                    </p:set>
                                    <p:anim calcmode="lin" valueType="num">
                                      <p:cBhvr>
                                        <p:cTn id="7" dur="1000" fill="hold"/>
                                        <p:tgtEl>
                                          <p:spTgt spid="107522"/>
                                        </p:tgtEl>
                                        <p:attrNameLst>
                                          <p:attrName>ppt_x</p:attrName>
                                        </p:attrNameLst>
                                      </p:cBhvr>
                                      <p:tavLst>
                                        <p:tav tm="0">
                                          <p:val>
                                            <p:strVal val="#ppt_x-.2"/>
                                          </p:val>
                                        </p:tav>
                                        <p:tav tm="100000">
                                          <p:val>
                                            <p:strVal val="#ppt_x"/>
                                          </p:val>
                                        </p:tav>
                                      </p:tavLst>
                                    </p:anim>
                                    <p:anim calcmode="lin" valueType="num">
                                      <p:cBhvr>
                                        <p:cTn id="8" dur="1000" fill="hold"/>
                                        <p:tgtEl>
                                          <p:spTgt spid="107522"/>
                                        </p:tgtEl>
                                        <p:attrNameLst>
                                          <p:attrName>ppt_y</p:attrName>
                                        </p:attrNameLst>
                                      </p:cBhvr>
                                      <p:tavLst>
                                        <p:tav tm="0">
                                          <p:val>
                                            <p:strVal val="#ppt_y"/>
                                          </p:val>
                                        </p:tav>
                                        <p:tav tm="100000">
                                          <p:val>
                                            <p:strVal val="#ppt_y"/>
                                          </p:val>
                                        </p:tav>
                                      </p:tavLst>
                                    </p:anim>
                                    <p:animEffect transition="in" filter="wipe(right)" prLst="gradientSize: 0.1">
                                      <p:cBhvr>
                                        <p:cTn id="9" dur="1000"/>
                                        <p:tgtEl>
                                          <p:spTgt spid="107522"/>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44" presetClass="entr" presetSubtype="0" fill="hold" grpId="0" nodeType="clickEffect">
                                  <p:stCondLst>
                                    <p:cond delay="0"/>
                                  </p:stCondLst>
                                  <p:childTnLst>
                                    <p:set>
                                      <p:cBhvr>
                                        <p:cTn id="13" dur="1" fill="hold">
                                          <p:stCondLst>
                                            <p:cond delay="0"/>
                                          </p:stCondLst>
                                        </p:cTn>
                                        <p:tgtEl>
                                          <p:spTgt spid="107523">
                                            <p:txEl>
                                              <p:pRg st="0" end="0"/>
                                            </p:txEl>
                                          </p:spTgt>
                                        </p:tgtEl>
                                        <p:attrNameLst>
                                          <p:attrName>style.visibility</p:attrName>
                                        </p:attrNameLst>
                                      </p:cBhvr>
                                      <p:to>
                                        <p:strVal val="visible"/>
                                      </p:to>
                                    </p:set>
                                    <p:animEffect transition="in" filter="fade">
                                      <p:cBhvr>
                                        <p:cTn id="14" dur="500"/>
                                        <p:tgtEl>
                                          <p:spTgt spid="107523">
                                            <p:txEl>
                                              <p:pRg st="0" end="0"/>
                                            </p:txEl>
                                          </p:spTgt>
                                        </p:tgtEl>
                                      </p:cBhvr>
                                    </p:animEffect>
                                    <p:anim calcmode="lin" valueType="num">
                                      <p:cBhvr>
                                        <p:cTn id="15" dur="500" fill="hold"/>
                                        <p:tgtEl>
                                          <p:spTgt spid="107523">
                                            <p:txEl>
                                              <p:pRg st="0" end="0"/>
                                            </p:txEl>
                                          </p:spTgt>
                                        </p:tgtEl>
                                        <p:attrNameLst>
                                          <p:attrName>ppt_x</p:attrName>
                                        </p:attrNameLst>
                                      </p:cBhvr>
                                      <p:tavLst>
                                        <p:tav tm="0">
                                          <p:val>
                                            <p:strVal val="#ppt_x"/>
                                          </p:val>
                                        </p:tav>
                                        <p:tav tm="100000">
                                          <p:val>
                                            <p:strVal val="#ppt_x"/>
                                          </p:val>
                                        </p:tav>
                                      </p:tavLst>
                                    </p:anim>
                                    <p:anim calcmode="lin" valueType="num">
                                      <p:cBhvr>
                                        <p:cTn id="16" dur="500" fill="hold"/>
                                        <p:tgtEl>
                                          <p:spTgt spid="107523">
                                            <p:txEl>
                                              <p:pRg st="0" end="0"/>
                                            </p:txEl>
                                          </p:spTgt>
                                        </p:tgtEl>
                                        <p:attrNameLst>
                                          <p:attrName>ppt_y</p:attrName>
                                        </p:attrNameLst>
                                      </p:cBhvr>
                                      <p:tavLst>
                                        <p:tav tm="0">
                                          <p:val>
                                            <p:strVal val="#ppt_y+.05"/>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4" presetClass="entr" presetSubtype="0" fill="hold" grpId="0" nodeType="clickEffect">
                                  <p:stCondLst>
                                    <p:cond delay="0"/>
                                  </p:stCondLst>
                                  <p:childTnLst>
                                    <p:set>
                                      <p:cBhvr>
                                        <p:cTn id="20" dur="1" fill="hold">
                                          <p:stCondLst>
                                            <p:cond delay="0"/>
                                          </p:stCondLst>
                                        </p:cTn>
                                        <p:tgtEl>
                                          <p:spTgt spid="107523">
                                            <p:txEl>
                                              <p:pRg st="2" end="2"/>
                                            </p:txEl>
                                          </p:spTgt>
                                        </p:tgtEl>
                                        <p:attrNameLst>
                                          <p:attrName>style.visibility</p:attrName>
                                        </p:attrNameLst>
                                      </p:cBhvr>
                                      <p:to>
                                        <p:strVal val="visible"/>
                                      </p:to>
                                    </p:set>
                                    <p:animEffect transition="in" filter="fade">
                                      <p:cBhvr>
                                        <p:cTn id="21" dur="500"/>
                                        <p:tgtEl>
                                          <p:spTgt spid="107523">
                                            <p:txEl>
                                              <p:pRg st="2" end="2"/>
                                            </p:txEl>
                                          </p:spTgt>
                                        </p:tgtEl>
                                      </p:cBhvr>
                                    </p:animEffect>
                                    <p:anim calcmode="lin" valueType="num">
                                      <p:cBhvr>
                                        <p:cTn id="22" dur="500" fill="hold"/>
                                        <p:tgtEl>
                                          <p:spTgt spid="107523">
                                            <p:txEl>
                                              <p:pRg st="2" end="2"/>
                                            </p:txEl>
                                          </p:spTgt>
                                        </p:tgtEl>
                                        <p:attrNameLst>
                                          <p:attrName>ppt_x</p:attrName>
                                        </p:attrNameLst>
                                      </p:cBhvr>
                                      <p:tavLst>
                                        <p:tav tm="0">
                                          <p:val>
                                            <p:strVal val="#ppt_x"/>
                                          </p:val>
                                        </p:tav>
                                        <p:tav tm="100000">
                                          <p:val>
                                            <p:strVal val="#ppt_x"/>
                                          </p:val>
                                        </p:tav>
                                      </p:tavLst>
                                    </p:anim>
                                    <p:anim calcmode="lin" valueType="num">
                                      <p:cBhvr>
                                        <p:cTn id="23" dur="500" fill="hold"/>
                                        <p:tgtEl>
                                          <p:spTgt spid="107523">
                                            <p:txEl>
                                              <p:pRg st="2" end="2"/>
                                            </p:txEl>
                                          </p:spTgt>
                                        </p:tgtEl>
                                        <p:attrNameLst>
                                          <p:attrName>ppt_y</p:attrName>
                                        </p:attrNameLst>
                                      </p:cBhvr>
                                      <p:tavLst>
                                        <p:tav tm="0">
                                          <p:val>
                                            <p:strVal val="#ppt_y+.05"/>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4" presetClass="entr" presetSubtype="0" fill="hold" grpId="0" nodeType="clickEffect">
                                  <p:stCondLst>
                                    <p:cond delay="0"/>
                                  </p:stCondLst>
                                  <p:childTnLst>
                                    <p:set>
                                      <p:cBhvr>
                                        <p:cTn id="27" dur="1" fill="hold">
                                          <p:stCondLst>
                                            <p:cond delay="0"/>
                                          </p:stCondLst>
                                        </p:cTn>
                                        <p:tgtEl>
                                          <p:spTgt spid="107523">
                                            <p:txEl>
                                              <p:pRg st="3" end="3"/>
                                            </p:txEl>
                                          </p:spTgt>
                                        </p:tgtEl>
                                        <p:attrNameLst>
                                          <p:attrName>style.visibility</p:attrName>
                                        </p:attrNameLst>
                                      </p:cBhvr>
                                      <p:to>
                                        <p:strVal val="visible"/>
                                      </p:to>
                                    </p:set>
                                    <p:animEffect transition="in" filter="fade">
                                      <p:cBhvr>
                                        <p:cTn id="28" dur="500"/>
                                        <p:tgtEl>
                                          <p:spTgt spid="107523">
                                            <p:txEl>
                                              <p:pRg st="3" end="3"/>
                                            </p:txEl>
                                          </p:spTgt>
                                        </p:tgtEl>
                                      </p:cBhvr>
                                    </p:animEffect>
                                    <p:anim calcmode="lin" valueType="num">
                                      <p:cBhvr>
                                        <p:cTn id="29" dur="500" fill="hold"/>
                                        <p:tgtEl>
                                          <p:spTgt spid="107523">
                                            <p:txEl>
                                              <p:pRg st="3" end="3"/>
                                            </p:txEl>
                                          </p:spTgt>
                                        </p:tgtEl>
                                        <p:attrNameLst>
                                          <p:attrName>ppt_x</p:attrName>
                                        </p:attrNameLst>
                                      </p:cBhvr>
                                      <p:tavLst>
                                        <p:tav tm="0">
                                          <p:val>
                                            <p:strVal val="#ppt_x"/>
                                          </p:val>
                                        </p:tav>
                                        <p:tav tm="100000">
                                          <p:val>
                                            <p:strVal val="#ppt_x"/>
                                          </p:val>
                                        </p:tav>
                                      </p:tavLst>
                                    </p:anim>
                                    <p:anim calcmode="lin" valueType="num">
                                      <p:cBhvr>
                                        <p:cTn id="30" dur="500" fill="hold"/>
                                        <p:tgtEl>
                                          <p:spTgt spid="107523">
                                            <p:txEl>
                                              <p:pRg st="3" end="3"/>
                                            </p:txEl>
                                          </p:spTgt>
                                        </p:tgtEl>
                                        <p:attrNameLst>
                                          <p:attrName>ppt_y</p:attrName>
                                        </p:attrNameLst>
                                      </p:cBhvr>
                                      <p:tavLst>
                                        <p:tav tm="0">
                                          <p:val>
                                            <p:strVal val="#ppt_y+.05"/>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4" presetClass="entr" presetSubtype="0" fill="hold" grpId="0" nodeType="clickEffect">
                                  <p:stCondLst>
                                    <p:cond delay="0"/>
                                  </p:stCondLst>
                                  <p:childTnLst>
                                    <p:set>
                                      <p:cBhvr>
                                        <p:cTn id="34" dur="1" fill="hold">
                                          <p:stCondLst>
                                            <p:cond delay="0"/>
                                          </p:stCondLst>
                                        </p:cTn>
                                        <p:tgtEl>
                                          <p:spTgt spid="107523">
                                            <p:txEl>
                                              <p:pRg st="4" end="4"/>
                                            </p:txEl>
                                          </p:spTgt>
                                        </p:tgtEl>
                                        <p:attrNameLst>
                                          <p:attrName>style.visibility</p:attrName>
                                        </p:attrNameLst>
                                      </p:cBhvr>
                                      <p:to>
                                        <p:strVal val="visible"/>
                                      </p:to>
                                    </p:set>
                                    <p:animEffect transition="in" filter="fade">
                                      <p:cBhvr>
                                        <p:cTn id="35" dur="500"/>
                                        <p:tgtEl>
                                          <p:spTgt spid="107523">
                                            <p:txEl>
                                              <p:pRg st="4" end="4"/>
                                            </p:txEl>
                                          </p:spTgt>
                                        </p:tgtEl>
                                      </p:cBhvr>
                                    </p:animEffect>
                                    <p:anim calcmode="lin" valueType="num">
                                      <p:cBhvr>
                                        <p:cTn id="36" dur="500" fill="hold"/>
                                        <p:tgtEl>
                                          <p:spTgt spid="107523">
                                            <p:txEl>
                                              <p:pRg st="4" end="4"/>
                                            </p:txEl>
                                          </p:spTgt>
                                        </p:tgtEl>
                                        <p:attrNameLst>
                                          <p:attrName>ppt_x</p:attrName>
                                        </p:attrNameLst>
                                      </p:cBhvr>
                                      <p:tavLst>
                                        <p:tav tm="0">
                                          <p:val>
                                            <p:strVal val="#ppt_x"/>
                                          </p:val>
                                        </p:tav>
                                        <p:tav tm="100000">
                                          <p:val>
                                            <p:strVal val="#ppt_x"/>
                                          </p:val>
                                        </p:tav>
                                      </p:tavLst>
                                    </p:anim>
                                    <p:anim calcmode="lin" valueType="num">
                                      <p:cBhvr>
                                        <p:cTn id="37" dur="500" fill="hold"/>
                                        <p:tgtEl>
                                          <p:spTgt spid="107523">
                                            <p:txEl>
                                              <p:pRg st="4" end="4"/>
                                            </p:txEl>
                                          </p:spTgt>
                                        </p:tgtEl>
                                        <p:attrNameLst>
                                          <p:attrName>ppt_y</p:attrName>
                                        </p:attrNameLst>
                                      </p:cBhvr>
                                      <p:tavLst>
                                        <p:tav tm="0">
                                          <p:val>
                                            <p:strVal val="#ppt_y+.05"/>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4" presetClass="entr" presetSubtype="0" fill="hold" grpId="0" nodeType="clickEffect">
                                  <p:stCondLst>
                                    <p:cond delay="0"/>
                                  </p:stCondLst>
                                  <p:childTnLst>
                                    <p:set>
                                      <p:cBhvr>
                                        <p:cTn id="41" dur="1" fill="hold">
                                          <p:stCondLst>
                                            <p:cond delay="0"/>
                                          </p:stCondLst>
                                        </p:cTn>
                                        <p:tgtEl>
                                          <p:spTgt spid="107523">
                                            <p:txEl>
                                              <p:pRg st="5" end="5"/>
                                            </p:txEl>
                                          </p:spTgt>
                                        </p:tgtEl>
                                        <p:attrNameLst>
                                          <p:attrName>style.visibility</p:attrName>
                                        </p:attrNameLst>
                                      </p:cBhvr>
                                      <p:to>
                                        <p:strVal val="visible"/>
                                      </p:to>
                                    </p:set>
                                    <p:animEffect transition="in" filter="fade">
                                      <p:cBhvr>
                                        <p:cTn id="42" dur="500"/>
                                        <p:tgtEl>
                                          <p:spTgt spid="107523">
                                            <p:txEl>
                                              <p:pRg st="5" end="5"/>
                                            </p:txEl>
                                          </p:spTgt>
                                        </p:tgtEl>
                                      </p:cBhvr>
                                    </p:animEffect>
                                    <p:anim calcmode="lin" valueType="num">
                                      <p:cBhvr>
                                        <p:cTn id="43" dur="500" fill="hold"/>
                                        <p:tgtEl>
                                          <p:spTgt spid="107523">
                                            <p:txEl>
                                              <p:pRg st="5" end="5"/>
                                            </p:txEl>
                                          </p:spTgt>
                                        </p:tgtEl>
                                        <p:attrNameLst>
                                          <p:attrName>ppt_x</p:attrName>
                                        </p:attrNameLst>
                                      </p:cBhvr>
                                      <p:tavLst>
                                        <p:tav tm="0">
                                          <p:val>
                                            <p:strVal val="#ppt_x"/>
                                          </p:val>
                                        </p:tav>
                                        <p:tav tm="100000">
                                          <p:val>
                                            <p:strVal val="#ppt_x"/>
                                          </p:val>
                                        </p:tav>
                                      </p:tavLst>
                                    </p:anim>
                                    <p:anim calcmode="lin" valueType="num">
                                      <p:cBhvr>
                                        <p:cTn id="44" dur="500" fill="hold"/>
                                        <p:tgtEl>
                                          <p:spTgt spid="107523">
                                            <p:txEl>
                                              <p:pRg st="5" end="5"/>
                                            </p:txEl>
                                          </p:spTgt>
                                        </p:tgtEl>
                                        <p:attrNameLst>
                                          <p:attrName>ppt_y</p:attrName>
                                        </p:attrNameLst>
                                      </p:cBhvr>
                                      <p:tavLst>
                                        <p:tav tm="0">
                                          <p:val>
                                            <p:strVal val="#ppt_y+.05"/>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4" presetClass="entr" presetSubtype="0" fill="hold" grpId="0" nodeType="clickEffect">
                                  <p:stCondLst>
                                    <p:cond delay="0"/>
                                  </p:stCondLst>
                                  <p:childTnLst>
                                    <p:set>
                                      <p:cBhvr>
                                        <p:cTn id="48" dur="1" fill="hold">
                                          <p:stCondLst>
                                            <p:cond delay="0"/>
                                          </p:stCondLst>
                                        </p:cTn>
                                        <p:tgtEl>
                                          <p:spTgt spid="107523">
                                            <p:txEl>
                                              <p:pRg st="6" end="6"/>
                                            </p:txEl>
                                          </p:spTgt>
                                        </p:tgtEl>
                                        <p:attrNameLst>
                                          <p:attrName>style.visibility</p:attrName>
                                        </p:attrNameLst>
                                      </p:cBhvr>
                                      <p:to>
                                        <p:strVal val="visible"/>
                                      </p:to>
                                    </p:set>
                                    <p:animEffect transition="in" filter="fade">
                                      <p:cBhvr>
                                        <p:cTn id="49" dur="500"/>
                                        <p:tgtEl>
                                          <p:spTgt spid="107523">
                                            <p:txEl>
                                              <p:pRg st="6" end="6"/>
                                            </p:txEl>
                                          </p:spTgt>
                                        </p:tgtEl>
                                      </p:cBhvr>
                                    </p:animEffect>
                                    <p:anim calcmode="lin" valueType="num">
                                      <p:cBhvr>
                                        <p:cTn id="50" dur="500" fill="hold"/>
                                        <p:tgtEl>
                                          <p:spTgt spid="107523">
                                            <p:txEl>
                                              <p:pRg st="6" end="6"/>
                                            </p:txEl>
                                          </p:spTgt>
                                        </p:tgtEl>
                                        <p:attrNameLst>
                                          <p:attrName>ppt_x</p:attrName>
                                        </p:attrNameLst>
                                      </p:cBhvr>
                                      <p:tavLst>
                                        <p:tav tm="0">
                                          <p:val>
                                            <p:strVal val="#ppt_x"/>
                                          </p:val>
                                        </p:tav>
                                        <p:tav tm="100000">
                                          <p:val>
                                            <p:strVal val="#ppt_x"/>
                                          </p:val>
                                        </p:tav>
                                      </p:tavLst>
                                    </p:anim>
                                    <p:anim calcmode="lin" valueType="num">
                                      <p:cBhvr>
                                        <p:cTn id="51" dur="500" fill="hold"/>
                                        <p:tgtEl>
                                          <p:spTgt spid="107523">
                                            <p:txEl>
                                              <p:pRg st="6" end="6"/>
                                            </p:txEl>
                                          </p:spTgt>
                                        </p:tgtEl>
                                        <p:attrNameLst>
                                          <p:attrName>ppt_y</p:attrName>
                                        </p:attrNameLst>
                                      </p:cBhvr>
                                      <p:tavLst>
                                        <p:tav tm="0">
                                          <p:val>
                                            <p:strVal val="#ppt_y+.05"/>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44" presetClass="entr" presetSubtype="0" fill="hold" grpId="0" nodeType="clickEffect">
                                  <p:stCondLst>
                                    <p:cond delay="0"/>
                                  </p:stCondLst>
                                  <p:childTnLst>
                                    <p:set>
                                      <p:cBhvr>
                                        <p:cTn id="55" dur="1" fill="hold">
                                          <p:stCondLst>
                                            <p:cond delay="0"/>
                                          </p:stCondLst>
                                        </p:cTn>
                                        <p:tgtEl>
                                          <p:spTgt spid="107523">
                                            <p:txEl>
                                              <p:pRg st="7" end="7"/>
                                            </p:txEl>
                                          </p:spTgt>
                                        </p:tgtEl>
                                        <p:attrNameLst>
                                          <p:attrName>style.visibility</p:attrName>
                                        </p:attrNameLst>
                                      </p:cBhvr>
                                      <p:to>
                                        <p:strVal val="visible"/>
                                      </p:to>
                                    </p:set>
                                    <p:animEffect transition="in" filter="fade">
                                      <p:cBhvr>
                                        <p:cTn id="56" dur="500"/>
                                        <p:tgtEl>
                                          <p:spTgt spid="107523">
                                            <p:txEl>
                                              <p:pRg st="7" end="7"/>
                                            </p:txEl>
                                          </p:spTgt>
                                        </p:tgtEl>
                                      </p:cBhvr>
                                    </p:animEffect>
                                    <p:anim calcmode="lin" valueType="num">
                                      <p:cBhvr>
                                        <p:cTn id="57" dur="500" fill="hold"/>
                                        <p:tgtEl>
                                          <p:spTgt spid="107523">
                                            <p:txEl>
                                              <p:pRg st="7" end="7"/>
                                            </p:txEl>
                                          </p:spTgt>
                                        </p:tgtEl>
                                        <p:attrNameLst>
                                          <p:attrName>ppt_x</p:attrName>
                                        </p:attrNameLst>
                                      </p:cBhvr>
                                      <p:tavLst>
                                        <p:tav tm="0">
                                          <p:val>
                                            <p:strVal val="#ppt_x"/>
                                          </p:val>
                                        </p:tav>
                                        <p:tav tm="100000">
                                          <p:val>
                                            <p:strVal val="#ppt_x"/>
                                          </p:val>
                                        </p:tav>
                                      </p:tavLst>
                                    </p:anim>
                                    <p:anim calcmode="lin" valueType="num">
                                      <p:cBhvr>
                                        <p:cTn id="58" dur="500" fill="hold"/>
                                        <p:tgtEl>
                                          <p:spTgt spid="107523">
                                            <p:txEl>
                                              <p:pRg st="7" end="7"/>
                                            </p:txEl>
                                          </p:spTgt>
                                        </p:tgtEl>
                                        <p:attrNameLst>
                                          <p:attrName>ppt_y</p:attrName>
                                        </p:attrNameLst>
                                      </p:cBhvr>
                                      <p:tavLst>
                                        <p:tav tm="0">
                                          <p:val>
                                            <p:strVal val="#ppt_y+.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7522" grpId="0"/>
      <p:bldP spid="107523" grpId="0" build="p"/>
    </p:bldLst>
  </p:timing>
</p:sld>
</file>

<file path=ppt/slides/slide3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7522" name="Rectangle 2">
            <a:extLst>
              <a:ext uri="{FF2B5EF4-FFF2-40B4-BE49-F238E27FC236}">
                <a16:creationId xmlns:a16="http://schemas.microsoft.com/office/drawing/2014/main" id="{1BB0AC70-8626-2DEE-DB43-C5FB995B39C3}"/>
              </a:ext>
            </a:extLst>
          </p:cNvPr>
          <p:cNvSpPr>
            <a:spLocks noGrp="1" noChangeArrowheads="1"/>
          </p:cNvSpPr>
          <p:nvPr>
            <p:ph type="title"/>
          </p:nvPr>
        </p:nvSpPr>
        <p:spPr>
          <a:xfrm>
            <a:off x="0" y="0"/>
            <a:ext cx="9144000" cy="2362200"/>
          </a:xfrm>
        </p:spPr>
        <p:txBody>
          <a:bodyPr/>
          <a:lstStyle/>
          <a:p>
            <a:pPr algn="l"/>
            <a:r>
              <a:rPr lang="en-US" altLang="en-US" sz="3600" dirty="0"/>
              <a:t>CHRISTIANITY IN THE WHOLE WORLD, FACTORS HELPED THE SPREAD OF CHRISTIANITY AND RELATIONSHIP WITH THE ROMAN GOVERNMENT  </a:t>
            </a:r>
            <a:br>
              <a:rPr lang="en-US" altLang="en-US" sz="3600" dirty="0"/>
            </a:br>
            <a:endParaRPr lang="en-US" altLang="en-US" sz="3600" dirty="0"/>
          </a:p>
        </p:txBody>
      </p:sp>
      <p:sp>
        <p:nvSpPr>
          <p:cNvPr id="107523" name="Rectangle 3">
            <a:extLst>
              <a:ext uri="{FF2B5EF4-FFF2-40B4-BE49-F238E27FC236}">
                <a16:creationId xmlns:a16="http://schemas.microsoft.com/office/drawing/2014/main" id="{8B0EDBB9-128A-E027-6E46-08BC8FE1E294}"/>
              </a:ext>
            </a:extLst>
          </p:cNvPr>
          <p:cNvSpPr>
            <a:spLocks noGrp="1" noChangeArrowheads="1"/>
          </p:cNvSpPr>
          <p:nvPr>
            <p:ph type="body" idx="1"/>
          </p:nvPr>
        </p:nvSpPr>
        <p:spPr>
          <a:xfrm>
            <a:off x="0" y="1828800"/>
            <a:ext cx="8915400" cy="5029200"/>
          </a:xfrm>
        </p:spPr>
        <p:txBody>
          <a:bodyPr/>
          <a:lstStyle/>
          <a:p>
            <a:r>
              <a:rPr lang="en-CA" sz="2000" u="sng" dirty="0"/>
              <a:t>Second Group: </a:t>
            </a:r>
          </a:p>
          <a:p>
            <a:r>
              <a:rPr lang="en-CA" sz="1800" dirty="0"/>
              <a:t>It included Thomas, </a:t>
            </a:r>
            <a:r>
              <a:rPr lang="en-CA" sz="1800" dirty="0" err="1"/>
              <a:t>Thadaeus</a:t>
            </a:r>
            <a:r>
              <a:rPr lang="en-CA" sz="1800" dirty="0"/>
              <a:t> and Simon the Canaanite. In general this group preached east of the locations preached by the first group. </a:t>
            </a:r>
          </a:p>
          <a:p>
            <a:r>
              <a:rPr lang="en-CA" sz="1800" dirty="0"/>
              <a:t>Thomas: Preached in Edessa, which is a city in the northwest part of El-Pharate River He also preached in India. </a:t>
            </a:r>
          </a:p>
          <a:p>
            <a:r>
              <a:rPr lang="en-CA" sz="1800" dirty="0" err="1"/>
              <a:t>Thadaeus</a:t>
            </a:r>
            <a:r>
              <a:rPr lang="en-CA" sz="1800" dirty="0"/>
              <a:t>: Preached for 5 years between the two rivers. He also preached in Edessa. It is worthwhile mentioning that the Jews in large numbers were living in those areas between the two rivers. 	</a:t>
            </a:r>
          </a:p>
          <a:p>
            <a:r>
              <a:rPr lang="en-CA" sz="1800" dirty="0"/>
              <a:t>Simon the Canaanite: Preached in Babel and in Syria. </a:t>
            </a:r>
          </a:p>
          <a:p>
            <a:endParaRPr lang="en-CA" sz="1800" dirty="0"/>
          </a:p>
          <a:p>
            <a:r>
              <a:rPr lang="en-CA" sz="2000" u="sng" dirty="0"/>
              <a:t>Third Group: </a:t>
            </a:r>
          </a:p>
          <a:p>
            <a:pPr lvl="0"/>
            <a:r>
              <a:rPr lang="en-CA" sz="1800" dirty="0"/>
              <a:t>John and Philip: They preached in Asia Minor </a:t>
            </a:r>
          </a:p>
          <a:p>
            <a:pPr lvl="0"/>
            <a:r>
              <a:rPr lang="en-CA" sz="1800" dirty="0"/>
              <a:t>John: Preached in Ephesus </a:t>
            </a:r>
          </a:p>
          <a:p>
            <a:pPr lvl="0"/>
            <a:r>
              <a:rPr lang="en-CA" sz="1800" dirty="0"/>
              <a:t>Philip: Preached in </a:t>
            </a:r>
            <a:r>
              <a:rPr lang="en-CA" sz="1800" dirty="0" err="1"/>
              <a:t>Ferigia</a:t>
            </a:r>
            <a:r>
              <a:rPr lang="en-CA" sz="1800" dirty="0"/>
              <a:t> and </a:t>
            </a:r>
            <a:r>
              <a:rPr lang="en-CA" sz="1800" dirty="0" err="1"/>
              <a:t>Herabolis</a:t>
            </a:r>
            <a:r>
              <a:rPr lang="en-CA" sz="1800" dirty="0"/>
              <a:t>. </a:t>
            </a:r>
          </a:p>
        </p:txBody>
      </p:sp>
    </p:spTree>
    <p:extLst>
      <p:ext uri="{BB962C8B-B14F-4D97-AF65-F5344CB8AC3E}">
        <p14:creationId xmlns:p14="http://schemas.microsoft.com/office/powerpoint/2010/main" val="3293622691"/>
      </p:ext>
    </p:extLst>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9" presetClass="entr" presetSubtype="0" fill="hold" grpId="0" nodeType="withEffect">
                                  <p:stCondLst>
                                    <p:cond delay="0"/>
                                  </p:stCondLst>
                                  <p:childTnLst>
                                    <p:set>
                                      <p:cBhvr>
                                        <p:cTn id="6" dur="1" fill="hold">
                                          <p:stCondLst>
                                            <p:cond delay="0"/>
                                          </p:stCondLst>
                                        </p:cTn>
                                        <p:tgtEl>
                                          <p:spTgt spid="107522"/>
                                        </p:tgtEl>
                                        <p:attrNameLst>
                                          <p:attrName>style.visibility</p:attrName>
                                        </p:attrNameLst>
                                      </p:cBhvr>
                                      <p:to>
                                        <p:strVal val="visible"/>
                                      </p:to>
                                    </p:set>
                                    <p:anim calcmode="lin" valueType="num">
                                      <p:cBhvr>
                                        <p:cTn id="7" dur="1000" fill="hold"/>
                                        <p:tgtEl>
                                          <p:spTgt spid="107522"/>
                                        </p:tgtEl>
                                        <p:attrNameLst>
                                          <p:attrName>ppt_x</p:attrName>
                                        </p:attrNameLst>
                                      </p:cBhvr>
                                      <p:tavLst>
                                        <p:tav tm="0">
                                          <p:val>
                                            <p:strVal val="#ppt_x-.2"/>
                                          </p:val>
                                        </p:tav>
                                        <p:tav tm="100000">
                                          <p:val>
                                            <p:strVal val="#ppt_x"/>
                                          </p:val>
                                        </p:tav>
                                      </p:tavLst>
                                    </p:anim>
                                    <p:anim calcmode="lin" valueType="num">
                                      <p:cBhvr>
                                        <p:cTn id="8" dur="1000" fill="hold"/>
                                        <p:tgtEl>
                                          <p:spTgt spid="107522"/>
                                        </p:tgtEl>
                                        <p:attrNameLst>
                                          <p:attrName>ppt_y</p:attrName>
                                        </p:attrNameLst>
                                      </p:cBhvr>
                                      <p:tavLst>
                                        <p:tav tm="0">
                                          <p:val>
                                            <p:strVal val="#ppt_y"/>
                                          </p:val>
                                        </p:tav>
                                        <p:tav tm="100000">
                                          <p:val>
                                            <p:strVal val="#ppt_y"/>
                                          </p:val>
                                        </p:tav>
                                      </p:tavLst>
                                    </p:anim>
                                    <p:animEffect transition="in" filter="wipe(right)" prLst="gradientSize: 0.1">
                                      <p:cBhvr>
                                        <p:cTn id="9" dur="1000"/>
                                        <p:tgtEl>
                                          <p:spTgt spid="107522"/>
                                        </p:tgtEl>
                                      </p:cBhvr>
                                    </p:animEffect>
                                  </p:childTnLst>
                                </p:cTn>
                              </p:par>
                            </p:childTnLst>
                          </p:cTn>
                        </p:par>
                      </p:childTnLst>
                    </p:cTn>
                  </p:par>
                  <p:par>
                    <p:cTn id="10" fill="hold">
                      <p:stCondLst>
                        <p:cond delay="indefinite"/>
                      </p:stCondLst>
                      <p:childTnLst>
                        <p:par>
                          <p:cTn id="11" fill="hold">
                            <p:stCondLst>
                              <p:cond delay="0"/>
                            </p:stCondLst>
                            <p:childTnLst>
                              <p:par>
                                <p:cTn id="12" presetID="44" presetClass="entr" presetSubtype="0" fill="hold" grpId="0" nodeType="clickEffect">
                                  <p:stCondLst>
                                    <p:cond delay="0"/>
                                  </p:stCondLst>
                                  <p:childTnLst>
                                    <p:set>
                                      <p:cBhvr>
                                        <p:cTn id="13" dur="1" fill="hold">
                                          <p:stCondLst>
                                            <p:cond delay="0"/>
                                          </p:stCondLst>
                                        </p:cTn>
                                        <p:tgtEl>
                                          <p:spTgt spid="107523">
                                            <p:txEl>
                                              <p:pRg st="0" end="0"/>
                                            </p:txEl>
                                          </p:spTgt>
                                        </p:tgtEl>
                                        <p:attrNameLst>
                                          <p:attrName>style.visibility</p:attrName>
                                        </p:attrNameLst>
                                      </p:cBhvr>
                                      <p:to>
                                        <p:strVal val="visible"/>
                                      </p:to>
                                    </p:set>
                                    <p:animEffect transition="in" filter="fade">
                                      <p:cBhvr>
                                        <p:cTn id="14" dur="500"/>
                                        <p:tgtEl>
                                          <p:spTgt spid="107523">
                                            <p:txEl>
                                              <p:pRg st="0" end="0"/>
                                            </p:txEl>
                                          </p:spTgt>
                                        </p:tgtEl>
                                      </p:cBhvr>
                                    </p:animEffect>
                                    <p:anim calcmode="lin" valueType="num">
                                      <p:cBhvr>
                                        <p:cTn id="15" dur="500" fill="hold"/>
                                        <p:tgtEl>
                                          <p:spTgt spid="107523">
                                            <p:txEl>
                                              <p:pRg st="0" end="0"/>
                                            </p:txEl>
                                          </p:spTgt>
                                        </p:tgtEl>
                                        <p:attrNameLst>
                                          <p:attrName>ppt_x</p:attrName>
                                        </p:attrNameLst>
                                      </p:cBhvr>
                                      <p:tavLst>
                                        <p:tav tm="0">
                                          <p:val>
                                            <p:strVal val="#ppt_x"/>
                                          </p:val>
                                        </p:tav>
                                        <p:tav tm="100000">
                                          <p:val>
                                            <p:strVal val="#ppt_x"/>
                                          </p:val>
                                        </p:tav>
                                      </p:tavLst>
                                    </p:anim>
                                    <p:anim calcmode="lin" valueType="num">
                                      <p:cBhvr>
                                        <p:cTn id="16" dur="500" fill="hold"/>
                                        <p:tgtEl>
                                          <p:spTgt spid="107523">
                                            <p:txEl>
                                              <p:pRg st="0" end="0"/>
                                            </p:txEl>
                                          </p:spTgt>
                                        </p:tgtEl>
                                        <p:attrNameLst>
                                          <p:attrName>ppt_y</p:attrName>
                                        </p:attrNameLst>
                                      </p:cBhvr>
                                      <p:tavLst>
                                        <p:tav tm="0">
                                          <p:val>
                                            <p:strVal val="#ppt_y+.05"/>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4" presetClass="entr" presetSubtype="0" fill="hold" grpId="0" nodeType="clickEffect">
                                  <p:stCondLst>
                                    <p:cond delay="0"/>
                                  </p:stCondLst>
                                  <p:childTnLst>
                                    <p:set>
                                      <p:cBhvr>
                                        <p:cTn id="20" dur="1" fill="hold">
                                          <p:stCondLst>
                                            <p:cond delay="0"/>
                                          </p:stCondLst>
                                        </p:cTn>
                                        <p:tgtEl>
                                          <p:spTgt spid="107523">
                                            <p:txEl>
                                              <p:pRg st="1" end="1"/>
                                            </p:txEl>
                                          </p:spTgt>
                                        </p:tgtEl>
                                        <p:attrNameLst>
                                          <p:attrName>style.visibility</p:attrName>
                                        </p:attrNameLst>
                                      </p:cBhvr>
                                      <p:to>
                                        <p:strVal val="visible"/>
                                      </p:to>
                                    </p:set>
                                    <p:animEffect transition="in" filter="fade">
                                      <p:cBhvr>
                                        <p:cTn id="21" dur="500"/>
                                        <p:tgtEl>
                                          <p:spTgt spid="107523">
                                            <p:txEl>
                                              <p:pRg st="1" end="1"/>
                                            </p:txEl>
                                          </p:spTgt>
                                        </p:tgtEl>
                                      </p:cBhvr>
                                    </p:animEffect>
                                    <p:anim calcmode="lin" valueType="num">
                                      <p:cBhvr>
                                        <p:cTn id="22" dur="500" fill="hold"/>
                                        <p:tgtEl>
                                          <p:spTgt spid="107523">
                                            <p:txEl>
                                              <p:pRg st="1" end="1"/>
                                            </p:txEl>
                                          </p:spTgt>
                                        </p:tgtEl>
                                        <p:attrNameLst>
                                          <p:attrName>ppt_x</p:attrName>
                                        </p:attrNameLst>
                                      </p:cBhvr>
                                      <p:tavLst>
                                        <p:tav tm="0">
                                          <p:val>
                                            <p:strVal val="#ppt_x"/>
                                          </p:val>
                                        </p:tav>
                                        <p:tav tm="100000">
                                          <p:val>
                                            <p:strVal val="#ppt_x"/>
                                          </p:val>
                                        </p:tav>
                                      </p:tavLst>
                                    </p:anim>
                                    <p:anim calcmode="lin" valueType="num">
                                      <p:cBhvr>
                                        <p:cTn id="23" dur="500" fill="hold"/>
                                        <p:tgtEl>
                                          <p:spTgt spid="107523">
                                            <p:txEl>
                                              <p:pRg st="1" end="1"/>
                                            </p:txEl>
                                          </p:spTgt>
                                        </p:tgtEl>
                                        <p:attrNameLst>
                                          <p:attrName>ppt_y</p:attrName>
                                        </p:attrNameLst>
                                      </p:cBhvr>
                                      <p:tavLst>
                                        <p:tav tm="0">
                                          <p:val>
                                            <p:strVal val="#ppt_y+.05"/>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4" presetClass="entr" presetSubtype="0" fill="hold" grpId="0" nodeType="clickEffect">
                                  <p:stCondLst>
                                    <p:cond delay="0"/>
                                  </p:stCondLst>
                                  <p:childTnLst>
                                    <p:set>
                                      <p:cBhvr>
                                        <p:cTn id="27" dur="1" fill="hold">
                                          <p:stCondLst>
                                            <p:cond delay="0"/>
                                          </p:stCondLst>
                                        </p:cTn>
                                        <p:tgtEl>
                                          <p:spTgt spid="107523">
                                            <p:txEl>
                                              <p:pRg st="2" end="2"/>
                                            </p:txEl>
                                          </p:spTgt>
                                        </p:tgtEl>
                                        <p:attrNameLst>
                                          <p:attrName>style.visibility</p:attrName>
                                        </p:attrNameLst>
                                      </p:cBhvr>
                                      <p:to>
                                        <p:strVal val="visible"/>
                                      </p:to>
                                    </p:set>
                                    <p:animEffect transition="in" filter="fade">
                                      <p:cBhvr>
                                        <p:cTn id="28" dur="500"/>
                                        <p:tgtEl>
                                          <p:spTgt spid="107523">
                                            <p:txEl>
                                              <p:pRg st="2" end="2"/>
                                            </p:txEl>
                                          </p:spTgt>
                                        </p:tgtEl>
                                      </p:cBhvr>
                                    </p:animEffect>
                                    <p:anim calcmode="lin" valueType="num">
                                      <p:cBhvr>
                                        <p:cTn id="29" dur="500" fill="hold"/>
                                        <p:tgtEl>
                                          <p:spTgt spid="107523">
                                            <p:txEl>
                                              <p:pRg st="2" end="2"/>
                                            </p:txEl>
                                          </p:spTgt>
                                        </p:tgtEl>
                                        <p:attrNameLst>
                                          <p:attrName>ppt_x</p:attrName>
                                        </p:attrNameLst>
                                      </p:cBhvr>
                                      <p:tavLst>
                                        <p:tav tm="0">
                                          <p:val>
                                            <p:strVal val="#ppt_x"/>
                                          </p:val>
                                        </p:tav>
                                        <p:tav tm="100000">
                                          <p:val>
                                            <p:strVal val="#ppt_x"/>
                                          </p:val>
                                        </p:tav>
                                      </p:tavLst>
                                    </p:anim>
                                    <p:anim calcmode="lin" valueType="num">
                                      <p:cBhvr>
                                        <p:cTn id="30" dur="500" fill="hold"/>
                                        <p:tgtEl>
                                          <p:spTgt spid="107523">
                                            <p:txEl>
                                              <p:pRg st="2" end="2"/>
                                            </p:txEl>
                                          </p:spTgt>
                                        </p:tgtEl>
                                        <p:attrNameLst>
                                          <p:attrName>ppt_y</p:attrName>
                                        </p:attrNameLst>
                                      </p:cBhvr>
                                      <p:tavLst>
                                        <p:tav tm="0">
                                          <p:val>
                                            <p:strVal val="#ppt_y+.05"/>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4" presetClass="entr" presetSubtype="0" fill="hold" grpId="0" nodeType="clickEffect">
                                  <p:stCondLst>
                                    <p:cond delay="0"/>
                                  </p:stCondLst>
                                  <p:childTnLst>
                                    <p:set>
                                      <p:cBhvr>
                                        <p:cTn id="34" dur="1" fill="hold">
                                          <p:stCondLst>
                                            <p:cond delay="0"/>
                                          </p:stCondLst>
                                        </p:cTn>
                                        <p:tgtEl>
                                          <p:spTgt spid="107523">
                                            <p:txEl>
                                              <p:pRg st="3" end="3"/>
                                            </p:txEl>
                                          </p:spTgt>
                                        </p:tgtEl>
                                        <p:attrNameLst>
                                          <p:attrName>style.visibility</p:attrName>
                                        </p:attrNameLst>
                                      </p:cBhvr>
                                      <p:to>
                                        <p:strVal val="visible"/>
                                      </p:to>
                                    </p:set>
                                    <p:animEffect transition="in" filter="fade">
                                      <p:cBhvr>
                                        <p:cTn id="35" dur="500"/>
                                        <p:tgtEl>
                                          <p:spTgt spid="107523">
                                            <p:txEl>
                                              <p:pRg st="3" end="3"/>
                                            </p:txEl>
                                          </p:spTgt>
                                        </p:tgtEl>
                                      </p:cBhvr>
                                    </p:animEffect>
                                    <p:anim calcmode="lin" valueType="num">
                                      <p:cBhvr>
                                        <p:cTn id="36" dur="500" fill="hold"/>
                                        <p:tgtEl>
                                          <p:spTgt spid="107523">
                                            <p:txEl>
                                              <p:pRg st="3" end="3"/>
                                            </p:txEl>
                                          </p:spTgt>
                                        </p:tgtEl>
                                        <p:attrNameLst>
                                          <p:attrName>ppt_x</p:attrName>
                                        </p:attrNameLst>
                                      </p:cBhvr>
                                      <p:tavLst>
                                        <p:tav tm="0">
                                          <p:val>
                                            <p:strVal val="#ppt_x"/>
                                          </p:val>
                                        </p:tav>
                                        <p:tav tm="100000">
                                          <p:val>
                                            <p:strVal val="#ppt_x"/>
                                          </p:val>
                                        </p:tav>
                                      </p:tavLst>
                                    </p:anim>
                                    <p:anim calcmode="lin" valueType="num">
                                      <p:cBhvr>
                                        <p:cTn id="37" dur="500" fill="hold"/>
                                        <p:tgtEl>
                                          <p:spTgt spid="107523">
                                            <p:txEl>
                                              <p:pRg st="3" end="3"/>
                                            </p:txEl>
                                          </p:spTgt>
                                        </p:tgtEl>
                                        <p:attrNameLst>
                                          <p:attrName>ppt_y</p:attrName>
                                        </p:attrNameLst>
                                      </p:cBhvr>
                                      <p:tavLst>
                                        <p:tav tm="0">
                                          <p:val>
                                            <p:strVal val="#ppt_y+.05"/>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4" presetClass="entr" presetSubtype="0" fill="hold" grpId="0" nodeType="clickEffect">
                                  <p:stCondLst>
                                    <p:cond delay="0"/>
                                  </p:stCondLst>
                                  <p:childTnLst>
                                    <p:set>
                                      <p:cBhvr>
                                        <p:cTn id="41" dur="1" fill="hold">
                                          <p:stCondLst>
                                            <p:cond delay="0"/>
                                          </p:stCondLst>
                                        </p:cTn>
                                        <p:tgtEl>
                                          <p:spTgt spid="107523">
                                            <p:txEl>
                                              <p:pRg st="4" end="4"/>
                                            </p:txEl>
                                          </p:spTgt>
                                        </p:tgtEl>
                                        <p:attrNameLst>
                                          <p:attrName>style.visibility</p:attrName>
                                        </p:attrNameLst>
                                      </p:cBhvr>
                                      <p:to>
                                        <p:strVal val="visible"/>
                                      </p:to>
                                    </p:set>
                                    <p:animEffect transition="in" filter="fade">
                                      <p:cBhvr>
                                        <p:cTn id="42" dur="500"/>
                                        <p:tgtEl>
                                          <p:spTgt spid="107523">
                                            <p:txEl>
                                              <p:pRg st="4" end="4"/>
                                            </p:txEl>
                                          </p:spTgt>
                                        </p:tgtEl>
                                      </p:cBhvr>
                                    </p:animEffect>
                                    <p:anim calcmode="lin" valueType="num">
                                      <p:cBhvr>
                                        <p:cTn id="43" dur="500" fill="hold"/>
                                        <p:tgtEl>
                                          <p:spTgt spid="107523">
                                            <p:txEl>
                                              <p:pRg st="4" end="4"/>
                                            </p:txEl>
                                          </p:spTgt>
                                        </p:tgtEl>
                                        <p:attrNameLst>
                                          <p:attrName>ppt_x</p:attrName>
                                        </p:attrNameLst>
                                      </p:cBhvr>
                                      <p:tavLst>
                                        <p:tav tm="0">
                                          <p:val>
                                            <p:strVal val="#ppt_x"/>
                                          </p:val>
                                        </p:tav>
                                        <p:tav tm="100000">
                                          <p:val>
                                            <p:strVal val="#ppt_x"/>
                                          </p:val>
                                        </p:tav>
                                      </p:tavLst>
                                    </p:anim>
                                    <p:anim calcmode="lin" valueType="num">
                                      <p:cBhvr>
                                        <p:cTn id="44" dur="500" fill="hold"/>
                                        <p:tgtEl>
                                          <p:spTgt spid="107523">
                                            <p:txEl>
                                              <p:pRg st="4" end="4"/>
                                            </p:txEl>
                                          </p:spTgt>
                                        </p:tgtEl>
                                        <p:attrNameLst>
                                          <p:attrName>ppt_y</p:attrName>
                                        </p:attrNameLst>
                                      </p:cBhvr>
                                      <p:tavLst>
                                        <p:tav tm="0">
                                          <p:val>
                                            <p:strVal val="#ppt_y+.05"/>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4" presetClass="entr" presetSubtype="0" fill="hold" grpId="0" nodeType="clickEffect">
                                  <p:stCondLst>
                                    <p:cond delay="0"/>
                                  </p:stCondLst>
                                  <p:childTnLst>
                                    <p:set>
                                      <p:cBhvr>
                                        <p:cTn id="48" dur="1" fill="hold">
                                          <p:stCondLst>
                                            <p:cond delay="0"/>
                                          </p:stCondLst>
                                        </p:cTn>
                                        <p:tgtEl>
                                          <p:spTgt spid="107523">
                                            <p:txEl>
                                              <p:pRg st="6" end="6"/>
                                            </p:txEl>
                                          </p:spTgt>
                                        </p:tgtEl>
                                        <p:attrNameLst>
                                          <p:attrName>style.visibility</p:attrName>
                                        </p:attrNameLst>
                                      </p:cBhvr>
                                      <p:to>
                                        <p:strVal val="visible"/>
                                      </p:to>
                                    </p:set>
                                    <p:animEffect transition="in" filter="fade">
                                      <p:cBhvr>
                                        <p:cTn id="49" dur="500"/>
                                        <p:tgtEl>
                                          <p:spTgt spid="107523">
                                            <p:txEl>
                                              <p:pRg st="6" end="6"/>
                                            </p:txEl>
                                          </p:spTgt>
                                        </p:tgtEl>
                                      </p:cBhvr>
                                    </p:animEffect>
                                    <p:anim calcmode="lin" valueType="num">
                                      <p:cBhvr>
                                        <p:cTn id="50" dur="500" fill="hold"/>
                                        <p:tgtEl>
                                          <p:spTgt spid="107523">
                                            <p:txEl>
                                              <p:pRg st="6" end="6"/>
                                            </p:txEl>
                                          </p:spTgt>
                                        </p:tgtEl>
                                        <p:attrNameLst>
                                          <p:attrName>ppt_x</p:attrName>
                                        </p:attrNameLst>
                                      </p:cBhvr>
                                      <p:tavLst>
                                        <p:tav tm="0">
                                          <p:val>
                                            <p:strVal val="#ppt_x"/>
                                          </p:val>
                                        </p:tav>
                                        <p:tav tm="100000">
                                          <p:val>
                                            <p:strVal val="#ppt_x"/>
                                          </p:val>
                                        </p:tav>
                                      </p:tavLst>
                                    </p:anim>
                                    <p:anim calcmode="lin" valueType="num">
                                      <p:cBhvr>
                                        <p:cTn id="51" dur="500" fill="hold"/>
                                        <p:tgtEl>
                                          <p:spTgt spid="107523">
                                            <p:txEl>
                                              <p:pRg st="6" end="6"/>
                                            </p:txEl>
                                          </p:spTgt>
                                        </p:tgtEl>
                                        <p:attrNameLst>
                                          <p:attrName>ppt_y</p:attrName>
                                        </p:attrNameLst>
                                      </p:cBhvr>
                                      <p:tavLst>
                                        <p:tav tm="0">
                                          <p:val>
                                            <p:strVal val="#ppt_y+.05"/>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44" presetClass="entr" presetSubtype="0" fill="hold" grpId="0" nodeType="clickEffect">
                                  <p:stCondLst>
                                    <p:cond delay="0"/>
                                  </p:stCondLst>
                                  <p:childTnLst>
                                    <p:set>
                                      <p:cBhvr>
                                        <p:cTn id="55" dur="1" fill="hold">
                                          <p:stCondLst>
                                            <p:cond delay="0"/>
                                          </p:stCondLst>
                                        </p:cTn>
                                        <p:tgtEl>
                                          <p:spTgt spid="107523">
                                            <p:txEl>
                                              <p:pRg st="7" end="7"/>
                                            </p:txEl>
                                          </p:spTgt>
                                        </p:tgtEl>
                                        <p:attrNameLst>
                                          <p:attrName>style.visibility</p:attrName>
                                        </p:attrNameLst>
                                      </p:cBhvr>
                                      <p:to>
                                        <p:strVal val="visible"/>
                                      </p:to>
                                    </p:set>
                                    <p:animEffect transition="in" filter="fade">
                                      <p:cBhvr>
                                        <p:cTn id="56" dur="500"/>
                                        <p:tgtEl>
                                          <p:spTgt spid="107523">
                                            <p:txEl>
                                              <p:pRg st="7" end="7"/>
                                            </p:txEl>
                                          </p:spTgt>
                                        </p:tgtEl>
                                      </p:cBhvr>
                                    </p:animEffect>
                                    <p:anim calcmode="lin" valueType="num">
                                      <p:cBhvr>
                                        <p:cTn id="57" dur="500" fill="hold"/>
                                        <p:tgtEl>
                                          <p:spTgt spid="107523">
                                            <p:txEl>
                                              <p:pRg st="7" end="7"/>
                                            </p:txEl>
                                          </p:spTgt>
                                        </p:tgtEl>
                                        <p:attrNameLst>
                                          <p:attrName>ppt_x</p:attrName>
                                        </p:attrNameLst>
                                      </p:cBhvr>
                                      <p:tavLst>
                                        <p:tav tm="0">
                                          <p:val>
                                            <p:strVal val="#ppt_x"/>
                                          </p:val>
                                        </p:tav>
                                        <p:tav tm="100000">
                                          <p:val>
                                            <p:strVal val="#ppt_x"/>
                                          </p:val>
                                        </p:tav>
                                      </p:tavLst>
                                    </p:anim>
                                    <p:anim calcmode="lin" valueType="num">
                                      <p:cBhvr>
                                        <p:cTn id="58" dur="500" fill="hold"/>
                                        <p:tgtEl>
                                          <p:spTgt spid="107523">
                                            <p:txEl>
                                              <p:pRg st="7" end="7"/>
                                            </p:txEl>
                                          </p:spTgt>
                                        </p:tgtEl>
                                        <p:attrNameLst>
                                          <p:attrName>ppt_y</p:attrName>
                                        </p:attrNameLst>
                                      </p:cBhvr>
                                      <p:tavLst>
                                        <p:tav tm="0">
                                          <p:val>
                                            <p:strVal val="#ppt_y+.05"/>
                                          </p:val>
                                        </p:tav>
                                        <p:tav tm="100000">
                                          <p:val>
                                            <p:strVal val="#ppt_y"/>
                                          </p:val>
                                        </p:tav>
                                      </p:tavLst>
                                    </p:anim>
                                  </p:childTnLst>
                                </p:cTn>
                              </p:par>
                            </p:childTnLst>
                          </p:cTn>
                        </p:par>
                      </p:childTnLst>
                    </p:cTn>
                  </p:par>
                  <p:par>
                    <p:cTn id="59" fill="hold">
                      <p:stCondLst>
                        <p:cond delay="indefinite"/>
                      </p:stCondLst>
                      <p:childTnLst>
                        <p:par>
                          <p:cTn id="60" fill="hold">
                            <p:stCondLst>
                              <p:cond delay="0"/>
                            </p:stCondLst>
                            <p:childTnLst>
                              <p:par>
                                <p:cTn id="61" presetID="44" presetClass="entr" presetSubtype="0" fill="hold" grpId="0" nodeType="clickEffect">
                                  <p:stCondLst>
                                    <p:cond delay="0"/>
                                  </p:stCondLst>
                                  <p:childTnLst>
                                    <p:set>
                                      <p:cBhvr>
                                        <p:cTn id="62" dur="1" fill="hold">
                                          <p:stCondLst>
                                            <p:cond delay="0"/>
                                          </p:stCondLst>
                                        </p:cTn>
                                        <p:tgtEl>
                                          <p:spTgt spid="107523">
                                            <p:txEl>
                                              <p:pRg st="8" end="8"/>
                                            </p:txEl>
                                          </p:spTgt>
                                        </p:tgtEl>
                                        <p:attrNameLst>
                                          <p:attrName>style.visibility</p:attrName>
                                        </p:attrNameLst>
                                      </p:cBhvr>
                                      <p:to>
                                        <p:strVal val="visible"/>
                                      </p:to>
                                    </p:set>
                                    <p:animEffect transition="in" filter="fade">
                                      <p:cBhvr>
                                        <p:cTn id="63" dur="500"/>
                                        <p:tgtEl>
                                          <p:spTgt spid="107523">
                                            <p:txEl>
                                              <p:pRg st="8" end="8"/>
                                            </p:txEl>
                                          </p:spTgt>
                                        </p:tgtEl>
                                      </p:cBhvr>
                                    </p:animEffect>
                                    <p:anim calcmode="lin" valueType="num">
                                      <p:cBhvr>
                                        <p:cTn id="64" dur="500" fill="hold"/>
                                        <p:tgtEl>
                                          <p:spTgt spid="107523">
                                            <p:txEl>
                                              <p:pRg st="8" end="8"/>
                                            </p:txEl>
                                          </p:spTgt>
                                        </p:tgtEl>
                                        <p:attrNameLst>
                                          <p:attrName>ppt_x</p:attrName>
                                        </p:attrNameLst>
                                      </p:cBhvr>
                                      <p:tavLst>
                                        <p:tav tm="0">
                                          <p:val>
                                            <p:strVal val="#ppt_x"/>
                                          </p:val>
                                        </p:tav>
                                        <p:tav tm="100000">
                                          <p:val>
                                            <p:strVal val="#ppt_x"/>
                                          </p:val>
                                        </p:tav>
                                      </p:tavLst>
                                    </p:anim>
                                    <p:anim calcmode="lin" valueType="num">
                                      <p:cBhvr>
                                        <p:cTn id="65" dur="500" fill="hold"/>
                                        <p:tgtEl>
                                          <p:spTgt spid="107523">
                                            <p:txEl>
                                              <p:pRg st="8" end="8"/>
                                            </p:txEl>
                                          </p:spTgt>
                                        </p:tgtEl>
                                        <p:attrNameLst>
                                          <p:attrName>ppt_y</p:attrName>
                                        </p:attrNameLst>
                                      </p:cBhvr>
                                      <p:tavLst>
                                        <p:tav tm="0">
                                          <p:val>
                                            <p:strVal val="#ppt_y+.05"/>
                                          </p:val>
                                        </p:tav>
                                        <p:tav tm="100000">
                                          <p:val>
                                            <p:strVal val="#ppt_y"/>
                                          </p:val>
                                        </p:tav>
                                      </p:tavLst>
                                    </p:anim>
                                  </p:childTnLst>
                                </p:cTn>
                              </p:par>
                            </p:childTnLst>
                          </p:cTn>
                        </p:par>
                      </p:childTnLst>
                    </p:cTn>
                  </p:par>
                  <p:par>
                    <p:cTn id="66" fill="hold">
                      <p:stCondLst>
                        <p:cond delay="indefinite"/>
                      </p:stCondLst>
                      <p:childTnLst>
                        <p:par>
                          <p:cTn id="67" fill="hold">
                            <p:stCondLst>
                              <p:cond delay="0"/>
                            </p:stCondLst>
                            <p:childTnLst>
                              <p:par>
                                <p:cTn id="68" presetID="44" presetClass="entr" presetSubtype="0" fill="hold" grpId="0" nodeType="clickEffect">
                                  <p:stCondLst>
                                    <p:cond delay="0"/>
                                  </p:stCondLst>
                                  <p:childTnLst>
                                    <p:set>
                                      <p:cBhvr>
                                        <p:cTn id="69" dur="1" fill="hold">
                                          <p:stCondLst>
                                            <p:cond delay="0"/>
                                          </p:stCondLst>
                                        </p:cTn>
                                        <p:tgtEl>
                                          <p:spTgt spid="107523">
                                            <p:txEl>
                                              <p:pRg st="9" end="9"/>
                                            </p:txEl>
                                          </p:spTgt>
                                        </p:tgtEl>
                                        <p:attrNameLst>
                                          <p:attrName>style.visibility</p:attrName>
                                        </p:attrNameLst>
                                      </p:cBhvr>
                                      <p:to>
                                        <p:strVal val="visible"/>
                                      </p:to>
                                    </p:set>
                                    <p:animEffect transition="in" filter="fade">
                                      <p:cBhvr>
                                        <p:cTn id="70" dur="500"/>
                                        <p:tgtEl>
                                          <p:spTgt spid="107523">
                                            <p:txEl>
                                              <p:pRg st="9" end="9"/>
                                            </p:txEl>
                                          </p:spTgt>
                                        </p:tgtEl>
                                      </p:cBhvr>
                                    </p:animEffect>
                                    <p:anim calcmode="lin" valueType="num">
                                      <p:cBhvr>
                                        <p:cTn id="71" dur="500" fill="hold"/>
                                        <p:tgtEl>
                                          <p:spTgt spid="107523">
                                            <p:txEl>
                                              <p:pRg st="9" end="9"/>
                                            </p:txEl>
                                          </p:spTgt>
                                        </p:tgtEl>
                                        <p:attrNameLst>
                                          <p:attrName>ppt_x</p:attrName>
                                        </p:attrNameLst>
                                      </p:cBhvr>
                                      <p:tavLst>
                                        <p:tav tm="0">
                                          <p:val>
                                            <p:strVal val="#ppt_x"/>
                                          </p:val>
                                        </p:tav>
                                        <p:tav tm="100000">
                                          <p:val>
                                            <p:strVal val="#ppt_x"/>
                                          </p:val>
                                        </p:tav>
                                      </p:tavLst>
                                    </p:anim>
                                    <p:anim calcmode="lin" valueType="num">
                                      <p:cBhvr>
                                        <p:cTn id="72" dur="500" fill="hold"/>
                                        <p:tgtEl>
                                          <p:spTgt spid="107523">
                                            <p:txEl>
                                              <p:pRg st="9" end="9"/>
                                            </p:txEl>
                                          </p:spTgt>
                                        </p:tgtEl>
                                        <p:attrNameLst>
                                          <p:attrName>ppt_y</p:attrName>
                                        </p:attrNameLst>
                                      </p:cBhvr>
                                      <p:tavLst>
                                        <p:tav tm="0">
                                          <p:val>
                                            <p:strVal val="#ppt_y+.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7522" grpId="0"/>
      <p:bldP spid="107523" grpId="0" build="p"/>
    </p:bldLst>
  </p:timing>
</p:sld>
</file>

<file path=ppt/slides/slide3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7522" name="Rectangle 2">
            <a:extLst>
              <a:ext uri="{FF2B5EF4-FFF2-40B4-BE49-F238E27FC236}">
                <a16:creationId xmlns:a16="http://schemas.microsoft.com/office/drawing/2014/main" id="{1BB0AC70-8626-2DEE-DB43-C5FB995B39C3}"/>
              </a:ext>
            </a:extLst>
          </p:cNvPr>
          <p:cNvSpPr>
            <a:spLocks noGrp="1" noChangeArrowheads="1"/>
          </p:cNvSpPr>
          <p:nvPr>
            <p:ph type="title"/>
          </p:nvPr>
        </p:nvSpPr>
        <p:spPr>
          <a:xfrm>
            <a:off x="0" y="0"/>
            <a:ext cx="9144000" cy="2362200"/>
          </a:xfrm>
        </p:spPr>
        <p:txBody>
          <a:bodyPr/>
          <a:lstStyle/>
          <a:p>
            <a:pPr algn="l"/>
            <a:r>
              <a:rPr lang="en-US" altLang="en-US" sz="3600" dirty="0"/>
              <a:t>CHRISTIANITY IN THE WHOLE WORLD, FACTORS HELPED THE SPREAD OF CHRISTIANITY AND RELATIONSHIP WITH THE ROMAN GOVERNMENT  </a:t>
            </a:r>
            <a:br>
              <a:rPr lang="en-US" altLang="en-US" sz="3600" dirty="0"/>
            </a:br>
            <a:endParaRPr lang="en-US" altLang="en-US" sz="3600" dirty="0"/>
          </a:p>
        </p:txBody>
      </p:sp>
      <p:sp>
        <p:nvSpPr>
          <p:cNvPr id="107523" name="Rectangle 3">
            <a:extLst>
              <a:ext uri="{FF2B5EF4-FFF2-40B4-BE49-F238E27FC236}">
                <a16:creationId xmlns:a16="http://schemas.microsoft.com/office/drawing/2014/main" id="{8B0EDBB9-128A-E027-6E46-08BC8FE1E294}"/>
              </a:ext>
            </a:extLst>
          </p:cNvPr>
          <p:cNvSpPr>
            <a:spLocks noGrp="1" noChangeArrowheads="1"/>
          </p:cNvSpPr>
          <p:nvPr>
            <p:ph type="body" idx="1"/>
          </p:nvPr>
        </p:nvSpPr>
        <p:spPr>
          <a:xfrm>
            <a:off x="0" y="1752600"/>
            <a:ext cx="8915400" cy="5029200"/>
          </a:xfrm>
        </p:spPr>
        <p:txBody>
          <a:bodyPr/>
          <a:lstStyle/>
          <a:p>
            <a:r>
              <a:rPr lang="en-CA" sz="2000" u="sng" dirty="0"/>
              <a:t>Third Group: </a:t>
            </a:r>
          </a:p>
          <a:p>
            <a:pPr lvl="0"/>
            <a:r>
              <a:rPr lang="en-CA" sz="1800" dirty="0"/>
              <a:t>St. Paul: He preached more than any of the Apostles. Please read 1 Cor. 15:10 and 2 Cor11:23. He preached in Damascus, Syria, Tarsus, </a:t>
            </a:r>
            <a:r>
              <a:rPr lang="en-CA" sz="1800" dirty="0" err="1"/>
              <a:t>Antacia</a:t>
            </a:r>
            <a:r>
              <a:rPr lang="en-CA" sz="1800" dirty="0"/>
              <a:t>, Cyprus, Asia Minor, </a:t>
            </a:r>
            <a:r>
              <a:rPr lang="en-CA" sz="1800" dirty="0" err="1"/>
              <a:t>Pessidia</a:t>
            </a:r>
            <a:r>
              <a:rPr lang="en-CA" sz="1800" dirty="0"/>
              <a:t>, </a:t>
            </a:r>
            <a:r>
              <a:rPr lang="en-CA" sz="1800" dirty="0" err="1"/>
              <a:t>Darba</a:t>
            </a:r>
            <a:r>
              <a:rPr lang="en-CA" sz="1800" dirty="0"/>
              <a:t>, </a:t>
            </a:r>
            <a:r>
              <a:rPr lang="en-CA" sz="1800" dirty="0" err="1"/>
              <a:t>Listera</a:t>
            </a:r>
            <a:r>
              <a:rPr lang="en-CA" sz="1800" dirty="0"/>
              <a:t>, Galatia, and Ephesus and the cities in Greece. </a:t>
            </a:r>
          </a:p>
          <a:p>
            <a:pPr lvl="0"/>
            <a:endParaRPr lang="en-CA" sz="1800" dirty="0"/>
          </a:p>
          <a:p>
            <a:r>
              <a:rPr lang="en-CA" sz="2000" u="sng" dirty="0"/>
              <a:t>Factors which helped the spread of Christianity in the old world:</a:t>
            </a:r>
            <a:br>
              <a:rPr lang="en-CA" sz="1800" dirty="0"/>
            </a:br>
            <a:r>
              <a:rPr lang="en-CA" sz="1800" dirty="0"/>
              <a:t>The main factor, no doubt, is the Lord’s support and the divine nature of Christianity as a religion. However, there were existing circumstances that helped to spread Christianity and defeat other religions existing at that time. These circumstances were: </a:t>
            </a:r>
          </a:p>
          <a:p>
            <a:pPr lvl="0"/>
            <a:r>
              <a:rPr lang="en-CA" sz="1800" dirty="0"/>
              <a:t>1)  The dispersion of the Jews:</a:t>
            </a:r>
            <a:br>
              <a:rPr lang="en-CA" sz="1800" dirty="0"/>
            </a:br>
            <a:r>
              <a:rPr lang="en-CA" sz="1800" dirty="0"/>
              <a:t>The Jews were dispersed all over the Roman Empire and they had Synagogues in all the cities. These Synagogues were the first locations to preach Christianity from all over the cities. </a:t>
            </a:r>
          </a:p>
          <a:p>
            <a:pPr lvl="0"/>
            <a:r>
              <a:rPr lang="en-CA" sz="1800" dirty="0"/>
              <a:t>2)  The strength of the Roman government, its influence in the world, and the settled social and economic life in the majority of the countries. </a:t>
            </a:r>
          </a:p>
        </p:txBody>
      </p:sp>
    </p:spTree>
    <p:extLst>
      <p:ext uri="{BB962C8B-B14F-4D97-AF65-F5344CB8AC3E}">
        <p14:creationId xmlns:p14="http://schemas.microsoft.com/office/powerpoint/2010/main" val="4262491231"/>
      </p:ext>
    </p:extLst>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9" presetClass="entr" presetSubtype="0" fill="hold" grpId="0" nodeType="withEffect">
                                  <p:stCondLst>
                                    <p:cond delay="0"/>
                                  </p:stCondLst>
                                  <p:childTnLst>
                                    <p:set>
                                      <p:cBhvr>
                                        <p:cTn id="6" dur="1" fill="hold">
                                          <p:stCondLst>
                                            <p:cond delay="0"/>
                                          </p:stCondLst>
                                        </p:cTn>
                                        <p:tgtEl>
                                          <p:spTgt spid="107522"/>
                                        </p:tgtEl>
                                        <p:attrNameLst>
                                          <p:attrName>style.visibility</p:attrName>
                                        </p:attrNameLst>
                                      </p:cBhvr>
                                      <p:to>
                                        <p:strVal val="visible"/>
                                      </p:to>
                                    </p:set>
                                    <p:anim calcmode="lin" valueType="num">
                                      <p:cBhvr>
                                        <p:cTn id="7" dur="1000" fill="hold"/>
                                        <p:tgtEl>
                                          <p:spTgt spid="107522"/>
                                        </p:tgtEl>
                                        <p:attrNameLst>
                                          <p:attrName>ppt_x</p:attrName>
                                        </p:attrNameLst>
                                      </p:cBhvr>
                                      <p:tavLst>
                                        <p:tav tm="0">
                                          <p:val>
                                            <p:strVal val="#ppt_x-.2"/>
                                          </p:val>
                                        </p:tav>
                                        <p:tav tm="100000">
                                          <p:val>
                                            <p:strVal val="#ppt_x"/>
                                          </p:val>
                                        </p:tav>
                                      </p:tavLst>
                                    </p:anim>
                                    <p:anim calcmode="lin" valueType="num">
                                      <p:cBhvr>
                                        <p:cTn id="8" dur="1000" fill="hold"/>
                                        <p:tgtEl>
                                          <p:spTgt spid="107522"/>
                                        </p:tgtEl>
                                        <p:attrNameLst>
                                          <p:attrName>ppt_y</p:attrName>
                                        </p:attrNameLst>
                                      </p:cBhvr>
                                      <p:tavLst>
                                        <p:tav tm="0">
                                          <p:val>
                                            <p:strVal val="#ppt_y"/>
                                          </p:val>
                                        </p:tav>
                                        <p:tav tm="100000">
                                          <p:val>
                                            <p:strVal val="#ppt_y"/>
                                          </p:val>
                                        </p:tav>
                                      </p:tavLst>
                                    </p:anim>
                                    <p:animEffect transition="in" filter="wipe(right)" prLst="gradientSize: 0.1">
                                      <p:cBhvr>
                                        <p:cTn id="9" dur="1000"/>
                                        <p:tgtEl>
                                          <p:spTgt spid="107522"/>
                                        </p:tgtEl>
                                      </p:cBhvr>
                                    </p:animEffect>
                                  </p:childTnLst>
                                </p:cTn>
                              </p:par>
                            </p:childTnLst>
                          </p:cTn>
                        </p:par>
                      </p:childTnLst>
                    </p:cTn>
                  </p:par>
                  <p:par>
                    <p:cTn id="10" fill="hold">
                      <p:stCondLst>
                        <p:cond delay="indefinite"/>
                      </p:stCondLst>
                      <p:childTnLst>
                        <p:par>
                          <p:cTn id="11" fill="hold">
                            <p:stCondLst>
                              <p:cond delay="0"/>
                            </p:stCondLst>
                            <p:childTnLst>
                              <p:par>
                                <p:cTn id="12" presetID="44" presetClass="entr" presetSubtype="0" fill="hold" grpId="0" nodeType="clickEffect">
                                  <p:stCondLst>
                                    <p:cond delay="0"/>
                                  </p:stCondLst>
                                  <p:childTnLst>
                                    <p:set>
                                      <p:cBhvr>
                                        <p:cTn id="13" dur="1" fill="hold">
                                          <p:stCondLst>
                                            <p:cond delay="0"/>
                                          </p:stCondLst>
                                        </p:cTn>
                                        <p:tgtEl>
                                          <p:spTgt spid="107523">
                                            <p:txEl>
                                              <p:pRg st="0" end="0"/>
                                            </p:txEl>
                                          </p:spTgt>
                                        </p:tgtEl>
                                        <p:attrNameLst>
                                          <p:attrName>style.visibility</p:attrName>
                                        </p:attrNameLst>
                                      </p:cBhvr>
                                      <p:to>
                                        <p:strVal val="visible"/>
                                      </p:to>
                                    </p:set>
                                    <p:animEffect transition="in" filter="fade">
                                      <p:cBhvr>
                                        <p:cTn id="14" dur="500"/>
                                        <p:tgtEl>
                                          <p:spTgt spid="107523">
                                            <p:txEl>
                                              <p:pRg st="0" end="0"/>
                                            </p:txEl>
                                          </p:spTgt>
                                        </p:tgtEl>
                                      </p:cBhvr>
                                    </p:animEffect>
                                    <p:anim calcmode="lin" valueType="num">
                                      <p:cBhvr>
                                        <p:cTn id="15" dur="500" fill="hold"/>
                                        <p:tgtEl>
                                          <p:spTgt spid="107523">
                                            <p:txEl>
                                              <p:pRg st="0" end="0"/>
                                            </p:txEl>
                                          </p:spTgt>
                                        </p:tgtEl>
                                        <p:attrNameLst>
                                          <p:attrName>ppt_x</p:attrName>
                                        </p:attrNameLst>
                                      </p:cBhvr>
                                      <p:tavLst>
                                        <p:tav tm="0">
                                          <p:val>
                                            <p:strVal val="#ppt_x"/>
                                          </p:val>
                                        </p:tav>
                                        <p:tav tm="100000">
                                          <p:val>
                                            <p:strVal val="#ppt_x"/>
                                          </p:val>
                                        </p:tav>
                                      </p:tavLst>
                                    </p:anim>
                                    <p:anim calcmode="lin" valueType="num">
                                      <p:cBhvr>
                                        <p:cTn id="16" dur="500" fill="hold"/>
                                        <p:tgtEl>
                                          <p:spTgt spid="107523">
                                            <p:txEl>
                                              <p:pRg st="0" end="0"/>
                                            </p:txEl>
                                          </p:spTgt>
                                        </p:tgtEl>
                                        <p:attrNameLst>
                                          <p:attrName>ppt_y</p:attrName>
                                        </p:attrNameLst>
                                      </p:cBhvr>
                                      <p:tavLst>
                                        <p:tav tm="0">
                                          <p:val>
                                            <p:strVal val="#ppt_y+.05"/>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4" presetClass="entr" presetSubtype="0" fill="hold" grpId="0" nodeType="clickEffect">
                                  <p:stCondLst>
                                    <p:cond delay="0"/>
                                  </p:stCondLst>
                                  <p:childTnLst>
                                    <p:set>
                                      <p:cBhvr>
                                        <p:cTn id="20" dur="1" fill="hold">
                                          <p:stCondLst>
                                            <p:cond delay="0"/>
                                          </p:stCondLst>
                                        </p:cTn>
                                        <p:tgtEl>
                                          <p:spTgt spid="107523">
                                            <p:txEl>
                                              <p:pRg st="1" end="1"/>
                                            </p:txEl>
                                          </p:spTgt>
                                        </p:tgtEl>
                                        <p:attrNameLst>
                                          <p:attrName>style.visibility</p:attrName>
                                        </p:attrNameLst>
                                      </p:cBhvr>
                                      <p:to>
                                        <p:strVal val="visible"/>
                                      </p:to>
                                    </p:set>
                                    <p:animEffect transition="in" filter="fade">
                                      <p:cBhvr>
                                        <p:cTn id="21" dur="500"/>
                                        <p:tgtEl>
                                          <p:spTgt spid="107523">
                                            <p:txEl>
                                              <p:pRg st="1" end="1"/>
                                            </p:txEl>
                                          </p:spTgt>
                                        </p:tgtEl>
                                      </p:cBhvr>
                                    </p:animEffect>
                                    <p:anim calcmode="lin" valueType="num">
                                      <p:cBhvr>
                                        <p:cTn id="22" dur="500" fill="hold"/>
                                        <p:tgtEl>
                                          <p:spTgt spid="107523">
                                            <p:txEl>
                                              <p:pRg st="1" end="1"/>
                                            </p:txEl>
                                          </p:spTgt>
                                        </p:tgtEl>
                                        <p:attrNameLst>
                                          <p:attrName>ppt_x</p:attrName>
                                        </p:attrNameLst>
                                      </p:cBhvr>
                                      <p:tavLst>
                                        <p:tav tm="0">
                                          <p:val>
                                            <p:strVal val="#ppt_x"/>
                                          </p:val>
                                        </p:tav>
                                        <p:tav tm="100000">
                                          <p:val>
                                            <p:strVal val="#ppt_x"/>
                                          </p:val>
                                        </p:tav>
                                      </p:tavLst>
                                    </p:anim>
                                    <p:anim calcmode="lin" valueType="num">
                                      <p:cBhvr>
                                        <p:cTn id="23" dur="500" fill="hold"/>
                                        <p:tgtEl>
                                          <p:spTgt spid="107523">
                                            <p:txEl>
                                              <p:pRg st="1" end="1"/>
                                            </p:txEl>
                                          </p:spTgt>
                                        </p:tgtEl>
                                        <p:attrNameLst>
                                          <p:attrName>ppt_y</p:attrName>
                                        </p:attrNameLst>
                                      </p:cBhvr>
                                      <p:tavLst>
                                        <p:tav tm="0">
                                          <p:val>
                                            <p:strVal val="#ppt_y+.05"/>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4" presetClass="entr" presetSubtype="0" fill="hold" grpId="0" nodeType="clickEffect">
                                  <p:stCondLst>
                                    <p:cond delay="0"/>
                                  </p:stCondLst>
                                  <p:childTnLst>
                                    <p:set>
                                      <p:cBhvr>
                                        <p:cTn id="27" dur="1" fill="hold">
                                          <p:stCondLst>
                                            <p:cond delay="0"/>
                                          </p:stCondLst>
                                        </p:cTn>
                                        <p:tgtEl>
                                          <p:spTgt spid="107523">
                                            <p:txEl>
                                              <p:pRg st="3" end="3"/>
                                            </p:txEl>
                                          </p:spTgt>
                                        </p:tgtEl>
                                        <p:attrNameLst>
                                          <p:attrName>style.visibility</p:attrName>
                                        </p:attrNameLst>
                                      </p:cBhvr>
                                      <p:to>
                                        <p:strVal val="visible"/>
                                      </p:to>
                                    </p:set>
                                    <p:animEffect transition="in" filter="fade">
                                      <p:cBhvr>
                                        <p:cTn id="28" dur="500"/>
                                        <p:tgtEl>
                                          <p:spTgt spid="107523">
                                            <p:txEl>
                                              <p:pRg st="3" end="3"/>
                                            </p:txEl>
                                          </p:spTgt>
                                        </p:tgtEl>
                                      </p:cBhvr>
                                    </p:animEffect>
                                    <p:anim calcmode="lin" valueType="num">
                                      <p:cBhvr>
                                        <p:cTn id="29" dur="500" fill="hold"/>
                                        <p:tgtEl>
                                          <p:spTgt spid="107523">
                                            <p:txEl>
                                              <p:pRg st="3" end="3"/>
                                            </p:txEl>
                                          </p:spTgt>
                                        </p:tgtEl>
                                        <p:attrNameLst>
                                          <p:attrName>ppt_x</p:attrName>
                                        </p:attrNameLst>
                                      </p:cBhvr>
                                      <p:tavLst>
                                        <p:tav tm="0">
                                          <p:val>
                                            <p:strVal val="#ppt_x"/>
                                          </p:val>
                                        </p:tav>
                                        <p:tav tm="100000">
                                          <p:val>
                                            <p:strVal val="#ppt_x"/>
                                          </p:val>
                                        </p:tav>
                                      </p:tavLst>
                                    </p:anim>
                                    <p:anim calcmode="lin" valueType="num">
                                      <p:cBhvr>
                                        <p:cTn id="30" dur="500" fill="hold"/>
                                        <p:tgtEl>
                                          <p:spTgt spid="107523">
                                            <p:txEl>
                                              <p:pRg st="3" end="3"/>
                                            </p:txEl>
                                          </p:spTgt>
                                        </p:tgtEl>
                                        <p:attrNameLst>
                                          <p:attrName>ppt_y</p:attrName>
                                        </p:attrNameLst>
                                      </p:cBhvr>
                                      <p:tavLst>
                                        <p:tav tm="0">
                                          <p:val>
                                            <p:strVal val="#ppt_y+.05"/>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4" presetClass="entr" presetSubtype="0" fill="hold" grpId="0" nodeType="clickEffect">
                                  <p:stCondLst>
                                    <p:cond delay="0"/>
                                  </p:stCondLst>
                                  <p:childTnLst>
                                    <p:set>
                                      <p:cBhvr>
                                        <p:cTn id="34" dur="1" fill="hold">
                                          <p:stCondLst>
                                            <p:cond delay="0"/>
                                          </p:stCondLst>
                                        </p:cTn>
                                        <p:tgtEl>
                                          <p:spTgt spid="107523">
                                            <p:txEl>
                                              <p:pRg st="4" end="4"/>
                                            </p:txEl>
                                          </p:spTgt>
                                        </p:tgtEl>
                                        <p:attrNameLst>
                                          <p:attrName>style.visibility</p:attrName>
                                        </p:attrNameLst>
                                      </p:cBhvr>
                                      <p:to>
                                        <p:strVal val="visible"/>
                                      </p:to>
                                    </p:set>
                                    <p:animEffect transition="in" filter="fade">
                                      <p:cBhvr>
                                        <p:cTn id="35" dur="500"/>
                                        <p:tgtEl>
                                          <p:spTgt spid="107523">
                                            <p:txEl>
                                              <p:pRg st="4" end="4"/>
                                            </p:txEl>
                                          </p:spTgt>
                                        </p:tgtEl>
                                      </p:cBhvr>
                                    </p:animEffect>
                                    <p:anim calcmode="lin" valueType="num">
                                      <p:cBhvr>
                                        <p:cTn id="36" dur="500" fill="hold"/>
                                        <p:tgtEl>
                                          <p:spTgt spid="107523">
                                            <p:txEl>
                                              <p:pRg st="4" end="4"/>
                                            </p:txEl>
                                          </p:spTgt>
                                        </p:tgtEl>
                                        <p:attrNameLst>
                                          <p:attrName>ppt_x</p:attrName>
                                        </p:attrNameLst>
                                      </p:cBhvr>
                                      <p:tavLst>
                                        <p:tav tm="0">
                                          <p:val>
                                            <p:strVal val="#ppt_x"/>
                                          </p:val>
                                        </p:tav>
                                        <p:tav tm="100000">
                                          <p:val>
                                            <p:strVal val="#ppt_x"/>
                                          </p:val>
                                        </p:tav>
                                      </p:tavLst>
                                    </p:anim>
                                    <p:anim calcmode="lin" valueType="num">
                                      <p:cBhvr>
                                        <p:cTn id="37" dur="500" fill="hold"/>
                                        <p:tgtEl>
                                          <p:spTgt spid="107523">
                                            <p:txEl>
                                              <p:pRg st="4" end="4"/>
                                            </p:txEl>
                                          </p:spTgt>
                                        </p:tgtEl>
                                        <p:attrNameLst>
                                          <p:attrName>ppt_y</p:attrName>
                                        </p:attrNameLst>
                                      </p:cBhvr>
                                      <p:tavLst>
                                        <p:tav tm="0">
                                          <p:val>
                                            <p:strVal val="#ppt_y+.05"/>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4" presetClass="entr" presetSubtype="0" fill="hold" grpId="0" nodeType="clickEffect">
                                  <p:stCondLst>
                                    <p:cond delay="0"/>
                                  </p:stCondLst>
                                  <p:childTnLst>
                                    <p:set>
                                      <p:cBhvr>
                                        <p:cTn id="41" dur="1" fill="hold">
                                          <p:stCondLst>
                                            <p:cond delay="0"/>
                                          </p:stCondLst>
                                        </p:cTn>
                                        <p:tgtEl>
                                          <p:spTgt spid="107523">
                                            <p:txEl>
                                              <p:pRg st="5" end="5"/>
                                            </p:txEl>
                                          </p:spTgt>
                                        </p:tgtEl>
                                        <p:attrNameLst>
                                          <p:attrName>style.visibility</p:attrName>
                                        </p:attrNameLst>
                                      </p:cBhvr>
                                      <p:to>
                                        <p:strVal val="visible"/>
                                      </p:to>
                                    </p:set>
                                    <p:animEffect transition="in" filter="fade">
                                      <p:cBhvr>
                                        <p:cTn id="42" dur="500"/>
                                        <p:tgtEl>
                                          <p:spTgt spid="107523">
                                            <p:txEl>
                                              <p:pRg st="5" end="5"/>
                                            </p:txEl>
                                          </p:spTgt>
                                        </p:tgtEl>
                                      </p:cBhvr>
                                    </p:animEffect>
                                    <p:anim calcmode="lin" valueType="num">
                                      <p:cBhvr>
                                        <p:cTn id="43" dur="500" fill="hold"/>
                                        <p:tgtEl>
                                          <p:spTgt spid="107523">
                                            <p:txEl>
                                              <p:pRg st="5" end="5"/>
                                            </p:txEl>
                                          </p:spTgt>
                                        </p:tgtEl>
                                        <p:attrNameLst>
                                          <p:attrName>ppt_x</p:attrName>
                                        </p:attrNameLst>
                                      </p:cBhvr>
                                      <p:tavLst>
                                        <p:tav tm="0">
                                          <p:val>
                                            <p:strVal val="#ppt_x"/>
                                          </p:val>
                                        </p:tav>
                                        <p:tav tm="100000">
                                          <p:val>
                                            <p:strVal val="#ppt_x"/>
                                          </p:val>
                                        </p:tav>
                                      </p:tavLst>
                                    </p:anim>
                                    <p:anim calcmode="lin" valueType="num">
                                      <p:cBhvr>
                                        <p:cTn id="44" dur="500" fill="hold"/>
                                        <p:tgtEl>
                                          <p:spTgt spid="107523">
                                            <p:txEl>
                                              <p:pRg st="5" end="5"/>
                                            </p:txEl>
                                          </p:spTgt>
                                        </p:tgtEl>
                                        <p:attrNameLst>
                                          <p:attrName>ppt_y</p:attrName>
                                        </p:attrNameLst>
                                      </p:cBhvr>
                                      <p:tavLst>
                                        <p:tav tm="0">
                                          <p:val>
                                            <p:strVal val="#ppt_y+.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7522" grpId="0"/>
      <p:bldP spid="107523" grpId="0" build="p"/>
    </p:bldLst>
  </p:timing>
</p:sld>
</file>

<file path=ppt/slides/slide3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7522" name="Rectangle 2">
            <a:extLst>
              <a:ext uri="{FF2B5EF4-FFF2-40B4-BE49-F238E27FC236}">
                <a16:creationId xmlns:a16="http://schemas.microsoft.com/office/drawing/2014/main" id="{1BB0AC70-8626-2DEE-DB43-C5FB995B39C3}"/>
              </a:ext>
            </a:extLst>
          </p:cNvPr>
          <p:cNvSpPr>
            <a:spLocks noGrp="1" noChangeArrowheads="1"/>
          </p:cNvSpPr>
          <p:nvPr>
            <p:ph type="title"/>
          </p:nvPr>
        </p:nvSpPr>
        <p:spPr>
          <a:xfrm>
            <a:off x="0" y="0"/>
            <a:ext cx="9144000" cy="2362200"/>
          </a:xfrm>
        </p:spPr>
        <p:txBody>
          <a:bodyPr/>
          <a:lstStyle/>
          <a:p>
            <a:pPr algn="l"/>
            <a:r>
              <a:rPr lang="en-US" altLang="en-US" sz="3600" dirty="0"/>
              <a:t>CHRISTIANITY IN THE WHOLE WORLD, FACTORS HELPED THE SPREAD OF CHRISTIANITY AND RELATIONSHIP WITH THE ROMAN GOVERNMENT  </a:t>
            </a:r>
            <a:br>
              <a:rPr lang="en-US" altLang="en-US" sz="3600" dirty="0"/>
            </a:br>
            <a:endParaRPr lang="en-US" altLang="en-US" sz="3600" dirty="0"/>
          </a:p>
        </p:txBody>
      </p:sp>
      <p:sp>
        <p:nvSpPr>
          <p:cNvPr id="107523" name="Rectangle 3">
            <a:extLst>
              <a:ext uri="{FF2B5EF4-FFF2-40B4-BE49-F238E27FC236}">
                <a16:creationId xmlns:a16="http://schemas.microsoft.com/office/drawing/2014/main" id="{8B0EDBB9-128A-E027-6E46-08BC8FE1E294}"/>
              </a:ext>
            </a:extLst>
          </p:cNvPr>
          <p:cNvSpPr>
            <a:spLocks noGrp="1" noChangeArrowheads="1"/>
          </p:cNvSpPr>
          <p:nvPr>
            <p:ph type="body" idx="1"/>
          </p:nvPr>
        </p:nvSpPr>
        <p:spPr>
          <a:xfrm>
            <a:off x="0" y="1828800"/>
            <a:ext cx="8915400" cy="5029200"/>
          </a:xfrm>
        </p:spPr>
        <p:txBody>
          <a:bodyPr/>
          <a:lstStyle/>
          <a:p>
            <a:r>
              <a:rPr lang="en-CA" sz="2000" u="sng" dirty="0"/>
              <a:t>Factors which helped the spread of Christianity in the old world:</a:t>
            </a:r>
          </a:p>
          <a:p>
            <a:r>
              <a:rPr lang="en-CA" sz="1800" dirty="0"/>
              <a:t>3)  The presence of so many roads and the facilities to travel by sea. </a:t>
            </a:r>
          </a:p>
          <a:p>
            <a:pPr lvl="0"/>
            <a:r>
              <a:rPr lang="en-CA" sz="1800" dirty="0"/>
              <a:t>4)  Places of preaching: </a:t>
            </a:r>
          </a:p>
          <a:p>
            <a:endParaRPr lang="en-CA" sz="1800" dirty="0"/>
          </a:p>
          <a:p>
            <a:r>
              <a:rPr lang="en-CA" sz="1800" dirty="0"/>
              <a:t>The Apostles preached in the Jewish Synagogue, “Immediately he preached the Christ in the synagogues, that He is the Son of God.” (Acts 9:20) </a:t>
            </a:r>
          </a:p>
          <a:p>
            <a:r>
              <a:rPr lang="en-CA" sz="1800" dirty="0"/>
              <a:t>They also preached in homes, “And he departed from there and entered the house of a certain man named Justus, one who worshiped God, whose house was next door to the synagogue.” (Acts 18:7) and “How I kept back nothing that was helpful, but proclaimed it to you, and taught you publicly and from house to house.” (Acts 20:20.) </a:t>
            </a:r>
          </a:p>
          <a:p>
            <a:r>
              <a:rPr lang="en-CA" sz="1800" dirty="0"/>
              <a:t>They preached in Ephesus in a school, “but when some were hardened and did not believe but spoke evil of the Way before the multitude, he departed from them and withdrew the disciples, reasoning daily in the school of Tyrannus.” (Acts 19:9.) </a:t>
            </a:r>
          </a:p>
        </p:txBody>
      </p:sp>
    </p:spTree>
    <p:extLst>
      <p:ext uri="{BB962C8B-B14F-4D97-AF65-F5344CB8AC3E}">
        <p14:creationId xmlns:p14="http://schemas.microsoft.com/office/powerpoint/2010/main" val="295015233"/>
      </p:ext>
    </p:extLst>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9" presetClass="entr" presetSubtype="0" fill="hold" grpId="0" nodeType="withEffect">
                                  <p:stCondLst>
                                    <p:cond delay="0"/>
                                  </p:stCondLst>
                                  <p:childTnLst>
                                    <p:set>
                                      <p:cBhvr>
                                        <p:cTn id="6" dur="1" fill="hold">
                                          <p:stCondLst>
                                            <p:cond delay="0"/>
                                          </p:stCondLst>
                                        </p:cTn>
                                        <p:tgtEl>
                                          <p:spTgt spid="107522"/>
                                        </p:tgtEl>
                                        <p:attrNameLst>
                                          <p:attrName>style.visibility</p:attrName>
                                        </p:attrNameLst>
                                      </p:cBhvr>
                                      <p:to>
                                        <p:strVal val="visible"/>
                                      </p:to>
                                    </p:set>
                                    <p:anim calcmode="lin" valueType="num">
                                      <p:cBhvr>
                                        <p:cTn id="7" dur="1000" fill="hold"/>
                                        <p:tgtEl>
                                          <p:spTgt spid="107522"/>
                                        </p:tgtEl>
                                        <p:attrNameLst>
                                          <p:attrName>ppt_x</p:attrName>
                                        </p:attrNameLst>
                                      </p:cBhvr>
                                      <p:tavLst>
                                        <p:tav tm="0">
                                          <p:val>
                                            <p:strVal val="#ppt_x-.2"/>
                                          </p:val>
                                        </p:tav>
                                        <p:tav tm="100000">
                                          <p:val>
                                            <p:strVal val="#ppt_x"/>
                                          </p:val>
                                        </p:tav>
                                      </p:tavLst>
                                    </p:anim>
                                    <p:anim calcmode="lin" valueType="num">
                                      <p:cBhvr>
                                        <p:cTn id="8" dur="1000" fill="hold"/>
                                        <p:tgtEl>
                                          <p:spTgt spid="107522"/>
                                        </p:tgtEl>
                                        <p:attrNameLst>
                                          <p:attrName>ppt_y</p:attrName>
                                        </p:attrNameLst>
                                      </p:cBhvr>
                                      <p:tavLst>
                                        <p:tav tm="0">
                                          <p:val>
                                            <p:strVal val="#ppt_y"/>
                                          </p:val>
                                        </p:tav>
                                        <p:tav tm="100000">
                                          <p:val>
                                            <p:strVal val="#ppt_y"/>
                                          </p:val>
                                        </p:tav>
                                      </p:tavLst>
                                    </p:anim>
                                    <p:animEffect transition="in" filter="wipe(right)" prLst="gradientSize: 0.1">
                                      <p:cBhvr>
                                        <p:cTn id="9" dur="1000"/>
                                        <p:tgtEl>
                                          <p:spTgt spid="107522"/>
                                        </p:tgtEl>
                                      </p:cBhvr>
                                    </p:animEffect>
                                  </p:childTnLst>
                                </p:cTn>
                              </p:par>
                            </p:childTnLst>
                          </p:cTn>
                        </p:par>
                      </p:childTnLst>
                    </p:cTn>
                  </p:par>
                  <p:par>
                    <p:cTn id="10" fill="hold">
                      <p:stCondLst>
                        <p:cond delay="indefinite"/>
                      </p:stCondLst>
                      <p:childTnLst>
                        <p:par>
                          <p:cTn id="11" fill="hold">
                            <p:stCondLst>
                              <p:cond delay="0"/>
                            </p:stCondLst>
                            <p:childTnLst>
                              <p:par>
                                <p:cTn id="12" presetID="44" presetClass="entr" presetSubtype="0" fill="hold" grpId="0" nodeType="clickEffect">
                                  <p:stCondLst>
                                    <p:cond delay="0"/>
                                  </p:stCondLst>
                                  <p:childTnLst>
                                    <p:set>
                                      <p:cBhvr>
                                        <p:cTn id="13" dur="1" fill="hold">
                                          <p:stCondLst>
                                            <p:cond delay="0"/>
                                          </p:stCondLst>
                                        </p:cTn>
                                        <p:tgtEl>
                                          <p:spTgt spid="107523">
                                            <p:txEl>
                                              <p:pRg st="0" end="0"/>
                                            </p:txEl>
                                          </p:spTgt>
                                        </p:tgtEl>
                                        <p:attrNameLst>
                                          <p:attrName>style.visibility</p:attrName>
                                        </p:attrNameLst>
                                      </p:cBhvr>
                                      <p:to>
                                        <p:strVal val="visible"/>
                                      </p:to>
                                    </p:set>
                                    <p:animEffect transition="in" filter="fade">
                                      <p:cBhvr>
                                        <p:cTn id="14" dur="500"/>
                                        <p:tgtEl>
                                          <p:spTgt spid="107523">
                                            <p:txEl>
                                              <p:pRg st="0" end="0"/>
                                            </p:txEl>
                                          </p:spTgt>
                                        </p:tgtEl>
                                      </p:cBhvr>
                                    </p:animEffect>
                                    <p:anim calcmode="lin" valueType="num">
                                      <p:cBhvr>
                                        <p:cTn id="15" dur="500" fill="hold"/>
                                        <p:tgtEl>
                                          <p:spTgt spid="107523">
                                            <p:txEl>
                                              <p:pRg st="0" end="0"/>
                                            </p:txEl>
                                          </p:spTgt>
                                        </p:tgtEl>
                                        <p:attrNameLst>
                                          <p:attrName>ppt_x</p:attrName>
                                        </p:attrNameLst>
                                      </p:cBhvr>
                                      <p:tavLst>
                                        <p:tav tm="0">
                                          <p:val>
                                            <p:strVal val="#ppt_x"/>
                                          </p:val>
                                        </p:tav>
                                        <p:tav tm="100000">
                                          <p:val>
                                            <p:strVal val="#ppt_x"/>
                                          </p:val>
                                        </p:tav>
                                      </p:tavLst>
                                    </p:anim>
                                    <p:anim calcmode="lin" valueType="num">
                                      <p:cBhvr>
                                        <p:cTn id="16" dur="500" fill="hold"/>
                                        <p:tgtEl>
                                          <p:spTgt spid="107523">
                                            <p:txEl>
                                              <p:pRg st="0" end="0"/>
                                            </p:txEl>
                                          </p:spTgt>
                                        </p:tgtEl>
                                        <p:attrNameLst>
                                          <p:attrName>ppt_y</p:attrName>
                                        </p:attrNameLst>
                                      </p:cBhvr>
                                      <p:tavLst>
                                        <p:tav tm="0">
                                          <p:val>
                                            <p:strVal val="#ppt_y+.05"/>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4" presetClass="entr" presetSubtype="0" fill="hold" grpId="0" nodeType="clickEffect">
                                  <p:stCondLst>
                                    <p:cond delay="0"/>
                                  </p:stCondLst>
                                  <p:childTnLst>
                                    <p:set>
                                      <p:cBhvr>
                                        <p:cTn id="20" dur="1" fill="hold">
                                          <p:stCondLst>
                                            <p:cond delay="0"/>
                                          </p:stCondLst>
                                        </p:cTn>
                                        <p:tgtEl>
                                          <p:spTgt spid="107523">
                                            <p:txEl>
                                              <p:pRg st="1" end="1"/>
                                            </p:txEl>
                                          </p:spTgt>
                                        </p:tgtEl>
                                        <p:attrNameLst>
                                          <p:attrName>style.visibility</p:attrName>
                                        </p:attrNameLst>
                                      </p:cBhvr>
                                      <p:to>
                                        <p:strVal val="visible"/>
                                      </p:to>
                                    </p:set>
                                    <p:animEffect transition="in" filter="fade">
                                      <p:cBhvr>
                                        <p:cTn id="21" dur="500"/>
                                        <p:tgtEl>
                                          <p:spTgt spid="107523">
                                            <p:txEl>
                                              <p:pRg st="1" end="1"/>
                                            </p:txEl>
                                          </p:spTgt>
                                        </p:tgtEl>
                                      </p:cBhvr>
                                    </p:animEffect>
                                    <p:anim calcmode="lin" valueType="num">
                                      <p:cBhvr>
                                        <p:cTn id="22" dur="500" fill="hold"/>
                                        <p:tgtEl>
                                          <p:spTgt spid="107523">
                                            <p:txEl>
                                              <p:pRg st="1" end="1"/>
                                            </p:txEl>
                                          </p:spTgt>
                                        </p:tgtEl>
                                        <p:attrNameLst>
                                          <p:attrName>ppt_x</p:attrName>
                                        </p:attrNameLst>
                                      </p:cBhvr>
                                      <p:tavLst>
                                        <p:tav tm="0">
                                          <p:val>
                                            <p:strVal val="#ppt_x"/>
                                          </p:val>
                                        </p:tav>
                                        <p:tav tm="100000">
                                          <p:val>
                                            <p:strVal val="#ppt_x"/>
                                          </p:val>
                                        </p:tav>
                                      </p:tavLst>
                                    </p:anim>
                                    <p:anim calcmode="lin" valueType="num">
                                      <p:cBhvr>
                                        <p:cTn id="23" dur="500" fill="hold"/>
                                        <p:tgtEl>
                                          <p:spTgt spid="107523">
                                            <p:txEl>
                                              <p:pRg st="1" end="1"/>
                                            </p:txEl>
                                          </p:spTgt>
                                        </p:tgtEl>
                                        <p:attrNameLst>
                                          <p:attrName>ppt_y</p:attrName>
                                        </p:attrNameLst>
                                      </p:cBhvr>
                                      <p:tavLst>
                                        <p:tav tm="0">
                                          <p:val>
                                            <p:strVal val="#ppt_y+.05"/>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4" presetClass="entr" presetSubtype="0" fill="hold" grpId="0" nodeType="clickEffect">
                                  <p:stCondLst>
                                    <p:cond delay="0"/>
                                  </p:stCondLst>
                                  <p:childTnLst>
                                    <p:set>
                                      <p:cBhvr>
                                        <p:cTn id="27" dur="1" fill="hold">
                                          <p:stCondLst>
                                            <p:cond delay="0"/>
                                          </p:stCondLst>
                                        </p:cTn>
                                        <p:tgtEl>
                                          <p:spTgt spid="107523">
                                            <p:txEl>
                                              <p:pRg st="2" end="2"/>
                                            </p:txEl>
                                          </p:spTgt>
                                        </p:tgtEl>
                                        <p:attrNameLst>
                                          <p:attrName>style.visibility</p:attrName>
                                        </p:attrNameLst>
                                      </p:cBhvr>
                                      <p:to>
                                        <p:strVal val="visible"/>
                                      </p:to>
                                    </p:set>
                                    <p:animEffect transition="in" filter="fade">
                                      <p:cBhvr>
                                        <p:cTn id="28" dur="500"/>
                                        <p:tgtEl>
                                          <p:spTgt spid="107523">
                                            <p:txEl>
                                              <p:pRg st="2" end="2"/>
                                            </p:txEl>
                                          </p:spTgt>
                                        </p:tgtEl>
                                      </p:cBhvr>
                                    </p:animEffect>
                                    <p:anim calcmode="lin" valueType="num">
                                      <p:cBhvr>
                                        <p:cTn id="29" dur="500" fill="hold"/>
                                        <p:tgtEl>
                                          <p:spTgt spid="107523">
                                            <p:txEl>
                                              <p:pRg st="2" end="2"/>
                                            </p:txEl>
                                          </p:spTgt>
                                        </p:tgtEl>
                                        <p:attrNameLst>
                                          <p:attrName>ppt_x</p:attrName>
                                        </p:attrNameLst>
                                      </p:cBhvr>
                                      <p:tavLst>
                                        <p:tav tm="0">
                                          <p:val>
                                            <p:strVal val="#ppt_x"/>
                                          </p:val>
                                        </p:tav>
                                        <p:tav tm="100000">
                                          <p:val>
                                            <p:strVal val="#ppt_x"/>
                                          </p:val>
                                        </p:tav>
                                      </p:tavLst>
                                    </p:anim>
                                    <p:anim calcmode="lin" valueType="num">
                                      <p:cBhvr>
                                        <p:cTn id="30" dur="500" fill="hold"/>
                                        <p:tgtEl>
                                          <p:spTgt spid="107523">
                                            <p:txEl>
                                              <p:pRg st="2" end="2"/>
                                            </p:txEl>
                                          </p:spTgt>
                                        </p:tgtEl>
                                        <p:attrNameLst>
                                          <p:attrName>ppt_y</p:attrName>
                                        </p:attrNameLst>
                                      </p:cBhvr>
                                      <p:tavLst>
                                        <p:tav tm="0">
                                          <p:val>
                                            <p:strVal val="#ppt_y+.05"/>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4" presetClass="entr" presetSubtype="0" fill="hold" grpId="0" nodeType="clickEffect">
                                  <p:stCondLst>
                                    <p:cond delay="0"/>
                                  </p:stCondLst>
                                  <p:childTnLst>
                                    <p:set>
                                      <p:cBhvr>
                                        <p:cTn id="34" dur="1" fill="hold">
                                          <p:stCondLst>
                                            <p:cond delay="0"/>
                                          </p:stCondLst>
                                        </p:cTn>
                                        <p:tgtEl>
                                          <p:spTgt spid="107523">
                                            <p:txEl>
                                              <p:pRg st="4" end="4"/>
                                            </p:txEl>
                                          </p:spTgt>
                                        </p:tgtEl>
                                        <p:attrNameLst>
                                          <p:attrName>style.visibility</p:attrName>
                                        </p:attrNameLst>
                                      </p:cBhvr>
                                      <p:to>
                                        <p:strVal val="visible"/>
                                      </p:to>
                                    </p:set>
                                    <p:animEffect transition="in" filter="fade">
                                      <p:cBhvr>
                                        <p:cTn id="35" dur="500"/>
                                        <p:tgtEl>
                                          <p:spTgt spid="107523">
                                            <p:txEl>
                                              <p:pRg st="4" end="4"/>
                                            </p:txEl>
                                          </p:spTgt>
                                        </p:tgtEl>
                                      </p:cBhvr>
                                    </p:animEffect>
                                    <p:anim calcmode="lin" valueType="num">
                                      <p:cBhvr>
                                        <p:cTn id="36" dur="500" fill="hold"/>
                                        <p:tgtEl>
                                          <p:spTgt spid="107523">
                                            <p:txEl>
                                              <p:pRg st="4" end="4"/>
                                            </p:txEl>
                                          </p:spTgt>
                                        </p:tgtEl>
                                        <p:attrNameLst>
                                          <p:attrName>ppt_x</p:attrName>
                                        </p:attrNameLst>
                                      </p:cBhvr>
                                      <p:tavLst>
                                        <p:tav tm="0">
                                          <p:val>
                                            <p:strVal val="#ppt_x"/>
                                          </p:val>
                                        </p:tav>
                                        <p:tav tm="100000">
                                          <p:val>
                                            <p:strVal val="#ppt_x"/>
                                          </p:val>
                                        </p:tav>
                                      </p:tavLst>
                                    </p:anim>
                                    <p:anim calcmode="lin" valueType="num">
                                      <p:cBhvr>
                                        <p:cTn id="37" dur="500" fill="hold"/>
                                        <p:tgtEl>
                                          <p:spTgt spid="107523">
                                            <p:txEl>
                                              <p:pRg st="4" end="4"/>
                                            </p:txEl>
                                          </p:spTgt>
                                        </p:tgtEl>
                                        <p:attrNameLst>
                                          <p:attrName>ppt_y</p:attrName>
                                        </p:attrNameLst>
                                      </p:cBhvr>
                                      <p:tavLst>
                                        <p:tav tm="0">
                                          <p:val>
                                            <p:strVal val="#ppt_y+.05"/>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4" presetClass="entr" presetSubtype="0" fill="hold" grpId="0" nodeType="clickEffect">
                                  <p:stCondLst>
                                    <p:cond delay="0"/>
                                  </p:stCondLst>
                                  <p:childTnLst>
                                    <p:set>
                                      <p:cBhvr>
                                        <p:cTn id="41" dur="1" fill="hold">
                                          <p:stCondLst>
                                            <p:cond delay="0"/>
                                          </p:stCondLst>
                                        </p:cTn>
                                        <p:tgtEl>
                                          <p:spTgt spid="107523">
                                            <p:txEl>
                                              <p:pRg st="5" end="5"/>
                                            </p:txEl>
                                          </p:spTgt>
                                        </p:tgtEl>
                                        <p:attrNameLst>
                                          <p:attrName>style.visibility</p:attrName>
                                        </p:attrNameLst>
                                      </p:cBhvr>
                                      <p:to>
                                        <p:strVal val="visible"/>
                                      </p:to>
                                    </p:set>
                                    <p:animEffect transition="in" filter="fade">
                                      <p:cBhvr>
                                        <p:cTn id="42" dur="500"/>
                                        <p:tgtEl>
                                          <p:spTgt spid="107523">
                                            <p:txEl>
                                              <p:pRg st="5" end="5"/>
                                            </p:txEl>
                                          </p:spTgt>
                                        </p:tgtEl>
                                      </p:cBhvr>
                                    </p:animEffect>
                                    <p:anim calcmode="lin" valueType="num">
                                      <p:cBhvr>
                                        <p:cTn id="43" dur="500" fill="hold"/>
                                        <p:tgtEl>
                                          <p:spTgt spid="107523">
                                            <p:txEl>
                                              <p:pRg st="5" end="5"/>
                                            </p:txEl>
                                          </p:spTgt>
                                        </p:tgtEl>
                                        <p:attrNameLst>
                                          <p:attrName>ppt_x</p:attrName>
                                        </p:attrNameLst>
                                      </p:cBhvr>
                                      <p:tavLst>
                                        <p:tav tm="0">
                                          <p:val>
                                            <p:strVal val="#ppt_x"/>
                                          </p:val>
                                        </p:tav>
                                        <p:tav tm="100000">
                                          <p:val>
                                            <p:strVal val="#ppt_x"/>
                                          </p:val>
                                        </p:tav>
                                      </p:tavLst>
                                    </p:anim>
                                    <p:anim calcmode="lin" valueType="num">
                                      <p:cBhvr>
                                        <p:cTn id="44" dur="500" fill="hold"/>
                                        <p:tgtEl>
                                          <p:spTgt spid="107523">
                                            <p:txEl>
                                              <p:pRg st="5" end="5"/>
                                            </p:txEl>
                                          </p:spTgt>
                                        </p:tgtEl>
                                        <p:attrNameLst>
                                          <p:attrName>ppt_y</p:attrName>
                                        </p:attrNameLst>
                                      </p:cBhvr>
                                      <p:tavLst>
                                        <p:tav tm="0">
                                          <p:val>
                                            <p:strVal val="#ppt_y+.05"/>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4" presetClass="entr" presetSubtype="0" fill="hold" grpId="0" nodeType="clickEffect">
                                  <p:stCondLst>
                                    <p:cond delay="0"/>
                                  </p:stCondLst>
                                  <p:childTnLst>
                                    <p:set>
                                      <p:cBhvr>
                                        <p:cTn id="48" dur="1" fill="hold">
                                          <p:stCondLst>
                                            <p:cond delay="0"/>
                                          </p:stCondLst>
                                        </p:cTn>
                                        <p:tgtEl>
                                          <p:spTgt spid="107523">
                                            <p:txEl>
                                              <p:pRg st="6" end="6"/>
                                            </p:txEl>
                                          </p:spTgt>
                                        </p:tgtEl>
                                        <p:attrNameLst>
                                          <p:attrName>style.visibility</p:attrName>
                                        </p:attrNameLst>
                                      </p:cBhvr>
                                      <p:to>
                                        <p:strVal val="visible"/>
                                      </p:to>
                                    </p:set>
                                    <p:animEffect transition="in" filter="fade">
                                      <p:cBhvr>
                                        <p:cTn id="49" dur="500"/>
                                        <p:tgtEl>
                                          <p:spTgt spid="107523">
                                            <p:txEl>
                                              <p:pRg st="6" end="6"/>
                                            </p:txEl>
                                          </p:spTgt>
                                        </p:tgtEl>
                                      </p:cBhvr>
                                    </p:animEffect>
                                    <p:anim calcmode="lin" valueType="num">
                                      <p:cBhvr>
                                        <p:cTn id="50" dur="500" fill="hold"/>
                                        <p:tgtEl>
                                          <p:spTgt spid="107523">
                                            <p:txEl>
                                              <p:pRg st="6" end="6"/>
                                            </p:txEl>
                                          </p:spTgt>
                                        </p:tgtEl>
                                        <p:attrNameLst>
                                          <p:attrName>ppt_x</p:attrName>
                                        </p:attrNameLst>
                                      </p:cBhvr>
                                      <p:tavLst>
                                        <p:tav tm="0">
                                          <p:val>
                                            <p:strVal val="#ppt_x"/>
                                          </p:val>
                                        </p:tav>
                                        <p:tav tm="100000">
                                          <p:val>
                                            <p:strVal val="#ppt_x"/>
                                          </p:val>
                                        </p:tav>
                                      </p:tavLst>
                                    </p:anim>
                                    <p:anim calcmode="lin" valueType="num">
                                      <p:cBhvr>
                                        <p:cTn id="51" dur="500" fill="hold"/>
                                        <p:tgtEl>
                                          <p:spTgt spid="107523">
                                            <p:txEl>
                                              <p:pRg st="6" end="6"/>
                                            </p:txEl>
                                          </p:spTgt>
                                        </p:tgtEl>
                                        <p:attrNameLst>
                                          <p:attrName>ppt_y</p:attrName>
                                        </p:attrNameLst>
                                      </p:cBhvr>
                                      <p:tavLst>
                                        <p:tav tm="0">
                                          <p:val>
                                            <p:strVal val="#ppt_y+.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7522" grpId="0"/>
      <p:bldP spid="107523" grpId="0" build="p"/>
    </p:bldLst>
  </p:timing>
</p:sld>
</file>

<file path=ppt/slides/slide3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7522" name="Rectangle 2">
            <a:extLst>
              <a:ext uri="{FF2B5EF4-FFF2-40B4-BE49-F238E27FC236}">
                <a16:creationId xmlns:a16="http://schemas.microsoft.com/office/drawing/2014/main" id="{1BB0AC70-8626-2DEE-DB43-C5FB995B39C3}"/>
              </a:ext>
            </a:extLst>
          </p:cNvPr>
          <p:cNvSpPr>
            <a:spLocks noGrp="1" noChangeArrowheads="1"/>
          </p:cNvSpPr>
          <p:nvPr>
            <p:ph type="title"/>
          </p:nvPr>
        </p:nvSpPr>
        <p:spPr>
          <a:xfrm>
            <a:off x="0" y="0"/>
            <a:ext cx="9144000" cy="2362200"/>
          </a:xfrm>
        </p:spPr>
        <p:txBody>
          <a:bodyPr/>
          <a:lstStyle/>
          <a:p>
            <a:pPr algn="l"/>
            <a:r>
              <a:rPr lang="en-US" altLang="en-US" sz="3600" dirty="0"/>
              <a:t>CHRISTIANITY IN THE WHOLE WORLD, FACTORS HELPED THE SPREAD OF CHRISTIANITY AND RELATIONSHIP WITH THE ROMAN GOVERNMENT  </a:t>
            </a:r>
            <a:br>
              <a:rPr lang="en-US" altLang="en-US" sz="3600" dirty="0"/>
            </a:br>
            <a:endParaRPr lang="en-US" altLang="en-US" sz="3600" dirty="0"/>
          </a:p>
        </p:txBody>
      </p:sp>
      <p:sp>
        <p:nvSpPr>
          <p:cNvPr id="107523" name="Rectangle 3">
            <a:extLst>
              <a:ext uri="{FF2B5EF4-FFF2-40B4-BE49-F238E27FC236}">
                <a16:creationId xmlns:a16="http://schemas.microsoft.com/office/drawing/2014/main" id="{8B0EDBB9-128A-E027-6E46-08BC8FE1E294}"/>
              </a:ext>
            </a:extLst>
          </p:cNvPr>
          <p:cNvSpPr>
            <a:spLocks noGrp="1" noChangeArrowheads="1"/>
          </p:cNvSpPr>
          <p:nvPr>
            <p:ph type="body" idx="1"/>
          </p:nvPr>
        </p:nvSpPr>
        <p:spPr>
          <a:xfrm>
            <a:off x="0" y="1828800"/>
            <a:ext cx="8915400" cy="5029200"/>
          </a:xfrm>
        </p:spPr>
        <p:txBody>
          <a:bodyPr/>
          <a:lstStyle/>
          <a:p>
            <a:r>
              <a:rPr lang="en-CA" sz="1800" dirty="0"/>
              <a:t>They preached in the houses of the rulers, “...who was the proconsul, </a:t>
            </a:r>
            <a:r>
              <a:rPr lang="en-CA" sz="1800" dirty="0" err="1"/>
              <a:t>Sergius</a:t>
            </a:r>
            <a:r>
              <a:rPr lang="en-CA" sz="1800" dirty="0"/>
              <a:t> Paulus, an intelligent man. This man called for Barnabas and Saul and sought to hear the word of God.” (Acts 13:7.) </a:t>
            </a:r>
          </a:p>
          <a:p>
            <a:r>
              <a:rPr lang="en-CA" sz="1800" dirty="0"/>
              <a:t>They preached in the markets, “Therefore he reasoned in the synagogue with the Jews and with the Gentile worshipers and in the marketplace daily with those who happened to be there........And they took him and brought him to the Areopagus,.....” (Acts 17:17-19.) </a:t>
            </a:r>
          </a:p>
          <a:p>
            <a:r>
              <a:rPr lang="en-CA" sz="1800" dirty="0"/>
              <a:t>St. Paul preached at the seashore, “And on the Sabbath day we went out of the city to the riverside, where prayer was customarily made; and we sat down and spoke to the women who met there.” (Acts 16:13.) </a:t>
            </a:r>
          </a:p>
          <a:p>
            <a:r>
              <a:rPr lang="en-CA" sz="1800" dirty="0"/>
              <a:t>The Times of Preaching: They were preaching day and night, “Therefore watch, and remember that for three years I did not cease to warn everyone night and day with tears.” (Acts 20:31). </a:t>
            </a:r>
          </a:p>
        </p:txBody>
      </p:sp>
    </p:spTree>
    <p:extLst>
      <p:ext uri="{BB962C8B-B14F-4D97-AF65-F5344CB8AC3E}">
        <p14:creationId xmlns:p14="http://schemas.microsoft.com/office/powerpoint/2010/main" val="3311986451"/>
      </p:ext>
    </p:extLst>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9" presetClass="entr" presetSubtype="0" fill="hold" grpId="0" nodeType="withEffect">
                                  <p:stCondLst>
                                    <p:cond delay="0"/>
                                  </p:stCondLst>
                                  <p:childTnLst>
                                    <p:set>
                                      <p:cBhvr>
                                        <p:cTn id="6" dur="1" fill="hold">
                                          <p:stCondLst>
                                            <p:cond delay="0"/>
                                          </p:stCondLst>
                                        </p:cTn>
                                        <p:tgtEl>
                                          <p:spTgt spid="107522"/>
                                        </p:tgtEl>
                                        <p:attrNameLst>
                                          <p:attrName>style.visibility</p:attrName>
                                        </p:attrNameLst>
                                      </p:cBhvr>
                                      <p:to>
                                        <p:strVal val="visible"/>
                                      </p:to>
                                    </p:set>
                                    <p:anim calcmode="lin" valueType="num">
                                      <p:cBhvr>
                                        <p:cTn id="7" dur="1000" fill="hold"/>
                                        <p:tgtEl>
                                          <p:spTgt spid="107522"/>
                                        </p:tgtEl>
                                        <p:attrNameLst>
                                          <p:attrName>ppt_x</p:attrName>
                                        </p:attrNameLst>
                                      </p:cBhvr>
                                      <p:tavLst>
                                        <p:tav tm="0">
                                          <p:val>
                                            <p:strVal val="#ppt_x-.2"/>
                                          </p:val>
                                        </p:tav>
                                        <p:tav tm="100000">
                                          <p:val>
                                            <p:strVal val="#ppt_x"/>
                                          </p:val>
                                        </p:tav>
                                      </p:tavLst>
                                    </p:anim>
                                    <p:anim calcmode="lin" valueType="num">
                                      <p:cBhvr>
                                        <p:cTn id="8" dur="1000" fill="hold"/>
                                        <p:tgtEl>
                                          <p:spTgt spid="107522"/>
                                        </p:tgtEl>
                                        <p:attrNameLst>
                                          <p:attrName>ppt_y</p:attrName>
                                        </p:attrNameLst>
                                      </p:cBhvr>
                                      <p:tavLst>
                                        <p:tav tm="0">
                                          <p:val>
                                            <p:strVal val="#ppt_y"/>
                                          </p:val>
                                        </p:tav>
                                        <p:tav tm="100000">
                                          <p:val>
                                            <p:strVal val="#ppt_y"/>
                                          </p:val>
                                        </p:tav>
                                      </p:tavLst>
                                    </p:anim>
                                    <p:animEffect transition="in" filter="wipe(right)" prLst="gradientSize: 0.1">
                                      <p:cBhvr>
                                        <p:cTn id="9" dur="1000"/>
                                        <p:tgtEl>
                                          <p:spTgt spid="107522"/>
                                        </p:tgtEl>
                                      </p:cBhvr>
                                    </p:animEffect>
                                  </p:childTnLst>
                                </p:cTn>
                              </p:par>
                            </p:childTnLst>
                          </p:cTn>
                        </p:par>
                      </p:childTnLst>
                    </p:cTn>
                  </p:par>
                  <p:par>
                    <p:cTn id="10" fill="hold">
                      <p:stCondLst>
                        <p:cond delay="indefinite"/>
                      </p:stCondLst>
                      <p:childTnLst>
                        <p:par>
                          <p:cTn id="11" fill="hold">
                            <p:stCondLst>
                              <p:cond delay="0"/>
                            </p:stCondLst>
                            <p:childTnLst>
                              <p:par>
                                <p:cTn id="12" presetID="44" presetClass="entr" presetSubtype="0" fill="hold" grpId="0" nodeType="clickEffect">
                                  <p:stCondLst>
                                    <p:cond delay="0"/>
                                  </p:stCondLst>
                                  <p:childTnLst>
                                    <p:set>
                                      <p:cBhvr>
                                        <p:cTn id="13" dur="1" fill="hold">
                                          <p:stCondLst>
                                            <p:cond delay="0"/>
                                          </p:stCondLst>
                                        </p:cTn>
                                        <p:tgtEl>
                                          <p:spTgt spid="107523">
                                            <p:txEl>
                                              <p:pRg st="0" end="0"/>
                                            </p:txEl>
                                          </p:spTgt>
                                        </p:tgtEl>
                                        <p:attrNameLst>
                                          <p:attrName>style.visibility</p:attrName>
                                        </p:attrNameLst>
                                      </p:cBhvr>
                                      <p:to>
                                        <p:strVal val="visible"/>
                                      </p:to>
                                    </p:set>
                                    <p:animEffect transition="in" filter="fade">
                                      <p:cBhvr>
                                        <p:cTn id="14" dur="500"/>
                                        <p:tgtEl>
                                          <p:spTgt spid="107523">
                                            <p:txEl>
                                              <p:pRg st="0" end="0"/>
                                            </p:txEl>
                                          </p:spTgt>
                                        </p:tgtEl>
                                      </p:cBhvr>
                                    </p:animEffect>
                                    <p:anim calcmode="lin" valueType="num">
                                      <p:cBhvr>
                                        <p:cTn id="15" dur="500" fill="hold"/>
                                        <p:tgtEl>
                                          <p:spTgt spid="107523">
                                            <p:txEl>
                                              <p:pRg st="0" end="0"/>
                                            </p:txEl>
                                          </p:spTgt>
                                        </p:tgtEl>
                                        <p:attrNameLst>
                                          <p:attrName>ppt_x</p:attrName>
                                        </p:attrNameLst>
                                      </p:cBhvr>
                                      <p:tavLst>
                                        <p:tav tm="0">
                                          <p:val>
                                            <p:strVal val="#ppt_x"/>
                                          </p:val>
                                        </p:tav>
                                        <p:tav tm="100000">
                                          <p:val>
                                            <p:strVal val="#ppt_x"/>
                                          </p:val>
                                        </p:tav>
                                      </p:tavLst>
                                    </p:anim>
                                    <p:anim calcmode="lin" valueType="num">
                                      <p:cBhvr>
                                        <p:cTn id="16" dur="500" fill="hold"/>
                                        <p:tgtEl>
                                          <p:spTgt spid="107523">
                                            <p:txEl>
                                              <p:pRg st="0" end="0"/>
                                            </p:txEl>
                                          </p:spTgt>
                                        </p:tgtEl>
                                        <p:attrNameLst>
                                          <p:attrName>ppt_y</p:attrName>
                                        </p:attrNameLst>
                                      </p:cBhvr>
                                      <p:tavLst>
                                        <p:tav tm="0">
                                          <p:val>
                                            <p:strVal val="#ppt_y+.05"/>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4" presetClass="entr" presetSubtype="0" fill="hold" grpId="0" nodeType="clickEffect">
                                  <p:stCondLst>
                                    <p:cond delay="0"/>
                                  </p:stCondLst>
                                  <p:childTnLst>
                                    <p:set>
                                      <p:cBhvr>
                                        <p:cTn id="20" dur="1" fill="hold">
                                          <p:stCondLst>
                                            <p:cond delay="0"/>
                                          </p:stCondLst>
                                        </p:cTn>
                                        <p:tgtEl>
                                          <p:spTgt spid="107523">
                                            <p:txEl>
                                              <p:pRg st="1" end="1"/>
                                            </p:txEl>
                                          </p:spTgt>
                                        </p:tgtEl>
                                        <p:attrNameLst>
                                          <p:attrName>style.visibility</p:attrName>
                                        </p:attrNameLst>
                                      </p:cBhvr>
                                      <p:to>
                                        <p:strVal val="visible"/>
                                      </p:to>
                                    </p:set>
                                    <p:animEffect transition="in" filter="fade">
                                      <p:cBhvr>
                                        <p:cTn id="21" dur="500"/>
                                        <p:tgtEl>
                                          <p:spTgt spid="107523">
                                            <p:txEl>
                                              <p:pRg st="1" end="1"/>
                                            </p:txEl>
                                          </p:spTgt>
                                        </p:tgtEl>
                                      </p:cBhvr>
                                    </p:animEffect>
                                    <p:anim calcmode="lin" valueType="num">
                                      <p:cBhvr>
                                        <p:cTn id="22" dur="500" fill="hold"/>
                                        <p:tgtEl>
                                          <p:spTgt spid="107523">
                                            <p:txEl>
                                              <p:pRg st="1" end="1"/>
                                            </p:txEl>
                                          </p:spTgt>
                                        </p:tgtEl>
                                        <p:attrNameLst>
                                          <p:attrName>ppt_x</p:attrName>
                                        </p:attrNameLst>
                                      </p:cBhvr>
                                      <p:tavLst>
                                        <p:tav tm="0">
                                          <p:val>
                                            <p:strVal val="#ppt_x"/>
                                          </p:val>
                                        </p:tav>
                                        <p:tav tm="100000">
                                          <p:val>
                                            <p:strVal val="#ppt_x"/>
                                          </p:val>
                                        </p:tav>
                                      </p:tavLst>
                                    </p:anim>
                                    <p:anim calcmode="lin" valueType="num">
                                      <p:cBhvr>
                                        <p:cTn id="23" dur="500" fill="hold"/>
                                        <p:tgtEl>
                                          <p:spTgt spid="107523">
                                            <p:txEl>
                                              <p:pRg st="1" end="1"/>
                                            </p:txEl>
                                          </p:spTgt>
                                        </p:tgtEl>
                                        <p:attrNameLst>
                                          <p:attrName>ppt_y</p:attrName>
                                        </p:attrNameLst>
                                      </p:cBhvr>
                                      <p:tavLst>
                                        <p:tav tm="0">
                                          <p:val>
                                            <p:strVal val="#ppt_y+.05"/>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4" presetClass="entr" presetSubtype="0" fill="hold" grpId="0" nodeType="clickEffect">
                                  <p:stCondLst>
                                    <p:cond delay="0"/>
                                  </p:stCondLst>
                                  <p:childTnLst>
                                    <p:set>
                                      <p:cBhvr>
                                        <p:cTn id="27" dur="1" fill="hold">
                                          <p:stCondLst>
                                            <p:cond delay="0"/>
                                          </p:stCondLst>
                                        </p:cTn>
                                        <p:tgtEl>
                                          <p:spTgt spid="107523">
                                            <p:txEl>
                                              <p:pRg st="2" end="2"/>
                                            </p:txEl>
                                          </p:spTgt>
                                        </p:tgtEl>
                                        <p:attrNameLst>
                                          <p:attrName>style.visibility</p:attrName>
                                        </p:attrNameLst>
                                      </p:cBhvr>
                                      <p:to>
                                        <p:strVal val="visible"/>
                                      </p:to>
                                    </p:set>
                                    <p:animEffect transition="in" filter="fade">
                                      <p:cBhvr>
                                        <p:cTn id="28" dur="500"/>
                                        <p:tgtEl>
                                          <p:spTgt spid="107523">
                                            <p:txEl>
                                              <p:pRg st="2" end="2"/>
                                            </p:txEl>
                                          </p:spTgt>
                                        </p:tgtEl>
                                      </p:cBhvr>
                                    </p:animEffect>
                                    <p:anim calcmode="lin" valueType="num">
                                      <p:cBhvr>
                                        <p:cTn id="29" dur="500" fill="hold"/>
                                        <p:tgtEl>
                                          <p:spTgt spid="107523">
                                            <p:txEl>
                                              <p:pRg st="2" end="2"/>
                                            </p:txEl>
                                          </p:spTgt>
                                        </p:tgtEl>
                                        <p:attrNameLst>
                                          <p:attrName>ppt_x</p:attrName>
                                        </p:attrNameLst>
                                      </p:cBhvr>
                                      <p:tavLst>
                                        <p:tav tm="0">
                                          <p:val>
                                            <p:strVal val="#ppt_x"/>
                                          </p:val>
                                        </p:tav>
                                        <p:tav tm="100000">
                                          <p:val>
                                            <p:strVal val="#ppt_x"/>
                                          </p:val>
                                        </p:tav>
                                      </p:tavLst>
                                    </p:anim>
                                    <p:anim calcmode="lin" valueType="num">
                                      <p:cBhvr>
                                        <p:cTn id="30" dur="500" fill="hold"/>
                                        <p:tgtEl>
                                          <p:spTgt spid="107523">
                                            <p:txEl>
                                              <p:pRg st="2" end="2"/>
                                            </p:txEl>
                                          </p:spTgt>
                                        </p:tgtEl>
                                        <p:attrNameLst>
                                          <p:attrName>ppt_y</p:attrName>
                                        </p:attrNameLst>
                                      </p:cBhvr>
                                      <p:tavLst>
                                        <p:tav tm="0">
                                          <p:val>
                                            <p:strVal val="#ppt_y+.05"/>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4" presetClass="entr" presetSubtype="0" fill="hold" grpId="0" nodeType="clickEffect">
                                  <p:stCondLst>
                                    <p:cond delay="0"/>
                                  </p:stCondLst>
                                  <p:childTnLst>
                                    <p:set>
                                      <p:cBhvr>
                                        <p:cTn id="34" dur="1" fill="hold">
                                          <p:stCondLst>
                                            <p:cond delay="0"/>
                                          </p:stCondLst>
                                        </p:cTn>
                                        <p:tgtEl>
                                          <p:spTgt spid="107523">
                                            <p:txEl>
                                              <p:pRg st="3" end="3"/>
                                            </p:txEl>
                                          </p:spTgt>
                                        </p:tgtEl>
                                        <p:attrNameLst>
                                          <p:attrName>style.visibility</p:attrName>
                                        </p:attrNameLst>
                                      </p:cBhvr>
                                      <p:to>
                                        <p:strVal val="visible"/>
                                      </p:to>
                                    </p:set>
                                    <p:animEffect transition="in" filter="fade">
                                      <p:cBhvr>
                                        <p:cTn id="35" dur="500"/>
                                        <p:tgtEl>
                                          <p:spTgt spid="107523">
                                            <p:txEl>
                                              <p:pRg st="3" end="3"/>
                                            </p:txEl>
                                          </p:spTgt>
                                        </p:tgtEl>
                                      </p:cBhvr>
                                    </p:animEffect>
                                    <p:anim calcmode="lin" valueType="num">
                                      <p:cBhvr>
                                        <p:cTn id="36" dur="500" fill="hold"/>
                                        <p:tgtEl>
                                          <p:spTgt spid="107523">
                                            <p:txEl>
                                              <p:pRg st="3" end="3"/>
                                            </p:txEl>
                                          </p:spTgt>
                                        </p:tgtEl>
                                        <p:attrNameLst>
                                          <p:attrName>ppt_x</p:attrName>
                                        </p:attrNameLst>
                                      </p:cBhvr>
                                      <p:tavLst>
                                        <p:tav tm="0">
                                          <p:val>
                                            <p:strVal val="#ppt_x"/>
                                          </p:val>
                                        </p:tav>
                                        <p:tav tm="100000">
                                          <p:val>
                                            <p:strVal val="#ppt_x"/>
                                          </p:val>
                                        </p:tav>
                                      </p:tavLst>
                                    </p:anim>
                                    <p:anim calcmode="lin" valueType="num">
                                      <p:cBhvr>
                                        <p:cTn id="37" dur="500" fill="hold"/>
                                        <p:tgtEl>
                                          <p:spTgt spid="107523">
                                            <p:txEl>
                                              <p:pRg st="3" end="3"/>
                                            </p:txEl>
                                          </p:spTgt>
                                        </p:tgtEl>
                                        <p:attrNameLst>
                                          <p:attrName>ppt_y</p:attrName>
                                        </p:attrNameLst>
                                      </p:cBhvr>
                                      <p:tavLst>
                                        <p:tav tm="0">
                                          <p:val>
                                            <p:strVal val="#ppt_y+.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7522" grpId="0"/>
      <p:bldP spid="107523" grpId="0" build="p"/>
    </p:bldLst>
  </p:timing>
</p:sld>
</file>

<file path=ppt/slides/slide3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7522" name="Rectangle 2">
            <a:extLst>
              <a:ext uri="{FF2B5EF4-FFF2-40B4-BE49-F238E27FC236}">
                <a16:creationId xmlns:a16="http://schemas.microsoft.com/office/drawing/2014/main" id="{1BB0AC70-8626-2DEE-DB43-C5FB995B39C3}"/>
              </a:ext>
            </a:extLst>
          </p:cNvPr>
          <p:cNvSpPr>
            <a:spLocks noGrp="1" noChangeArrowheads="1"/>
          </p:cNvSpPr>
          <p:nvPr>
            <p:ph type="title"/>
          </p:nvPr>
        </p:nvSpPr>
        <p:spPr>
          <a:xfrm>
            <a:off x="0" y="0"/>
            <a:ext cx="9144000" cy="2362200"/>
          </a:xfrm>
        </p:spPr>
        <p:txBody>
          <a:bodyPr/>
          <a:lstStyle/>
          <a:p>
            <a:pPr algn="l"/>
            <a:r>
              <a:rPr lang="en-US" altLang="en-US" sz="3600" dirty="0"/>
              <a:t>CHRISTIANITY IN THE WHOLE WORLD, FACTORS HELPED THE SPREAD OF CHRISTIANITY AND RELATIONSHIP WITH THE ROMAN GOVERNMENT  </a:t>
            </a:r>
            <a:br>
              <a:rPr lang="en-US" altLang="en-US" sz="3600" dirty="0"/>
            </a:br>
            <a:endParaRPr lang="en-US" altLang="en-US" sz="3600" dirty="0"/>
          </a:p>
        </p:txBody>
      </p:sp>
      <p:sp>
        <p:nvSpPr>
          <p:cNvPr id="107523" name="Rectangle 3">
            <a:extLst>
              <a:ext uri="{FF2B5EF4-FFF2-40B4-BE49-F238E27FC236}">
                <a16:creationId xmlns:a16="http://schemas.microsoft.com/office/drawing/2014/main" id="{8B0EDBB9-128A-E027-6E46-08BC8FE1E294}"/>
              </a:ext>
            </a:extLst>
          </p:cNvPr>
          <p:cNvSpPr>
            <a:spLocks noGrp="1" noChangeArrowheads="1"/>
          </p:cNvSpPr>
          <p:nvPr>
            <p:ph type="body" idx="1"/>
          </p:nvPr>
        </p:nvSpPr>
        <p:spPr>
          <a:xfrm>
            <a:off x="0" y="1828800"/>
            <a:ext cx="8915400" cy="5029200"/>
          </a:xfrm>
        </p:spPr>
        <p:txBody>
          <a:bodyPr/>
          <a:lstStyle/>
          <a:p>
            <a:r>
              <a:rPr lang="en-CA" sz="2000" u="sng" dirty="0"/>
              <a:t>Relationship between the Church of the Apostles and the government: </a:t>
            </a:r>
          </a:p>
          <a:p>
            <a:endParaRPr lang="en-CA" sz="1800" dirty="0"/>
          </a:p>
          <a:p>
            <a:r>
              <a:rPr lang="en-CA" sz="1800" dirty="0"/>
              <a:t>At the beginning, the Romans looked at Christianity as a religion coming out of the Jewish religion. This helped at the beginning to reduce the resistance of the Romans, until they realized that Christianity is a new religion and started to resist it. </a:t>
            </a:r>
            <a:endParaRPr lang="en-CA" sz="2000" u="sng" dirty="0"/>
          </a:p>
          <a:p>
            <a:r>
              <a:rPr lang="en-CA" sz="2000" u="sng" dirty="0"/>
              <a:t>The persecution under Emperor Nero: </a:t>
            </a:r>
          </a:p>
          <a:p>
            <a:endParaRPr lang="en-CA" sz="1800" dirty="0"/>
          </a:p>
          <a:p>
            <a:r>
              <a:rPr lang="en-CA" sz="1800" dirty="0"/>
              <a:t>The cause of the persecution was not initially religious. There was a huge fire on July 18, 64 A.D., which continued for 6 days in Rome and resulted in major destructions. It was historically proven that Nero himself (who was a very bad emperor) initiated the fire so that he can build a new city and give it his name. </a:t>
            </a:r>
          </a:p>
          <a:p>
            <a:r>
              <a:rPr lang="en-CA" sz="1800" dirty="0"/>
              <a:t>However, he claimed that the Christians started the fire, and he used this as a reason to kill massive numbers of Christians. </a:t>
            </a:r>
          </a:p>
        </p:txBody>
      </p:sp>
    </p:spTree>
    <p:extLst>
      <p:ext uri="{BB962C8B-B14F-4D97-AF65-F5344CB8AC3E}">
        <p14:creationId xmlns:p14="http://schemas.microsoft.com/office/powerpoint/2010/main" val="834674645"/>
      </p:ext>
    </p:extLst>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9" presetClass="entr" presetSubtype="0" fill="hold" grpId="0" nodeType="withEffect">
                                  <p:stCondLst>
                                    <p:cond delay="0"/>
                                  </p:stCondLst>
                                  <p:childTnLst>
                                    <p:set>
                                      <p:cBhvr>
                                        <p:cTn id="6" dur="1" fill="hold">
                                          <p:stCondLst>
                                            <p:cond delay="0"/>
                                          </p:stCondLst>
                                        </p:cTn>
                                        <p:tgtEl>
                                          <p:spTgt spid="107522"/>
                                        </p:tgtEl>
                                        <p:attrNameLst>
                                          <p:attrName>style.visibility</p:attrName>
                                        </p:attrNameLst>
                                      </p:cBhvr>
                                      <p:to>
                                        <p:strVal val="visible"/>
                                      </p:to>
                                    </p:set>
                                    <p:anim calcmode="lin" valueType="num">
                                      <p:cBhvr>
                                        <p:cTn id="7" dur="1000" fill="hold"/>
                                        <p:tgtEl>
                                          <p:spTgt spid="107522"/>
                                        </p:tgtEl>
                                        <p:attrNameLst>
                                          <p:attrName>ppt_x</p:attrName>
                                        </p:attrNameLst>
                                      </p:cBhvr>
                                      <p:tavLst>
                                        <p:tav tm="0">
                                          <p:val>
                                            <p:strVal val="#ppt_x-.2"/>
                                          </p:val>
                                        </p:tav>
                                        <p:tav tm="100000">
                                          <p:val>
                                            <p:strVal val="#ppt_x"/>
                                          </p:val>
                                        </p:tav>
                                      </p:tavLst>
                                    </p:anim>
                                    <p:anim calcmode="lin" valueType="num">
                                      <p:cBhvr>
                                        <p:cTn id="8" dur="1000" fill="hold"/>
                                        <p:tgtEl>
                                          <p:spTgt spid="107522"/>
                                        </p:tgtEl>
                                        <p:attrNameLst>
                                          <p:attrName>ppt_y</p:attrName>
                                        </p:attrNameLst>
                                      </p:cBhvr>
                                      <p:tavLst>
                                        <p:tav tm="0">
                                          <p:val>
                                            <p:strVal val="#ppt_y"/>
                                          </p:val>
                                        </p:tav>
                                        <p:tav tm="100000">
                                          <p:val>
                                            <p:strVal val="#ppt_y"/>
                                          </p:val>
                                        </p:tav>
                                      </p:tavLst>
                                    </p:anim>
                                    <p:animEffect transition="in" filter="wipe(right)" prLst="gradientSize: 0.1">
                                      <p:cBhvr>
                                        <p:cTn id="9" dur="1000"/>
                                        <p:tgtEl>
                                          <p:spTgt spid="107522"/>
                                        </p:tgtEl>
                                      </p:cBhvr>
                                    </p:animEffect>
                                  </p:childTnLst>
                                </p:cTn>
                              </p:par>
                            </p:childTnLst>
                          </p:cTn>
                        </p:par>
                      </p:childTnLst>
                    </p:cTn>
                  </p:par>
                  <p:par>
                    <p:cTn id="10" fill="hold">
                      <p:stCondLst>
                        <p:cond delay="indefinite"/>
                      </p:stCondLst>
                      <p:childTnLst>
                        <p:par>
                          <p:cTn id="11" fill="hold">
                            <p:stCondLst>
                              <p:cond delay="0"/>
                            </p:stCondLst>
                            <p:childTnLst>
                              <p:par>
                                <p:cTn id="12" presetID="44" presetClass="entr" presetSubtype="0" fill="hold" grpId="0" nodeType="clickEffect">
                                  <p:stCondLst>
                                    <p:cond delay="0"/>
                                  </p:stCondLst>
                                  <p:childTnLst>
                                    <p:set>
                                      <p:cBhvr>
                                        <p:cTn id="13" dur="1" fill="hold">
                                          <p:stCondLst>
                                            <p:cond delay="0"/>
                                          </p:stCondLst>
                                        </p:cTn>
                                        <p:tgtEl>
                                          <p:spTgt spid="107523">
                                            <p:txEl>
                                              <p:pRg st="0" end="0"/>
                                            </p:txEl>
                                          </p:spTgt>
                                        </p:tgtEl>
                                        <p:attrNameLst>
                                          <p:attrName>style.visibility</p:attrName>
                                        </p:attrNameLst>
                                      </p:cBhvr>
                                      <p:to>
                                        <p:strVal val="visible"/>
                                      </p:to>
                                    </p:set>
                                    <p:animEffect transition="in" filter="fade">
                                      <p:cBhvr>
                                        <p:cTn id="14" dur="500"/>
                                        <p:tgtEl>
                                          <p:spTgt spid="107523">
                                            <p:txEl>
                                              <p:pRg st="0" end="0"/>
                                            </p:txEl>
                                          </p:spTgt>
                                        </p:tgtEl>
                                      </p:cBhvr>
                                    </p:animEffect>
                                    <p:anim calcmode="lin" valueType="num">
                                      <p:cBhvr>
                                        <p:cTn id="15" dur="500" fill="hold"/>
                                        <p:tgtEl>
                                          <p:spTgt spid="107523">
                                            <p:txEl>
                                              <p:pRg st="0" end="0"/>
                                            </p:txEl>
                                          </p:spTgt>
                                        </p:tgtEl>
                                        <p:attrNameLst>
                                          <p:attrName>ppt_x</p:attrName>
                                        </p:attrNameLst>
                                      </p:cBhvr>
                                      <p:tavLst>
                                        <p:tav tm="0">
                                          <p:val>
                                            <p:strVal val="#ppt_x"/>
                                          </p:val>
                                        </p:tav>
                                        <p:tav tm="100000">
                                          <p:val>
                                            <p:strVal val="#ppt_x"/>
                                          </p:val>
                                        </p:tav>
                                      </p:tavLst>
                                    </p:anim>
                                    <p:anim calcmode="lin" valueType="num">
                                      <p:cBhvr>
                                        <p:cTn id="16" dur="500" fill="hold"/>
                                        <p:tgtEl>
                                          <p:spTgt spid="107523">
                                            <p:txEl>
                                              <p:pRg st="0" end="0"/>
                                            </p:txEl>
                                          </p:spTgt>
                                        </p:tgtEl>
                                        <p:attrNameLst>
                                          <p:attrName>ppt_y</p:attrName>
                                        </p:attrNameLst>
                                      </p:cBhvr>
                                      <p:tavLst>
                                        <p:tav tm="0">
                                          <p:val>
                                            <p:strVal val="#ppt_y+.05"/>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4" presetClass="entr" presetSubtype="0" fill="hold" grpId="0" nodeType="clickEffect">
                                  <p:stCondLst>
                                    <p:cond delay="0"/>
                                  </p:stCondLst>
                                  <p:childTnLst>
                                    <p:set>
                                      <p:cBhvr>
                                        <p:cTn id="20" dur="1" fill="hold">
                                          <p:stCondLst>
                                            <p:cond delay="0"/>
                                          </p:stCondLst>
                                        </p:cTn>
                                        <p:tgtEl>
                                          <p:spTgt spid="107523">
                                            <p:txEl>
                                              <p:pRg st="2" end="2"/>
                                            </p:txEl>
                                          </p:spTgt>
                                        </p:tgtEl>
                                        <p:attrNameLst>
                                          <p:attrName>style.visibility</p:attrName>
                                        </p:attrNameLst>
                                      </p:cBhvr>
                                      <p:to>
                                        <p:strVal val="visible"/>
                                      </p:to>
                                    </p:set>
                                    <p:animEffect transition="in" filter="fade">
                                      <p:cBhvr>
                                        <p:cTn id="21" dur="500"/>
                                        <p:tgtEl>
                                          <p:spTgt spid="107523">
                                            <p:txEl>
                                              <p:pRg st="2" end="2"/>
                                            </p:txEl>
                                          </p:spTgt>
                                        </p:tgtEl>
                                      </p:cBhvr>
                                    </p:animEffect>
                                    <p:anim calcmode="lin" valueType="num">
                                      <p:cBhvr>
                                        <p:cTn id="22" dur="500" fill="hold"/>
                                        <p:tgtEl>
                                          <p:spTgt spid="107523">
                                            <p:txEl>
                                              <p:pRg st="2" end="2"/>
                                            </p:txEl>
                                          </p:spTgt>
                                        </p:tgtEl>
                                        <p:attrNameLst>
                                          <p:attrName>ppt_x</p:attrName>
                                        </p:attrNameLst>
                                      </p:cBhvr>
                                      <p:tavLst>
                                        <p:tav tm="0">
                                          <p:val>
                                            <p:strVal val="#ppt_x"/>
                                          </p:val>
                                        </p:tav>
                                        <p:tav tm="100000">
                                          <p:val>
                                            <p:strVal val="#ppt_x"/>
                                          </p:val>
                                        </p:tav>
                                      </p:tavLst>
                                    </p:anim>
                                    <p:anim calcmode="lin" valueType="num">
                                      <p:cBhvr>
                                        <p:cTn id="23" dur="500" fill="hold"/>
                                        <p:tgtEl>
                                          <p:spTgt spid="107523">
                                            <p:txEl>
                                              <p:pRg st="2" end="2"/>
                                            </p:txEl>
                                          </p:spTgt>
                                        </p:tgtEl>
                                        <p:attrNameLst>
                                          <p:attrName>ppt_y</p:attrName>
                                        </p:attrNameLst>
                                      </p:cBhvr>
                                      <p:tavLst>
                                        <p:tav tm="0">
                                          <p:val>
                                            <p:strVal val="#ppt_y+.05"/>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4" presetClass="entr" presetSubtype="0" fill="hold" grpId="0" nodeType="clickEffect">
                                  <p:stCondLst>
                                    <p:cond delay="0"/>
                                  </p:stCondLst>
                                  <p:childTnLst>
                                    <p:set>
                                      <p:cBhvr>
                                        <p:cTn id="27" dur="1" fill="hold">
                                          <p:stCondLst>
                                            <p:cond delay="0"/>
                                          </p:stCondLst>
                                        </p:cTn>
                                        <p:tgtEl>
                                          <p:spTgt spid="107523">
                                            <p:txEl>
                                              <p:pRg st="3" end="3"/>
                                            </p:txEl>
                                          </p:spTgt>
                                        </p:tgtEl>
                                        <p:attrNameLst>
                                          <p:attrName>style.visibility</p:attrName>
                                        </p:attrNameLst>
                                      </p:cBhvr>
                                      <p:to>
                                        <p:strVal val="visible"/>
                                      </p:to>
                                    </p:set>
                                    <p:animEffect transition="in" filter="fade">
                                      <p:cBhvr>
                                        <p:cTn id="28" dur="500"/>
                                        <p:tgtEl>
                                          <p:spTgt spid="107523">
                                            <p:txEl>
                                              <p:pRg st="3" end="3"/>
                                            </p:txEl>
                                          </p:spTgt>
                                        </p:tgtEl>
                                      </p:cBhvr>
                                    </p:animEffect>
                                    <p:anim calcmode="lin" valueType="num">
                                      <p:cBhvr>
                                        <p:cTn id="29" dur="500" fill="hold"/>
                                        <p:tgtEl>
                                          <p:spTgt spid="107523">
                                            <p:txEl>
                                              <p:pRg st="3" end="3"/>
                                            </p:txEl>
                                          </p:spTgt>
                                        </p:tgtEl>
                                        <p:attrNameLst>
                                          <p:attrName>ppt_x</p:attrName>
                                        </p:attrNameLst>
                                      </p:cBhvr>
                                      <p:tavLst>
                                        <p:tav tm="0">
                                          <p:val>
                                            <p:strVal val="#ppt_x"/>
                                          </p:val>
                                        </p:tav>
                                        <p:tav tm="100000">
                                          <p:val>
                                            <p:strVal val="#ppt_x"/>
                                          </p:val>
                                        </p:tav>
                                      </p:tavLst>
                                    </p:anim>
                                    <p:anim calcmode="lin" valueType="num">
                                      <p:cBhvr>
                                        <p:cTn id="30" dur="500" fill="hold"/>
                                        <p:tgtEl>
                                          <p:spTgt spid="107523">
                                            <p:txEl>
                                              <p:pRg st="3" end="3"/>
                                            </p:txEl>
                                          </p:spTgt>
                                        </p:tgtEl>
                                        <p:attrNameLst>
                                          <p:attrName>ppt_y</p:attrName>
                                        </p:attrNameLst>
                                      </p:cBhvr>
                                      <p:tavLst>
                                        <p:tav tm="0">
                                          <p:val>
                                            <p:strVal val="#ppt_y+.05"/>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4" presetClass="entr" presetSubtype="0" fill="hold" grpId="0" nodeType="clickEffect">
                                  <p:stCondLst>
                                    <p:cond delay="0"/>
                                  </p:stCondLst>
                                  <p:childTnLst>
                                    <p:set>
                                      <p:cBhvr>
                                        <p:cTn id="34" dur="1" fill="hold">
                                          <p:stCondLst>
                                            <p:cond delay="0"/>
                                          </p:stCondLst>
                                        </p:cTn>
                                        <p:tgtEl>
                                          <p:spTgt spid="107523">
                                            <p:txEl>
                                              <p:pRg st="5" end="5"/>
                                            </p:txEl>
                                          </p:spTgt>
                                        </p:tgtEl>
                                        <p:attrNameLst>
                                          <p:attrName>style.visibility</p:attrName>
                                        </p:attrNameLst>
                                      </p:cBhvr>
                                      <p:to>
                                        <p:strVal val="visible"/>
                                      </p:to>
                                    </p:set>
                                    <p:animEffect transition="in" filter="fade">
                                      <p:cBhvr>
                                        <p:cTn id="35" dur="500"/>
                                        <p:tgtEl>
                                          <p:spTgt spid="107523">
                                            <p:txEl>
                                              <p:pRg st="5" end="5"/>
                                            </p:txEl>
                                          </p:spTgt>
                                        </p:tgtEl>
                                      </p:cBhvr>
                                    </p:animEffect>
                                    <p:anim calcmode="lin" valueType="num">
                                      <p:cBhvr>
                                        <p:cTn id="36" dur="500" fill="hold"/>
                                        <p:tgtEl>
                                          <p:spTgt spid="107523">
                                            <p:txEl>
                                              <p:pRg st="5" end="5"/>
                                            </p:txEl>
                                          </p:spTgt>
                                        </p:tgtEl>
                                        <p:attrNameLst>
                                          <p:attrName>ppt_x</p:attrName>
                                        </p:attrNameLst>
                                      </p:cBhvr>
                                      <p:tavLst>
                                        <p:tav tm="0">
                                          <p:val>
                                            <p:strVal val="#ppt_x"/>
                                          </p:val>
                                        </p:tav>
                                        <p:tav tm="100000">
                                          <p:val>
                                            <p:strVal val="#ppt_x"/>
                                          </p:val>
                                        </p:tav>
                                      </p:tavLst>
                                    </p:anim>
                                    <p:anim calcmode="lin" valueType="num">
                                      <p:cBhvr>
                                        <p:cTn id="37" dur="500" fill="hold"/>
                                        <p:tgtEl>
                                          <p:spTgt spid="107523">
                                            <p:txEl>
                                              <p:pRg st="5" end="5"/>
                                            </p:txEl>
                                          </p:spTgt>
                                        </p:tgtEl>
                                        <p:attrNameLst>
                                          <p:attrName>ppt_y</p:attrName>
                                        </p:attrNameLst>
                                      </p:cBhvr>
                                      <p:tavLst>
                                        <p:tav tm="0">
                                          <p:val>
                                            <p:strVal val="#ppt_y+.05"/>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4" presetClass="entr" presetSubtype="0" fill="hold" grpId="0" nodeType="clickEffect">
                                  <p:stCondLst>
                                    <p:cond delay="0"/>
                                  </p:stCondLst>
                                  <p:childTnLst>
                                    <p:set>
                                      <p:cBhvr>
                                        <p:cTn id="41" dur="1" fill="hold">
                                          <p:stCondLst>
                                            <p:cond delay="0"/>
                                          </p:stCondLst>
                                        </p:cTn>
                                        <p:tgtEl>
                                          <p:spTgt spid="107523">
                                            <p:txEl>
                                              <p:pRg st="6" end="6"/>
                                            </p:txEl>
                                          </p:spTgt>
                                        </p:tgtEl>
                                        <p:attrNameLst>
                                          <p:attrName>style.visibility</p:attrName>
                                        </p:attrNameLst>
                                      </p:cBhvr>
                                      <p:to>
                                        <p:strVal val="visible"/>
                                      </p:to>
                                    </p:set>
                                    <p:animEffect transition="in" filter="fade">
                                      <p:cBhvr>
                                        <p:cTn id="42" dur="500"/>
                                        <p:tgtEl>
                                          <p:spTgt spid="107523">
                                            <p:txEl>
                                              <p:pRg st="6" end="6"/>
                                            </p:txEl>
                                          </p:spTgt>
                                        </p:tgtEl>
                                      </p:cBhvr>
                                    </p:animEffect>
                                    <p:anim calcmode="lin" valueType="num">
                                      <p:cBhvr>
                                        <p:cTn id="43" dur="500" fill="hold"/>
                                        <p:tgtEl>
                                          <p:spTgt spid="107523">
                                            <p:txEl>
                                              <p:pRg st="6" end="6"/>
                                            </p:txEl>
                                          </p:spTgt>
                                        </p:tgtEl>
                                        <p:attrNameLst>
                                          <p:attrName>ppt_x</p:attrName>
                                        </p:attrNameLst>
                                      </p:cBhvr>
                                      <p:tavLst>
                                        <p:tav tm="0">
                                          <p:val>
                                            <p:strVal val="#ppt_x"/>
                                          </p:val>
                                        </p:tav>
                                        <p:tav tm="100000">
                                          <p:val>
                                            <p:strVal val="#ppt_x"/>
                                          </p:val>
                                        </p:tav>
                                      </p:tavLst>
                                    </p:anim>
                                    <p:anim calcmode="lin" valueType="num">
                                      <p:cBhvr>
                                        <p:cTn id="44" dur="500" fill="hold"/>
                                        <p:tgtEl>
                                          <p:spTgt spid="107523">
                                            <p:txEl>
                                              <p:pRg st="6" end="6"/>
                                            </p:txEl>
                                          </p:spTgt>
                                        </p:tgtEl>
                                        <p:attrNameLst>
                                          <p:attrName>ppt_y</p:attrName>
                                        </p:attrNameLst>
                                      </p:cBhvr>
                                      <p:tavLst>
                                        <p:tav tm="0">
                                          <p:val>
                                            <p:strVal val="#ppt_y+.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7522" grpId="0"/>
      <p:bldP spid="107523" grpId="0" build="p"/>
    </p:bldLst>
  </p:timing>
</p:sld>
</file>

<file path=ppt/slides/slide3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7522" name="Rectangle 2">
            <a:extLst>
              <a:ext uri="{FF2B5EF4-FFF2-40B4-BE49-F238E27FC236}">
                <a16:creationId xmlns:a16="http://schemas.microsoft.com/office/drawing/2014/main" id="{1BB0AC70-8626-2DEE-DB43-C5FB995B39C3}"/>
              </a:ext>
            </a:extLst>
          </p:cNvPr>
          <p:cNvSpPr>
            <a:spLocks noGrp="1" noChangeArrowheads="1"/>
          </p:cNvSpPr>
          <p:nvPr>
            <p:ph type="title"/>
          </p:nvPr>
        </p:nvSpPr>
        <p:spPr>
          <a:xfrm>
            <a:off x="0" y="0"/>
            <a:ext cx="9144000" cy="2362200"/>
          </a:xfrm>
        </p:spPr>
        <p:txBody>
          <a:bodyPr/>
          <a:lstStyle/>
          <a:p>
            <a:pPr algn="l"/>
            <a:r>
              <a:rPr lang="en-US" altLang="en-US" sz="3600" dirty="0"/>
              <a:t>CHRISTIANITY IN THE WHOLE WORLD, FACTORS HELPED THE SPREAD OF CHRISTIANITY AND RELATIONSHIP WITH THE ROMAN GOVERNMENT  </a:t>
            </a:r>
            <a:br>
              <a:rPr lang="en-US" altLang="en-US" sz="3600" dirty="0"/>
            </a:br>
            <a:endParaRPr lang="en-US" altLang="en-US" sz="3600" dirty="0"/>
          </a:p>
        </p:txBody>
      </p:sp>
      <p:sp>
        <p:nvSpPr>
          <p:cNvPr id="107523" name="Rectangle 3">
            <a:extLst>
              <a:ext uri="{FF2B5EF4-FFF2-40B4-BE49-F238E27FC236}">
                <a16:creationId xmlns:a16="http://schemas.microsoft.com/office/drawing/2014/main" id="{8B0EDBB9-128A-E027-6E46-08BC8FE1E294}"/>
              </a:ext>
            </a:extLst>
          </p:cNvPr>
          <p:cNvSpPr>
            <a:spLocks noGrp="1" noChangeArrowheads="1"/>
          </p:cNvSpPr>
          <p:nvPr>
            <p:ph type="body" idx="1"/>
          </p:nvPr>
        </p:nvSpPr>
        <p:spPr>
          <a:xfrm>
            <a:off x="0" y="1828800"/>
            <a:ext cx="8915400" cy="5029200"/>
          </a:xfrm>
        </p:spPr>
        <p:txBody>
          <a:bodyPr/>
          <a:lstStyle/>
          <a:p>
            <a:r>
              <a:rPr lang="en-CA" sz="2000" u="sng" dirty="0"/>
              <a:t>The persecution under </a:t>
            </a:r>
            <a:r>
              <a:rPr lang="en-CA" sz="2000" u="sng" dirty="0" err="1"/>
              <a:t>Domitan</a:t>
            </a:r>
            <a:r>
              <a:rPr lang="en-CA" sz="2000" u="sng" dirty="0"/>
              <a:t>:</a:t>
            </a:r>
            <a:br>
              <a:rPr lang="en-CA" sz="1800" dirty="0"/>
            </a:br>
            <a:endParaRPr lang="en-CA" sz="1800" dirty="0"/>
          </a:p>
          <a:p>
            <a:r>
              <a:rPr lang="en-CA" sz="1800" dirty="0" err="1"/>
              <a:t>Domitan</a:t>
            </a:r>
            <a:r>
              <a:rPr lang="en-CA" sz="1800" dirty="0"/>
              <a:t> considered himself “God and Lord”. He considered any Christian his enemy. He killed many Christians including some of his relatives. </a:t>
            </a:r>
            <a:r>
              <a:rPr lang="en-CA" sz="1800" dirty="0" err="1"/>
              <a:t>Domitan</a:t>
            </a:r>
            <a:r>
              <a:rPr lang="en-CA" sz="1800" dirty="0"/>
              <a:t> was the one who exiled St. John after putting him in jail. </a:t>
            </a:r>
            <a:endParaRPr lang="en-US" altLang="en-US" sz="1800" dirty="0"/>
          </a:p>
        </p:txBody>
      </p:sp>
    </p:spTree>
    <p:extLst>
      <p:ext uri="{BB962C8B-B14F-4D97-AF65-F5344CB8AC3E}">
        <p14:creationId xmlns:p14="http://schemas.microsoft.com/office/powerpoint/2010/main" val="2513157895"/>
      </p:ext>
    </p:extLst>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9" presetClass="entr" presetSubtype="0" fill="hold" grpId="0" nodeType="withEffect">
                                  <p:stCondLst>
                                    <p:cond delay="0"/>
                                  </p:stCondLst>
                                  <p:childTnLst>
                                    <p:set>
                                      <p:cBhvr>
                                        <p:cTn id="6" dur="1" fill="hold">
                                          <p:stCondLst>
                                            <p:cond delay="0"/>
                                          </p:stCondLst>
                                        </p:cTn>
                                        <p:tgtEl>
                                          <p:spTgt spid="107522"/>
                                        </p:tgtEl>
                                        <p:attrNameLst>
                                          <p:attrName>style.visibility</p:attrName>
                                        </p:attrNameLst>
                                      </p:cBhvr>
                                      <p:to>
                                        <p:strVal val="visible"/>
                                      </p:to>
                                    </p:set>
                                    <p:anim calcmode="lin" valueType="num">
                                      <p:cBhvr>
                                        <p:cTn id="7" dur="1000" fill="hold"/>
                                        <p:tgtEl>
                                          <p:spTgt spid="107522"/>
                                        </p:tgtEl>
                                        <p:attrNameLst>
                                          <p:attrName>ppt_x</p:attrName>
                                        </p:attrNameLst>
                                      </p:cBhvr>
                                      <p:tavLst>
                                        <p:tav tm="0">
                                          <p:val>
                                            <p:strVal val="#ppt_x-.2"/>
                                          </p:val>
                                        </p:tav>
                                        <p:tav tm="100000">
                                          <p:val>
                                            <p:strVal val="#ppt_x"/>
                                          </p:val>
                                        </p:tav>
                                      </p:tavLst>
                                    </p:anim>
                                    <p:anim calcmode="lin" valueType="num">
                                      <p:cBhvr>
                                        <p:cTn id="8" dur="1000" fill="hold"/>
                                        <p:tgtEl>
                                          <p:spTgt spid="107522"/>
                                        </p:tgtEl>
                                        <p:attrNameLst>
                                          <p:attrName>ppt_y</p:attrName>
                                        </p:attrNameLst>
                                      </p:cBhvr>
                                      <p:tavLst>
                                        <p:tav tm="0">
                                          <p:val>
                                            <p:strVal val="#ppt_y"/>
                                          </p:val>
                                        </p:tav>
                                        <p:tav tm="100000">
                                          <p:val>
                                            <p:strVal val="#ppt_y"/>
                                          </p:val>
                                        </p:tav>
                                      </p:tavLst>
                                    </p:anim>
                                    <p:animEffect transition="in" filter="wipe(right)" prLst="gradientSize: 0.1">
                                      <p:cBhvr>
                                        <p:cTn id="9" dur="1000"/>
                                        <p:tgtEl>
                                          <p:spTgt spid="107522"/>
                                        </p:tgtEl>
                                      </p:cBhvr>
                                    </p:animEffect>
                                  </p:childTnLst>
                                </p:cTn>
                              </p:par>
                            </p:childTnLst>
                          </p:cTn>
                        </p:par>
                      </p:childTnLst>
                    </p:cTn>
                  </p:par>
                  <p:par>
                    <p:cTn id="10" fill="hold">
                      <p:stCondLst>
                        <p:cond delay="indefinite"/>
                      </p:stCondLst>
                      <p:childTnLst>
                        <p:par>
                          <p:cTn id="11" fill="hold">
                            <p:stCondLst>
                              <p:cond delay="0"/>
                            </p:stCondLst>
                            <p:childTnLst>
                              <p:par>
                                <p:cTn id="12" presetID="44" presetClass="entr" presetSubtype="0" fill="hold" grpId="0" nodeType="clickEffect">
                                  <p:stCondLst>
                                    <p:cond delay="0"/>
                                  </p:stCondLst>
                                  <p:childTnLst>
                                    <p:set>
                                      <p:cBhvr>
                                        <p:cTn id="13" dur="1" fill="hold">
                                          <p:stCondLst>
                                            <p:cond delay="0"/>
                                          </p:stCondLst>
                                        </p:cTn>
                                        <p:tgtEl>
                                          <p:spTgt spid="107523">
                                            <p:txEl>
                                              <p:pRg st="0" end="0"/>
                                            </p:txEl>
                                          </p:spTgt>
                                        </p:tgtEl>
                                        <p:attrNameLst>
                                          <p:attrName>style.visibility</p:attrName>
                                        </p:attrNameLst>
                                      </p:cBhvr>
                                      <p:to>
                                        <p:strVal val="visible"/>
                                      </p:to>
                                    </p:set>
                                    <p:animEffect transition="in" filter="fade">
                                      <p:cBhvr>
                                        <p:cTn id="14" dur="500"/>
                                        <p:tgtEl>
                                          <p:spTgt spid="107523">
                                            <p:txEl>
                                              <p:pRg st="0" end="0"/>
                                            </p:txEl>
                                          </p:spTgt>
                                        </p:tgtEl>
                                      </p:cBhvr>
                                    </p:animEffect>
                                    <p:anim calcmode="lin" valueType="num">
                                      <p:cBhvr>
                                        <p:cTn id="15" dur="500" fill="hold"/>
                                        <p:tgtEl>
                                          <p:spTgt spid="107523">
                                            <p:txEl>
                                              <p:pRg st="0" end="0"/>
                                            </p:txEl>
                                          </p:spTgt>
                                        </p:tgtEl>
                                        <p:attrNameLst>
                                          <p:attrName>ppt_x</p:attrName>
                                        </p:attrNameLst>
                                      </p:cBhvr>
                                      <p:tavLst>
                                        <p:tav tm="0">
                                          <p:val>
                                            <p:strVal val="#ppt_x"/>
                                          </p:val>
                                        </p:tav>
                                        <p:tav tm="100000">
                                          <p:val>
                                            <p:strVal val="#ppt_x"/>
                                          </p:val>
                                        </p:tav>
                                      </p:tavLst>
                                    </p:anim>
                                    <p:anim calcmode="lin" valueType="num">
                                      <p:cBhvr>
                                        <p:cTn id="16" dur="500" fill="hold"/>
                                        <p:tgtEl>
                                          <p:spTgt spid="107523">
                                            <p:txEl>
                                              <p:pRg st="0" end="0"/>
                                            </p:txEl>
                                          </p:spTgt>
                                        </p:tgtEl>
                                        <p:attrNameLst>
                                          <p:attrName>ppt_y</p:attrName>
                                        </p:attrNameLst>
                                      </p:cBhvr>
                                      <p:tavLst>
                                        <p:tav tm="0">
                                          <p:val>
                                            <p:strVal val="#ppt_y+.05"/>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4" presetClass="entr" presetSubtype="0" fill="hold" grpId="0" nodeType="clickEffect">
                                  <p:stCondLst>
                                    <p:cond delay="0"/>
                                  </p:stCondLst>
                                  <p:childTnLst>
                                    <p:set>
                                      <p:cBhvr>
                                        <p:cTn id="20" dur="1" fill="hold">
                                          <p:stCondLst>
                                            <p:cond delay="0"/>
                                          </p:stCondLst>
                                        </p:cTn>
                                        <p:tgtEl>
                                          <p:spTgt spid="107523">
                                            <p:txEl>
                                              <p:pRg st="1" end="1"/>
                                            </p:txEl>
                                          </p:spTgt>
                                        </p:tgtEl>
                                        <p:attrNameLst>
                                          <p:attrName>style.visibility</p:attrName>
                                        </p:attrNameLst>
                                      </p:cBhvr>
                                      <p:to>
                                        <p:strVal val="visible"/>
                                      </p:to>
                                    </p:set>
                                    <p:animEffect transition="in" filter="fade">
                                      <p:cBhvr>
                                        <p:cTn id="21" dur="500"/>
                                        <p:tgtEl>
                                          <p:spTgt spid="107523">
                                            <p:txEl>
                                              <p:pRg st="1" end="1"/>
                                            </p:txEl>
                                          </p:spTgt>
                                        </p:tgtEl>
                                      </p:cBhvr>
                                    </p:animEffect>
                                    <p:anim calcmode="lin" valueType="num">
                                      <p:cBhvr>
                                        <p:cTn id="22" dur="500" fill="hold"/>
                                        <p:tgtEl>
                                          <p:spTgt spid="107523">
                                            <p:txEl>
                                              <p:pRg st="1" end="1"/>
                                            </p:txEl>
                                          </p:spTgt>
                                        </p:tgtEl>
                                        <p:attrNameLst>
                                          <p:attrName>ppt_x</p:attrName>
                                        </p:attrNameLst>
                                      </p:cBhvr>
                                      <p:tavLst>
                                        <p:tav tm="0">
                                          <p:val>
                                            <p:strVal val="#ppt_x"/>
                                          </p:val>
                                        </p:tav>
                                        <p:tav tm="100000">
                                          <p:val>
                                            <p:strVal val="#ppt_x"/>
                                          </p:val>
                                        </p:tav>
                                      </p:tavLst>
                                    </p:anim>
                                    <p:anim calcmode="lin" valueType="num">
                                      <p:cBhvr>
                                        <p:cTn id="23" dur="500" fill="hold"/>
                                        <p:tgtEl>
                                          <p:spTgt spid="107523">
                                            <p:txEl>
                                              <p:pRg st="1" end="1"/>
                                            </p:txEl>
                                          </p:spTgt>
                                        </p:tgtEl>
                                        <p:attrNameLst>
                                          <p:attrName>ppt_y</p:attrName>
                                        </p:attrNameLst>
                                      </p:cBhvr>
                                      <p:tavLst>
                                        <p:tav tm="0">
                                          <p:val>
                                            <p:strVal val="#ppt_y+.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7522" grpId="0"/>
      <p:bldP spid="107523" grpId="0" build="p"/>
    </p:bldLst>
  </p:timing>
</p:sld>
</file>

<file path=ppt/slides/slide3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8546" name="Rectangle 2">
            <a:extLst>
              <a:ext uri="{FF2B5EF4-FFF2-40B4-BE49-F238E27FC236}">
                <a16:creationId xmlns:a16="http://schemas.microsoft.com/office/drawing/2014/main" id="{E030AF6C-F2F2-2F32-80A3-7476F0995A63}"/>
              </a:ext>
            </a:extLst>
          </p:cNvPr>
          <p:cNvSpPr>
            <a:spLocks noGrp="1" noChangeArrowheads="1"/>
          </p:cNvSpPr>
          <p:nvPr>
            <p:ph type="title"/>
          </p:nvPr>
        </p:nvSpPr>
        <p:spPr>
          <a:xfrm>
            <a:off x="0" y="76200"/>
            <a:ext cx="9144000" cy="1600200"/>
          </a:xfrm>
        </p:spPr>
        <p:txBody>
          <a:bodyPr/>
          <a:lstStyle/>
          <a:p>
            <a:pPr algn="l"/>
            <a:r>
              <a:rPr lang="en-US" altLang="en-US" sz="3600" dirty="0"/>
              <a:t>THE WORSHIPPING SYSTEM IN THE APOSTLES’ CHURCH </a:t>
            </a:r>
            <a:br>
              <a:rPr lang="en-US" altLang="en-US" sz="3600" dirty="0"/>
            </a:br>
            <a:endParaRPr lang="en-US" altLang="en-US" sz="3600" dirty="0"/>
          </a:p>
        </p:txBody>
      </p:sp>
      <p:sp>
        <p:nvSpPr>
          <p:cNvPr id="108547" name="Rectangle 3">
            <a:extLst>
              <a:ext uri="{FF2B5EF4-FFF2-40B4-BE49-F238E27FC236}">
                <a16:creationId xmlns:a16="http://schemas.microsoft.com/office/drawing/2014/main" id="{292DB18A-4ACF-AC84-DB5B-AE1E7D0D65E7}"/>
              </a:ext>
            </a:extLst>
          </p:cNvPr>
          <p:cNvSpPr>
            <a:spLocks noGrp="1" noChangeArrowheads="1"/>
          </p:cNvSpPr>
          <p:nvPr>
            <p:ph type="body" idx="1"/>
          </p:nvPr>
        </p:nvSpPr>
        <p:spPr>
          <a:xfrm>
            <a:off x="0" y="1676400"/>
            <a:ext cx="8915400" cy="5867400"/>
          </a:xfrm>
        </p:spPr>
        <p:txBody>
          <a:bodyPr/>
          <a:lstStyle/>
          <a:p>
            <a:r>
              <a:rPr lang="en-CA" sz="1400" dirty="0"/>
              <a:t>“I write so that you may know how you ought to conduct yourself in the house of God...” (1 Tim 3:15) </a:t>
            </a:r>
          </a:p>
          <a:p>
            <a:r>
              <a:rPr lang="en-CA" sz="1400" dirty="0"/>
              <a:t>Before we go into details of the system of worshipping, let us first talk about the importance of the church to the believer. The church in the Apostolic state of mind is the house of God, “but if I am delayed, I write so that you may know how you ought to conduct yourself in the house of God, which is the church of the living God, the pillar and ground of the truth.” (1Timothy 3:15) The Church is the bride of Christ. </a:t>
            </a:r>
          </a:p>
          <a:p>
            <a:r>
              <a:rPr lang="en-CA" sz="1400" dirty="0"/>
              <a:t>We gain a lot of blessings and grace from the Holy Sacraments practiced by the church. The church in the Apostolic era emphasized the importance of the Sacraments:</a:t>
            </a:r>
            <a:br>
              <a:rPr lang="en-CA" sz="1400" dirty="0"/>
            </a:br>
            <a:r>
              <a:rPr lang="en-CA" sz="1400" dirty="0"/>
              <a:t>Please read Acts 9 and Acts 10 for the Baptism of Saul and </a:t>
            </a:r>
            <a:r>
              <a:rPr lang="en-CA" sz="1400" dirty="0" err="1"/>
              <a:t>Kernilius</a:t>
            </a:r>
            <a:r>
              <a:rPr lang="en-CA" sz="1400" dirty="0"/>
              <a:t> respectively. </a:t>
            </a:r>
          </a:p>
          <a:p>
            <a:endParaRPr lang="en-CA" sz="1400" dirty="0"/>
          </a:p>
          <a:p>
            <a:r>
              <a:rPr lang="en-CA" sz="1800" u="sng" dirty="0"/>
              <a:t>(A) The Lord’s Day: “Sunday” </a:t>
            </a:r>
          </a:p>
          <a:p>
            <a:r>
              <a:rPr lang="en-CA" sz="1400" dirty="0"/>
              <a:t>Sunday was called the Lord’s day because our Lord Jesus arose from the dead on that day. Sunday replaced Saturday that the Jews celebrate. In many locations in the Bible we see Sunday as the day of the week in which the Christians got together to have the Eucharist, “And after eight days His disciples were again inside, and Thomas with them. Jesus came, the doors being shut, and stood in the midst, and said, ‘Peace to you!’” (John 20:26), “Now on the first day of the week, when the disciples came together to break bread, Paul, ready to depart the next day, spoke to them and continued his message until midnight.” (Acts 20:7), “On the first day of the week let each one of you lay something aside, storing up as he may prosper, that there be no collections when I come.” (1Cor 16:2.) </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9" presetClass="entr" presetSubtype="0" fill="hold" grpId="0" nodeType="withEffect">
                                  <p:stCondLst>
                                    <p:cond delay="0"/>
                                  </p:stCondLst>
                                  <p:childTnLst>
                                    <p:set>
                                      <p:cBhvr>
                                        <p:cTn id="6" dur="1" fill="hold">
                                          <p:stCondLst>
                                            <p:cond delay="0"/>
                                          </p:stCondLst>
                                        </p:cTn>
                                        <p:tgtEl>
                                          <p:spTgt spid="108546"/>
                                        </p:tgtEl>
                                        <p:attrNameLst>
                                          <p:attrName>style.visibility</p:attrName>
                                        </p:attrNameLst>
                                      </p:cBhvr>
                                      <p:to>
                                        <p:strVal val="visible"/>
                                      </p:to>
                                    </p:set>
                                    <p:anim calcmode="lin" valueType="num">
                                      <p:cBhvr>
                                        <p:cTn id="7" dur="1000" fill="hold"/>
                                        <p:tgtEl>
                                          <p:spTgt spid="108546"/>
                                        </p:tgtEl>
                                        <p:attrNameLst>
                                          <p:attrName>ppt_x</p:attrName>
                                        </p:attrNameLst>
                                      </p:cBhvr>
                                      <p:tavLst>
                                        <p:tav tm="0">
                                          <p:val>
                                            <p:strVal val="#ppt_x-.2"/>
                                          </p:val>
                                        </p:tav>
                                        <p:tav tm="100000">
                                          <p:val>
                                            <p:strVal val="#ppt_x"/>
                                          </p:val>
                                        </p:tav>
                                      </p:tavLst>
                                    </p:anim>
                                    <p:anim calcmode="lin" valueType="num">
                                      <p:cBhvr>
                                        <p:cTn id="8" dur="1000" fill="hold"/>
                                        <p:tgtEl>
                                          <p:spTgt spid="108546"/>
                                        </p:tgtEl>
                                        <p:attrNameLst>
                                          <p:attrName>ppt_y</p:attrName>
                                        </p:attrNameLst>
                                      </p:cBhvr>
                                      <p:tavLst>
                                        <p:tav tm="0">
                                          <p:val>
                                            <p:strVal val="#ppt_y"/>
                                          </p:val>
                                        </p:tav>
                                        <p:tav tm="100000">
                                          <p:val>
                                            <p:strVal val="#ppt_y"/>
                                          </p:val>
                                        </p:tav>
                                      </p:tavLst>
                                    </p:anim>
                                    <p:animEffect transition="in" filter="wipe(right)" prLst="gradientSize: 0.1">
                                      <p:cBhvr>
                                        <p:cTn id="9" dur="1000"/>
                                        <p:tgtEl>
                                          <p:spTgt spid="108546"/>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44" presetClass="entr" presetSubtype="0" fill="hold" grpId="0" nodeType="clickEffect">
                                  <p:stCondLst>
                                    <p:cond delay="0"/>
                                  </p:stCondLst>
                                  <p:childTnLst>
                                    <p:set>
                                      <p:cBhvr>
                                        <p:cTn id="13" dur="1" fill="hold">
                                          <p:stCondLst>
                                            <p:cond delay="0"/>
                                          </p:stCondLst>
                                        </p:cTn>
                                        <p:tgtEl>
                                          <p:spTgt spid="108547">
                                            <p:txEl>
                                              <p:pRg st="0" end="0"/>
                                            </p:txEl>
                                          </p:spTgt>
                                        </p:tgtEl>
                                        <p:attrNameLst>
                                          <p:attrName>style.visibility</p:attrName>
                                        </p:attrNameLst>
                                      </p:cBhvr>
                                      <p:to>
                                        <p:strVal val="visible"/>
                                      </p:to>
                                    </p:set>
                                    <p:animEffect transition="in" filter="fade">
                                      <p:cBhvr>
                                        <p:cTn id="14" dur="500"/>
                                        <p:tgtEl>
                                          <p:spTgt spid="108547">
                                            <p:txEl>
                                              <p:pRg st="0" end="0"/>
                                            </p:txEl>
                                          </p:spTgt>
                                        </p:tgtEl>
                                      </p:cBhvr>
                                    </p:animEffect>
                                    <p:anim calcmode="lin" valueType="num">
                                      <p:cBhvr>
                                        <p:cTn id="15" dur="500" fill="hold"/>
                                        <p:tgtEl>
                                          <p:spTgt spid="108547">
                                            <p:txEl>
                                              <p:pRg st="0" end="0"/>
                                            </p:txEl>
                                          </p:spTgt>
                                        </p:tgtEl>
                                        <p:attrNameLst>
                                          <p:attrName>ppt_x</p:attrName>
                                        </p:attrNameLst>
                                      </p:cBhvr>
                                      <p:tavLst>
                                        <p:tav tm="0">
                                          <p:val>
                                            <p:strVal val="#ppt_x"/>
                                          </p:val>
                                        </p:tav>
                                        <p:tav tm="100000">
                                          <p:val>
                                            <p:strVal val="#ppt_x"/>
                                          </p:val>
                                        </p:tav>
                                      </p:tavLst>
                                    </p:anim>
                                    <p:anim calcmode="lin" valueType="num">
                                      <p:cBhvr>
                                        <p:cTn id="16" dur="500" fill="hold"/>
                                        <p:tgtEl>
                                          <p:spTgt spid="108547">
                                            <p:txEl>
                                              <p:pRg st="0" end="0"/>
                                            </p:txEl>
                                          </p:spTgt>
                                        </p:tgtEl>
                                        <p:attrNameLst>
                                          <p:attrName>ppt_y</p:attrName>
                                        </p:attrNameLst>
                                      </p:cBhvr>
                                      <p:tavLst>
                                        <p:tav tm="0">
                                          <p:val>
                                            <p:strVal val="#ppt_y+.05"/>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4" presetClass="entr" presetSubtype="0" fill="hold" grpId="0" nodeType="clickEffect">
                                  <p:stCondLst>
                                    <p:cond delay="0"/>
                                  </p:stCondLst>
                                  <p:childTnLst>
                                    <p:set>
                                      <p:cBhvr>
                                        <p:cTn id="20" dur="1" fill="hold">
                                          <p:stCondLst>
                                            <p:cond delay="0"/>
                                          </p:stCondLst>
                                        </p:cTn>
                                        <p:tgtEl>
                                          <p:spTgt spid="108547">
                                            <p:txEl>
                                              <p:pRg st="1" end="1"/>
                                            </p:txEl>
                                          </p:spTgt>
                                        </p:tgtEl>
                                        <p:attrNameLst>
                                          <p:attrName>style.visibility</p:attrName>
                                        </p:attrNameLst>
                                      </p:cBhvr>
                                      <p:to>
                                        <p:strVal val="visible"/>
                                      </p:to>
                                    </p:set>
                                    <p:animEffect transition="in" filter="fade">
                                      <p:cBhvr>
                                        <p:cTn id="21" dur="500"/>
                                        <p:tgtEl>
                                          <p:spTgt spid="108547">
                                            <p:txEl>
                                              <p:pRg st="1" end="1"/>
                                            </p:txEl>
                                          </p:spTgt>
                                        </p:tgtEl>
                                      </p:cBhvr>
                                    </p:animEffect>
                                    <p:anim calcmode="lin" valueType="num">
                                      <p:cBhvr>
                                        <p:cTn id="22" dur="500" fill="hold"/>
                                        <p:tgtEl>
                                          <p:spTgt spid="108547">
                                            <p:txEl>
                                              <p:pRg st="1" end="1"/>
                                            </p:txEl>
                                          </p:spTgt>
                                        </p:tgtEl>
                                        <p:attrNameLst>
                                          <p:attrName>ppt_x</p:attrName>
                                        </p:attrNameLst>
                                      </p:cBhvr>
                                      <p:tavLst>
                                        <p:tav tm="0">
                                          <p:val>
                                            <p:strVal val="#ppt_x"/>
                                          </p:val>
                                        </p:tav>
                                        <p:tav tm="100000">
                                          <p:val>
                                            <p:strVal val="#ppt_x"/>
                                          </p:val>
                                        </p:tav>
                                      </p:tavLst>
                                    </p:anim>
                                    <p:anim calcmode="lin" valueType="num">
                                      <p:cBhvr>
                                        <p:cTn id="23" dur="500" fill="hold"/>
                                        <p:tgtEl>
                                          <p:spTgt spid="108547">
                                            <p:txEl>
                                              <p:pRg st="1" end="1"/>
                                            </p:txEl>
                                          </p:spTgt>
                                        </p:tgtEl>
                                        <p:attrNameLst>
                                          <p:attrName>ppt_y</p:attrName>
                                        </p:attrNameLst>
                                      </p:cBhvr>
                                      <p:tavLst>
                                        <p:tav tm="0">
                                          <p:val>
                                            <p:strVal val="#ppt_y+.05"/>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4" presetClass="entr" presetSubtype="0" fill="hold" grpId="0" nodeType="clickEffect">
                                  <p:stCondLst>
                                    <p:cond delay="0"/>
                                  </p:stCondLst>
                                  <p:childTnLst>
                                    <p:set>
                                      <p:cBhvr>
                                        <p:cTn id="27" dur="1" fill="hold">
                                          <p:stCondLst>
                                            <p:cond delay="0"/>
                                          </p:stCondLst>
                                        </p:cTn>
                                        <p:tgtEl>
                                          <p:spTgt spid="108547">
                                            <p:txEl>
                                              <p:pRg st="2" end="2"/>
                                            </p:txEl>
                                          </p:spTgt>
                                        </p:tgtEl>
                                        <p:attrNameLst>
                                          <p:attrName>style.visibility</p:attrName>
                                        </p:attrNameLst>
                                      </p:cBhvr>
                                      <p:to>
                                        <p:strVal val="visible"/>
                                      </p:to>
                                    </p:set>
                                    <p:animEffect transition="in" filter="fade">
                                      <p:cBhvr>
                                        <p:cTn id="28" dur="500"/>
                                        <p:tgtEl>
                                          <p:spTgt spid="108547">
                                            <p:txEl>
                                              <p:pRg st="2" end="2"/>
                                            </p:txEl>
                                          </p:spTgt>
                                        </p:tgtEl>
                                      </p:cBhvr>
                                    </p:animEffect>
                                    <p:anim calcmode="lin" valueType="num">
                                      <p:cBhvr>
                                        <p:cTn id="29" dur="500" fill="hold"/>
                                        <p:tgtEl>
                                          <p:spTgt spid="108547">
                                            <p:txEl>
                                              <p:pRg st="2" end="2"/>
                                            </p:txEl>
                                          </p:spTgt>
                                        </p:tgtEl>
                                        <p:attrNameLst>
                                          <p:attrName>ppt_x</p:attrName>
                                        </p:attrNameLst>
                                      </p:cBhvr>
                                      <p:tavLst>
                                        <p:tav tm="0">
                                          <p:val>
                                            <p:strVal val="#ppt_x"/>
                                          </p:val>
                                        </p:tav>
                                        <p:tav tm="100000">
                                          <p:val>
                                            <p:strVal val="#ppt_x"/>
                                          </p:val>
                                        </p:tav>
                                      </p:tavLst>
                                    </p:anim>
                                    <p:anim calcmode="lin" valueType="num">
                                      <p:cBhvr>
                                        <p:cTn id="30" dur="500" fill="hold"/>
                                        <p:tgtEl>
                                          <p:spTgt spid="108547">
                                            <p:txEl>
                                              <p:pRg st="2" end="2"/>
                                            </p:txEl>
                                          </p:spTgt>
                                        </p:tgtEl>
                                        <p:attrNameLst>
                                          <p:attrName>ppt_y</p:attrName>
                                        </p:attrNameLst>
                                      </p:cBhvr>
                                      <p:tavLst>
                                        <p:tav tm="0">
                                          <p:val>
                                            <p:strVal val="#ppt_y+.05"/>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4" presetClass="entr" presetSubtype="0" fill="hold" grpId="0" nodeType="clickEffect">
                                  <p:stCondLst>
                                    <p:cond delay="0"/>
                                  </p:stCondLst>
                                  <p:childTnLst>
                                    <p:set>
                                      <p:cBhvr>
                                        <p:cTn id="34" dur="1" fill="hold">
                                          <p:stCondLst>
                                            <p:cond delay="0"/>
                                          </p:stCondLst>
                                        </p:cTn>
                                        <p:tgtEl>
                                          <p:spTgt spid="108547">
                                            <p:txEl>
                                              <p:pRg st="4" end="4"/>
                                            </p:txEl>
                                          </p:spTgt>
                                        </p:tgtEl>
                                        <p:attrNameLst>
                                          <p:attrName>style.visibility</p:attrName>
                                        </p:attrNameLst>
                                      </p:cBhvr>
                                      <p:to>
                                        <p:strVal val="visible"/>
                                      </p:to>
                                    </p:set>
                                    <p:animEffect transition="in" filter="fade">
                                      <p:cBhvr>
                                        <p:cTn id="35" dur="500"/>
                                        <p:tgtEl>
                                          <p:spTgt spid="108547">
                                            <p:txEl>
                                              <p:pRg st="4" end="4"/>
                                            </p:txEl>
                                          </p:spTgt>
                                        </p:tgtEl>
                                      </p:cBhvr>
                                    </p:animEffect>
                                    <p:anim calcmode="lin" valueType="num">
                                      <p:cBhvr>
                                        <p:cTn id="36" dur="500" fill="hold"/>
                                        <p:tgtEl>
                                          <p:spTgt spid="108547">
                                            <p:txEl>
                                              <p:pRg st="4" end="4"/>
                                            </p:txEl>
                                          </p:spTgt>
                                        </p:tgtEl>
                                        <p:attrNameLst>
                                          <p:attrName>ppt_x</p:attrName>
                                        </p:attrNameLst>
                                      </p:cBhvr>
                                      <p:tavLst>
                                        <p:tav tm="0">
                                          <p:val>
                                            <p:strVal val="#ppt_x"/>
                                          </p:val>
                                        </p:tav>
                                        <p:tav tm="100000">
                                          <p:val>
                                            <p:strVal val="#ppt_x"/>
                                          </p:val>
                                        </p:tav>
                                      </p:tavLst>
                                    </p:anim>
                                    <p:anim calcmode="lin" valueType="num">
                                      <p:cBhvr>
                                        <p:cTn id="37" dur="500" fill="hold"/>
                                        <p:tgtEl>
                                          <p:spTgt spid="108547">
                                            <p:txEl>
                                              <p:pRg st="4" end="4"/>
                                            </p:txEl>
                                          </p:spTgt>
                                        </p:tgtEl>
                                        <p:attrNameLst>
                                          <p:attrName>ppt_y</p:attrName>
                                        </p:attrNameLst>
                                      </p:cBhvr>
                                      <p:tavLst>
                                        <p:tav tm="0">
                                          <p:val>
                                            <p:strVal val="#ppt_y+.05"/>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4" presetClass="entr" presetSubtype="0" fill="hold" grpId="0" nodeType="clickEffect">
                                  <p:stCondLst>
                                    <p:cond delay="0"/>
                                  </p:stCondLst>
                                  <p:childTnLst>
                                    <p:set>
                                      <p:cBhvr>
                                        <p:cTn id="41" dur="1" fill="hold">
                                          <p:stCondLst>
                                            <p:cond delay="0"/>
                                          </p:stCondLst>
                                        </p:cTn>
                                        <p:tgtEl>
                                          <p:spTgt spid="108547">
                                            <p:txEl>
                                              <p:pRg st="5" end="5"/>
                                            </p:txEl>
                                          </p:spTgt>
                                        </p:tgtEl>
                                        <p:attrNameLst>
                                          <p:attrName>style.visibility</p:attrName>
                                        </p:attrNameLst>
                                      </p:cBhvr>
                                      <p:to>
                                        <p:strVal val="visible"/>
                                      </p:to>
                                    </p:set>
                                    <p:animEffect transition="in" filter="fade">
                                      <p:cBhvr>
                                        <p:cTn id="42" dur="500"/>
                                        <p:tgtEl>
                                          <p:spTgt spid="108547">
                                            <p:txEl>
                                              <p:pRg st="5" end="5"/>
                                            </p:txEl>
                                          </p:spTgt>
                                        </p:tgtEl>
                                      </p:cBhvr>
                                    </p:animEffect>
                                    <p:anim calcmode="lin" valueType="num">
                                      <p:cBhvr>
                                        <p:cTn id="43" dur="500" fill="hold"/>
                                        <p:tgtEl>
                                          <p:spTgt spid="108547">
                                            <p:txEl>
                                              <p:pRg st="5" end="5"/>
                                            </p:txEl>
                                          </p:spTgt>
                                        </p:tgtEl>
                                        <p:attrNameLst>
                                          <p:attrName>ppt_x</p:attrName>
                                        </p:attrNameLst>
                                      </p:cBhvr>
                                      <p:tavLst>
                                        <p:tav tm="0">
                                          <p:val>
                                            <p:strVal val="#ppt_x"/>
                                          </p:val>
                                        </p:tav>
                                        <p:tav tm="100000">
                                          <p:val>
                                            <p:strVal val="#ppt_x"/>
                                          </p:val>
                                        </p:tav>
                                      </p:tavLst>
                                    </p:anim>
                                    <p:anim calcmode="lin" valueType="num">
                                      <p:cBhvr>
                                        <p:cTn id="44" dur="500" fill="hold"/>
                                        <p:tgtEl>
                                          <p:spTgt spid="108547">
                                            <p:txEl>
                                              <p:pRg st="5" end="5"/>
                                            </p:txEl>
                                          </p:spTgt>
                                        </p:tgtEl>
                                        <p:attrNameLst>
                                          <p:attrName>ppt_y</p:attrName>
                                        </p:attrNameLst>
                                      </p:cBhvr>
                                      <p:tavLst>
                                        <p:tav tm="0">
                                          <p:val>
                                            <p:strVal val="#ppt_y+.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8546" grpId="0"/>
      <p:bldP spid="108547"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Rectangle 2">
            <a:extLst>
              <a:ext uri="{FF2B5EF4-FFF2-40B4-BE49-F238E27FC236}">
                <a16:creationId xmlns:a16="http://schemas.microsoft.com/office/drawing/2014/main" id="{4E0E7A84-07BB-8687-83E8-37BD9E41BF45}"/>
              </a:ext>
            </a:extLst>
          </p:cNvPr>
          <p:cNvSpPr>
            <a:spLocks noGrp="1" noChangeArrowheads="1"/>
          </p:cNvSpPr>
          <p:nvPr>
            <p:ph type="title"/>
          </p:nvPr>
        </p:nvSpPr>
        <p:spPr>
          <a:xfrm>
            <a:off x="0" y="304800"/>
            <a:ext cx="9144000" cy="1219200"/>
          </a:xfrm>
        </p:spPr>
        <p:txBody>
          <a:bodyPr/>
          <a:lstStyle/>
          <a:p>
            <a:pPr algn="l"/>
            <a:r>
              <a:rPr lang="en-US" altLang="en-US" dirty="0"/>
              <a:t>WHY DO WE STUDY THE HISTORY OF THE CHURCH? </a:t>
            </a:r>
            <a:br>
              <a:rPr lang="en-US" altLang="en-US" dirty="0"/>
            </a:br>
            <a:endParaRPr lang="en-US" altLang="en-US" dirty="0"/>
          </a:p>
        </p:txBody>
      </p:sp>
      <p:sp>
        <p:nvSpPr>
          <p:cNvPr id="98307" name="Rectangle 3">
            <a:extLst>
              <a:ext uri="{FF2B5EF4-FFF2-40B4-BE49-F238E27FC236}">
                <a16:creationId xmlns:a16="http://schemas.microsoft.com/office/drawing/2014/main" id="{F9CC54EA-9265-F8B2-D688-44C47DCB118E}"/>
              </a:ext>
            </a:extLst>
          </p:cNvPr>
          <p:cNvSpPr>
            <a:spLocks noGrp="1" noChangeArrowheads="1"/>
          </p:cNvSpPr>
          <p:nvPr>
            <p:ph type="body" idx="1"/>
          </p:nvPr>
        </p:nvSpPr>
        <p:spPr/>
        <p:txBody>
          <a:bodyPr/>
          <a:lstStyle/>
          <a:p>
            <a:r>
              <a:rPr lang="en-CA" sz="2400" dirty="0">
                <a:effectLst/>
                <a:latin typeface="TimesNewRoman"/>
                <a:ea typeface="Times New Roman" panose="02020603050405020304" pitchFamily="18" charset="0"/>
                <a:cs typeface="Times New Roman" panose="02020603050405020304" pitchFamily="18" charset="0"/>
              </a:rPr>
              <a:t>When we study the history of the church, we are actually studying the Kingdom of God on earth; the establishing of this kingdom, it’s widespread, and the salvation of mankind. </a:t>
            </a:r>
            <a:endParaRPr lang="en-CA" sz="2400" dirty="0">
              <a:effectLst/>
              <a:latin typeface="Calibri" panose="020F0502020204030204" pitchFamily="34" charset="0"/>
              <a:ea typeface="Calibri" panose="020F0502020204030204" pitchFamily="34" charset="0"/>
              <a:cs typeface="Times New Roman" panose="02020603050405020304" pitchFamily="18" charset="0"/>
            </a:endParaRPr>
          </a:p>
          <a:p>
            <a:pPr lvl="1" indent="-342900">
              <a:buFont typeface="+mj-lt"/>
              <a:buAutoNum type="arabicPeriod"/>
              <a:tabLst>
                <a:tab pos="457200" algn="l"/>
              </a:tabLst>
            </a:pPr>
            <a:r>
              <a:rPr lang="en-CA" sz="1800" dirty="0">
                <a:effectLst/>
                <a:latin typeface="TimesNewRoman"/>
                <a:ea typeface="Times New Roman" panose="02020603050405020304" pitchFamily="18" charset="0"/>
                <a:cs typeface="Times New Roman" panose="02020603050405020304" pitchFamily="18" charset="0"/>
              </a:rPr>
              <a:t>The history of the Church is a continuous explanation to the parable of the mustard seed or the yeast, which affected a whole lot of bread, </a:t>
            </a:r>
            <a:r>
              <a:rPr lang="en-CA" sz="1800" dirty="0">
                <a:effectLst/>
                <a:latin typeface="TimesNewRoman,BoldItalic"/>
                <a:ea typeface="Times New Roman" panose="02020603050405020304" pitchFamily="18" charset="0"/>
                <a:cs typeface="Times New Roman" panose="02020603050405020304" pitchFamily="18" charset="0"/>
              </a:rPr>
              <a:t>“The kingdom of heaven is like a mustard seed, which a man took and sowed in his field, which indeed is the least of all the seeds; but when it is grown it is greater than the herbs and becomes a tree so that the birds of the air come and nest in its branches. The kingdom of heaven is like leaven, which a woman took and hid in three measures of meal till it was all leavened.” </a:t>
            </a:r>
            <a:r>
              <a:rPr lang="en-CA" sz="1800" dirty="0">
                <a:effectLst/>
                <a:latin typeface="TimesNewRoman"/>
                <a:ea typeface="Times New Roman" panose="02020603050405020304" pitchFamily="18" charset="0"/>
                <a:cs typeface="Times New Roman" panose="02020603050405020304" pitchFamily="18" charset="0"/>
              </a:rPr>
              <a:t>(Matthew 13:31-33.) </a:t>
            </a:r>
            <a:endParaRPr lang="en-CA" sz="1800" dirty="0">
              <a:effectLst/>
              <a:latin typeface="Calibri" panose="020F0502020204030204" pitchFamily="34" charset="0"/>
              <a:ea typeface="Calibri" panose="020F0502020204030204" pitchFamily="34" charset="0"/>
              <a:cs typeface="Times New Roman" panose="02020603050405020304" pitchFamily="18" charset="0"/>
            </a:endParaRPr>
          </a:p>
          <a:p>
            <a:pPr lvl="1" indent="-342900">
              <a:buFont typeface="+mj-lt"/>
              <a:buAutoNum type="arabicPeriod"/>
              <a:tabLst>
                <a:tab pos="457200" algn="l"/>
              </a:tabLst>
            </a:pPr>
            <a:r>
              <a:rPr lang="en-CA" sz="1800" dirty="0">
                <a:effectLst/>
                <a:latin typeface="TimesNewRoman"/>
                <a:ea typeface="Times New Roman" panose="02020603050405020304" pitchFamily="18" charset="0"/>
                <a:cs typeface="Times New Roman" panose="02020603050405020304" pitchFamily="18" charset="0"/>
              </a:rPr>
              <a:t>The history of the Church shows the strength of God against all the forces of the devil and that the kingdom of light is much stronger than the kingdom of darkness. </a:t>
            </a:r>
            <a:endParaRPr lang="en-CA" sz="1800" dirty="0">
              <a:effectLst/>
              <a:latin typeface="Calibri" panose="020F0502020204030204" pitchFamily="34" charset="0"/>
              <a:ea typeface="Calibri" panose="020F0502020204030204" pitchFamily="34" charset="0"/>
              <a:cs typeface="Times New Roman" panose="02020603050405020304" pitchFamily="18" charset="0"/>
            </a:endParaRPr>
          </a:p>
          <a:p>
            <a:pPr lvl="1" indent="-342900">
              <a:buFont typeface="+mj-lt"/>
              <a:buAutoNum type="arabicPeriod"/>
              <a:tabLst>
                <a:tab pos="457200" algn="l"/>
              </a:tabLst>
            </a:pPr>
            <a:endParaRPr lang="en-CA" sz="1400" dirty="0">
              <a:effectLst/>
              <a:latin typeface="Calibri" panose="020F0502020204030204" pitchFamily="34" charset="0"/>
              <a:ea typeface="Calibri" panose="020F0502020204030204" pitchFamily="34" charset="0"/>
              <a:cs typeface="Times New Roman" panose="02020603050405020304" pitchFamily="18" charset="0"/>
            </a:endParaRPr>
          </a:p>
        </p:txBody>
      </p:sp>
    </p:spTree>
  </p:cSld>
  <p:clrMapOvr>
    <a:masterClrMapping/>
  </p:clrMapOvr>
  <p:transition spd="med">
    <p:fade thruBlk="1"/>
  </p:transition>
</p:sld>
</file>

<file path=ppt/slides/slide4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8546" name="Rectangle 2">
            <a:extLst>
              <a:ext uri="{FF2B5EF4-FFF2-40B4-BE49-F238E27FC236}">
                <a16:creationId xmlns:a16="http://schemas.microsoft.com/office/drawing/2014/main" id="{E030AF6C-F2F2-2F32-80A3-7476F0995A63}"/>
              </a:ext>
            </a:extLst>
          </p:cNvPr>
          <p:cNvSpPr>
            <a:spLocks noGrp="1" noChangeArrowheads="1"/>
          </p:cNvSpPr>
          <p:nvPr>
            <p:ph type="title"/>
          </p:nvPr>
        </p:nvSpPr>
        <p:spPr>
          <a:xfrm>
            <a:off x="0" y="76200"/>
            <a:ext cx="9144000" cy="1600200"/>
          </a:xfrm>
        </p:spPr>
        <p:txBody>
          <a:bodyPr/>
          <a:lstStyle/>
          <a:p>
            <a:pPr algn="l"/>
            <a:r>
              <a:rPr lang="en-US" altLang="en-US" sz="3600" dirty="0"/>
              <a:t>THE WORSHIPPING SYSTEM IN THE APOSTLES’ CHURCH </a:t>
            </a:r>
            <a:br>
              <a:rPr lang="en-US" altLang="en-US" sz="3600" dirty="0"/>
            </a:br>
            <a:endParaRPr lang="en-US" altLang="en-US" sz="3600" dirty="0"/>
          </a:p>
        </p:txBody>
      </p:sp>
      <p:sp>
        <p:nvSpPr>
          <p:cNvPr id="108547" name="Rectangle 3">
            <a:extLst>
              <a:ext uri="{FF2B5EF4-FFF2-40B4-BE49-F238E27FC236}">
                <a16:creationId xmlns:a16="http://schemas.microsoft.com/office/drawing/2014/main" id="{292DB18A-4ACF-AC84-DB5B-AE1E7D0D65E7}"/>
              </a:ext>
            </a:extLst>
          </p:cNvPr>
          <p:cNvSpPr>
            <a:spLocks noGrp="1" noChangeArrowheads="1"/>
          </p:cNvSpPr>
          <p:nvPr>
            <p:ph type="body" idx="1"/>
          </p:nvPr>
        </p:nvSpPr>
        <p:spPr>
          <a:xfrm>
            <a:off x="0" y="1447800"/>
            <a:ext cx="8915400" cy="5867400"/>
          </a:xfrm>
        </p:spPr>
        <p:txBody>
          <a:bodyPr/>
          <a:lstStyle/>
          <a:p>
            <a:r>
              <a:rPr lang="en-CA" sz="1800" u="sng" dirty="0"/>
              <a:t>(B) Meetings of Worship: </a:t>
            </a:r>
          </a:p>
          <a:p>
            <a:pPr lvl="0"/>
            <a:r>
              <a:rPr lang="en-CA" sz="1600" u="sng" dirty="0"/>
              <a:t>Locations:</a:t>
            </a:r>
            <a:br>
              <a:rPr lang="en-CA" sz="1400" u="sng" dirty="0"/>
            </a:br>
            <a:r>
              <a:rPr lang="en-CA" sz="1400" dirty="0"/>
              <a:t>The meetings of worship were in homes, for example, as the Church was established on Pentecost in the upper room (House of Mary, the mother of St. Mark). </a:t>
            </a:r>
          </a:p>
          <a:p>
            <a:pPr lvl="0"/>
            <a:r>
              <a:rPr lang="en-CA" sz="1600" u="sng" dirty="0"/>
              <a:t>The System:</a:t>
            </a:r>
            <a:br>
              <a:rPr lang="en-CA" sz="1600" u="sng" dirty="0"/>
            </a:br>
            <a:r>
              <a:rPr lang="en-CA" sz="1400" dirty="0"/>
              <a:t>In the Eucharist, they started with readings of the Gospels and the prophecies of the Old Testament, Sermon, Prayers for church matters, prayers of absolution and the Sacramental prayers and the Holy Communion. </a:t>
            </a:r>
          </a:p>
          <a:p>
            <a:pPr lvl="0"/>
            <a:r>
              <a:rPr lang="en-CA" sz="1600" u="sng" dirty="0"/>
              <a:t>The </a:t>
            </a:r>
            <a:r>
              <a:rPr lang="en-CA" sz="1600" u="sng" dirty="0" err="1"/>
              <a:t>Agabe</a:t>
            </a:r>
            <a:r>
              <a:rPr lang="en-CA" sz="1600" u="sng" dirty="0"/>
              <a:t>: “Meetings of the believers”</a:t>
            </a:r>
            <a:br>
              <a:rPr lang="en-CA" sz="1600" u="sng" dirty="0"/>
            </a:br>
            <a:r>
              <a:rPr lang="en-CA" sz="1400" dirty="0"/>
              <a:t>The Agape are known in the Apostles’ Church. The Christians used to get together, sing hymns and eat together. At the beginning the Agape was mixed with the Eucharist. Then the two were separated completely. </a:t>
            </a:r>
          </a:p>
          <a:p>
            <a:pPr lvl="0"/>
            <a:r>
              <a:rPr lang="en-CA" sz="1600" u="sng" dirty="0"/>
              <a:t>The Prayers:</a:t>
            </a:r>
            <a:br>
              <a:rPr lang="en-CA" sz="1600" u="sng" dirty="0"/>
            </a:br>
            <a:r>
              <a:rPr lang="en-CA" sz="1400" dirty="0"/>
              <a:t>Men and Women pray together in the same place, each of them taking one half of the room. They used the Lord’s prayers, “In this manner therefore pray ‘Our Father in Heaven, Hallowed be Your name, Your kingdom come.......but deliver us from the evil one for Yours is the kingdom and the power and the glory forever. Amen’” (Matthew 6:9-13) a lot. They used the Psalms also in their prayers, “How is it then, brethren? Whenever you come together, each of you has a psalm, has a teaching, has a tongue, has a revelation, has an interpretation. Let all things be done for edification.” (1Cor 14:26) and “...speaking to one another in psalms and hymns and spiritual songs, singing and making melody in your heart to the Lord.” (Ephesians 5:19) </a:t>
            </a:r>
          </a:p>
        </p:txBody>
      </p:sp>
    </p:spTree>
    <p:extLst>
      <p:ext uri="{BB962C8B-B14F-4D97-AF65-F5344CB8AC3E}">
        <p14:creationId xmlns:p14="http://schemas.microsoft.com/office/powerpoint/2010/main" val="2648155214"/>
      </p:ext>
    </p:extLst>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9" presetClass="entr" presetSubtype="0" fill="hold" grpId="0" nodeType="withEffect">
                                  <p:stCondLst>
                                    <p:cond delay="0"/>
                                  </p:stCondLst>
                                  <p:childTnLst>
                                    <p:set>
                                      <p:cBhvr>
                                        <p:cTn id="6" dur="1" fill="hold">
                                          <p:stCondLst>
                                            <p:cond delay="0"/>
                                          </p:stCondLst>
                                        </p:cTn>
                                        <p:tgtEl>
                                          <p:spTgt spid="108546"/>
                                        </p:tgtEl>
                                        <p:attrNameLst>
                                          <p:attrName>style.visibility</p:attrName>
                                        </p:attrNameLst>
                                      </p:cBhvr>
                                      <p:to>
                                        <p:strVal val="visible"/>
                                      </p:to>
                                    </p:set>
                                    <p:anim calcmode="lin" valueType="num">
                                      <p:cBhvr>
                                        <p:cTn id="7" dur="1000" fill="hold"/>
                                        <p:tgtEl>
                                          <p:spTgt spid="108546"/>
                                        </p:tgtEl>
                                        <p:attrNameLst>
                                          <p:attrName>ppt_x</p:attrName>
                                        </p:attrNameLst>
                                      </p:cBhvr>
                                      <p:tavLst>
                                        <p:tav tm="0">
                                          <p:val>
                                            <p:strVal val="#ppt_x-.2"/>
                                          </p:val>
                                        </p:tav>
                                        <p:tav tm="100000">
                                          <p:val>
                                            <p:strVal val="#ppt_x"/>
                                          </p:val>
                                        </p:tav>
                                      </p:tavLst>
                                    </p:anim>
                                    <p:anim calcmode="lin" valueType="num">
                                      <p:cBhvr>
                                        <p:cTn id="8" dur="1000" fill="hold"/>
                                        <p:tgtEl>
                                          <p:spTgt spid="108546"/>
                                        </p:tgtEl>
                                        <p:attrNameLst>
                                          <p:attrName>ppt_y</p:attrName>
                                        </p:attrNameLst>
                                      </p:cBhvr>
                                      <p:tavLst>
                                        <p:tav tm="0">
                                          <p:val>
                                            <p:strVal val="#ppt_y"/>
                                          </p:val>
                                        </p:tav>
                                        <p:tav tm="100000">
                                          <p:val>
                                            <p:strVal val="#ppt_y"/>
                                          </p:val>
                                        </p:tav>
                                      </p:tavLst>
                                    </p:anim>
                                    <p:animEffect transition="in" filter="wipe(right)" prLst="gradientSize: 0.1">
                                      <p:cBhvr>
                                        <p:cTn id="9" dur="1000"/>
                                        <p:tgtEl>
                                          <p:spTgt spid="108546"/>
                                        </p:tgtEl>
                                      </p:cBhvr>
                                    </p:animEffect>
                                  </p:childTnLst>
                                </p:cTn>
                              </p:par>
                            </p:childTnLst>
                          </p:cTn>
                        </p:par>
                      </p:childTnLst>
                    </p:cTn>
                  </p:par>
                  <p:par>
                    <p:cTn id="10" fill="hold">
                      <p:stCondLst>
                        <p:cond delay="indefinite"/>
                      </p:stCondLst>
                      <p:childTnLst>
                        <p:par>
                          <p:cTn id="11" fill="hold">
                            <p:stCondLst>
                              <p:cond delay="0"/>
                            </p:stCondLst>
                            <p:childTnLst>
                              <p:par>
                                <p:cTn id="12" presetID="44" presetClass="entr" presetSubtype="0" fill="hold" grpId="0" nodeType="clickEffect">
                                  <p:stCondLst>
                                    <p:cond delay="0"/>
                                  </p:stCondLst>
                                  <p:childTnLst>
                                    <p:set>
                                      <p:cBhvr>
                                        <p:cTn id="13" dur="1" fill="hold">
                                          <p:stCondLst>
                                            <p:cond delay="0"/>
                                          </p:stCondLst>
                                        </p:cTn>
                                        <p:tgtEl>
                                          <p:spTgt spid="108547">
                                            <p:txEl>
                                              <p:pRg st="0" end="0"/>
                                            </p:txEl>
                                          </p:spTgt>
                                        </p:tgtEl>
                                        <p:attrNameLst>
                                          <p:attrName>style.visibility</p:attrName>
                                        </p:attrNameLst>
                                      </p:cBhvr>
                                      <p:to>
                                        <p:strVal val="visible"/>
                                      </p:to>
                                    </p:set>
                                    <p:animEffect transition="in" filter="fade">
                                      <p:cBhvr>
                                        <p:cTn id="14" dur="500"/>
                                        <p:tgtEl>
                                          <p:spTgt spid="108547">
                                            <p:txEl>
                                              <p:pRg st="0" end="0"/>
                                            </p:txEl>
                                          </p:spTgt>
                                        </p:tgtEl>
                                      </p:cBhvr>
                                    </p:animEffect>
                                    <p:anim calcmode="lin" valueType="num">
                                      <p:cBhvr>
                                        <p:cTn id="15" dur="500" fill="hold"/>
                                        <p:tgtEl>
                                          <p:spTgt spid="108547">
                                            <p:txEl>
                                              <p:pRg st="0" end="0"/>
                                            </p:txEl>
                                          </p:spTgt>
                                        </p:tgtEl>
                                        <p:attrNameLst>
                                          <p:attrName>ppt_x</p:attrName>
                                        </p:attrNameLst>
                                      </p:cBhvr>
                                      <p:tavLst>
                                        <p:tav tm="0">
                                          <p:val>
                                            <p:strVal val="#ppt_x"/>
                                          </p:val>
                                        </p:tav>
                                        <p:tav tm="100000">
                                          <p:val>
                                            <p:strVal val="#ppt_x"/>
                                          </p:val>
                                        </p:tav>
                                      </p:tavLst>
                                    </p:anim>
                                    <p:anim calcmode="lin" valueType="num">
                                      <p:cBhvr>
                                        <p:cTn id="16" dur="500" fill="hold"/>
                                        <p:tgtEl>
                                          <p:spTgt spid="108547">
                                            <p:txEl>
                                              <p:pRg st="0" end="0"/>
                                            </p:txEl>
                                          </p:spTgt>
                                        </p:tgtEl>
                                        <p:attrNameLst>
                                          <p:attrName>ppt_y</p:attrName>
                                        </p:attrNameLst>
                                      </p:cBhvr>
                                      <p:tavLst>
                                        <p:tav tm="0">
                                          <p:val>
                                            <p:strVal val="#ppt_y+.05"/>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4" presetClass="entr" presetSubtype="0" fill="hold" grpId="0" nodeType="clickEffect">
                                  <p:stCondLst>
                                    <p:cond delay="0"/>
                                  </p:stCondLst>
                                  <p:childTnLst>
                                    <p:set>
                                      <p:cBhvr>
                                        <p:cTn id="20" dur="1" fill="hold">
                                          <p:stCondLst>
                                            <p:cond delay="0"/>
                                          </p:stCondLst>
                                        </p:cTn>
                                        <p:tgtEl>
                                          <p:spTgt spid="108547">
                                            <p:txEl>
                                              <p:pRg st="1" end="1"/>
                                            </p:txEl>
                                          </p:spTgt>
                                        </p:tgtEl>
                                        <p:attrNameLst>
                                          <p:attrName>style.visibility</p:attrName>
                                        </p:attrNameLst>
                                      </p:cBhvr>
                                      <p:to>
                                        <p:strVal val="visible"/>
                                      </p:to>
                                    </p:set>
                                    <p:animEffect transition="in" filter="fade">
                                      <p:cBhvr>
                                        <p:cTn id="21" dur="500"/>
                                        <p:tgtEl>
                                          <p:spTgt spid="108547">
                                            <p:txEl>
                                              <p:pRg st="1" end="1"/>
                                            </p:txEl>
                                          </p:spTgt>
                                        </p:tgtEl>
                                      </p:cBhvr>
                                    </p:animEffect>
                                    <p:anim calcmode="lin" valueType="num">
                                      <p:cBhvr>
                                        <p:cTn id="22" dur="500" fill="hold"/>
                                        <p:tgtEl>
                                          <p:spTgt spid="108547">
                                            <p:txEl>
                                              <p:pRg st="1" end="1"/>
                                            </p:txEl>
                                          </p:spTgt>
                                        </p:tgtEl>
                                        <p:attrNameLst>
                                          <p:attrName>ppt_x</p:attrName>
                                        </p:attrNameLst>
                                      </p:cBhvr>
                                      <p:tavLst>
                                        <p:tav tm="0">
                                          <p:val>
                                            <p:strVal val="#ppt_x"/>
                                          </p:val>
                                        </p:tav>
                                        <p:tav tm="100000">
                                          <p:val>
                                            <p:strVal val="#ppt_x"/>
                                          </p:val>
                                        </p:tav>
                                      </p:tavLst>
                                    </p:anim>
                                    <p:anim calcmode="lin" valueType="num">
                                      <p:cBhvr>
                                        <p:cTn id="23" dur="500" fill="hold"/>
                                        <p:tgtEl>
                                          <p:spTgt spid="108547">
                                            <p:txEl>
                                              <p:pRg st="1" end="1"/>
                                            </p:txEl>
                                          </p:spTgt>
                                        </p:tgtEl>
                                        <p:attrNameLst>
                                          <p:attrName>ppt_y</p:attrName>
                                        </p:attrNameLst>
                                      </p:cBhvr>
                                      <p:tavLst>
                                        <p:tav tm="0">
                                          <p:val>
                                            <p:strVal val="#ppt_y+.05"/>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4" presetClass="entr" presetSubtype="0" fill="hold" grpId="0" nodeType="clickEffect">
                                  <p:stCondLst>
                                    <p:cond delay="0"/>
                                  </p:stCondLst>
                                  <p:childTnLst>
                                    <p:set>
                                      <p:cBhvr>
                                        <p:cTn id="27" dur="1" fill="hold">
                                          <p:stCondLst>
                                            <p:cond delay="0"/>
                                          </p:stCondLst>
                                        </p:cTn>
                                        <p:tgtEl>
                                          <p:spTgt spid="108547">
                                            <p:txEl>
                                              <p:pRg st="2" end="2"/>
                                            </p:txEl>
                                          </p:spTgt>
                                        </p:tgtEl>
                                        <p:attrNameLst>
                                          <p:attrName>style.visibility</p:attrName>
                                        </p:attrNameLst>
                                      </p:cBhvr>
                                      <p:to>
                                        <p:strVal val="visible"/>
                                      </p:to>
                                    </p:set>
                                    <p:animEffect transition="in" filter="fade">
                                      <p:cBhvr>
                                        <p:cTn id="28" dur="500"/>
                                        <p:tgtEl>
                                          <p:spTgt spid="108547">
                                            <p:txEl>
                                              <p:pRg st="2" end="2"/>
                                            </p:txEl>
                                          </p:spTgt>
                                        </p:tgtEl>
                                      </p:cBhvr>
                                    </p:animEffect>
                                    <p:anim calcmode="lin" valueType="num">
                                      <p:cBhvr>
                                        <p:cTn id="29" dur="500" fill="hold"/>
                                        <p:tgtEl>
                                          <p:spTgt spid="108547">
                                            <p:txEl>
                                              <p:pRg st="2" end="2"/>
                                            </p:txEl>
                                          </p:spTgt>
                                        </p:tgtEl>
                                        <p:attrNameLst>
                                          <p:attrName>ppt_x</p:attrName>
                                        </p:attrNameLst>
                                      </p:cBhvr>
                                      <p:tavLst>
                                        <p:tav tm="0">
                                          <p:val>
                                            <p:strVal val="#ppt_x"/>
                                          </p:val>
                                        </p:tav>
                                        <p:tav tm="100000">
                                          <p:val>
                                            <p:strVal val="#ppt_x"/>
                                          </p:val>
                                        </p:tav>
                                      </p:tavLst>
                                    </p:anim>
                                    <p:anim calcmode="lin" valueType="num">
                                      <p:cBhvr>
                                        <p:cTn id="30" dur="500" fill="hold"/>
                                        <p:tgtEl>
                                          <p:spTgt spid="108547">
                                            <p:txEl>
                                              <p:pRg st="2" end="2"/>
                                            </p:txEl>
                                          </p:spTgt>
                                        </p:tgtEl>
                                        <p:attrNameLst>
                                          <p:attrName>ppt_y</p:attrName>
                                        </p:attrNameLst>
                                      </p:cBhvr>
                                      <p:tavLst>
                                        <p:tav tm="0">
                                          <p:val>
                                            <p:strVal val="#ppt_y+.05"/>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4" presetClass="entr" presetSubtype="0" fill="hold" grpId="0" nodeType="clickEffect">
                                  <p:stCondLst>
                                    <p:cond delay="0"/>
                                  </p:stCondLst>
                                  <p:childTnLst>
                                    <p:set>
                                      <p:cBhvr>
                                        <p:cTn id="34" dur="1" fill="hold">
                                          <p:stCondLst>
                                            <p:cond delay="0"/>
                                          </p:stCondLst>
                                        </p:cTn>
                                        <p:tgtEl>
                                          <p:spTgt spid="108547">
                                            <p:txEl>
                                              <p:pRg st="3" end="3"/>
                                            </p:txEl>
                                          </p:spTgt>
                                        </p:tgtEl>
                                        <p:attrNameLst>
                                          <p:attrName>style.visibility</p:attrName>
                                        </p:attrNameLst>
                                      </p:cBhvr>
                                      <p:to>
                                        <p:strVal val="visible"/>
                                      </p:to>
                                    </p:set>
                                    <p:animEffect transition="in" filter="fade">
                                      <p:cBhvr>
                                        <p:cTn id="35" dur="500"/>
                                        <p:tgtEl>
                                          <p:spTgt spid="108547">
                                            <p:txEl>
                                              <p:pRg st="3" end="3"/>
                                            </p:txEl>
                                          </p:spTgt>
                                        </p:tgtEl>
                                      </p:cBhvr>
                                    </p:animEffect>
                                    <p:anim calcmode="lin" valueType="num">
                                      <p:cBhvr>
                                        <p:cTn id="36" dur="500" fill="hold"/>
                                        <p:tgtEl>
                                          <p:spTgt spid="108547">
                                            <p:txEl>
                                              <p:pRg st="3" end="3"/>
                                            </p:txEl>
                                          </p:spTgt>
                                        </p:tgtEl>
                                        <p:attrNameLst>
                                          <p:attrName>ppt_x</p:attrName>
                                        </p:attrNameLst>
                                      </p:cBhvr>
                                      <p:tavLst>
                                        <p:tav tm="0">
                                          <p:val>
                                            <p:strVal val="#ppt_x"/>
                                          </p:val>
                                        </p:tav>
                                        <p:tav tm="100000">
                                          <p:val>
                                            <p:strVal val="#ppt_x"/>
                                          </p:val>
                                        </p:tav>
                                      </p:tavLst>
                                    </p:anim>
                                    <p:anim calcmode="lin" valueType="num">
                                      <p:cBhvr>
                                        <p:cTn id="37" dur="500" fill="hold"/>
                                        <p:tgtEl>
                                          <p:spTgt spid="108547">
                                            <p:txEl>
                                              <p:pRg st="3" end="3"/>
                                            </p:txEl>
                                          </p:spTgt>
                                        </p:tgtEl>
                                        <p:attrNameLst>
                                          <p:attrName>ppt_y</p:attrName>
                                        </p:attrNameLst>
                                      </p:cBhvr>
                                      <p:tavLst>
                                        <p:tav tm="0">
                                          <p:val>
                                            <p:strVal val="#ppt_y+.05"/>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4" presetClass="entr" presetSubtype="0" fill="hold" grpId="0" nodeType="clickEffect">
                                  <p:stCondLst>
                                    <p:cond delay="0"/>
                                  </p:stCondLst>
                                  <p:childTnLst>
                                    <p:set>
                                      <p:cBhvr>
                                        <p:cTn id="41" dur="1" fill="hold">
                                          <p:stCondLst>
                                            <p:cond delay="0"/>
                                          </p:stCondLst>
                                        </p:cTn>
                                        <p:tgtEl>
                                          <p:spTgt spid="108547">
                                            <p:txEl>
                                              <p:pRg st="4" end="4"/>
                                            </p:txEl>
                                          </p:spTgt>
                                        </p:tgtEl>
                                        <p:attrNameLst>
                                          <p:attrName>style.visibility</p:attrName>
                                        </p:attrNameLst>
                                      </p:cBhvr>
                                      <p:to>
                                        <p:strVal val="visible"/>
                                      </p:to>
                                    </p:set>
                                    <p:animEffect transition="in" filter="fade">
                                      <p:cBhvr>
                                        <p:cTn id="42" dur="500"/>
                                        <p:tgtEl>
                                          <p:spTgt spid="108547">
                                            <p:txEl>
                                              <p:pRg st="4" end="4"/>
                                            </p:txEl>
                                          </p:spTgt>
                                        </p:tgtEl>
                                      </p:cBhvr>
                                    </p:animEffect>
                                    <p:anim calcmode="lin" valueType="num">
                                      <p:cBhvr>
                                        <p:cTn id="43" dur="500" fill="hold"/>
                                        <p:tgtEl>
                                          <p:spTgt spid="108547">
                                            <p:txEl>
                                              <p:pRg st="4" end="4"/>
                                            </p:txEl>
                                          </p:spTgt>
                                        </p:tgtEl>
                                        <p:attrNameLst>
                                          <p:attrName>ppt_x</p:attrName>
                                        </p:attrNameLst>
                                      </p:cBhvr>
                                      <p:tavLst>
                                        <p:tav tm="0">
                                          <p:val>
                                            <p:strVal val="#ppt_x"/>
                                          </p:val>
                                        </p:tav>
                                        <p:tav tm="100000">
                                          <p:val>
                                            <p:strVal val="#ppt_x"/>
                                          </p:val>
                                        </p:tav>
                                      </p:tavLst>
                                    </p:anim>
                                    <p:anim calcmode="lin" valueType="num">
                                      <p:cBhvr>
                                        <p:cTn id="44" dur="500" fill="hold"/>
                                        <p:tgtEl>
                                          <p:spTgt spid="108547">
                                            <p:txEl>
                                              <p:pRg st="4" end="4"/>
                                            </p:txEl>
                                          </p:spTgt>
                                        </p:tgtEl>
                                        <p:attrNameLst>
                                          <p:attrName>ppt_y</p:attrName>
                                        </p:attrNameLst>
                                      </p:cBhvr>
                                      <p:tavLst>
                                        <p:tav tm="0">
                                          <p:val>
                                            <p:strVal val="#ppt_y+.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8546" grpId="0"/>
      <p:bldP spid="108547" grpId="0" build="p"/>
    </p:bldLst>
  </p:timing>
</p:sld>
</file>

<file path=ppt/slides/slide4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8546" name="Rectangle 2">
            <a:extLst>
              <a:ext uri="{FF2B5EF4-FFF2-40B4-BE49-F238E27FC236}">
                <a16:creationId xmlns:a16="http://schemas.microsoft.com/office/drawing/2014/main" id="{E030AF6C-F2F2-2F32-80A3-7476F0995A63}"/>
              </a:ext>
            </a:extLst>
          </p:cNvPr>
          <p:cNvSpPr>
            <a:spLocks noGrp="1" noChangeArrowheads="1"/>
          </p:cNvSpPr>
          <p:nvPr>
            <p:ph type="title"/>
          </p:nvPr>
        </p:nvSpPr>
        <p:spPr>
          <a:xfrm>
            <a:off x="4011" y="-76200"/>
            <a:ext cx="9144000" cy="1600200"/>
          </a:xfrm>
        </p:spPr>
        <p:txBody>
          <a:bodyPr/>
          <a:lstStyle/>
          <a:p>
            <a:pPr algn="l"/>
            <a:r>
              <a:rPr lang="en-US" altLang="en-US" sz="3600" dirty="0"/>
              <a:t>THE WORSHIPPING SYSTEM IN THE APOSTLES’ CHURCH </a:t>
            </a:r>
            <a:br>
              <a:rPr lang="en-US" altLang="en-US" sz="3600" dirty="0"/>
            </a:br>
            <a:endParaRPr lang="en-US" altLang="en-US" sz="3600" dirty="0"/>
          </a:p>
        </p:txBody>
      </p:sp>
      <p:sp>
        <p:nvSpPr>
          <p:cNvPr id="108547" name="Rectangle 3">
            <a:extLst>
              <a:ext uri="{FF2B5EF4-FFF2-40B4-BE49-F238E27FC236}">
                <a16:creationId xmlns:a16="http://schemas.microsoft.com/office/drawing/2014/main" id="{292DB18A-4ACF-AC84-DB5B-AE1E7D0D65E7}"/>
              </a:ext>
            </a:extLst>
          </p:cNvPr>
          <p:cNvSpPr>
            <a:spLocks noGrp="1" noChangeArrowheads="1"/>
          </p:cNvSpPr>
          <p:nvPr>
            <p:ph type="body" idx="1"/>
          </p:nvPr>
        </p:nvSpPr>
        <p:spPr>
          <a:xfrm>
            <a:off x="0" y="1371600"/>
            <a:ext cx="8915400" cy="5867400"/>
          </a:xfrm>
        </p:spPr>
        <p:txBody>
          <a:bodyPr/>
          <a:lstStyle/>
          <a:p>
            <a:pPr lvl="0"/>
            <a:r>
              <a:rPr lang="en-CA" sz="1600" u="sng" dirty="0"/>
              <a:t>The Hymns:</a:t>
            </a:r>
            <a:br>
              <a:rPr lang="en-CA" sz="1600" u="sng" dirty="0"/>
            </a:br>
            <a:r>
              <a:rPr lang="en-CA" sz="1400" dirty="0"/>
              <a:t>They used to sing hymns a lot, “...speaking to one another in psalms and hymns and spiritual songs, singing and making melody in your heart to the Lord.” (Ephesians 5:19) and “Let the word of Christ dwell in you richly in all wisdom, teaching, and admonishing one another in psalms and hymns and spiritual songs, singing with grace in your hearts to the Lord.” (Colossians 3:16). </a:t>
            </a:r>
          </a:p>
          <a:p>
            <a:pPr lvl="0"/>
            <a:r>
              <a:rPr lang="en-CA" sz="1600" u="sng" dirty="0"/>
              <a:t>The Sign of the Cross:</a:t>
            </a:r>
            <a:br>
              <a:rPr lang="en-CA" sz="1600" u="sng" dirty="0"/>
            </a:br>
            <a:r>
              <a:rPr lang="en-CA" sz="1400" dirty="0"/>
              <a:t>The Cross of the Lord Jesus Christ is the place of honour and holiness for the Christians since the beginning. They used to Cross themselves with the sign of the Cross to gain the strength of the Cross, to defeat the devil and to remember the Lord’s love which manifested on the Cross. </a:t>
            </a:r>
          </a:p>
          <a:p>
            <a:pPr lvl="0"/>
            <a:r>
              <a:rPr lang="en-CA" sz="1600" u="sng" dirty="0"/>
              <a:t>The Lent:</a:t>
            </a:r>
            <a:br>
              <a:rPr lang="en-CA" sz="1400" dirty="0"/>
            </a:br>
            <a:r>
              <a:rPr lang="en-CA" sz="1400" dirty="0"/>
              <a:t>The Lent of Wednesday and Friday:</a:t>
            </a:r>
            <a:br>
              <a:rPr lang="en-CA" sz="1400" dirty="0"/>
            </a:br>
            <a:r>
              <a:rPr lang="en-CA" sz="1400" dirty="0"/>
              <a:t>These two days every week were fasted by the Apostles’ Church instead of the Monday and Thursday that the Jews used to fast. </a:t>
            </a:r>
          </a:p>
          <a:p>
            <a:pPr lvl="0"/>
            <a:r>
              <a:rPr lang="en-CA" sz="1600" u="sng" dirty="0"/>
              <a:t>The Holy Forty Days Fast:</a:t>
            </a:r>
            <a:br>
              <a:rPr lang="en-CA" sz="1600" u="sng" dirty="0"/>
            </a:br>
            <a:r>
              <a:rPr lang="en-CA" sz="1400" dirty="0"/>
              <a:t>It was also practiced for the celebration of the Resurrection of Christ Jesus. </a:t>
            </a:r>
          </a:p>
          <a:p>
            <a:pPr lvl="0"/>
            <a:r>
              <a:rPr lang="en-CA" sz="1600" u="sng" dirty="0"/>
              <a:t>The Holy Week:</a:t>
            </a:r>
            <a:br>
              <a:rPr lang="en-CA" sz="1600" u="sng" dirty="0"/>
            </a:br>
            <a:r>
              <a:rPr lang="en-CA" sz="1400" dirty="0"/>
              <a:t>Was fasted also since the very beginning. </a:t>
            </a:r>
          </a:p>
          <a:p>
            <a:pPr lvl="0"/>
            <a:r>
              <a:rPr lang="en-CA" sz="1600" u="sng" dirty="0"/>
              <a:t>The Christian Feasts:</a:t>
            </a:r>
            <a:br>
              <a:rPr lang="en-CA" sz="1600" u="sng" dirty="0"/>
            </a:br>
            <a:r>
              <a:rPr lang="en-CA" sz="1400" dirty="0"/>
              <a:t>There is enough evidence that they celebrated at least two feasts:</a:t>
            </a:r>
            <a:br>
              <a:rPr lang="en-CA" sz="1400" dirty="0"/>
            </a:br>
            <a:r>
              <a:rPr lang="en-CA" sz="1400" dirty="0"/>
              <a:t>The Easter (for the resurrection of the Lord) and the Pentecost (for the Holy Spirit coming to the Church). </a:t>
            </a:r>
          </a:p>
        </p:txBody>
      </p:sp>
    </p:spTree>
    <p:extLst>
      <p:ext uri="{BB962C8B-B14F-4D97-AF65-F5344CB8AC3E}">
        <p14:creationId xmlns:p14="http://schemas.microsoft.com/office/powerpoint/2010/main" val="644367907"/>
      </p:ext>
    </p:extLst>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9" presetClass="entr" presetSubtype="0" fill="hold" grpId="0" nodeType="withEffect">
                                  <p:stCondLst>
                                    <p:cond delay="0"/>
                                  </p:stCondLst>
                                  <p:childTnLst>
                                    <p:set>
                                      <p:cBhvr>
                                        <p:cTn id="6" dur="1" fill="hold">
                                          <p:stCondLst>
                                            <p:cond delay="0"/>
                                          </p:stCondLst>
                                        </p:cTn>
                                        <p:tgtEl>
                                          <p:spTgt spid="108546"/>
                                        </p:tgtEl>
                                        <p:attrNameLst>
                                          <p:attrName>style.visibility</p:attrName>
                                        </p:attrNameLst>
                                      </p:cBhvr>
                                      <p:to>
                                        <p:strVal val="visible"/>
                                      </p:to>
                                    </p:set>
                                    <p:anim calcmode="lin" valueType="num">
                                      <p:cBhvr>
                                        <p:cTn id="7" dur="1000" fill="hold"/>
                                        <p:tgtEl>
                                          <p:spTgt spid="108546"/>
                                        </p:tgtEl>
                                        <p:attrNameLst>
                                          <p:attrName>ppt_x</p:attrName>
                                        </p:attrNameLst>
                                      </p:cBhvr>
                                      <p:tavLst>
                                        <p:tav tm="0">
                                          <p:val>
                                            <p:strVal val="#ppt_x-.2"/>
                                          </p:val>
                                        </p:tav>
                                        <p:tav tm="100000">
                                          <p:val>
                                            <p:strVal val="#ppt_x"/>
                                          </p:val>
                                        </p:tav>
                                      </p:tavLst>
                                    </p:anim>
                                    <p:anim calcmode="lin" valueType="num">
                                      <p:cBhvr>
                                        <p:cTn id="8" dur="1000" fill="hold"/>
                                        <p:tgtEl>
                                          <p:spTgt spid="108546"/>
                                        </p:tgtEl>
                                        <p:attrNameLst>
                                          <p:attrName>ppt_y</p:attrName>
                                        </p:attrNameLst>
                                      </p:cBhvr>
                                      <p:tavLst>
                                        <p:tav tm="0">
                                          <p:val>
                                            <p:strVal val="#ppt_y"/>
                                          </p:val>
                                        </p:tav>
                                        <p:tav tm="100000">
                                          <p:val>
                                            <p:strVal val="#ppt_y"/>
                                          </p:val>
                                        </p:tav>
                                      </p:tavLst>
                                    </p:anim>
                                    <p:animEffect transition="in" filter="wipe(right)" prLst="gradientSize: 0.1">
                                      <p:cBhvr>
                                        <p:cTn id="9" dur="1000"/>
                                        <p:tgtEl>
                                          <p:spTgt spid="108546"/>
                                        </p:tgtEl>
                                      </p:cBhvr>
                                    </p:animEffect>
                                  </p:childTnLst>
                                </p:cTn>
                              </p:par>
                            </p:childTnLst>
                          </p:cTn>
                        </p:par>
                      </p:childTnLst>
                    </p:cTn>
                  </p:par>
                  <p:par>
                    <p:cTn id="10" fill="hold">
                      <p:stCondLst>
                        <p:cond delay="indefinite"/>
                      </p:stCondLst>
                      <p:childTnLst>
                        <p:par>
                          <p:cTn id="11" fill="hold">
                            <p:stCondLst>
                              <p:cond delay="0"/>
                            </p:stCondLst>
                            <p:childTnLst>
                              <p:par>
                                <p:cTn id="12" presetID="44" presetClass="entr" presetSubtype="0" fill="hold" grpId="0" nodeType="clickEffect">
                                  <p:stCondLst>
                                    <p:cond delay="0"/>
                                  </p:stCondLst>
                                  <p:childTnLst>
                                    <p:set>
                                      <p:cBhvr>
                                        <p:cTn id="13" dur="1" fill="hold">
                                          <p:stCondLst>
                                            <p:cond delay="0"/>
                                          </p:stCondLst>
                                        </p:cTn>
                                        <p:tgtEl>
                                          <p:spTgt spid="108547">
                                            <p:txEl>
                                              <p:pRg st="0" end="0"/>
                                            </p:txEl>
                                          </p:spTgt>
                                        </p:tgtEl>
                                        <p:attrNameLst>
                                          <p:attrName>style.visibility</p:attrName>
                                        </p:attrNameLst>
                                      </p:cBhvr>
                                      <p:to>
                                        <p:strVal val="visible"/>
                                      </p:to>
                                    </p:set>
                                    <p:animEffect transition="in" filter="fade">
                                      <p:cBhvr>
                                        <p:cTn id="14" dur="500"/>
                                        <p:tgtEl>
                                          <p:spTgt spid="108547">
                                            <p:txEl>
                                              <p:pRg st="0" end="0"/>
                                            </p:txEl>
                                          </p:spTgt>
                                        </p:tgtEl>
                                      </p:cBhvr>
                                    </p:animEffect>
                                    <p:anim calcmode="lin" valueType="num">
                                      <p:cBhvr>
                                        <p:cTn id="15" dur="500" fill="hold"/>
                                        <p:tgtEl>
                                          <p:spTgt spid="108547">
                                            <p:txEl>
                                              <p:pRg st="0" end="0"/>
                                            </p:txEl>
                                          </p:spTgt>
                                        </p:tgtEl>
                                        <p:attrNameLst>
                                          <p:attrName>ppt_x</p:attrName>
                                        </p:attrNameLst>
                                      </p:cBhvr>
                                      <p:tavLst>
                                        <p:tav tm="0">
                                          <p:val>
                                            <p:strVal val="#ppt_x"/>
                                          </p:val>
                                        </p:tav>
                                        <p:tav tm="100000">
                                          <p:val>
                                            <p:strVal val="#ppt_x"/>
                                          </p:val>
                                        </p:tav>
                                      </p:tavLst>
                                    </p:anim>
                                    <p:anim calcmode="lin" valueType="num">
                                      <p:cBhvr>
                                        <p:cTn id="16" dur="500" fill="hold"/>
                                        <p:tgtEl>
                                          <p:spTgt spid="108547">
                                            <p:txEl>
                                              <p:pRg st="0" end="0"/>
                                            </p:txEl>
                                          </p:spTgt>
                                        </p:tgtEl>
                                        <p:attrNameLst>
                                          <p:attrName>ppt_y</p:attrName>
                                        </p:attrNameLst>
                                      </p:cBhvr>
                                      <p:tavLst>
                                        <p:tav tm="0">
                                          <p:val>
                                            <p:strVal val="#ppt_y+.05"/>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4" presetClass="entr" presetSubtype="0" fill="hold" grpId="0" nodeType="clickEffect">
                                  <p:stCondLst>
                                    <p:cond delay="0"/>
                                  </p:stCondLst>
                                  <p:childTnLst>
                                    <p:set>
                                      <p:cBhvr>
                                        <p:cTn id="20" dur="1" fill="hold">
                                          <p:stCondLst>
                                            <p:cond delay="0"/>
                                          </p:stCondLst>
                                        </p:cTn>
                                        <p:tgtEl>
                                          <p:spTgt spid="108547">
                                            <p:txEl>
                                              <p:pRg st="1" end="1"/>
                                            </p:txEl>
                                          </p:spTgt>
                                        </p:tgtEl>
                                        <p:attrNameLst>
                                          <p:attrName>style.visibility</p:attrName>
                                        </p:attrNameLst>
                                      </p:cBhvr>
                                      <p:to>
                                        <p:strVal val="visible"/>
                                      </p:to>
                                    </p:set>
                                    <p:animEffect transition="in" filter="fade">
                                      <p:cBhvr>
                                        <p:cTn id="21" dur="500"/>
                                        <p:tgtEl>
                                          <p:spTgt spid="108547">
                                            <p:txEl>
                                              <p:pRg st="1" end="1"/>
                                            </p:txEl>
                                          </p:spTgt>
                                        </p:tgtEl>
                                      </p:cBhvr>
                                    </p:animEffect>
                                    <p:anim calcmode="lin" valueType="num">
                                      <p:cBhvr>
                                        <p:cTn id="22" dur="500" fill="hold"/>
                                        <p:tgtEl>
                                          <p:spTgt spid="108547">
                                            <p:txEl>
                                              <p:pRg st="1" end="1"/>
                                            </p:txEl>
                                          </p:spTgt>
                                        </p:tgtEl>
                                        <p:attrNameLst>
                                          <p:attrName>ppt_x</p:attrName>
                                        </p:attrNameLst>
                                      </p:cBhvr>
                                      <p:tavLst>
                                        <p:tav tm="0">
                                          <p:val>
                                            <p:strVal val="#ppt_x"/>
                                          </p:val>
                                        </p:tav>
                                        <p:tav tm="100000">
                                          <p:val>
                                            <p:strVal val="#ppt_x"/>
                                          </p:val>
                                        </p:tav>
                                      </p:tavLst>
                                    </p:anim>
                                    <p:anim calcmode="lin" valueType="num">
                                      <p:cBhvr>
                                        <p:cTn id="23" dur="500" fill="hold"/>
                                        <p:tgtEl>
                                          <p:spTgt spid="108547">
                                            <p:txEl>
                                              <p:pRg st="1" end="1"/>
                                            </p:txEl>
                                          </p:spTgt>
                                        </p:tgtEl>
                                        <p:attrNameLst>
                                          <p:attrName>ppt_y</p:attrName>
                                        </p:attrNameLst>
                                      </p:cBhvr>
                                      <p:tavLst>
                                        <p:tav tm="0">
                                          <p:val>
                                            <p:strVal val="#ppt_y+.05"/>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4" presetClass="entr" presetSubtype="0" fill="hold" grpId="0" nodeType="clickEffect">
                                  <p:stCondLst>
                                    <p:cond delay="0"/>
                                  </p:stCondLst>
                                  <p:childTnLst>
                                    <p:set>
                                      <p:cBhvr>
                                        <p:cTn id="27" dur="1" fill="hold">
                                          <p:stCondLst>
                                            <p:cond delay="0"/>
                                          </p:stCondLst>
                                        </p:cTn>
                                        <p:tgtEl>
                                          <p:spTgt spid="108547">
                                            <p:txEl>
                                              <p:pRg st="2" end="2"/>
                                            </p:txEl>
                                          </p:spTgt>
                                        </p:tgtEl>
                                        <p:attrNameLst>
                                          <p:attrName>style.visibility</p:attrName>
                                        </p:attrNameLst>
                                      </p:cBhvr>
                                      <p:to>
                                        <p:strVal val="visible"/>
                                      </p:to>
                                    </p:set>
                                    <p:animEffect transition="in" filter="fade">
                                      <p:cBhvr>
                                        <p:cTn id="28" dur="500"/>
                                        <p:tgtEl>
                                          <p:spTgt spid="108547">
                                            <p:txEl>
                                              <p:pRg st="2" end="2"/>
                                            </p:txEl>
                                          </p:spTgt>
                                        </p:tgtEl>
                                      </p:cBhvr>
                                    </p:animEffect>
                                    <p:anim calcmode="lin" valueType="num">
                                      <p:cBhvr>
                                        <p:cTn id="29" dur="500" fill="hold"/>
                                        <p:tgtEl>
                                          <p:spTgt spid="108547">
                                            <p:txEl>
                                              <p:pRg st="2" end="2"/>
                                            </p:txEl>
                                          </p:spTgt>
                                        </p:tgtEl>
                                        <p:attrNameLst>
                                          <p:attrName>ppt_x</p:attrName>
                                        </p:attrNameLst>
                                      </p:cBhvr>
                                      <p:tavLst>
                                        <p:tav tm="0">
                                          <p:val>
                                            <p:strVal val="#ppt_x"/>
                                          </p:val>
                                        </p:tav>
                                        <p:tav tm="100000">
                                          <p:val>
                                            <p:strVal val="#ppt_x"/>
                                          </p:val>
                                        </p:tav>
                                      </p:tavLst>
                                    </p:anim>
                                    <p:anim calcmode="lin" valueType="num">
                                      <p:cBhvr>
                                        <p:cTn id="30" dur="500" fill="hold"/>
                                        <p:tgtEl>
                                          <p:spTgt spid="108547">
                                            <p:txEl>
                                              <p:pRg st="2" end="2"/>
                                            </p:txEl>
                                          </p:spTgt>
                                        </p:tgtEl>
                                        <p:attrNameLst>
                                          <p:attrName>ppt_y</p:attrName>
                                        </p:attrNameLst>
                                      </p:cBhvr>
                                      <p:tavLst>
                                        <p:tav tm="0">
                                          <p:val>
                                            <p:strVal val="#ppt_y+.05"/>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4" presetClass="entr" presetSubtype="0" fill="hold" grpId="0" nodeType="clickEffect">
                                  <p:stCondLst>
                                    <p:cond delay="0"/>
                                  </p:stCondLst>
                                  <p:childTnLst>
                                    <p:set>
                                      <p:cBhvr>
                                        <p:cTn id="34" dur="1" fill="hold">
                                          <p:stCondLst>
                                            <p:cond delay="0"/>
                                          </p:stCondLst>
                                        </p:cTn>
                                        <p:tgtEl>
                                          <p:spTgt spid="108547">
                                            <p:txEl>
                                              <p:pRg st="3" end="3"/>
                                            </p:txEl>
                                          </p:spTgt>
                                        </p:tgtEl>
                                        <p:attrNameLst>
                                          <p:attrName>style.visibility</p:attrName>
                                        </p:attrNameLst>
                                      </p:cBhvr>
                                      <p:to>
                                        <p:strVal val="visible"/>
                                      </p:to>
                                    </p:set>
                                    <p:animEffect transition="in" filter="fade">
                                      <p:cBhvr>
                                        <p:cTn id="35" dur="500"/>
                                        <p:tgtEl>
                                          <p:spTgt spid="108547">
                                            <p:txEl>
                                              <p:pRg st="3" end="3"/>
                                            </p:txEl>
                                          </p:spTgt>
                                        </p:tgtEl>
                                      </p:cBhvr>
                                    </p:animEffect>
                                    <p:anim calcmode="lin" valueType="num">
                                      <p:cBhvr>
                                        <p:cTn id="36" dur="500" fill="hold"/>
                                        <p:tgtEl>
                                          <p:spTgt spid="108547">
                                            <p:txEl>
                                              <p:pRg st="3" end="3"/>
                                            </p:txEl>
                                          </p:spTgt>
                                        </p:tgtEl>
                                        <p:attrNameLst>
                                          <p:attrName>ppt_x</p:attrName>
                                        </p:attrNameLst>
                                      </p:cBhvr>
                                      <p:tavLst>
                                        <p:tav tm="0">
                                          <p:val>
                                            <p:strVal val="#ppt_x"/>
                                          </p:val>
                                        </p:tav>
                                        <p:tav tm="100000">
                                          <p:val>
                                            <p:strVal val="#ppt_x"/>
                                          </p:val>
                                        </p:tav>
                                      </p:tavLst>
                                    </p:anim>
                                    <p:anim calcmode="lin" valueType="num">
                                      <p:cBhvr>
                                        <p:cTn id="37" dur="500" fill="hold"/>
                                        <p:tgtEl>
                                          <p:spTgt spid="108547">
                                            <p:txEl>
                                              <p:pRg st="3" end="3"/>
                                            </p:txEl>
                                          </p:spTgt>
                                        </p:tgtEl>
                                        <p:attrNameLst>
                                          <p:attrName>ppt_y</p:attrName>
                                        </p:attrNameLst>
                                      </p:cBhvr>
                                      <p:tavLst>
                                        <p:tav tm="0">
                                          <p:val>
                                            <p:strVal val="#ppt_y+.05"/>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4" presetClass="entr" presetSubtype="0" fill="hold" grpId="0" nodeType="clickEffect">
                                  <p:stCondLst>
                                    <p:cond delay="0"/>
                                  </p:stCondLst>
                                  <p:childTnLst>
                                    <p:set>
                                      <p:cBhvr>
                                        <p:cTn id="41" dur="1" fill="hold">
                                          <p:stCondLst>
                                            <p:cond delay="0"/>
                                          </p:stCondLst>
                                        </p:cTn>
                                        <p:tgtEl>
                                          <p:spTgt spid="108547">
                                            <p:txEl>
                                              <p:pRg st="4" end="4"/>
                                            </p:txEl>
                                          </p:spTgt>
                                        </p:tgtEl>
                                        <p:attrNameLst>
                                          <p:attrName>style.visibility</p:attrName>
                                        </p:attrNameLst>
                                      </p:cBhvr>
                                      <p:to>
                                        <p:strVal val="visible"/>
                                      </p:to>
                                    </p:set>
                                    <p:animEffect transition="in" filter="fade">
                                      <p:cBhvr>
                                        <p:cTn id="42" dur="500"/>
                                        <p:tgtEl>
                                          <p:spTgt spid="108547">
                                            <p:txEl>
                                              <p:pRg st="4" end="4"/>
                                            </p:txEl>
                                          </p:spTgt>
                                        </p:tgtEl>
                                      </p:cBhvr>
                                    </p:animEffect>
                                    <p:anim calcmode="lin" valueType="num">
                                      <p:cBhvr>
                                        <p:cTn id="43" dur="500" fill="hold"/>
                                        <p:tgtEl>
                                          <p:spTgt spid="108547">
                                            <p:txEl>
                                              <p:pRg st="4" end="4"/>
                                            </p:txEl>
                                          </p:spTgt>
                                        </p:tgtEl>
                                        <p:attrNameLst>
                                          <p:attrName>ppt_x</p:attrName>
                                        </p:attrNameLst>
                                      </p:cBhvr>
                                      <p:tavLst>
                                        <p:tav tm="0">
                                          <p:val>
                                            <p:strVal val="#ppt_x"/>
                                          </p:val>
                                        </p:tav>
                                        <p:tav tm="100000">
                                          <p:val>
                                            <p:strVal val="#ppt_x"/>
                                          </p:val>
                                        </p:tav>
                                      </p:tavLst>
                                    </p:anim>
                                    <p:anim calcmode="lin" valueType="num">
                                      <p:cBhvr>
                                        <p:cTn id="44" dur="500" fill="hold"/>
                                        <p:tgtEl>
                                          <p:spTgt spid="108547">
                                            <p:txEl>
                                              <p:pRg st="4" end="4"/>
                                            </p:txEl>
                                          </p:spTgt>
                                        </p:tgtEl>
                                        <p:attrNameLst>
                                          <p:attrName>ppt_y</p:attrName>
                                        </p:attrNameLst>
                                      </p:cBhvr>
                                      <p:tavLst>
                                        <p:tav tm="0">
                                          <p:val>
                                            <p:strVal val="#ppt_y+.05"/>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4" presetClass="entr" presetSubtype="0" fill="hold" grpId="0" nodeType="clickEffect">
                                  <p:stCondLst>
                                    <p:cond delay="0"/>
                                  </p:stCondLst>
                                  <p:childTnLst>
                                    <p:set>
                                      <p:cBhvr>
                                        <p:cTn id="48" dur="1" fill="hold">
                                          <p:stCondLst>
                                            <p:cond delay="0"/>
                                          </p:stCondLst>
                                        </p:cTn>
                                        <p:tgtEl>
                                          <p:spTgt spid="108547">
                                            <p:txEl>
                                              <p:pRg st="5" end="5"/>
                                            </p:txEl>
                                          </p:spTgt>
                                        </p:tgtEl>
                                        <p:attrNameLst>
                                          <p:attrName>style.visibility</p:attrName>
                                        </p:attrNameLst>
                                      </p:cBhvr>
                                      <p:to>
                                        <p:strVal val="visible"/>
                                      </p:to>
                                    </p:set>
                                    <p:animEffect transition="in" filter="fade">
                                      <p:cBhvr>
                                        <p:cTn id="49" dur="500"/>
                                        <p:tgtEl>
                                          <p:spTgt spid="108547">
                                            <p:txEl>
                                              <p:pRg st="5" end="5"/>
                                            </p:txEl>
                                          </p:spTgt>
                                        </p:tgtEl>
                                      </p:cBhvr>
                                    </p:animEffect>
                                    <p:anim calcmode="lin" valueType="num">
                                      <p:cBhvr>
                                        <p:cTn id="50" dur="500" fill="hold"/>
                                        <p:tgtEl>
                                          <p:spTgt spid="108547">
                                            <p:txEl>
                                              <p:pRg st="5" end="5"/>
                                            </p:txEl>
                                          </p:spTgt>
                                        </p:tgtEl>
                                        <p:attrNameLst>
                                          <p:attrName>ppt_x</p:attrName>
                                        </p:attrNameLst>
                                      </p:cBhvr>
                                      <p:tavLst>
                                        <p:tav tm="0">
                                          <p:val>
                                            <p:strVal val="#ppt_x"/>
                                          </p:val>
                                        </p:tav>
                                        <p:tav tm="100000">
                                          <p:val>
                                            <p:strVal val="#ppt_x"/>
                                          </p:val>
                                        </p:tav>
                                      </p:tavLst>
                                    </p:anim>
                                    <p:anim calcmode="lin" valueType="num">
                                      <p:cBhvr>
                                        <p:cTn id="51" dur="500" fill="hold"/>
                                        <p:tgtEl>
                                          <p:spTgt spid="108547">
                                            <p:txEl>
                                              <p:pRg st="5" end="5"/>
                                            </p:txEl>
                                          </p:spTgt>
                                        </p:tgtEl>
                                        <p:attrNameLst>
                                          <p:attrName>ppt_y</p:attrName>
                                        </p:attrNameLst>
                                      </p:cBhvr>
                                      <p:tavLst>
                                        <p:tav tm="0">
                                          <p:val>
                                            <p:strVal val="#ppt_y+.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8546" grpId="0"/>
      <p:bldP spid="108547" grpId="0" build="p"/>
    </p:bldLst>
  </p:timing>
</p:sld>
</file>

<file path=ppt/slides/slide4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8546" name="Rectangle 2">
            <a:extLst>
              <a:ext uri="{FF2B5EF4-FFF2-40B4-BE49-F238E27FC236}">
                <a16:creationId xmlns:a16="http://schemas.microsoft.com/office/drawing/2014/main" id="{E030AF6C-F2F2-2F32-80A3-7476F0995A63}"/>
              </a:ext>
            </a:extLst>
          </p:cNvPr>
          <p:cNvSpPr>
            <a:spLocks noGrp="1" noChangeArrowheads="1"/>
          </p:cNvSpPr>
          <p:nvPr>
            <p:ph type="title"/>
          </p:nvPr>
        </p:nvSpPr>
        <p:spPr>
          <a:xfrm>
            <a:off x="0" y="76200"/>
            <a:ext cx="9144000" cy="1600200"/>
          </a:xfrm>
        </p:spPr>
        <p:txBody>
          <a:bodyPr/>
          <a:lstStyle/>
          <a:p>
            <a:pPr algn="l"/>
            <a:r>
              <a:rPr lang="en-US" altLang="en-US" sz="3600" dirty="0"/>
              <a:t>THE WORSHIPPING SYSTEM IN THE APOSTLES’ CHURCH </a:t>
            </a:r>
            <a:br>
              <a:rPr lang="en-US" altLang="en-US" sz="3600" dirty="0"/>
            </a:br>
            <a:endParaRPr lang="en-US" altLang="en-US" sz="3600" dirty="0"/>
          </a:p>
        </p:txBody>
      </p:sp>
      <p:sp>
        <p:nvSpPr>
          <p:cNvPr id="108547" name="Rectangle 3">
            <a:extLst>
              <a:ext uri="{FF2B5EF4-FFF2-40B4-BE49-F238E27FC236}">
                <a16:creationId xmlns:a16="http://schemas.microsoft.com/office/drawing/2014/main" id="{292DB18A-4ACF-AC84-DB5B-AE1E7D0D65E7}"/>
              </a:ext>
            </a:extLst>
          </p:cNvPr>
          <p:cNvSpPr>
            <a:spLocks noGrp="1" noChangeArrowheads="1"/>
          </p:cNvSpPr>
          <p:nvPr>
            <p:ph type="body" idx="1"/>
          </p:nvPr>
        </p:nvSpPr>
        <p:spPr>
          <a:xfrm>
            <a:off x="0" y="1676400"/>
            <a:ext cx="8915400" cy="5867400"/>
          </a:xfrm>
        </p:spPr>
        <p:txBody>
          <a:bodyPr/>
          <a:lstStyle/>
          <a:p>
            <a:pPr lvl="0"/>
            <a:r>
              <a:rPr lang="en-CA" sz="1600" u="sng" dirty="0"/>
              <a:t>Prayers for the dead:</a:t>
            </a:r>
            <a:br>
              <a:rPr lang="en-CA" sz="1600" u="sng" dirty="0"/>
            </a:br>
            <a:r>
              <a:rPr lang="en-CA" sz="1600" dirty="0"/>
              <a:t>The Church in the Apostles’ era practiced praying for the dead. The church believed in the benefits of these prayers to the dead and the people who are attending the prayers. St. John emphasized that these prayers are beneficial for the people who did not do the type of sins that lead to death, “If anyone sees his brother sinning a sin which does not lead to death, he will ask, and He will give him life for those who commit sin not leading to death.” (1 John 5:16), “Therefore I exhort first of all that supplications, prayers, intercessions, and giving of thanks be made for all men, for kings and all who are in authority, that we may lead a quiet and peaceable life in all godliness and reverence. For this is good and acceptable in the sight of God our Savior...” (1 Timothy 2:1-3), and “The Lord grant to him that he may find mercy from the Lord in that Day- and you know very well how many ways he ministered to me at Ephesus.” (2 Timothy 1:18) </a:t>
            </a:r>
          </a:p>
          <a:p>
            <a:pPr lvl="0"/>
            <a:r>
              <a:rPr lang="en-CA" sz="1600" dirty="0"/>
              <a:t>This means that these prayers help the dead who spend a holy life with God but may have done some minor mistakes they were not aware were sins. </a:t>
            </a:r>
          </a:p>
        </p:txBody>
      </p:sp>
    </p:spTree>
    <p:extLst>
      <p:ext uri="{BB962C8B-B14F-4D97-AF65-F5344CB8AC3E}">
        <p14:creationId xmlns:p14="http://schemas.microsoft.com/office/powerpoint/2010/main" val="287654070"/>
      </p:ext>
    </p:extLst>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9" presetClass="entr" presetSubtype="0" fill="hold" grpId="0" nodeType="withEffect">
                                  <p:stCondLst>
                                    <p:cond delay="0"/>
                                  </p:stCondLst>
                                  <p:childTnLst>
                                    <p:set>
                                      <p:cBhvr>
                                        <p:cTn id="6" dur="1" fill="hold">
                                          <p:stCondLst>
                                            <p:cond delay="0"/>
                                          </p:stCondLst>
                                        </p:cTn>
                                        <p:tgtEl>
                                          <p:spTgt spid="108546"/>
                                        </p:tgtEl>
                                        <p:attrNameLst>
                                          <p:attrName>style.visibility</p:attrName>
                                        </p:attrNameLst>
                                      </p:cBhvr>
                                      <p:to>
                                        <p:strVal val="visible"/>
                                      </p:to>
                                    </p:set>
                                    <p:anim calcmode="lin" valueType="num">
                                      <p:cBhvr>
                                        <p:cTn id="7" dur="1000" fill="hold"/>
                                        <p:tgtEl>
                                          <p:spTgt spid="108546"/>
                                        </p:tgtEl>
                                        <p:attrNameLst>
                                          <p:attrName>ppt_x</p:attrName>
                                        </p:attrNameLst>
                                      </p:cBhvr>
                                      <p:tavLst>
                                        <p:tav tm="0">
                                          <p:val>
                                            <p:strVal val="#ppt_x-.2"/>
                                          </p:val>
                                        </p:tav>
                                        <p:tav tm="100000">
                                          <p:val>
                                            <p:strVal val="#ppt_x"/>
                                          </p:val>
                                        </p:tav>
                                      </p:tavLst>
                                    </p:anim>
                                    <p:anim calcmode="lin" valueType="num">
                                      <p:cBhvr>
                                        <p:cTn id="8" dur="1000" fill="hold"/>
                                        <p:tgtEl>
                                          <p:spTgt spid="108546"/>
                                        </p:tgtEl>
                                        <p:attrNameLst>
                                          <p:attrName>ppt_y</p:attrName>
                                        </p:attrNameLst>
                                      </p:cBhvr>
                                      <p:tavLst>
                                        <p:tav tm="0">
                                          <p:val>
                                            <p:strVal val="#ppt_y"/>
                                          </p:val>
                                        </p:tav>
                                        <p:tav tm="100000">
                                          <p:val>
                                            <p:strVal val="#ppt_y"/>
                                          </p:val>
                                        </p:tav>
                                      </p:tavLst>
                                    </p:anim>
                                    <p:animEffect transition="in" filter="wipe(right)" prLst="gradientSize: 0.1">
                                      <p:cBhvr>
                                        <p:cTn id="9" dur="1000"/>
                                        <p:tgtEl>
                                          <p:spTgt spid="108546"/>
                                        </p:tgtEl>
                                      </p:cBhvr>
                                    </p:animEffect>
                                  </p:childTnLst>
                                </p:cTn>
                              </p:par>
                            </p:childTnLst>
                          </p:cTn>
                        </p:par>
                      </p:childTnLst>
                    </p:cTn>
                  </p:par>
                  <p:par>
                    <p:cTn id="10" fill="hold">
                      <p:stCondLst>
                        <p:cond delay="indefinite"/>
                      </p:stCondLst>
                      <p:childTnLst>
                        <p:par>
                          <p:cTn id="11" fill="hold">
                            <p:stCondLst>
                              <p:cond delay="0"/>
                            </p:stCondLst>
                            <p:childTnLst>
                              <p:par>
                                <p:cTn id="12" presetID="44" presetClass="entr" presetSubtype="0" fill="hold" grpId="0" nodeType="clickEffect">
                                  <p:stCondLst>
                                    <p:cond delay="0"/>
                                  </p:stCondLst>
                                  <p:childTnLst>
                                    <p:set>
                                      <p:cBhvr>
                                        <p:cTn id="13" dur="1" fill="hold">
                                          <p:stCondLst>
                                            <p:cond delay="0"/>
                                          </p:stCondLst>
                                        </p:cTn>
                                        <p:tgtEl>
                                          <p:spTgt spid="108547">
                                            <p:txEl>
                                              <p:pRg st="0" end="0"/>
                                            </p:txEl>
                                          </p:spTgt>
                                        </p:tgtEl>
                                        <p:attrNameLst>
                                          <p:attrName>style.visibility</p:attrName>
                                        </p:attrNameLst>
                                      </p:cBhvr>
                                      <p:to>
                                        <p:strVal val="visible"/>
                                      </p:to>
                                    </p:set>
                                    <p:animEffect transition="in" filter="fade">
                                      <p:cBhvr>
                                        <p:cTn id="14" dur="500"/>
                                        <p:tgtEl>
                                          <p:spTgt spid="108547">
                                            <p:txEl>
                                              <p:pRg st="0" end="0"/>
                                            </p:txEl>
                                          </p:spTgt>
                                        </p:tgtEl>
                                      </p:cBhvr>
                                    </p:animEffect>
                                    <p:anim calcmode="lin" valueType="num">
                                      <p:cBhvr>
                                        <p:cTn id="15" dur="500" fill="hold"/>
                                        <p:tgtEl>
                                          <p:spTgt spid="108547">
                                            <p:txEl>
                                              <p:pRg st="0" end="0"/>
                                            </p:txEl>
                                          </p:spTgt>
                                        </p:tgtEl>
                                        <p:attrNameLst>
                                          <p:attrName>ppt_x</p:attrName>
                                        </p:attrNameLst>
                                      </p:cBhvr>
                                      <p:tavLst>
                                        <p:tav tm="0">
                                          <p:val>
                                            <p:strVal val="#ppt_x"/>
                                          </p:val>
                                        </p:tav>
                                        <p:tav tm="100000">
                                          <p:val>
                                            <p:strVal val="#ppt_x"/>
                                          </p:val>
                                        </p:tav>
                                      </p:tavLst>
                                    </p:anim>
                                    <p:anim calcmode="lin" valueType="num">
                                      <p:cBhvr>
                                        <p:cTn id="16" dur="500" fill="hold"/>
                                        <p:tgtEl>
                                          <p:spTgt spid="108547">
                                            <p:txEl>
                                              <p:pRg st="0" end="0"/>
                                            </p:txEl>
                                          </p:spTgt>
                                        </p:tgtEl>
                                        <p:attrNameLst>
                                          <p:attrName>ppt_y</p:attrName>
                                        </p:attrNameLst>
                                      </p:cBhvr>
                                      <p:tavLst>
                                        <p:tav tm="0">
                                          <p:val>
                                            <p:strVal val="#ppt_y+.05"/>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4" presetClass="entr" presetSubtype="0" fill="hold" grpId="0" nodeType="clickEffect">
                                  <p:stCondLst>
                                    <p:cond delay="0"/>
                                  </p:stCondLst>
                                  <p:childTnLst>
                                    <p:set>
                                      <p:cBhvr>
                                        <p:cTn id="20" dur="1" fill="hold">
                                          <p:stCondLst>
                                            <p:cond delay="0"/>
                                          </p:stCondLst>
                                        </p:cTn>
                                        <p:tgtEl>
                                          <p:spTgt spid="108547">
                                            <p:txEl>
                                              <p:pRg st="1" end="1"/>
                                            </p:txEl>
                                          </p:spTgt>
                                        </p:tgtEl>
                                        <p:attrNameLst>
                                          <p:attrName>style.visibility</p:attrName>
                                        </p:attrNameLst>
                                      </p:cBhvr>
                                      <p:to>
                                        <p:strVal val="visible"/>
                                      </p:to>
                                    </p:set>
                                    <p:animEffect transition="in" filter="fade">
                                      <p:cBhvr>
                                        <p:cTn id="21" dur="500"/>
                                        <p:tgtEl>
                                          <p:spTgt spid="108547">
                                            <p:txEl>
                                              <p:pRg st="1" end="1"/>
                                            </p:txEl>
                                          </p:spTgt>
                                        </p:tgtEl>
                                      </p:cBhvr>
                                    </p:animEffect>
                                    <p:anim calcmode="lin" valueType="num">
                                      <p:cBhvr>
                                        <p:cTn id="22" dur="500" fill="hold"/>
                                        <p:tgtEl>
                                          <p:spTgt spid="108547">
                                            <p:txEl>
                                              <p:pRg st="1" end="1"/>
                                            </p:txEl>
                                          </p:spTgt>
                                        </p:tgtEl>
                                        <p:attrNameLst>
                                          <p:attrName>ppt_x</p:attrName>
                                        </p:attrNameLst>
                                      </p:cBhvr>
                                      <p:tavLst>
                                        <p:tav tm="0">
                                          <p:val>
                                            <p:strVal val="#ppt_x"/>
                                          </p:val>
                                        </p:tav>
                                        <p:tav tm="100000">
                                          <p:val>
                                            <p:strVal val="#ppt_x"/>
                                          </p:val>
                                        </p:tav>
                                      </p:tavLst>
                                    </p:anim>
                                    <p:anim calcmode="lin" valueType="num">
                                      <p:cBhvr>
                                        <p:cTn id="23" dur="500" fill="hold"/>
                                        <p:tgtEl>
                                          <p:spTgt spid="108547">
                                            <p:txEl>
                                              <p:pRg st="1" end="1"/>
                                            </p:txEl>
                                          </p:spTgt>
                                        </p:tgtEl>
                                        <p:attrNameLst>
                                          <p:attrName>ppt_y</p:attrName>
                                        </p:attrNameLst>
                                      </p:cBhvr>
                                      <p:tavLst>
                                        <p:tav tm="0">
                                          <p:val>
                                            <p:strVal val="#ppt_y+.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8546" grpId="0"/>
      <p:bldP spid="108547" grpId="0" build="p"/>
    </p:bldLst>
  </p:timing>
</p:sld>
</file>

<file path=ppt/slides/slide4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9570" name="Rectangle 2">
            <a:extLst>
              <a:ext uri="{FF2B5EF4-FFF2-40B4-BE49-F238E27FC236}">
                <a16:creationId xmlns:a16="http://schemas.microsoft.com/office/drawing/2014/main" id="{CCE5C972-220C-0B8C-30AE-AB46C2BB9C46}"/>
              </a:ext>
            </a:extLst>
          </p:cNvPr>
          <p:cNvSpPr>
            <a:spLocks noGrp="1" noChangeArrowheads="1"/>
          </p:cNvSpPr>
          <p:nvPr>
            <p:ph type="title"/>
          </p:nvPr>
        </p:nvSpPr>
        <p:spPr>
          <a:xfrm>
            <a:off x="0" y="0"/>
            <a:ext cx="9144000" cy="1371600"/>
          </a:xfrm>
        </p:spPr>
        <p:txBody>
          <a:bodyPr/>
          <a:lstStyle/>
          <a:p>
            <a:pPr algn="l"/>
            <a:r>
              <a:rPr lang="en-US" altLang="en-US" dirty="0"/>
              <a:t>CANONICAL BOOKS OF THE NEW TESTAMENT </a:t>
            </a:r>
            <a:br>
              <a:rPr lang="en-US" altLang="en-US" dirty="0"/>
            </a:br>
            <a:endParaRPr lang="en-US" altLang="en-US" dirty="0"/>
          </a:p>
        </p:txBody>
      </p:sp>
      <p:sp>
        <p:nvSpPr>
          <p:cNvPr id="109571" name="Rectangle 3">
            <a:extLst>
              <a:ext uri="{FF2B5EF4-FFF2-40B4-BE49-F238E27FC236}">
                <a16:creationId xmlns:a16="http://schemas.microsoft.com/office/drawing/2014/main" id="{F4A1BA3F-A482-21EE-6D6F-CDE2A6ABFFE1}"/>
              </a:ext>
            </a:extLst>
          </p:cNvPr>
          <p:cNvSpPr>
            <a:spLocks noGrp="1" noChangeArrowheads="1"/>
          </p:cNvSpPr>
          <p:nvPr>
            <p:ph type="body" idx="1"/>
          </p:nvPr>
        </p:nvSpPr>
        <p:spPr>
          <a:xfrm>
            <a:off x="216568" y="1371600"/>
            <a:ext cx="8915400" cy="5791200"/>
          </a:xfrm>
        </p:spPr>
        <p:txBody>
          <a:bodyPr/>
          <a:lstStyle/>
          <a:p>
            <a:pPr lvl="0"/>
            <a:r>
              <a:rPr lang="en-CA" sz="1600" u="sng" dirty="0"/>
              <a:t>These are the books in the Holy Bile that we have now:</a:t>
            </a:r>
          </a:p>
          <a:p>
            <a:pPr lvl="0"/>
            <a:r>
              <a:rPr lang="en-CA" sz="1600" dirty="0"/>
              <a:t>4 Gospels of St. Mathew , St. Mark, St. Luke and St. John 1 The book of Acts</a:t>
            </a:r>
          </a:p>
          <a:p>
            <a:pPr lvl="0"/>
            <a:r>
              <a:rPr lang="en-CA" sz="1600" dirty="0"/>
              <a:t>14 Holy Epistles of St. Paul</a:t>
            </a:r>
          </a:p>
          <a:p>
            <a:pPr lvl="0"/>
            <a:r>
              <a:rPr lang="en-CA" sz="1600" dirty="0"/>
              <a:t>1 Holy Epistle of St. James</a:t>
            </a:r>
          </a:p>
          <a:p>
            <a:pPr lvl="0"/>
            <a:r>
              <a:rPr lang="en-CA" sz="1600" dirty="0"/>
              <a:t>2 Holy Epistles of St. Peter</a:t>
            </a:r>
          </a:p>
          <a:p>
            <a:pPr lvl="0"/>
            <a:r>
              <a:rPr lang="en-CA" sz="1600" dirty="0"/>
              <a:t>3 Holy Epistles of St. John</a:t>
            </a:r>
          </a:p>
          <a:p>
            <a:pPr lvl="0"/>
            <a:r>
              <a:rPr lang="en-CA" sz="1600" dirty="0"/>
              <a:t>1 Holy Epistle of St. Jude</a:t>
            </a:r>
          </a:p>
          <a:p>
            <a:pPr lvl="0"/>
            <a:r>
              <a:rPr lang="en-CA" sz="1600" dirty="0"/>
              <a:t>1 The Holy Book of Revelation </a:t>
            </a:r>
          </a:p>
          <a:p>
            <a:pPr lvl="0"/>
            <a:endParaRPr lang="en-CA" sz="1600" dirty="0"/>
          </a:p>
          <a:p>
            <a:pPr lvl="0"/>
            <a:r>
              <a:rPr lang="en-CA" sz="1400" dirty="0"/>
              <a:t>Any other book that we hear about is an Apocryphal book and it is not approved by the Apostolic Church. </a:t>
            </a:r>
          </a:p>
          <a:p>
            <a:pPr lvl="0"/>
            <a:endParaRPr lang="en-CA" sz="1600" dirty="0"/>
          </a:p>
          <a:p>
            <a:pPr lvl="0"/>
            <a:r>
              <a:rPr lang="en-CA" sz="1600" u="sng" dirty="0"/>
              <a:t>Heresies in the first century: </a:t>
            </a:r>
          </a:p>
          <a:p>
            <a:pPr lvl="0"/>
            <a:r>
              <a:rPr lang="en-CA" sz="1400" dirty="0"/>
              <a:t>There were many heresies during the first century. We encourage you to research those and see by yourself that the Apostles were very careful to preserve the faith for us and to stand firm against these heresies. One of the famous heresies is that of Simon the Sorcerer who wanted to get the gifts of the Holy Spirit by paying money (Acts 8: 9-21). Another heresy is about keeping the tradition of the Old Testament to the Christianity of the New Testament, e.g. Circumcision (Acts 15). We see that the church has the first counsel to face heresy and stopped it. But there are many heresies you can research and read about. They do not make any sense and they are the work of the devil. </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9" presetClass="entr" presetSubtype="0" fill="hold" grpId="0" nodeType="withEffect">
                                  <p:stCondLst>
                                    <p:cond delay="0"/>
                                  </p:stCondLst>
                                  <p:childTnLst>
                                    <p:set>
                                      <p:cBhvr>
                                        <p:cTn id="6" dur="1" fill="hold">
                                          <p:stCondLst>
                                            <p:cond delay="0"/>
                                          </p:stCondLst>
                                        </p:cTn>
                                        <p:tgtEl>
                                          <p:spTgt spid="109570"/>
                                        </p:tgtEl>
                                        <p:attrNameLst>
                                          <p:attrName>style.visibility</p:attrName>
                                        </p:attrNameLst>
                                      </p:cBhvr>
                                      <p:to>
                                        <p:strVal val="visible"/>
                                      </p:to>
                                    </p:set>
                                    <p:anim calcmode="lin" valueType="num">
                                      <p:cBhvr>
                                        <p:cTn id="7" dur="1000" fill="hold"/>
                                        <p:tgtEl>
                                          <p:spTgt spid="109570"/>
                                        </p:tgtEl>
                                        <p:attrNameLst>
                                          <p:attrName>ppt_x</p:attrName>
                                        </p:attrNameLst>
                                      </p:cBhvr>
                                      <p:tavLst>
                                        <p:tav tm="0">
                                          <p:val>
                                            <p:strVal val="#ppt_x-.2"/>
                                          </p:val>
                                        </p:tav>
                                        <p:tav tm="100000">
                                          <p:val>
                                            <p:strVal val="#ppt_x"/>
                                          </p:val>
                                        </p:tav>
                                      </p:tavLst>
                                    </p:anim>
                                    <p:anim calcmode="lin" valueType="num">
                                      <p:cBhvr>
                                        <p:cTn id="8" dur="1000" fill="hold"/>
                                        <p:tgtEl>
                                          <p:spTgt spid="109570"/>
                                        </p:tgtEl>
                                        <p:attrNameLst>
                                          <p:attrName>ppt_y</p:attrName>
                                        </p:attrNameLst>
                                      </p:cBhvr>
                                      <p:tavLst>
                                        <p:tav tm="0">
                                          <p:val>
                                            <p:strVal val="#ppt_y"/>
                                          </p:val>
                                        </p:tav>
                                        <p:tav tm="100000">
                                          <p:val>
                                            <p:strVal val="#ppt_y"/>
                                          </p:val>
                                        </p:tav>
                                      </p:tavLst>
                                    </p:anim>
                                    <p:animEffect transition="in" filter="wipe(right)" prLst="gradientSize: 0.1">
                                      <p:cBhvr>
                                        <p:cTn id="9" dur="1000"/>
                                        <p:tgtEl>
                                          <p:spTgt spid="109570"/>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44" presetClass="entr" presetSubtype="0" fill="hold" grpId="0" nodeType="clickEffect">
                                  <p:stCondLst>
                                    <p:cond delay="0"/>
                                  </p:stCondLst>
                                  <p:childTnLst>
                                    <p:set>
                                      <p:cBhvr>
                                        <p:cTn id="13" dur="1" fill="hold">
                                          <p:stCondLst>
                                            <p:cond delay="0"/>
                                          </p:stCondLst>
                                        </p:cTn>
                                        <p:tgtEl>
                                          <p:spTgt spid="109571">
                                            <p:txEl>
                                              <p:pRg st="0" end="0"/>
                                            </p:txEl>
                                          </p:spTgt>
                                        </p:tgtEl>
                                        <p:attrNameLst>
                                          <p:attrName>style.visibility</p:attrName>
                                        </p:attrNameLst>
                                      </p:cBhvr>
                                      <p:to>
                                        <p:strVal val="visible"/>
                                      </p:to>
                                    </p:set>
                                    <p:animEffect transition="in" filter="fade">
                                      <p:cBhvr>
                                        <p:cTn id="14" dur="500"/>
                                        <p:tgtEl>
                                          <p:spTgt spid="109571">
                                            <p:txEl>
                                              <p:pRg st="0" end="0"/>
                                            </p:txEl>
                                          </p:spTgt>
                                        </p:tgtEl>
                                      </p:cBhvr>
                                    </p:animEffect>
                                    <p:anim calcmode="lin" valueType="num">
                                      <p:cBhvr>
                                        <p:cTn id="15" dur="500" fill="hold"/>
                                        <p:tgtEl>
                                          <p:spTgt spid="109571">
                                            <p:txEl>
                                              <p:pRg st="0" end="0"/>
                                            </p:txEl>
                                          </p:spTgt>
                                        </p:tgtEl>
                                        <p:attrNameLst>
                                          <p:attrName>ppt_x</p:attrName>
                                        </p:attrNameLst>
                                      </p:cBhvr>
                                      <p:tavLst>
                                        <p:tav tm="0">
                                          <p:val>
                                            <p:strVal val="#ppt_x"/>
                                          </p:val>
                                        </p:tav>
                                        <p:tav tm="100000">
                                          <p:val>
                                            <p:strVal val="#ppt_x"/>
                                          </p:val>
                                        </p:tav>
                                      </p:tavLst>
                                    </p:anim>
                                    <p:anim calcmode="lin" valueType="num">
                                      <p:cBhvr>
                                        <p:cTn id="16" dur="500" fill="hold"/>
                                        <p:tgtEl>
                                          <p:spTgt spid="109571">
                                            <p:txEl>
                                              <p:pRg st="0" end="0"/>
                                            </p:txEl>
                                          </p:spTgt>
                                        </p:tgtEl>
                                        <p:attrNameLst>
                                          <p:attrName>ppt_y</p:attrName>
                                        </p:attrNameLst>
                                      </p:cBhvr>
                                      <p:tavLst>
                                        <p:tav tm="0">
                                          <p:val>
                                            <p:strVal val="#ppt_y+.05"/>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4" presetClass="entr" presetSubtype="0" fill="hold" grpId="0" nodeType="clickEffect">
                                  <p:stCondLst>
                                    <p:cond delay="0"/>
                                  </p:stCondLst>
                                  <p:childTnLst>
                                    <p:set>
                                      <p:cBhvr>
                                        <p:cTn id="20" dur="1" fill="hold">
                                          <p:stCondLst>
                                            <p:cond delay="0"/>
                                          </p:stCondLst>
                                        </p:cTn>
                                        <p:tgtEl>
                                          <p:spTgt spid="109571">
                                            <p:txEl>
                                              <p:pRg st="1" end="1"/>
                                            </p:txEl>
                                          </p:spTgt>
                                        </p:tgtEl>
                                        <p:attrNameLst>
                                          <p:attrName>style.visibility</p:attrName>
                                        </p:attrNameLst>
                                      </p:cBhvr>
                                      <p:to>
                                        <p:strVal val="visible"/>
                                      </p:to>
                                    </p:set>
                                    <p:animEffect transition="in" filter="fade">
                                      <p:cBhvr>
                                        <p:cTn id="21" dur="500"/>
                                        <p:tgtEl>
                                          <p:spTgt spid="109571">
                                            <p:txEl>
                                              <p:pRg st="1" end="1"/>
                                            </p:txEl>
                                          </p:spTgt>
                                        </p:tgtEl>
                                      </p:cBhvr>
                                    </p:animEffect>
                                    <p:anim calcmode="lin" valueType="num">
                                      <p:cBhvr>
                                        <p:cTn id="22" dur="500" fill="hold"/>
                                        <p:tgtEl>
                                          <p:spTgt spid="109571">
                                            <p:txEl>
                                              <p:pRg st="1" end="1"/>
                                            </p:txEl>
                                          </p:spTgt>
                                        </p:tgtEl>
                                        <p:attrNameLst>
                                          <p:attrName>ppt_x</p:attrName>
                                        </p:attrNameLst>
                                      </p:cBhvr>
                                      <p:tavLst>
                                        <p:tav tm="0">
                                          <p:val>
                                            <p:strVal val="#ppt_x"/>
                                          </p:val>
                                        </p:tav>
                                        <p:tav tm="100000">
                                          <p:val>
                                            <p:strVal val="#ppt_x"/>
                                          </p:val>
                                        </p:tav>
                                      </p:tavLst>
                                    </p:anim>
                                    <p:anim calcmode="lin" valueType="num">
                                      <p:cBhvr>
                                        <p:cTn id="23" dur="500" fill="hold"/>
                                        <p:tgtEl>
                                          <p:spTgt spid="109571">
                                            <p:txEl>
                                              <p:pRg st="1" end="1"/>
                                            </p:txEl>
                                          </p:spTgt>
                                        </p:tgtEl>
                                        <p:attrNameLst>
                                          <p:attrName>ppt_y</p:attrName>
                                        </p:attrNameLst>
                                      </p:cBhvr>
                                      <p:tavLst>
                                        <p:tav tm="0">
                                          <p:val>
                                            <p:strVal val="#ppt_y+.05"/>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4" presetClass="entr" presetSubtype="0" fill="hold" grpId="0" nodeType="clickEffect">
                                  <p:stCondLst>
                                    <p:cond delay="0"/>
                                  </p:stCondLst>
                                  <p:childTnLst>
                                    <p:set>
                                      <p:cBhvr>
                                        <p:cTn id="27" dur="1" fill="hold">
                                          <p:stCondLst>
                                            <p:cond delay="0"/>
                                          </p:stCondLst>
                                        </p:cTn>
                                        <p:tgtEl>
                                          <p:spTgt spid="109571">
                                            <p:txEl>
                                              <p:pRg st="2" end="2"/>
                                            </p:txEl>
                                          </p:spTgt>
                                        </p:tgtEl>
                                        <p:attrNameLst>
                                          <p:attrName>style.visibility</p:attrName>
                                        </p:attrNameLst>
                                      </p:cBhvr>
                                      <p:to>
                                        <p:strVal val="visible"/>
                                      </p:to>
                                    </p:set>
                                    <p:animEffect transition="in" filter="fade">
                                      <p:cBhvr>
                                        <p:cTn id="28" dur="500"/>
                                        <p:tgtEl>
                                          <p:spTgt spid="109571">
                                            <p:txEl>
                                              <p:pRg st="2" end="2"/>
                                            </p:txEl>
                                          </p:spTgt>
                                        </p:tgtEl>
                                      </p:cBhvr>
                                    </p:animEffect>
                                    <p:anim calcmode="lin" valueType="num">
                                      <p:cBhvr>
                                        <p:cTn id="29" dur="500" fill="hold"/>
                                        <p:tgtEl>
                                          <p:spTgt spid="109571">
                                            <p:txEl>
                                              <p:pRg st="2" end="2"/>
                                            </p:txEl>
                                          </p:spTgt>
                                        </p:tgtEl>
                                        <p:attrNameLst>
                                          <p:attrName>ppt_x</p:attrName>
                                        </p:attrNameLst>
                                      </p:cBhvr>
                                      <p:tavLst>
                                        <p:tav tm="0">
                                          <p:val>
                                            <p:strVal val="#ppt_x"/>
                                          </p:val>
                                        </p:tav>
                                        <p:tav tm="100000">
                                          <p:val>
                                            <p:strVal val="#ppt_x"/>
                                          </p:val>
                                        </p:tav>
                                      </p:tavLst>
                                    </p:anim>
                                    <p:anim calcmode="lin" valueType="num">
                                      <p:cBhvr>
                                        <p:cTn id="30" dur="500" fill="hold"/>
                                        <p:tgtEl>
                                          <p:spTgt spid="109571">
                                            <p:txEl>
                                              <p:pRg st="2" end="2"/>
                                            </p:txEl>
                                          </p:spTgt>
                                        </p:tgtEl>
                                        <p:attrNameLst>
                                          <p:attrName>ppt_y</p:attrName>
                                        </p:attrNameLst>
                                      </p:cBhvr>
                                      <p:tavLst>
                                        <p:tav tm="0">
                                          <p:val>
                                            <p:strVal val="#ppt_y+.05"/>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4" presetClass="entr" presetSubtype="0" fill="hold" grpId="0" nodeType="clickEffect">
                                  <p:stCondLst>
                                    <p:cond delay="0"/>
                                  </p:stCondLst>
                                  <p:childTnLst>
                                    <p:set>
                                      <p:cBhvr>
                                        <p:cTn id="34" dur="1" fill="hold">
                                          <p:stCondLst>
                                            <p:cond delay="0"/>
                                          </p:stCondLst>
                                        </p:cTn>
                                        <p:tgtEl>
                                          <p:spTgt spid="109571">
                                            <p:txEl>
                                              <p:pRg st="3" end="3"/>
                                            </p:txEl>
                                          </p:spTgt>
                                        </p:tgtEl>
                                        <p:attrNameLst>
                                          <p:attrName>style.visibility</p:attrName>
                                        </p:attrNameLst>
                                      </p:cBhvr>
                                      <p:to>
                                        <p:strVal val="visible"/>
                                      </p:to>
                                    </p:set>
                                    <p:animEffect transition="in" filter="fade">
                                      <p:cBhvr>
                                        <p:cTn id="35" dur="500"/>
                                        <p:tgtEl>
                                          <p:spTgt spid="109571">
                                            <p:txEl>
                                              <p:pRg st="3" end="3"/>
                                            </p:txEl>
                                          </p:spTgt>
                                        </p:tgtEl>
                                      </p:cBhvr>
                                    </p:animEffect>
                                    <p:anim calcmode="lin" valueType="num">
                                      <p:cBhvr>
                                        <p:cTn id="36" dur="500" fill="hold"/>
                                        <p:tgtEl>
                                          <p:spTgt spid="109571">
                                            <p:txEl>
                                              <p:pRg st="3" end="3"/>
                                            </p:txEl>
                                          </p:spTgt>
                                        </p:tgtEl>
                                        <p:attrNameLst>
                                          <p:attrName>ppt_x</p:attrName>
                                        </p:attrNameLst>
                                      </p:cBhvr>
                                      <p:tavLst>
                                        <p:tav tm="0">
                                          <p:val>
                                            <p:strVal val="#ppt_x"/>
                                          </p:val>
                                        </p:tav>
                                        <p:tav tm="100000">
                                          <p:val>
                                            <p:strVal val="#ppt_x"/>
                                          </p:val>
                                        </p:tav>
                                      </p:tavLst>
                                    </p:anim>
                                    <p:anim calcmode="lin" valueType="num">
                                      <p:cBhvr>
                                        <p:cTn id="37" dur="500" fill="hold"/>
                                        <p:tgtEl>
                                          <p:spTgt spid="109571">
                                            <p:txEl>
                                              <p:pRg st="3" end="3"/>
                                            </p:txEl>
                                          </p:spTgt>
                                        </p:tgtEl>
                                        <p:attrNameLst>
                                          <p:attrName>ppt_y</p:attrName>
                                        </p:attrNameLst>
                                      </p:cBhvr>
                                      <p:tavLst>
                                        <p:tav tm="0">
                                          <p:val>
                                            <p:strVal val="#ppt_y+.05"/>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4" presetClass="entr" presetSubtype="0" fill="hold" grpId="0" nodeType="clickEffect">
                                  <p:stCondLst>
                                    <p:cond delay="0"/>
                                  </p:stCondLst>
                                  <p:childTnLst>
                                    <p:set>
                                      <p:cBhvr>
                                        <p:cTn id="41" dur="1" fill="hold">
                                          <p:stCondLst>
                                            <p:cond delay="0"/>
                                          </p:stCondLst>
                                        </p:cTn>
                                        <p:tgtEl>
                                          <p:spTgt spid="109571">
                                            <p:txEl>
                                              <p:pRg st="4" end="4"/>
                                            </p:txEl>
                                          </p:spTgt>
                                        </p:tgtEl>
                                        <p:attrNameLst>
                                          <p:attrName>style.visibility</p:attrName>
                                        </p:attrNameLst>
                                      </p:cBhvr>
                                      <p:to>
                                        <p:strVal val="visible"/>
                                      </p:to>
                                    </p:set>
                                    <p:animEffect transition="in" filter="fade">
                                      <p:cBhvr>
                                        <p:cTn id="42" dur="500"/>
                                        <p:tgtEl>
                                          <p:spTgt spid="109571">
                                            <p:txEl>
                                              <p:pRg st="4" end="4"/>
                                            </p:txEl>
                                          </p:spTgt>
                                        </p:tgtEl>
                                      </p:cBhvr>
                                    </p:animEffect>
                                    <p:anim calcmode="lin" valueType="num">
                                      <p:cBhvr>
                                        <p:cTn id="43" dur="500" fill="hold"/>
                                        <p:tgtEl>
                                          <p:spTgt spid="109571">
                                            <p:txEl>
                                              <p:pRg st="4" end="4"/>
                                            </p:txEl>
                                          </p:spTgt>
                                        </p:tgtEl>
                                        <p:attrNameLst>
                                          <p:attrName>ppt_x</p:attrName>
                                        </p:attrNameLst>
                                      </p:cBhvr>
                                      <p:tavLst>
                                        <p:tav tm="0">
                                          <p:val>
                                            <p:strVal val="#ppt_x"/>
                                          </p:val>
                                        </p:tav>
                                        <p:tav tm="100000">
                                          <p:val>
                                            <p:strVal val="#ppt_x"/>
                                          </p:val>
                                        </p:tav>
                                      </p:tavLst>
                                    </p:anim>
                                    <p:anim calcmode="lin" valueType="num">
                                      <p:cBhvr>
                                        <p:cTn id="44" dur="500" fill="hold"/>
                                        <p:tgtEl>
                                          <p:spTgt spid="109571">
                                            <p:txEl>
                                              <p:pRg st="4" end="4"/>
                                            </p:txEl>
                                          </p:spTgt>
                                        </p:tgtEl>
                                        <p:attrNameLst>
                                          <p:attrName>ppt_y</p:attrName>
                                        </p:attrNameLst>
                                      </p:cBhvr>
                                      <p:tavLst>
                                        <p:tav tm="0">
                                          <p:val>
                                            <p:strVal val="#ppt_y+.05"/>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4" presetClass="entr" presetSubtype="0" fill="hold" grpId="0" nodeType="clickEffect">
                                  <p:stCondLst>
                                    <p:cond delay="0"/>
                                  </p:stCondLst>
                                  <p:childTnLst>
                                    <p:set>
                                      <p:cBhvr>
                                        <p:cTn id="48" dur="1" fill="hold">
                                          <p:stCondLst>
                                            <p:cond delay="0"/>
                                          </p:stCondLst>
                                        </p:cTn>
                                        <p:tgtEl>
                                          <p:spTgt spid="109571">
                                            <p:txEl>
                                              <p:pRg st="5" end="5"/>
                                            </p:txEl>
                                          </p:spTgt>
                                        </p:tgtEl>
                                        <p:attrNameLst>
                                          <p:attrName>style.visibility</p:attrName>
                                        </p:attrNameLst>
                                      </p:cBhvr>
                                      <p:to>
                                        <p:strVal val="visible"/>
                                      </p:to>
                                    </p:set>
                                    <p:animEffect transition="in" filter="fade">
                                      <p:cBhvr>
                                        <p:cTn id="49" dur="500"/>
                                        <p:tgtEl>
                                          <p:spTgt spid="109571">
                                            <p:txEl>
                                              <p:pRg st="5" end="5"/>
                                            </p:txEl>
                                          </p:spTgt>
                                        </p:tgtEl>
                                      </p:cBhvr>
                                    </p:animEffect>
                                    <p:anim calcmode="lin" valueType="num">
                                      <p:cBhvr>
                                        <p:cTn id="50" dur="500" fill="hold"/>
                                        <p:tgtEl>
                                          <p:spTgt spid="109571">
                                            <p:txEl>
                                              <p:pRg st="5" end="5"/>
                                            </p:txEl>
                                          </p:spTgt>
                                        </p:tgtEl>
                                        <p:attrNameLst>
                                          <p:attrName>ppt_x</p:attrName>
                                        </p:attrNameLst>
                                      </p:cBhvr>
                                      <p:tavLst>
                                        <p:tav tm="0">
                                          <p:val>
                                            <p:strVal val="#ppt_x"/>
                                          </p:val>
                                        </p:tav>
                                        <p:tav tm="100000">
                                          <p:val>
                                            <p:strVal val="#ppt_x"/>
                                          </p:val>
                                        </p:tav>
                                      </p:tavLst>
                                    </p:anim>
                                    <p:anim calcmode="lin" valueType="num">
                                      <p:cBhvr>
                                        <p:cTn id="51" dur="500" fill="hold"/>
                                        <p:tgtEl>
                                          <p:spTgt spid="109571">
                                            <p:txEl>
                                              <p:pRg st="5" end="5"/>
                                            </p:txEl>
                                          </p:spTgt>
                                        </p:tgtEl>
                                        <p:attrNameLst>
                                          <p:attrName>ppt_y</p:attrName>
                                        </p:attrNameLst>
                                      </p:cBhvr>
                                      <p:tavLst>
                                        <p:tav tm="0">
                                          <p:val>
                                            <p:strVal val="#ppt_y+.05"/>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44" presetClass="entr" presetSubtype="0" fill="hold" grpId="0" nodeType="clickEffect">
                                  <p:stCondLst>
                                    <p:cond delay="0"/>
                                  </p:stCondLst>
                                  <p:childTnLst>
                                    <p:set>
                                      <p:cBhvr>
                                        <p:cTn id="55" dur="1" fill="hold">
                                          <p:stCondLst>
                                            <p:cond delay="0"/>
                                          </p:stCondLst>
                                        </p:cTn>
                                        <p:tgtEl>
                                          <p:spTgt spid="109571">
                                            <p:txEl>
                                              <p:pRg st="6" end="6"/>
                                            </p:txEl>
                                          </p:spTgt>
                                        </p:tgtEl>
                                        <p:attrNameLst>
                                          <p:attrName>style.visibility</p:attrName>
                                        </p:attrNameLst>
                                      </p:cBhvr>
                                      <p:to>
                                        <p:strVal val="visible"/>
                                      </p:to>
                                    </p:set>
                                    <p:animEffect transition="in" filter="fade">
                                      <p:cBhvr>
                                        <p:cTn id="56" dur="500"/>
                                        <p:tgtEl>
                                          <p:spTgt spid="109571">
                                            <p:txEl>
                                              <p:pRg st="6" end="6"/>
                                            </p:txEl>
                                          </p:spTgt>
                                        </p:tgtEl>
                                      </p:cBhvr>
                                    </p:animEffect>
                                    <p:anim calcmode="lin" valueType="num">
                                      <p:cBhvr>
                                        <p:cTn id="57" dur="500" fill="hold"/>
                                        <p:tgtEl>
                                          <p:spTgt spid="109571">
                                            <p:txEl>
                                              <p:pRg st="6" end="6"/>
                                            </p:txEl>
                                          </p:spTgt>
                                        </p:tgtEl>
                                        <p:attrNameLst>
                                          <p:attrName>ppt_x</p:attrName>
                                        </p:attrNameLst>
                                      </p:cBhvr>
                                      <p:tavLst>
                                        <p:tav tm="0">
                                          <p:val>
                                            <p:strVal val="#ppt_x"/>
                                          </p:val>
                                        </p:tav>
                                        <p:tav tm="100000">
                                          <p:val>
                                            <p:strVal val="#ppt_x"/>
                                          </p:val>
                                        </p:tav>
                                      </p:tavLst>
                                    </p:anim>
                                    <p:anim calcmode="lin" valueType="num">
                                      <p:cBhvr>
                                        <p:cTn id="58" dur="500" fill="hold"/>
                                        <p:tgtEl>
                                          <p:spTgt spid="109571">
                                            <p:txEl>
                                              <p:pRg st="6" end="6"/>
                                            </p:txEl>
                                          </p:spTgt>
                                        </p:tgtEl>
                                        <p:attrNameLst>
                                          <p:attrName>ppt_y</p:attrName>
                                        </p:attrNameLst>
                                      </p:cBhvr>
                                      <p:tavLst>
                                        <p:tav tm="0">
                                          <p:val>
                                            <p:strVal val="#ppt_y+.05"/>
                                          </p:val>
                                        </p:tav>
                                        <p:tav tm="100000">
                                          <p:val>
                                            <p:strVal val="#ppt_y"/>
                                          </p:val>
                                        </p:tav>
                                      </p:tavLst>
                                    </p:anim>
                                  </p:childTnLst>
                                </p:cTn>
                              </p:par>
                            </p:childTnLst>
                          </p:cTn>
                        </p:par>
                      </p:childTnLst>
                    </p:cTn>
                  </p:par>
                  <p:par>
                    <p:cTn id="59" fill="hold">
                      <p:stCondLst>
                        <p:cond delay="indefinite"/>
                      </p:stCondLst>
                      <p:childTnLst>
                        <p:par>
                          <p:cTn id="60" fill="hold">
                            <p:stCondLst>
                              <p:cond delay="0"/>
                            </p:stCondLst>
                            <p:childTnLst>
                              <p:par>
                                <p:cTn id="61" presetID="44" presetClass="entr" presetSubtype="0" fill="hold" grpId="0" nodeType="clickEffect">
                                  <p:stCondLst>
                                    <p:cond delay="0"/>
                                  </p:stCondLst>
                                  <p:childTnLst>
                                    <p:set>
                                      <p:cBhvr>
                                        <p:cTn id="62" dur="1" fill="hold">
                                          <p:stCondLst>
                                            <p:cond delay="0"/>
                                          </p:stCondLst>
                                        </p:cTn>
                                        <p:tgtEl>
                                          <p:spTgt spid="109571">
                                            <p:txEl>
                                              <p:pRg st="7" end="7"/>
                                            </p:txEl>
                                          </p:spTgt>
                                        </p:tgtEl>
                                        <p:attrNameLst>
                                          <p:attrName>style.visibility</p:attrName>
                                        </p:attrNameLst>
                                      </p:cBhvr>
                                      <p:to>
                                        <p:strVal val="visible"/>
                                      </p:to>
                                    </p:set>
                                    <p:animEffect transition="in" filter="fade">
                                      <p:cBhvr>
                                        <p:cTn id="63" dur="500"/>
                                        <p:tgtEl>
                                          <p:spTgt spid="109571">
                                            <p:txEl>
                                              <p:pRg st="7" end="7"/>
                                            </p:txEl>
                                          </p:spTgt>
                                        </p:tgtEl>
                                      </p:cBhvr>
                                    </p:animEffect>
                                    <p:anim calcmode="lin" valueType="num">
                                      <p:cBhvr>
                                        <p:cTn id="64" dur="500" fill="hold"/>
                                        <p:tgtEl>
                                          <p:spTgt spid="109571">
                                            <p:txEl>
                                              <p:pRg st="7" end="7"/>
                                            </p:txEl>
                                          </p:spTgt>
                                        </p:tgtEl>
                                        <p:attrNameLst>
                                          <p:attrName>ppt_x</p:attrName>
                                        </p:attrNameLst>
                                      </p:cBhvr>
                                      <p:tavLst>
                                        <p:tav tm="0">
                                          <p:val>
                                            <p:strVal val="#ppt_x"/>
                                          </p:val>
                                        </p:tav>
                                        <p:tav tm="100000">
                                          <p:val>
                                            <p:strVal val="#ppt_x"/>
                                          </p:val>
                                        </p:tav>
                                      </p:tavLst>
                                    </p:anim>
                                    <p:anim calcmode="lin" valueType="num">
                                      <p:cBhvr>
                                        <p:cTn id="65" dur="500" fill="hold"/>
                                        <p:tgtEl>
                                          <p:spTgt spid="109571">
                                            <p:txEl>
                                              <p:pRg st="7" end="7"/>
                                            </p:txEl>
                                          </p:spTgt>
                                        </p:tgtEl>
                                        <p:attrNameLst>
                                          <p:attrName>ppt_y</p:attrName>
                                        </p:attrNameLst>
                                      </p:cBhvr>
                                      <p:tavLst>
                                        <p:tav tm="0">
                                          <p:val>
                                            <p:strVal val="#ppt_y+.05"/>
                                          </p:val>
                                        </p:tav>
                                        <p:tav tm="100000">
                                          <p:val>
                                            <p:strVal val="#ppt_y"/>
                                          </p:val>
                                        </p:tav>
                                      </p:tavLst>
                                    </p:anim>
                                  </p:childTnLst>
                                </p:cTn>
                              </p:par>
                            </p:childTnLst>
                          </p:cTn>
                        </p:par>
                      </p:childTnLst>
                    </p:cTn>
                  </p:par>
                  <p:par>
                    <p:cTn id="66" fill="hold">
                      <p:stCondLst>
                        <p:cond delay="indefinite"/>
                      </p:stCondLst>
                      <p:childTnLst>
                        <p:par>
                          <p:cTn id="67" fill="hold">
                            <p:stCondLst>
                              <p:cond delay="0"/>
                            </p:stCondLst>
                            <p:childTnLst>
                              <p:par>
                                <p:cTn id="68" presetID="44" presetClass="entr" presetSubtype="0" fill="hold" grpId="0" nodeType="clickEffect">
                                  <p:stCondLst>
                                    <p:cond delay="0"/>
                                  </p:stCondLst>
                                  <p:childTnLst>
                                    <p:set>
                                      <p:cBhvr>
                                        <p:cTn id="69" dur="1" fill="hold">
                                          <p:stCondLst>
                                            <p:cond delay="0"/>
                                          </p:stCondLst>
                                        </p:cTn>
                                        <p:tgtEl>
                                          <p:spTgt spid="109571">
                                            <p:txEl>
                                              <p:pRg st="9" end="9"/>
                                            </p:txEl>
                                          </p:spTgt>
                                        </p:tgtEl>
                                        <p:attrNameLst>
                                          <p:attrName>style.visibility</p:attrName>
                                        </p:attrNameLst>
                                      </p:cBhvr>
                                      <p:to>
                                        <p:strVal val="visible"/>
                                      </p:to>
                                    </p:set>
                                    <p:animEffect transition="in" filter="fade">
                                      <p:cBhvr>
                                        <p:cTn id="70" dur="500"/>
                                        <p:tgtEl>
                                          <p:spTgt spid="109571">
                                            <p:txEl>
                                              <p:pRg st="9" end="9"/>
                                            </p:txEl>
                                          </p:spTgt>
                                        </p:tgtEl>
                                      </p:cBhvr>
                                    </p:animEffect>
                                    <p:anim calcmode="lin" valueType="num">
                                      <p:cBhvr>
                                        <p:cTn id="71" dur="500" fill="hold"/>
                                        <p:tgtEl>
                                          <p:spTgt spid="109571">
                                            <p:txEl>
                                              <p:pRg st="9" end="9"/>
                                            </p:txEl>
                                          </p:spTgt>
                                        </p:tgtEl>
                                        <p:attrNameLst>
                                          <p:attrName>ppt_x</p:attrName>
                                        </p:attrNameLst>
                                      </p:cBhvr>
                                      <p:tavLst>
                                        <p:tav tm="0">
                                          <p:val>
                                            <p:strVal val="#ppt_x"/>
                                          </p:val>
                                        </p:tav>
                                        <p:tav tm="100000">
                                          <p:val>
                                            <p:strVal val="#ppt_x"/>
                                          </p:val>
                                        </p:tav>
                                      </p:tavLst>
                                    </p:anim>
                                    <p:anim calcmode="lin" valueType="num">
                                      <p:cBhvr>
                                        <p:cTn id="72" dur="500" fill="hold"/>
                                        <p:tgtEl>
                                          <p:spTgt spid="109571">
                                            <p:txEl>
                                              <p:pRg st="9" end="9"/>
                                            </p:txEl>
                                          </p:spTgt>
                                        </p:tgtEl>
                                        <p:attrNameLst>
                                          <p:attrName>ppt_y</p:attrName>
                                        </p:attrNameLst>
                                      </p:cBhvr>
                                      <p:tavLst>
                                        <p:tav tm="0">
                                          <p:val>
                                            <p:strVal val="#ppt_y+.05"/>
                                          </p:val>
                                        </p:tav>
                                        <p:tav tm="100000">
                                          <p:val>
                                            <p:strVal val="#ppt_y"/>
                                          </p:val>
                                        </p:tav>
                                      </p:tavLst>
                                    </p:anim>
                                  </p:childTnLst>
                                </p:cTn>
                              </p:par>
                            </p:childTnLst>
                          </p:cTn>
                        </p:par>
                      </p:childTnLst>
                    </p:cTn>
                  </p:par>
                  <p:par>
                    <p:cTn id="73" fill="hold">
                      <p:stCondLst>
                        <p:cond delay="indefinite"/>
                      </p:stCondLst>
                      <p:childTnLst>
                        <p:par>
                          <p:cTn id="74" fill="hold">
                            <p:stCondLst>
                              <p:cond delay="0"/>
                            </p:stCondLst>
                            <p:childTnLst>
                              <p:par>
                                <p:cTn id="75" presetID="44" presetClass="entr" presetSubtype="0" fill="hold" grpId="0" nodeType="clickEffect">
                                  <p:stCondLst>
                                    <p:cond delay="0"/>
                                  </p:stCondLst>
                                  <p:childTnLst>
                                    <p:set>
                                      <p:cBhvr>
                                        <p:cTn id="76" dur="1" fill="hold">
                                          <p:stCondLst>
                                            <p:cond delay="0"/>
                                          </p:stCondLst>
                                        </p:cTn>
                                        <p:tgtEl>
                                          <p:spTgt spid="109571">
                                            <p:txEl>
                                              <p:pRg st="11" end="11"/>
                                            </p:txEl>
                                          </p:spTgt>
                                        </p:tgtEl>
                                        <p:attrNameLst>
                                          <p:attrName>style.visibility</p:attrName>
                                        </p:attrNameLst>
                                      </p:cBhvr>
                                      <p:to>
                                        <p:strVal val="visible"/>
                                      </p:to>
                                    </p:set>
                                    <p:animEffect transition="in" filter="fade">
                                      <p:cBhvr>
                                        <p:cTn id="77" dur="500"/>
                                        <p:tgtEl>
                                          <p:spTgt spid="109571">
                                            <p:txEl>
                                              <p:pRg st="11" end="11"/>
                                            </p:txEl>
                                          </p:spTgt>
                                        </p:tgtEl>
                                      </p:cBhvr>
                                    </p:animEffect>
                                    <p:anim calcmode="lin" valueType="num">
                                      <p:cBhvr>
                                        <p:cTn id="78" dur="500" fill="hold"/>
                                        <p:tgtEl>
                                          <p:spTgt spid="109571">
                                            <p:txEl>
                                              <p:pRg st="11" end="11"/>
                                            </p:txEl>
                                          </p:spTgt>
                                        </p:tgtEl>
                                        <p:attrNameLst>
                                          <p:attrName>ppt_x</p:attrName>
                                        </p:attrNameLst>
                                      </p:cBhvr>
                                      <p:tavLst>
                                        <p:tav tm="0">
                                          <p:val>
                                            <p:strVal val="#ppt_x"/>
                                          </p:val>
                                        </p:tav>
                                        <p:tav tm="100000">
                                          <p:val>
                                            <p:strVal val="#ppt_x"/>
                                          </p:val>
                                        </p:tav>
                                      </p:tavLst>
                                    </p:anim>
                                    <p:anim calcmode="lin" valueType="num">
                                      <p:cBhvr>
                                        <p:cTn id="79" dur="500" fill="hold"/>
                                        <p:tgtEl>
                                          <p:spTgt spid="109571">
                                            <p:txEl>
                                              <p:pRg st="11" end="11"/>
                                            </p:txEl>
                                          </p:spTgt>
                                        </p:tgtEl>
                                        <p:attrNameLst>
                                          <p:attrName>ppt_y</p:attrName>
                                        </p:attrNameLst>
                                      </p:cBhvr>
                                      <p:tavLst>
                                        <p:tav tm="0">
                                          <p:val>
                                            <p:strVal val="#ppt_y+.05"/>
                                          </p:val>
                                        </p:tav>
                                        <p:tav tm="100000">
                                          <p:val>
                                            <p:strVal val="#ppt_y"/>
                                          </p:val>
                                        </p:tav>
                                      </p:tavLst>
                                    </p:anim>
                                  </p:childTnLst>
                                </p:cTn>
                              </p:par>
                            </p:childTnLst>
                          </p:cTn>
                        </p:par>
                      </p:childTnLst>
                    </p:cTn>
                  </p:par>
                  <p:par>
                    <p:cTn id="80" fill="hold">
                      <p:stCondLst>
                        <p:cond delay="indefinite"/>
                      </p:stCondLst>
                      <p:childTnLst>
                        <p:par>
                          <p:cTn id="81" fill="hold">
                            <p:stCondLst>
                              <p:cond delay="0"/>
                            </p:stCondLst>
                            <p:childTnLst>
                              <p:par>
                                <p:cTn id="82" presetID="44" presetClass="entr" presetSubtype="0" fill="hold" grpId="0" nodeType="clickEffect">
                                  <p:stCondLst>
                                    <p:cond delay="0"/>
                                  </p:stCondLst>
                                  <p:childTnLst>
                                    <p:set>
                                      <p:cBhvr>
                                        <p:cTn id="83" dur="1" fill="hold">
                                          <p:stCondLst>
                                            <p:cond delay="0"/>
                                          </p:stCondLst>
                                        </p:cTn>
                                        <p:tgtEl>
                                          <p:spTgt spid="109571">
                                            <p:txEl>
                                              <p:pRg st="12" end="12"/>
                                            </p:txEl>
                                          </p:spTgt>
                                        </p:tgtEl>
                                        <p:attrNameLst>
                                          <p:attrName>style.visibility</p:attrName>
                                        </p:attrNameLst>
                                      </p:cBhvr>
                                      <p:to>
                                        <p:strVal val="visible"/>
                                      </p:to>
                                    </p:set>
                                    <p:animEffect transition="in" filter="fade">
                                      <p:cBhvr>
                                        <p:cTn id="84" dur="500"/>
                                        <p:tgtEl>
                                          <p:spTgt spid="109571">
                                            <p:txEl>
                                              <p:pRg st="12" end="12"/>
                                            </p:txEl>
                                          </p:spTgt>
                                        </p:tgtEl>
                                      </p:cBhvr>
                                    </p:animEffect>
                                    <p:anim calcmode="lin" valueType="num">
                                      <p:cBhvr>
                                        <p:cTn id="85" dur="500" fill="hold"/>
                                        <p:tgtEl>
                                          <p:spTgt spid="109571">
                                            <p:txEl>
                                              <p:pRg st="12" end="12"/>
                                            </p:txEl>
                                          </p:spTgt>
                                        </p:tgtEl>
                                        <p:attrNameLst>
                                          <p:attrName>ppt_x</p:attrName>
                                        </p:attrNameLst>
                                      </p:cBhvr>
                                      <p:tavLst>
                                        <p:tav tm="0">
                                          <p:val>
                                            <p:strVal val="#ppt_x"/>
                                          </p:val>
                                        </p:tav>
                                        <p:tav tm="100000">
                                          <p:val>
                                            <p:strVal val="#ppt_x"/>
                                          </p:val>
                                        </p:tav>
                                      </p:tavLst>
                                    </p:anim>
                                    <p:anim calcmode="lin" valueType="num">
                                      <p:cBhvr>
                                        <p:cTn id="86" dur="500" fill="hold"/>
                                        <p:tgtEl>
                                          <p:spTgt spid="109571">
                                            <p:txEl>
                                              <p:pRg st="12" end="12"/>
                                            </p:txEl>
                                          </p:spTgt>
                                        </p:tgtEl>
                                        <p:attrNameLst>
                                          <p:attrName>ppt_y</p:attrName>
                                        </p:attrNameLst>
                                      </p:cBhvr>
                                      <p:tavLst>
                                        <p:tav tm="0">
                                          <p:val>
                                            <p:strVal val="#ppt_y+.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9570" grpId="0"/>
      <p:bldP spid="109571"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Rectangle 2">
            <a:extLst>
              <a:ext uri="{FF2B5EF4-FFF2-40B4-BE49-F238E27FC236}">
                <a16:creationId xmlns:a16="http://schemas.microsoft.com/office/drawing/2014/main" id="{4E0E7A84-07BB-8687-83E8-37BD9E41BF45}"/>
              </a:ext>
            </a:extLst>
          </p:cNvPr>
          <p:cNvSpPr>
            <a:spLocks noGrp="1" noChangeArrowheads="1"/>
          </p:cNvSpPr>
          <p:nvPr>
            <p:ph type="title"/>
          </p:nvPr>
        </p:nvSpPr>
        <p:spPr>
          <a:xfrm>
            <a:off x="0" y="304800"/>
            <a:ext cx="9144000" cy="1219200"/>
          </a:xfrm>
        </p:spPr>
        <p:txBody>
          <a:bodyPr/>
          <a:lstStyle/>
          <a:p>
            <a:pPr algn="l"/>
            <a:r>
              <a:rPr lang="en-US" altLang="en-US" dirty="0"/>
              <a:t>WHY DO WE STUDY THE HISTORY OF THE CHURCH? </a:t>
            </a:r>
            <a:br>
              <a:rPr lang="en-US" altLang="en-US" dirty="0"/>
            </a:br>
            <a:endParaRPr lang="en-US" altLang="en-US" dirty="0"/>
          </a:p>
        </p:txBody>
      </p:sp>
      <p:sp>
        <p:nvSpPr>
          <p:cNvPr id="98307" name="Rectangle 3">
            <a:extLst>
              <a:ext uri="{FF2B5EF4-FFF2-40B4-BE49-F238E27FC236}">
                <a16:creationId xmlns:a16="http://schemas.microsoft.com/office/drawing/2014/main" id="{F9CC54EA-9265-F8B2-D688-44C47DCB118E}"/>
              </a:ext>
            </a:extLst>
          </p:cNvPr>
          <p:cNvSpPr>
            <a:spLocks noGrp="1" noChangeArrowheads="1"/>
          </p:cNvSpPr>
          <p:nvPr>
            <p:ph type="body" idx="1"/>
          </p:nvPr>
        </p:nvSpPr>
        <p:spPr/>
        <p:txBody>
          <a:bodyPr/>
          <a:lstStyle/>
          <a:p>
            <a:r>
              <a:rPr lang="en-CA" sz="2400" dirty="0">
                <a:effectLst/>
                <a:latin typeface="TimesNewRoman"/>
                <a:ea typeface="Times New Roman" panose="02020603050405020304" pitchFamily="18" charset="0"/>
                <a:cs typeface="Times New Roman" panose="02020603050405020304" pitchFamily="18" charset="0"/>
              </a:rPr>
              <a:t>When we study the history of the church, we are actually studying the Kingdom of God on earth; the establishing of this kingdom, it’s widespread, and the salvation of mankind. </a:t>
            </a:r>
            <a:endParaRPr lang="en-CA" sz="2400" dirty="0">
              <a:effectLst/>
              <a:latin typeface="Calibri" panose="020F0502020204030204" pitchFamily="34" charset="0"/>
              <a:ea typeface="Calibri" panose="020F0502020204030204" pitchFamily="34" charset="0"/>
              <a:cs typeface="Times New Roman" panose="02020603050405020304" pitchFamily="18" charset="0"/>
            </a:endParaRPr>
          </a:p>
          <a:p>
            <a:pPr lvl="1" indent="-342900">
              <a:buFont typeface="+mj-lt"/>
              <a:buAutoNum type="arabicPeriod" startAt="3"/>
              <a:tabLst>
                <a:tab pos="457200" algn="l"/>
              </a:tabLst>
            </a:pPr>
            <a:r>
              <a:rPr lang="en-CA" sz="1800" dirty="0">
                <a:effectLst/>
                <a:latin typeface="TimesNewRoman"/>
                <a:ea typeface="Times New Roman" panose="02020603050405020304" pitchFamily="18" charset="0"/>
                <a:cs typeface="Times New Roman" panose="02020603050405020304" pitchFamily="18" charset="0"/>
              </a:rPr>
              <a:t>The history of the Church is the best explanation for Christianity itself because it shows the continuous religious progression of the human race and God’s plan of salvation. </a:t>
            </a:r>
            <a:endParaRPr lang="en-CA" sz="1800" dirty="0">
              <a:effectLst/>
              <a:latin typeface="Calibri" panose="020F0502020204030204" pitchFamily="34" charset="0"/>
              <a:ea typeface="Calibri" panose="020F0502020204030204" pitchFamily="34" charset="0"/>
              <a:cs typeface="Times New Roman" panose="02020603050405020304" pitchFamily="18" charset="0"/>
            </a:endParaRPr>
          </a:p>
          <a:p>
            <a:pPr lvl="1" indent="-342900">
              <a:buFont typeface="+mj-lt"/>
              <a:buAutoNum type="arabicPeriod" startAt="3"/>
              <a:tabLst>
                <a:tab pos="457200" algn="l"/>
              </a:tabLst>
            </a:pPr>
            <a:r>
              <a:rPr lang="en-CA" sz="1800" dirty="0">
                <a:effectLst/>
                <a:latin typeface="TimesNewRoman"/>
                <a:ea typeface="Times New Roman" panose="02020603050405020304" pitchFamily="18" charset="0"/>
                <a:cs typeface="Times New Roman" panose="02020603050405020304" pitchFamily="18" charset="0"/>
              </a:rPr>
              <a:t>The history of the Church is a source of encouragement and comfort to every Christian. </a:t>
            </a:r>
          </a:p>
          <a:p>
            <a:pPr lvl="2" indent="-342900">
              <a:buFont typeface="+mj-lt"/>
              <a:buAutoNum type="arabicPeriod"/>
              <a:tabLst>
                <a:tab pos="457200" algn="l"/>
              </a:tabLst>
            </a:pPr>
            <a:r>
              <a:rPr lang="en-CA" sz="1400" dirty="0">
                <a:effectLst/>
                <a:latin typeface="TimesNewRoman,BoldItalic"/>
                <a:ea typeface="Times New Roman" panose="02020603050405020304" pitchFamily="18" charset="0"/>
                <a:cs typeface="Times New Roman" panose="02020603050405020304" pitchFamily="18" charset="0"/>
              </a:rPr>
              <a:t>“</a:t>
            </a:r>
            <a:r>
              <a:rPr lang="en-CA" sz="1600" dirty="0">
                <a:effectLst/>
                <a:latin typeface="TimesNewRoman,BoldItalic"/>
                <a:ea typeface="Times New Roman" panose="02020603050405020304" pitchFamily="18" charset="0"/>
                <a:cs typeface="Times New Roman" panose="02020603050405020304" pitchFamily="18" charset="0"/>
              </a:rPr>
              <a:t>Therefore we also, since we are surrounded by so great a cloud of witnesses, let us lay aside every weight, and the sin which so easily ensnares us, and let us run with endurance the race that is set before us”</a:t>
            </a:r>
            <a:r>
              <a:rPr lang="en-CA" sz="1600" dirty="0">
                <a:effectLst/>
                <a:latin typeface="TimesNewRoman"/>
                <a:ea typeface="Times New Roman" panose="02020603050405020304" pitchFamily="18" charset="0"/>
                <a:cs typeface="Times New Roman" panose="02020603050405020304" pitchFamily="18" charset="0"/>
              </a:rPr>
              <a:t>. (Hebrews12:1.) </a:t>
            </a:r>
            <a:endParaRPr lang="en-CA" sz="1600" dirty="0">
              <a:effectLst/>
              <a:latin typeface="Calibri" panose="020F0502020204030204" pitchFamily="34" charset="0"/>
              <a:ea typeface="Calibri" panose="020F0502020204030204" pitchFamily="34" charset="0"/>
              <a:cs typeface="Times New Roman" panose="02020603050405020304" pitchFamily="18" charset="0"/>
            </a:endParaRPr>
          </a:p>
          <a:p>
            <a:pPr lvl="2" indent="-342900">
              <a:buFont typeface="+mj-lt"/>
              <a:buAutoNum type="arabicPeriod"/>
              <a:tabLst>
                <a:tab pos="457200" algn="l"/>
              </a:tabLst>
            </a:pPr>
            <a:endParaRPr lang="en-CA" sz="800" dirty="0">
              <a:effectLst/>
              <a:latin typeface="TimesNewRoman"/>
              <a:ea typeface="Times New Roman" panose="02020603050405020304" pitchFamily="18" charset="0"/>
              <a:cs typeface="Times New Roman" panose="02020603050405020304" pitchFamily="18" charset="0"/>
            </a:endParaRPr>
          </a:p>
          <a:p>
            <a:pPr lvl="1" indent="-342900">
              <a:buFont typeface="+mj-lt"/>
              <a:buAutoNum type="arabicPeriod" startAt="3"/>
              <a:tabLst>
                <a:tab pos="457200" algn="l"/>
              </a:tabLst>
            </a:pPr>
            <a:r>
              <a:rPr lang="en-CA" sz="1800" dirty="0">
                <a:effectLst/>
                <a:latin typeface="TimesNewRoman"/>
                <a:ea typeface="Times New Roman" panose="02020603050405020304" pitchFamily="18" charset="0"/>
                <a:cs typeface="Times New Roman" panose="02020603050405020304" pitchFamily="18" charset="0"/>
              </a:rPr>
              <a:t>Our church is historical. We have roots that go back many generations. We have to be connected with our roots to stay strong. </a:t>
            </a:r>
            <a:endParaRPr lang="en-US" altLang="en-US" sz="1800" dirty="0"/>
          </a:p>
          <a:p>
            <a:pPr lvl="1" indent="-342900">
              <a:buFont typeface="+mj-lt"/>
              <a:buAutoNum type="arabicPeriod" startAt="3"/>
              <a:tabLst>
                <a:tab pos="457200" algn="l"/>
              </a:tabLst>
            </a:pPr>
            <a:endParaRPr lang="en-CA" sz="14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782163111"/>
      </p:ext>
    </p:extLst>
  </p:cSld>
  <p:clrMapOvr>
    <a:masterClrMapping/>
  </p:clrMapOvr>
  <p:transition spd="med">
    <p:fade thruBlk="1"/>
  </p:transition>
</p:sld>
</file>

<file path=ppt/slides/slide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9330" name="Rectangle 2">
            <a:extLst>
              <a:ext uri="{FF2B5EF4-FFF2-40B4-BE49-F238E27FC236}">
                <a16:creationId xmlns:a16="http://schemas.microsoft.com/office/drawing/2014/main" id="{060A81CA-7826-5F17-8FBF-1140546A47FC}"/>
              </a:ext>
            </a:extLst>
          </p:cNvPr>
          <p:cNvSpPr>
            <a:spLocks noGrp="1" noChangeArrowheads="1"/>
          </p:cNvSpPr>
          <p:nvPr>
            <p:ph type="title"/>
          </p:nvPr>
        </p:nvSpPr>
        <p:spPr>
          <a:xfrm>
            <a:off x="0" y="457200"/>
            <a:ext cx="9144000" cy="914400"/>
          </a:xfrm>
        </p:spPr>
        <p:txBody>
          <a:bodyPr/>
          <a:lstStyle/>
          <a:p>
            <a:pPr algn="l"/>
            <a:r>
              <a:rPr lang="en-US" altLang="en-US" dirty="0"/>
              <a:t>IMPORTANCE OF STUDYING CHURCH HISTORY IN THE FIRST CENTURY: </a:t>
            </a:r>
            <a:br>
              <a:rPr lang="en-US" altLang="en-US" dirty="0"/>
            </a:br>
            <a:endParaRPr lang="en-US" altLang="en-US" dirty="0"/>
          </a:p>
        </p:txBody>
      </p:sp>
      <p:sp>
        <p:nvSpPr>
          <p:cNvPr id="99331" name="Rectangle 3">
            <a:extLst>
              <a:ext uri="{FF2B5EF4-FFF2-40B4-BE49-F238E27FC236}">
                <a16:creationId xmlns:a16="http://schemas.microsoft.com/office/drawing/2014/main" id="{21644F66-1AE5-2933-B66F-60C8A21654A3}"/>
              </a:ext>
            </a:extLst>
          </p:cNvPr>
          <p:cNvSpPr>
            <a:spLocks noGrp="1" noChangeArrowheads="1"/>
          </p:cNvSpPr>
          <p:nvPr>
            <p:ph type="body" idx="1"/>
          </p:nvPr>
        </p:nvSpPr>
        <p:spPr>
          <a:xfrm>
            <a:off x="228600" y="1371600"/>
            <a:ext cx="8915400" cy="5486400"/>
          </a:xfrm>
        </p:spPr>
        <p:txBody>
          <a:bodyPr/>
          <a:lstStyle/>
          <a:p>
            <a:r>
              <a:rPr lang="en-CA" sz="2400" dirty="0"/>
              <a:t>The Apostolic era is the main source for the Christian Church. It is the era in which the Holy Spirit governed all the actions of the Apostles, and all the Apostolic explanations affected all the eras that followed. </a:t>
            </a:r>
          </a:p>
          <a:p>
            <a:r>
              <a:rPr lang="en-CA" sz="2400" dirty="0"/>
              <a:t>The Apostolic era shows us a faithful picture to the effectiveness of Christianity and its purity. </a:t>
            </a:r>
          </a:p>
          <a:p>
            <a:r>
              <a:rPr lang="en-CA" sz="2400" dirty="0"/>
              <a:t>It offers us a strong proof that Christianity, as a religion, is God’s work, which is above human beings’ work. </a:t>
            </a:r>
          </a:p>
          <a:p>
            <a:r>
              <a:rPr lang="en-CA" sz="2400" dirty="0"/>
              <a:t>It shows the actions of various leading personalities as good examples for us: Peter, Paul, Mark, John, etc. </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9" presetClass="entr" presetSubtype="0" fill="hold" grpId="0" nodeType="withEffect">
                                  <p:stCondLst>
                                    <p:cond delay="0"/>
                                  </p:stCondLst>
                                  <p:childTnLst>
                                    <p:set>
                                      <p:cBhvr>
                                        <p:cTn id="6" dur="1" fill="hold">
                                          <p:stCondLst>
                                            <p:cond delay="0"/>
                                          </p:stCondLst>
                                        </p:cTn>
                                        <p:tgtEl>
                                          <p:spTgt spid="99330"/>
                                        </p:tgtEl>
                                        <p:attrNameLst>
                                          <p:attrName>style.visibility</p:attrName>
                                        </p:attrNameLst>
                                      </p:cBhvr>
                                      <p:to>
                                        <p:strVal val="visible"/>
                                      </p:to>
                                    </p:set>
                                    <p:anim calcmode="lin" valueType="num">
                                      <p:cBhvr>
                                        <p:cTn id="7" dur="1000" fill="hold"/>
                                        <p:tgtEl>
                                          <p:spTgt spid="99330"/>
                                        </p:tgtEl>
                                        <p:attrNameLst>
                                          <p:attrName>ppt_x</p:attrName>
                                        </p:attrNameLst>
                                      </p:cBhvr>
                                      <p:tavLst>
                                        <p:tav tm="0">
                                          <p:val>
                                            <p:strVal val="#ppt_x-.2"/>
                                          </p:val>
                                        </p:tav>
                                        <p:tav tm="100000">
                                          <p:val>
                                            <p:strVal val="#ppt_x"/>
                                          </p:val>
                                        </p:tav>
                                      </p:tavLst>
                                    </p:anim>
                                    <p:anim calcmode="lin" valueType="num">
                                      <p:cBhvr>
                                        <p:cTn id="8" dur="1000" fill="hold"/>
                                        <p:tgtEl>
                                          <p:spTgt spid="99330"/>
                                        </p:tgtEl>
                                        <p:attrNameLst>
                                          <p:attrName>ppt_y</p:attrName>
                                        </p:attrNameLst>
                                      </p:cBhvr>
                                      <p:tavLst>
                                        <p:tav tm="0">
                                          <p:val>
                                            <p:strVal val="#ppt_y"/>
                                          </p:val>
                                        </p:tav>
                                        <p:tav tm="100000">
                                          <p:val>
                                            <p:strVal val="#ppt_y"/>
                                          </p:val>
                                        </p:tav>
                                      </p:tavLst>
                                    </p:anim>
                                    <p:animEffect transition="in" filter="wipe(right)" prLst="gradientSize: 0.1">
                                      <p:cBhvr>
                                        <p:cTn id="9" dur="1000"/>
                                        <p:tgtEl>
                                          <p:spTgt spid="99330"/>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44" presetClass="entr" presetSubtype="0" fill="hold" grpId="0" nodeType="clickEffect">
                                  <p:stCondLst>
                                    <p:cond delay="0"/>
                                  </p:stCondLst>
                                  <p:childTnLst>
                                    <p:set>
                                      <p:cBhvr>
                                        <p:cTn id="13" dur="1" fill="hold">
                                          <p:stCondLst>
                                            <p:cond delay="0"/>
                                          </p:stCondLst>
                                        </p:cTn>
                                        <p:tgtEl>
                                          <p:spTgt spid="99331">
                                            <p:txEl>
                                              <p:pRg st="0" end="0"/>
                                            </p:txEl>
                                          </p:spTgt>
                                        </p:tgtEl>
                                        <p:attrNameLst>
                                          <p:attrName>style.visibility</p:attrName>
                                        </p:attrNameLst>
                                      </p:cBhvr>
                                      <p:to>
                                        <p:strVal val="visible"/>
                                      </p:to>
                                    </p:set>
                                    <p:animEffect transition="in" filter="fade">
                                      <p:cBhvr>
                                        <p:cTn id="14" dur="500"/>
                                        <p:tgtEl>
                                          <p:spTgt spid="99331">
                                            <p:txEl>
                                              <p:pRg st="0" end="0"/>
                                            </p:txEl>
                                          </p:spTgt>
                                        </p:tgtEl>
                                      </p:cBhvr>
                                    </p:animEffect>
                                    <p:anim calcmode="lin" valueType="num">
                                      <p:cBhvr>
                                        <p:cTn id="15" dur="500" fill="hold"/>
                                        <p:tgtEl>
                                          <p:spTgt spid="99331">
                                            <p:txEl>
                                              <p:pRg st="0" end="0"/>
                                            </p:txEl>
                                          </p:spTgt>
                                        </p:tgtEl>
                                        <p:attrNameLst>
                                          <p:attrName>ppt_x</p:attrName>
                                        </p:attrNameLst>
                                      </p:cBhvr>
                                      <p:tavLst>
                                        <p:tav tm="0">
                                          <p:val>
                                            <p:strVal val="#ppt_x"/>
                                          </p:val>
                                        </p:tav>
                                        <p:tav tm="100000">
                                          <p:val>
                                            <p:strVal val="#ppt_x"/>
                                          </p:val>
                                        </p:tav>
                                      </p:tavLst>
                                    </p:anim>
                                    <p:anim calcmode="lin" valueType="num">
                                      <p:cBhvr>
                                        <p:cTn id="16" dur="500" fill="hold"/>
                                        <p:tgtEl>
                                          <p:spTgt spid="99331">
                                            <p:txEl>
                                              <p:pRg st="0" end="0"/>
                                            </p:txEl>
                                          </p:spTgt>
                                        </p:tgtEl>
                                        <p:attrNameLst>
                                          <p:attrName>ppt_y</p:attrName>
                                        </p:attrNameLst>
                                      </p:cBhvr>
                                      <p:tavLst>
                                        <p:tav tm="0">
                                          <p:val>
                                            <p:strVal val="#ppt_y+.05"/>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4" presetClass="entr" presetSubtype="0" fill="hold" grpId="0" nodeType="clickEffect">
                                  <p:stCondLst>
                                    <p:cond delay="0"/>
                                  </p:stCondLst>
                                  <p:childTnLst>
                                    <p:set>
                                      <p:cBhvr>
                                        <p:cTn id="20" dur="1" fill="hold">
                                          <p:stCondLst>
                                            <p:cond delay="0"/>
                                          </p:stCondLst>
                                        </p:cTn>
                                        <p:tgtEl>
                                          <p:spTgt spid="99331">
                                            <p:txEl>
                                              <p:pRg st="1" end="1"/>
                                            </p:txEl>
                                          </p:spTgt>
                                        </p:tgtEl>
                                        <p:attrNameLst>
                                          <p:attrName>style.visibility</p:attrName>
                                        </p:attrNameLst>
                                      </p:cBhvr>
                                      <p:to>
                                        <p:strVal val="visible"/>
                                      </p:to>
                                    </p:set>
                                    <p:animEffect transition="in" filter="fade">
                                      <p:cBhvr>
                                        <p:cTn id="21" dur="500"/>
                                        <p:tgtEl>
                                          <p:spTgt spid="99331">
                                            <p:txEl>
                                              <p:pRg st="1" end="1"/>
                                            </p:txEl>
                                          </p:spTgt>
                                        </p:tgtEl>
                                      </p:cBhvr>
                                    </p:animEffect>
                                    <p:anim calcmode="lin" valueType="num">
                                      <p:cBhvr>
                                        <p:cTn id="22" dur="500" fill="hold"/>
                                        <p:tgtEl>
                                          <p:spTgt spid="99331">
                                            <p:txEl>
                                              <p:pRg st="1" end="1"/>
                                            </p:txEl>
                                          </p:spTgt>
                                        </p:tgtEl>
                                        <p:attrNameLst>
                                          <p:attrName>ppt_x</p:attrName>
                                        </p:attrNameLst>
                                      </p:cBhvr>
                                      <p:tavLst>
                                        <p:tav tm="0">
                                          <p:val>
                                            <p:strVal val="#ppt_x"/>
                                          </p:val>
                                        </p:tav>
                                        <p:tav tm="100000">
                                          <p:val>
                                            <p:strVal val="#ppt_x"/>
                                          </p:val>
                                        </p:tav>
                                      </p:tavLst>
                                    </p:anim>
                                    <p:anim calcmode="lin" valueType="num">
                                      <p:cBhvr>
                                        <p:cTn id="23" dur="500" fill="hold"/>
                                        <p:tgtEl>
                                          <p:spTgt spid="99331">
                                            <p:txEl>
                                              <p:pRg st="1" end="1"/>
                                            </p:txEl>
                                          </p:spTgt>
                                        </p:tgtEl>
                                        <p:attrNameLst>
                                          <p:attrName>ppt_y</p:attrName>
                                        </p:attrNameLst>
                                      </p:cBhvr>
                                      <p:tavLst>
                                        <p:tav tm="0">
                                          <p:val>
                                            <p:strVal val="#ppt_y+.05"/>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4" presetClass="entr" presetSubtype="0" fill="hold" grpId="0" nodeType="clickEffect">
                                  <p:stCondLst>
                                    <p:cond delay="0"/>
                                  </p:stCondLst>
                                  <p:childTnLst>
                                    <p:set>
                                      <p:cBhvr>
                                        <p:cTn id="27" dur="1" fill="hold">
                                          <p:stCondLst>
                                            <p:cond delay="0"/>
                                          </p:stCondLst>
                                        </p:cTn>
                                        <p:tgtEl>
                                          <p:spTgt spid="99331">
                                            <p:txEl>
                                              <p:pRg st="2" end="2"/>
                                            </p:txEl>
                                          </p:spTgt>
                                        </p:tgtEl>
                                        <p:attrNameLst>
                                          <p:attrName>style.visibility</p:attrName>
                                        </p:attrNameLst>
                                      </p:cBhvr>
                                      <p:to>
                                        <p:strVal val="visible"/>
                                      </p:to>
                                    </p:set>
                                    <p:animEffect transition="in" filter="fade">
                                      <p:cBhvr>
                                        <p:cTn id="28" dur="500"/>
                                        <p:tgtEl>
                                          <p:spTgt spid="99331">
                                            <p:txEl>
                                              <p:pRg st="2" end="2"/>
                                            </p:txEl>
                                          </p:spTgt>
                                        </p:tgtEl>
                                      </p:cBhvr>
                                    </p:animEffect>
                                    <p:anim calcmode="lin" valueType="num">
                                      <p:cBhvr>
                                        <p:cTn id="29" dur="500" fill="hold"/>
                                        <p:tgtEl>
                                          <p:spTgt spid="99331">
                                            <p:txEl>
                                              <p:pRg st="2" end="2"/>
                                            </p:txEl>
                                          </p:spTgt>
                                        </p:tgtEl>
                                        <p:attrNameLst>
                                          <p:attrName>ppt_x</p:attrName>
                                        </p:attrNameLst>
                                      </p:cBhvr>
                                      <p:tavLst>
                                        <p:tav tm="0">
                                          <p:val>
                                            <p:strVal val="#ppt_x"/>
                                          </p:val>
                                        </p:tav>
                                        <p:tav tm="100000">
                                          <p:val>
                                            <p:strVal val="#ppt_x"/>
                                          </p:val>
                                        </p:tav>
                                      </p:tavLst>
                                    </p:anim>
                                    <p:anim calcmode="lin" valueType="num">
                                      <p:cBhvr>
                                        <p:cTn id="30" dur="500" fill="hold"/>
                                        <p:tgtEl>
                                          <p:spTgt spid="99331">
                                            <p:txEl>
                                              <p:pRg st="2" end="2"/>
                                            </p:txEl>
                                          </p:spTgt>
                                        </p:tgtEl>
                                        <p:attrNameLst>
                                          <p:attrName>ppt_y</p:attrName>
                                        </p:attrNameLst>
                                      </p:cBhvr>
                                      <p:tavLst>
                                        <p:tav tm="0">
                                          <p:val>
                                            <p:strVal val="#ppt_y+.05"/>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4" presetClass="entr" presetSubtype="0" fill="hold" grpId="0" nodeType="clickEffect">
                                  <p:stCondLst>
                                    <p:cond delay="0"/>
                                  </p:stCondLst>
                                  <p:childTnLst>
                                    <p:set>
                                      <p:cBhvr>
                                        <p:cTn id="34" dur="1" fill="hold">
                                          <p:stCondLst>
                                            <p:cond delay="0"/>
                                          </p:stCondLst>
                                        </p:cTn>
                                        <p:tgtEl>
                                          <p:spTgt spid="99331">
                                            <p:txEl>
                                              <p:pRg st="3" end="3"/>
                                            </p:txEl>
                                          </p:spTgt>
                                        </p:tgtEl>
                                        <p:attrNameLst>
                                          <p:attrName>style.visibility</p:attrName>
                                        </p:attrNameLst>
                                      </p:cBhvr>
                                      <p:to>
                                        <p:strVal val="visible"/>
                                      </p:to>
                                    </p:set>
                                    <p:animEffect transition="in" filter="fade">
                                      <p:cBhvr>
                                        <p:cTn id="35" dur="500"/>
                                        <p:tgtEl>
                                          <p:spTgt spid="99331">
                                            <p:txEl>
                                              <p:pRg st="3" end="3"/>
                                            </p:txEl>
                                          </p:spTgt>
                                        </p:tgtEl>
                                      </p:cBhvr>
                                    </p:animEffect>
                                    <p:anim calcmode="lin" valueType="num">
                                      <p:cBhvr>
                                        <p:cTn id="36" dur="500" fill="hold"/>
                                        <p:tgtEl>
                                          <p:spTgt spid="99331">
                                            <p:txEl>
                                              <p:pRg st="3" end="3"/>
                                            </p:txEl>
                                          </p:spTgt>
                                        </p:tgtEl>
                                        <p:attrNameLst>
                                          <p:attrName>ppt_x</p:attrName>
                                        </p:attrNameLst>
                                      </p:cBhvr>
                                      <p:tavLst>
                                        <p:tav tm="0">
                                          <p:val>
                                            <p:strVal val="#ppt_x"/>
                                          </p:val>
                                        </p:tav>
                                        <p:tav tm="100000">
                                          <p:val>
                                            <p:strVal val="#ppt_x"/>
                                          </p:val>
                                        </p:tav>
                                      </p:tavLst>
                                    </p:anim>
                                    <p:anim calcmode="lin" valueType="num">
                                      <p:cBhvr>
                                        <p:cTn id="37" dur="500" fill="hold"/>
                                        <p:tgtEl>
                                          <p:spTgt spid="99331">
                                            <p:txEl>
                                              <p:pRg st="3" end="3"/>
                                            </p:txEl>
                                          </p:spTgt>
                                        </p:tgtEl>
                                        <p:attrNameLst>
                                          <p:attrName>ppt_y</p:attrName>
                                        </p:attrNameLst>
                                      </p:cBhvr>
                                      <p:tavLst>
                                        <p:tav tm="0">
                                          <p:val>
                                            <p:strVal val="#ppt_y+.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9330" grpId="0"/>
      <p:bldP spid="99331" grpId="0" build="p"/>
    </p:bldLst>
  </p:timing>
</p:sld>
</file>

<file path=ppt/slides/slide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9330" name="Rectangle 2">
            <a:extLst>
              <a:ext uri="{FF2B5EF4-FFF2-40B4-BE49-F238E27FC236}">
                <a16:creationId xmlns:a16="http://schemas.microsoft.com/office/drawing/2014/main" id="{060A81CA-7826-5F17-8FBF-1140546A47FC}"/>
              </a:ext>
            </a:extLst>
          </p:cNvPr>
          <p:cNvSpPr>
            <a:spLocks noGrp="1" noChangeArrowheads="1"/>
          </p:cNvSpPr>
          <p:nvPr>
            <p:ph type="title"/>
          </p:nvPr>
        </p:nvSpPr>
        <p:spPr>
          <a:xfrm>
            <a:off x="0" y="457200"/>
            <a:ext cx="9144000" cy="914400"/>
          </a:xfrm>
        </p:spPr>
        <p:txBody>
          <a:bodyPr/>
          <a:lstStyle/>
          <a:p>
            <a:pPr algn="l"/>
            <a:r>
              <a:rPr lang="en-US" altLang="en-US" dirty="0"/>
              <a:t>IMPORTANCE OF STUDYING CHURCH HISTORY IN THE FIRST CENTURY: </a:t>
            </a:r>
            <a:br>
              <a:rPr lang="en-US" altLang="en-US" dirty="0"/>
            </a:br>
            <a:endParaRPr lang="en-US" altLang="en-US" dirty="0"/>
          </a:p>
        </p:txBody>
      </p:sp>
      <p:sp>
        <p:nvSpPr>
          <p:cNvPr id="99331" name="Rectangle 3">
            <a:extLst>
              <a:ext uri="{FF2B5EF4-FFF2-40B4-BE49-F238E27FC236}">
                <a16:creationId xmlns:a16="http://schemas.microsoft.com/office/drawing/2014/main" id="{21644F66-1AE5-2933-B66F-60C8A21654A3}"/>
              </a:ext>
            </a:extLst>
          </p:cNvPr>
          <p:cNvSpPr>
            <a:spLocks noGrp="1" noChangeArrowheads="1"/>
          </p:cNvSpPr>
          <p:nvPr>
            <p:ph type="body" idx="1"/>
          </p:nvPr>
        </p:nvSpPr>
        <p:spPr>
          <a:xfrm>
            <a:off x="228600" y="1371600"/>
            <a:ext cx="8915400" cy="5486400"/>
          </a:xfrm>
        </p:spPr>
        <p:txBody>
          <a:bodyPr/>
          <a:lstStyle/>
          <a:p>
            <a:r>
              <a:rPr lang="en-CA" sz="2400" dirty="0"/>
              <a:t>Historical sources for information about the church in the first century:</a:t>
            </a:r>
            <a:r>
              <a:rPr lang="en-CA" sz="2000" dirty="0"/>
              <a:t> </a:t>
            </a:r>
          </a:p>
          <a:p>
            <a:pPr marL="857250" lvl="1" indent="-457200">
              <a:buFont typeface="+mj-lt"/>
              <a:buAutoNum type="alphaUcPeriod"/>
            </a:pPr>
            <a:r>
              <a:rPr lang="en-CA" sz="2000" dirty="0"/>
              <a:t>The books of the New Testament, and in particular the Book of Acts. </a:t>
            </a:r>
          </a:p>
          <a:p>
            <a:pPr marL="857250" lvl="1" indent="-457200">
              <a:buFont typeface="+mj-lt"/>
              <a:buAutoNum type="alphaUcPeriod"/>
            </a:pPr>
            <a:r>
              <a:rPr lang="en-CA" sz="2000" dirty="0"/>
              <a:t>The teaching books and the laws of the Apostles. For example: “The book of teaching of the 12 Apostles” called </a:t>
            </a:r>
            <a:r>
              <a:rPr lang="en-CA" sz="2000" dirty="0" err="1"/>
              <a:t>Didacha</a:t>
            </a:r>
            <a:r>
              <a:rPr lang="en-CA" sz="2000" dirty="0"/>
              <a:t> and the book of </a:t>
            </a:r>
            <a:r>
              <a:rPr lang="en-CA" sz="2000" dirty="0" err="1"/>
              <a:t>Didascalia</a:t>
            </a:r>
            <a:r>
              <a:rPr lang="en-CA" sz="2000" dirty="0"/>
              <a:t>. </a:t>
            </a:r>
          </a:p>
          <a:p>
            <a:pPr marL="857250" lvl="1" indent="-457200">
              <a:buFont typeface="+mj-lt"/>
              <a:buAutoNum type="alphaUcPeriod"/>
            </a:pPr>
            <a:r>
              <a:rPr lang="en-CA" sz="2000" dirty="0"/>
              <a:t>The writings of the Apostolic Fathers (who were the disciples of the Apostles), for example </a:t>
            </a:r>
            <a:r>
              <a:rPr lang="en-CA" sz="2000" dirty="0" err="1"/>
              <a:t>Klimantous</a:t>
            </a:r>
            <a:r>
              <a:rPr lang="en-CA" sz="2000" dirty="0"/>
              <a:t> the Roman, </a:t>
            </a:r>
            <a:r>
              <a:rPr lang="en-CA" sz="2000" dirty="0" err="1"/>
              <a:t>Agnatius</a:t>
            </a:r>
            <a:r>
              <a:rPr lang="en-CA" sz="2000" dirty="0"/>
              <a:t> and </a:t>
            </a:r>
            <a:r>
              <a:rPr lang="en-CA" sz="2000" dirty="0" err="1"/>
              <a:t>Porlikarbos</a:t>
            </a:r>
            <a:r>
              <a:rPr lang="en-CA" sz="2000" dirty="0"/>
              <a:t>. </a:t>
            </a:r>
          </a:p>
          <a:p>
            <a:pPr marL="857250" lvl="1" indent="-457200">
              <a:buFont typeface="+mj-lt"/>
              <a:buAutoNum type="alphaUcPeriod"/>
            </a:pPr>
            <a:r>
              <a:rPr lang="en-CA" sz="2000" dirty="0"/>
              <a:t>Jewish sources, for example the writing of Philo and Josephus. </a:t>
            </a:r>
          </a:p>
          <a:p>
            <a:pPr marL="857250" lvl="1" indent="-457200">
              <a:buFont typeface="+mj-lt"/>
              <a:buAutoNum type="alphaUcPeriod"/>
            </a:pPr>
            <a:r>
              <a:rPr lang="en-CA" sz="2000" dirty="0"/>
              <a:t>The writings of the Fathers in the second century (i.e. The second generation of the Apostles), for example </a:t>
            </a:r>
            <a:r>
              <a:rPr lang="en-CA" sz="2000" dirty="0" err="1"/>
              <a:t>Youstinous</a:t>
            </a:r>
            <a:r>
              <a:rPr lang="en-CA" sz="2000" dirty="0"/>
              <a:t>, </a:t>
            </a:r>
            <a:r>
              <a:rPr lang="en-CA" sz="2000" dirty="0" err="1"/>
              <a:t>Erianous</a:t>
            </a:r>
            <a:r>
              <a:rPr lang="en-CA" sz="2000" dirty="0"/>
              <a:t> and </a:t>
            </a:r>
            <a:r>
              <a:rPr lang="en-CA" sz="2000" dirty="0" err="1"/>
              <a:t>Hegesippus</a:t>
            </a:r>
            <a:r>
              <a:rPr lang="en-CA" sz="2000" dirty="0"/>
              <a:t>. </a:t>
            </a:r>
          </a:p>
        </p:txBody>
      </p:sp>
    </p:spTree>
    <p:extLst>
      <p:ext uri="{BB962C8B-B14F-4D97-AF65-F5344CB8AC3E}">
        <p14:creationId xmlns:p14="http://schemas.microsoft.com/office/powerpoint/2010/main" val="1344027087"/>
      </p:ext>
    </p:extLst>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9" presetClass="entr" presetSubtype="0" fill="hold" grpId="0" nodeType="withEffect">
                                  <p:stCondLst>
                                    <p:cond delay="0"/>
                                  </p:stCondLst>
                                  <p:childTnLst>
                                    <p:set>
                                      <p:cBhvr>
                                        <p:cTn id="6" dur="1" fill="hold">
                                          <p:stCondLst>
                                            <p:cond delay="0"/>
                                          </p:stCondLst>
                                        </p:cTn>
                                        <p:tgtEl>
                                          <p:spTgt spid="99330"/>
                                        </p:tgtEl>
                                        <p:attrNameLst>
                                          <p:attrName>style.visibility</p:attrName>
                                        </p:attrNameLst>
                                      </p:cBhvr>
                                      <p:to>
                                        <p:strVal val="visible"/>
                                      </p:to>
                                    </p:set>
                                    <p:anim calcmode="lin" valueType="num">
                                      <p:cBhvr>
                                        <p:cTn id="7" dur="1000" fill="hold"/>
                                        <p:tgtEl>
                                          <p:spTgt spid="99330"/>
                                        </p:tgtEl>
                                        <p:attrNameLst>
                                          <p:attrName>ppt_x</p:attrName>
                                        </p:attrNameLst>
                                      </p:cBhvr>
                                      <p:tavLst>
                                        <p:tav tm="0">
                                          <p:val>
                                            <p:strVal val="#ppt_x-.2"/>
                                          </p:val>
                                        </p:tav>
                                        <p:tav tm="100000">
                                          <p:val>
                                            <p:strVal val="#ppt_x"/>
                                          </p:val>
                                        </p:tav>
                                      </p:tavLst>
                                    </p:anim>
                                    <p:anim calcmode="lin" valueType="num">
                                      <p:cBhvr>
                                        <p:cTn id="8" dur="1000" fill="hold"/>
                                        <p:tgtEl>
                                          <p:spTgt spid="99330"/>
                                        </p:tgtEl>
                                        <p:attrNameLst>
                                          <p:attrName>ppt_y</p:attrName>
                                        </p:attrNameLst>
                                      </p:cBhvr>
                                      <p:tavLst>
                                        <p:tav tm="0">
                                          <p:val>
                                            <p:strVal val="#ppt_y"/>
                                          </p:val>
                                        </p:tav>
                                        <p:tav tm="100000">
                                          <p:val>
                                            <p:strVal val="#ppt_y"/>
                                          </p:val>
                                        </p:tav>
                                      </p:tavLst>
                                    </p:anim>
                                    <p:animEffect transition="in" filter="wipe(right)" prLst="gradientSize: 0.1">
                                      <p:cBhvr>
                                        <p:cTn id="9" dur="1000"/>
                                        <p:tgtEl>
                                          <p:spTgt spid="99330"/>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44" presetClass="entr" presetSubtype="0" fill="hold" grpId="0" nodeType="clickEffect">
                                  <p:stCondLst>
                                    <p:cond delay="0"/>
                                  </p:stCondLst>
                                  <p:childTnLst>
                                    <p:set>
                                      <p:cBhvr>
                                        <p:cTn id="13" dur="1" fill="hold">
                                          <p:stCondLst>
                                            <p:cond delay="0"/>
                                          </p:stCondLst>
                                        </p:cTn>
                                        <p:tgtEl>
                                          <p:spTgt spid="99331">
                                            <p:txEl>
                                              <p:pRg st="0" end="0"/>
                                            </p:txEl>
                                          </p:spTgt>
                                        </p:tgtEl>
                                        <p:attrNameLst>
                                          <p:attrName>style.visibility</p:attrName>
                                        </p:attrNameLst>
                                      </p:cBhvr>
                                      <p:to>
                                        <p:strVal val="visible"/>
                                      </p:to>
                                    </p:set>
                                    <p:animEffect transition="in" filter="fade">
                                      <p:cBhvr>
                                        <p:cTn id="14" dur="500"/>
                                        <p:tgtEl>
                                          <p:spTgt spid="99331">
                                            <p:txEl>
                                              <p:pRg st="0" end="0"/>
                                            </p:txEl>
                                          </p:spTgt>
                                        </p:tgtEl>
                                      </p:cBhvr>
                                    </p:animEffect>
                                    <p:anim calcmode="lin" valueType="num">
                                      <p:cBhvr>
                                        <p:cTn id="15" dur="500" fill="hold"/>
                                        <p:tgtEl>
                                          <p:spTgt spid="99331">
                                            <p:txEl>
                                              <p:pRg st="0" end="0"/>
                                            </p:txEl>
                                          </p:spTgt>
                                        </p:tgtEl>
                                        <p:attrNameLst>
                                          <p:attrName>ppt_x</p:attrName>
                                        </p:attrNameLst>
                                      </p:cBhvr>
                                      <p:tavLst>
                                        <p:tav tm="0">
                                          <p:val>
                                            <p:strVal val="#ppt_x"/>
                                          </p:val>
                                        </p:tav>
                                        <p:tav tm="100000">
                                          <p:val>
                                            <p:strVal val="#ppt_x"/>
                                          </p:val>
                                        </p:tav>
                                      </p:tavLst>
                                    </p:anim>
                                    <p:anim calcmode="lin" valueType="num">
                                      <p:cBhvr>
                                        <p:cTn id="16" dur="500" fill="hold"/>
                                        <p:tgtEl>
                                          <p:spTgt spid="99331">
                                            <p:txEl>
                                              <p:pRg st="0" end="0"/>
                                            </p:txEl>
                                          </p:spTgt>
                                        </p:tgtEl>
                                        <p:attrNameLst>
                                          <p:attrName>ppt_y</p:attrName>
                                        </p:attrNameLst>
                                      </p:cBhvr>
                                      <p:tavLst>
                                        <p:tav tm="0">
                                          <p:val>
                                            <p:strVal val="#ppt_y+.05"/>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4" presetClass="entr" presetSubtype="0" fill="hold" grpId="0" nodeType="clickEffect">
                                  <p:stCondLst>
                                    <p:cond delay="0"/>
                                  </p:stCondLst>
                                  <p:childTnLst>
                                    <p:set>
                                      <p:cBhvr>
                                        <p:cTn id="20" dur="1" fill="hold">
                                          <p:stCondLst>
                                            <p:cond delay="0"/>
                                          </p:stCondLst>
                                        </p:cTn>
                                        <p:tgtEl>
                                          <p:spTgt spid="99331">
                                            <p:txEl>
                                              <p:pRg st="1" end="1"/>
                                            </p:txEl>
                                          </p:spTgt>
                                        </p:tgtEl>
                                        <p:attrNameLst>
                                          <p:attrName>style.visibility</p:attrName>
                                        </p:attrNameLst>
                                      </p:cBhvr>
                                      <p:to>
                                        <p:strVal val="visible"/>
                                      </p:to>
                                    </p:set>
                                    <p:animEffect transition="in" filter="fade">
                                      <p:cBhvr>
                                        <p:cTn id="21" dur="500"/>
                                        <p:tgtEl>
                                          <p:spTgt spid="99331">
                                            <p:txEl>
                                              <p:pRg st="1" end="1"/>
                                            </p:txEl>
                                          </p:spTgt>
                                        </p:tgtEl>
                                      </p:cBhvr>
                                    </p:animEffect>
                                    <p:anim calcmode="lin" valueType="num">
                                      <p:cBhvr>
                                        <p:cTn id="22" dur="500" fill="hold"/>
                                        <p:tgtEl>
                                          <p:spTgt spid="99331">
                                            <p:txEl>
                                              <p:pRg st="1" end="1"/>
                                            </p:txEl>
                                          </p:spTgt>
                                        </p:tgtEl>
                                        <p:attrNameLst>
                                          <p:attrName>ppt_x</p:attrName>
                                        </p:attrNameLst>
                                      </p:cBhvr>
                                      <p:tavLst>
                                        <p:tav tm="0">
                                          <p:val>
                                            <p:strVal val="#ppt_x"/>
                                          </p:val>
                                        </p:tav>
                                        <p:tav tm="100000">
                                          <p:val>
                                            <p:strVal val="#ppt_x"/>
                                          </p:val>
                                        </p:tav>
                                      </p:tavLst>
                                    </p:anim>
                                    <p:anim calcmode="lin" valueType="num">
                                      <p:cBhvr>
                                        <p:cTn id="23" dur="500" fill="hold"/>
                                        <p:tgtEl>
                                          <p:spTgt spid="99331">
                                            <p:txEl>
                                              <p:pRg st="1" end="1"/>
                                            </p:txEl>
                                          </p:spTgt>
                                        </p:tgtEl>
                                        <p:attrNameLst>
                                          <p:attrName>ppt_y</p:attrName>
                                        </p:attrNameLst>
                                      </p:cBhvr>
                                      <p:tavLst>
                                        <p:tav tm="0">
                                          <p:val>
                                            <p:strVal val="#ppt_y+.05"/>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4" presetClass="entr" presetSubtype="0" fill="hold" grpId="0" nodeType="clickEffect">
                                  <p:stCondLst>
                                    <p:cond delay="0"/>
                                  </p:stCondLst>
                                  <p:childTnLst>
                                    <p:set>
                                      <p:cBhvr>
                                        <p:cTn id="27" dur="1" fill="hold">
                                          <p:stCondLst>
                                            <p:cond delay="0"/>
                                          </p:stCondLst>
                                        </p:cTn>
                                        <p:tgtEl>
                                          <p:spTgt spid="99331">
                                            <p:txEl>
                                              <p:pRg st="2" end="2"/>
                                            </p:txEl>
                                          </p:spTgt>
                                        </p:tgtEl>
                                        <p:attrNameLst>
                                          <p:attrName>style.visibility</p:attrName>
                                        </p:attrNameLst>
                                      </p:cBhvr>
                                      <p:to>
                                        <p:strVal val="visible"/>
                                      </p:to>
                                    </p:set>
                                    <p:animEffect transition="in" filter="fade">
                                      <p:cBhvr>
                                        <p:cTn id="28" dur="500"/>
                                        <p:tgtEl>
                                          <p:spTgt spid="99331">
                                            <p:txEl>
                                              <p:pRg st="2" end="2"/>
                                            </p:txEl>
                                          </p:spTgt>
                                        </p:tgtEl>
                                      </p:cBhvr>
                                    </p:animEffect>
                                    <p:anim calcmode="lin" valueType="num">
                                      <p:cBhvr>
                                        <p:cTn id="29" dur="500" fill="hold"/>
                                        <p:tgtEl>
                                          <p:spTgt spid="99331">
                                            <p:txEl>
                                              <p:pRg st="2" end="2"/>
                                            </p:txEl>
                                          </p:spTgt>
                                        </p:tgtEl>
                                        <p:attrNameLst>
                                          <p:attrName>ppt_x</p:attrName>
                                        </p:attrNameLst>
                                      </p:cBhvr>
                                      <p:tavLst>
                                        <p:tav tm="0">
                                          <p:val>
                                            <p:strVal val="#ppt_x"/>
                                          </p:val>
                                        </p:tav>
                                        <p:tav tm="100000">
                                          <p:val>
                                            <p:strVal val="#ppt_x"/>
                                          </p:val>
                                        </p:tav>
                                      </p:tavLst>
                                    </p:anim>
                                    <p:anim calcmode="lin" valueType="num">
                                      <p:cBhvr>
                                        <p:cTn id="30" dur="500" fill="hold"/>
                                        <p:tgtEl>
                                          <p:spTgt spid="99331">
                                            <p:txEl>
                                              <p:pRg st="2" end="2"/>
                                            </p:txEl>
                                          </p:spTgt>
                                        </p:tgtEl>
                                        <p:attrNameLst>
                                          <p:attrName>ppt_y</p:attrName>
                                        </p:attrNameLst>
                                      </p:cBhvr>
                                      <p:tavLst>
                                        <p:tav tm="0">
                                          <p:val>
                                            <p:strVal val="#ppt_y+.05"/>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4" presetClass="entr" presetSubtype="0" fill="hold" grpId="0" nodeType="clickEffect">
                                  <p:stCondLst>
                                    <p:cond delay="0"/>
                                  </p:stCondLst>
                                  <p:childTnLst>
                                    <p:set>
                                      <p:cBhvr>
                                        <p:cTn id="34" dur="1" fill="hold">
                                          <p:stCondLst>
                                            <p:cond delay="0"/>
                                          </p:stCondLst>
                                        </p:cTn>
                                        <p:tgtEl>
                                          <p:spTgt spid="99331">
                                            <p:txEl>
                                              <p:pRg st="3" end="3"/>
                                            </p:txEl>
                                          </p:spTgt>
                                        </p:tgtEl>
                                        <p:attrNameLst>
                                          <p:attrName>style.visibility</p:attrName>
                                        </p:attrNameLst>
                                      </p:cBhvr>
                                      <p:to>
                                        <p:strVal val="visible"/>
                                      </p:to>
                                    </p:set>
                                    <p:animEffect transition="in" filter="fade">
                                      <p:cBhvr>
                                        <p:cTn id="35" dur="500"/>
                                        <p:tgtEl>
                                          <p:spTgt spid="99331">
                                            <p:txEl>
                                              <p:pRg st="3" end="3"/>
                                            </p:txEl>
                                          </p:spTgt>
                                        </p:tgtEl>
                                      </p:cBhvr>
                                    </p:animEffect>
                                    <p:anim calcmode="lin" valueType="num">
                                      <p:cBhvr>
                                        <p:cTn id="36" dur="500" fill="hold"/>
                                        <p:tgtEl>
                                          <p:spTgt spid="99331">
                                            <p:txEl>
                                              <p:pRg st="3" end="3"/>
                                            </p:txEl>
                                          </p:spTgt>
                                        </p:tgtEl>
                                        <p:attrNameLst>
                                          <p:attrName>ppt_x</p:attrName>
                                        </p:attrNameLst>
                                      </p:cBhvr>
                                      <p:tavLst>
                                        <p:tav tm="0">
                                          <p:val>
                                            <p:strVal val="#ppt_x"/>
                                          </p:val>
                                        </p:tav>
                                        <p:tav tm="100000">
                                          <p:val>
                                            <p:strVal val="#ppt_x"/>
                                          </p:val>
                                        </p:tav>
                                      </p:tavLst>
                                    </p:anim>
                                    <p:anim calcmode="lin" valueType="num">
                                      <p:cBhvr>
                                        <p:cTn id="37" dur="500" fill="hold"/>
                                        <p:tgtEl>
                                          <p:spTgt spid="99331">
                                            <p:txEl>
                                              <p:pRg st="3" end="3"/>
                                            </p:txEl>
                                          </p:spTgt>
                                        </p:tgtEl>
                                        <p:attrNameLst>
                                          <p:attrName>ppt_y</p:attrName>
                                        </p:attrNameLst>
                                      </p:cBhvr>
                                      <p:tavLst>
                                        <p:tav tm="0">
                                          <p:val>
                                            <p:strVal val="#ppt_y+.05"/>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4" presetClass="entr" presetSubtype="0" fill="hold" grpId="0" nodeType="clickEffect">
                                  <p:stCondLst>
                                    <p:cond delay="0"/>
                                  </p:stCondLst>
                                  <p:childTnLst>
                                    <p:set>
                                      <p:cBhvr>
                                        <p:cTn id="41" dur="1" fill="hold">
                                          <p:stCondLst>
                                            <p:cond delay="0"/>
                                          </p:stCondLst>
                                        </p:cTn>
                                        <p:tgtEl>
                                          <p:spTgt spid="99331">
                                            <p:txEl>
                                              <p:pRg st="4" end="4"/>
                                            </p:txEl>
                                          </p:spTgt>
                                        </p:tgtEl>
                                        <p:attrNameLst>
                                          <p:attrName>style.visibility</p:attrName>
                                        </p:attrNameLst>
                                      </p:cBhvr>
                                      <p:to>
                                        <p:strVal val="visible"/>
                                      </p:to>
                                    </p:set>
                                    <p:animEffect transition="in" filter="fade">
                                      <p:cBhvr>
                                        <p:cTn id="42" dur="500"/>
                                        <p:tgtEl>
                                          <p:spTgt spid="99331">
                                            <p:txEl>
                                              <p:pRg st="4" end="4"/>
                                            </p:txEl>
                                          </p:spTgt>
                                        </p:tgtEl>
                                      </p:cBhvr>
                                    </p:animEffect>
                                    <p:anim calcmode="lin" valueType="num">
                                      <p:cBhvr>
                                        <p:cTn id="43" dur="500" fill="hold"/>
                                        <p:tgtEl>
                                          <p:spTgt spid="99331">
                                            <p:txEl>
                                              <p:pRg st="4" end="4"/>
                                            </p:txEl>
                                          </p:spTgt>
                                        </p:tgtEl>
                                        <p:attrNameLst>
                                          <p:attrName>ppt_x</p:attrName>
                                        </p:attrNameLst>
                                      </p:cBhvr>
                                      <p:tavLst>
                                        <p:tav tm="0">
                                          <p:val>
                                            <p:strVal val="#ppt_x"/>
                                          </p:val>
                                        </p:tav>
                                        <p:tav tm="100000">
                                          <p:val>
                                            <p:strVal val="#ppt_x"/>
                                          </p:val>
                                        </p:tav>
                                      </p:tavLst>
                                    </p:anim>
                                    <p:anim calcmode="lin" valueType="num">
                                      <p:cBhvr>
                                        <p:cTn id="44" dur="500" fill="hold"/>
                                        <p:tgtEl>
                                          <p:spTgt spid="99331">
                                            <p:txEl>
                                              <p:pRg st="4" end="4"/>
                                            </p:txEl>
                                          </p:spTgt>
                                        </p:tgtEl>
                                        <p:attrNameLst>
                                          <p:attrName>ppt_y</p:attrName>
                                        </p:attrNameLst>
                                      </p:cBhvr>
                                      <p:tavLst>
                                        <p:tav tm="0">
                                          <p:val>
                                            <p:strVal val="#ppt_y+.05"/>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4" presetClass="entr" presetSubtype="0" fill="hold" grpId="0" nodeType="clickEffect">
                                  <p:stCondLst>
                                    <p:cond delay="0"/>
                                  </p:stCondLst>
                                  <p:childTnLst>
                                    <p:set>
                                      <p:cBhvr>
                                        <p:cTn id="48" dur="1" fill="hold">
                                          <p:stCondLst>
                                            <p:cond delay="0"/>
                                          </p:stCondLst>
                                        </p:cTn>
                                        <p:tgtEl>
                                          <p:spTgt spid="99331">
                                            <p:txEl>
                                              <p:pRg st="5" end="5"/>
                                            </p:txEl>
                                          </p:spTgt>
                                        </p:tgtEl>
                                        <p:attrNameLst>
                                          <p:attrName>style.visibility</p:attrName>
                                        </p:attrNameLst>
                                      </p:cBhvr>
                                      <p:to>
                                        <p:strVal val="visible"/>
                                      </p:to>
                                    </p:set>
                                    <p:animEffect transition="in" filter="fade">
                                      <p:cBhvr>
                                        <p:cTn id="49" dur="500"/>
                                        <p:tgtEl>
                                          <p:spTgt spid="99331">
                                            <p:txEl>
                                              <p:pRg st="5" end="5"/>
                                            </p:txEl>
                                          </p:spTgt>
                                        </p:tgtEl>
                                      </p:cBhvr>
                                    </p:animEffect>
                                    <p:anim calcmode="lin" valueType="num">
                                      <p:cBhvr>
                                        <p:cTn id="50" dur="500" fill="hold"/>
                                        <p:tgtEl>
                                          <p:spTgt spid="99331">
                                            <p:txEl>
                                              <p:pRg st="5" end="5"/>
                                            </p:txEl>
                                          </p:spTgt>
                                        </p:tgtEl>
                                        <p:attrNameLst>
                                          <p:attrName>ppt_x</p:attrName>
                                        </p:attrNameLst>
                                      </p:cBhvr>
                                      <p:tavLst>
                                        <p:tav tm="0">
                                          <p:val>
                                            <p:strVal val="#ppt_x"/>
                                          </p:val>
                                        </p:tav>
                                        <p:tav tm="100000">
                                          <p:val>
                                            <p:strVal val="#ppt_x"/>
                                          </p:val>
                                        </p:tav>
                                      </p:tavLst>
                                    </p:anim>
                                    <p:anim calcmode="lin" valueType="num">
                                      <p:cBhvr>
                                        <p:cTn id="51" dur="500" fill="hold"/>
                                        <p:tgtEl>
                                          <p:spTgt spid="99331">
                                            <p:txEl>
                                              <p:pRg st="5" end="5"/>
                                            </p:txEl>
                                          </p:spTgt>
                                        </p:tgtEl>
                                        <p:attrNameLst>
                                          <p:attrName>ppt_y</p:attrName>
                                        </p:attrNameLst>
                                      </p:cBhvr>
                                      <p:tavLst>
                                        <p:tav tm="0">
                                          <p:val>
                                            <p:strVal val="#ppt_y+.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9330" grpId="0"/>
      <p:bldP spid="99331" grpId="0" uiExpand="1" build="p"/>
    </p:bldLst>
  </p:timing>
</p:sld>
</file>

<file path=ppt/slides/slide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9331" name="Rectangle 3">
            <a:extLst>
              <a:ext uri="{FF2B5EF4-FFF2-40B4-BE49-F238E27FC236}">
                <a16:creationId xmlns:a16="http://schemas.microsoft.com/office/drawing/2014/main" id="{21644F66-1AE5-2933-B66F-60C8A21654A3}"/>
              </a:ext>
            </a:extLst>
          </p:cNvPr>
          <p:cNvSpPr>
            <a:spLocks noGrp="1" noChangeArrowheads="1"/>
          </p:cNvSpPr>
          <p:nvPr>
            <p:ph type="body" idx="1"/>
          </p:nvPr>
        </p:nvSpPr>
        <p:spPr>
          <a:xfrm>
            <a:off x="0" y="0"/>
            <a:ext cx="9144000" cy="6858000"/>
          </a:xfrm>
        </p:spPr>
        <p:txBody>
          <a:bodyPr/>
          <a:lstStyle/>
          <a:p>
            <a:endParaRPr lang="en-CA" sz="2000" dirty="0"/>
          </a:p>
        </p:txBody>
      </p:sp>
      <p:pic>
        <p:nvPicPr>
          <p:cNvPr id="2" name="Picture 3" descr="C:\Users\Michael\Desktop\spread-Christianity.gif">
            <a:extLst>
              <a:ext uri="{FF2B5EF4-FFF2-40B4-BE49-F238E27FC236}">
                <a16:creationId xmlns:a16="http://schemas.microsoft.com/office/drawing/2014/main" id="{7BEFB84F-43C2-901C-43F0-9B4131D7953C}"/>
              </a:ext>
            </a:extLst>
          </p:cNvPr>
          <p:cNvPicPr>
            <a:picLocks noChangeAspect="1" noChangeArrowheads="1"/>
          </p:cNvPicPr>
          <p:nvPr/>
        </p:nvPicPr>
        <p:blipFill>
          <a:blip r:embed="rId2" cstate="print"/>
          <a:srcRect/>
          <a:stretch>
            <a:fillRect/>
          </a:stretch>
        </p:blipFill>
        <p:spPr bwMode="auto">
          <a:xfrm>
            <a:off x="0" y="0"/>
            <a:ext cx="9144000" cy="6820768"/>
          </a:xfrm>
          <a:prstGeom prst="rect">
            <a:avLst/>
          </a:prstGeom>
          <a:noFill/>
        </p:spPr>
      </p:pic>
    </p:spTree>
    <p:extLst>
      <p:ext uri="{BB962C8B-B14F-4D97-AF65-F5344CB8AC3E}">
        <p14:creationId xmlns:p14="http://schemas.microsoft.com/office/powerpoint/2010/main" val="843637039"/>
      </p:ext>
    </p:extLst>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4" presetClass="entr" presetSubtype="0" fill="hold" grpId="0" nodeType="clickEffect" nodePh="1">
                                  <p:stCondLst>
                                    <p:cond delay="0"/>
                                  </p:stCondLst>
                                  <p:endCondLst>
                                    <p:cond evt="begin" delay="0">
                                      <p:tn val="5"/>
                                    </p:cond>
                                  </p:endCondLst>
                                  <p:childTnLst>
                                    <p:set>
                                      <p:cBhvr>
                                        <p:cTn id="6" dur="1" fill="hold">
                                          <p:stCondLst>
                                            <p:cond delay="0"/>
                                          </p:stCondLst>
                                        </p:cTn>
                                        <p:tgtEl>
                                          <p:spTgt spid="99331">
                                            <p:txEl>
                                              <p:pRg st="0" end="0"/>
                                            </p:txEl>
                                          </p:spTgt>
                                        </p:tgtEl>
                                        <p:attrNameLst>
                                          <p:attrName>style.visibility</p:attrName>
                                        </p:attrNameLst>
                                      </p:cBhvr>
                                      <p:to>
                                        <p:strVal val="visible"/>
                                      </p:to>
                                    </p:set>
                                    <p:animEffect transition="in" filter="fade">
                                      <p:cBhvr>
                                        <p:cTn id="7" dur="500"/>
                                        <p:tgtEl>
                                          <p:spTgt spid="99331">
                                            <p:txEl>
                                              <p:pRg st="0" end="0"/>
                                            </p:txEl>
                                          </p:spTgt>
                                        </p:tgtEl>
                                      </p:cBhvr>
                                    </p:animEffect>
                                    <p:anim calcmode="lin" valueType="num">
                                      <p:cBhvr>
                                        <p:cTn id="8" dur="500" fill="hold"/>
                                        <p:tgtEl>
                                          <p:spTgt spid="99331">
                                            <p:txEl>
                                              <p:pRg st="0" end="0"/>
                                            </p:txEl>
                                          </p:spTgt>
                                        </p:tgtEl>
                                        <p:attrNameLst>
                                          <p:attrName>ppt_x</p:attrName>
                                        </p:attrNameLst>
                                      </p:cBhvr>
                                      <p:tavLst>
                                        <p:tav tm="0">
                                          <p:val>
                                            <p:strVal val="#ppt_x"/>
                                          </p:val>
                                        </p:tav>
                                        <p:tav tm="100000">
                                          <p:val>
                                            <p:strVal val="#ppt_x"/>
                                          </p:val>
                                        </p:tav>
                                      </p:tavLst>
                                    </p:anim>
                                    <p:anim calcmode="lin" valueType="num">
                                      <p:cBhvr>
                                        <p:cTn id="9" dur="500" fill="hold"/>
                                        <p:tgtEl>
                                          <p:spTgt spid="99331">
                                            <p:txEl>
                                              <p:pRg st="0" end="0"/>
                                            </p:txEl>
                                          </p:spTgt>
                                        </p:tgtEl>
                                        <p:attrNameLst>
                                          <p:attrName>ppt_y</p:attrName>
                                        </p:attrNameLst>
                                      </p:cBhvr>
                                      <p:tavLst>
                                        <p:tav tm="0">
                                          <p:val>
                                            <p:strVal val="#ppt_y+.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9331" grpId="0" uiExpand="1" build="p"/>
    </p:bldLst>
  </p:timing>
</p:sld>
</file>

<file path=ppt/slides/slide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0354" name="Rectangle 2">
            <a:extLst>
              <a:ext uri="{FF2B5EF4-FFF2-40B4-BE49-F238E27FC236}">
                <a16:creationId xmlns:a16="http://schemas.microsoft.com/office/drawing/2014/main" id="{2066FF73-A182-A020-5DBF-BFA4E72FBD48}"/>
              </a:ext>
            </a:extLst>
          </p:cNvPr>
          <p:cNvSpPr>
            <a:spLocks noGrp="1" noChangeArrowheads="1"/>
          </p:cNvSpPr>
          <p:nvPr>
            <p:ph type="title"/>
          </p:nvPr>
        </p:nvSpPr>
        <p:spPr>
          <a:xfrm>
            <a:off x="0" y="304800"/>
            <a:ext cx="9144000" cy="685800"/>
          </a:xfrm>
        </p:spPr>
        <p:txBody>
          <a:bodyPr/>
          <a:lstStyle/>
          <a:p>
            <a:pPr algn="l"/>
            <a:r>
              <a:rPr lang="en-US" altLang="en-US" dirty="0"/>
              <a:t>THE LORD CHRIST ESTABLISHED HIS CHURCH</a:t>
            </a:r>
            <a:br>
              <a:rPr lang="en-US" altLang="en-US" dirty="0"/>
            </a:br>
            <a:endParaRPr lang="en-US" altLang="en-US" dirty="0"/>
          </a:p>
        </p:txBody>
      </p:sp>
      <p:sp>
        <p:nvSpPr>
          <p:cNvPr id="100355" name="Rectangle 3">
            <a:extLst>
              <a:ext uri="{FF2B5EF4-FFF2-40B4-BE49-F238E27FC236}">
                <a16:creationId xmlns:a16="http://schemas.microsoft.com/office/drawing/2014/main" id="{427B1790-BF7F-CE86-899B-8D9D55674B13}"/>
              </a:ext>
            </a:extLst>
          </p:cNvPr>
          <p:cNvSpPr>
            <a:spLocks noGrp="1" noChangeArrowheads="1"/>
          </p:cNvSpPr>
          <p:nvPr>
            <p:ph type="body" idx="1"/>
          </p:nvPr>
        </p:nvSpPr>
        <p:spPr>
          <a:xfrm>
            <a:off x="36095" y="1524000"/>
            <a:ext cx="8955505" cy="5715000"/>
          </a:xfrm>
        </p:spPr>
        <p:txBody>
          <a:bodyPr/>
          <a:lstStyle/>
          <a:p>
            <a:r>
              <a:rPr lang="en-CA" sz="2000" dirty="0"/>
              <a:t>The most important part of the establishment of the Christian church is that God Himself establishes it. The roots of Christianity goes back to the Old Testament through the prophets, the promises of God and all the world has been waiting for Christ the Son of God to come and save the world from the snare of the devil. </a:t>
            </a:r>
          </a:p>
          <a:p>
            <a:r>
              <a:rPr lang="en-CA" sz="2000" dirty="0"/>
              <a:t>Then came the Lord Jesus in the fullness of time. He came and He was born from St. Mary the Virgin without a man-woman relationship. As a unique Personality with His Divinity and Humanity, the two natures in One. He changed everything and we have the New Testament. </a:t>
            </a:r>
          </a:p>
          <a:p>
            <a:r>
              <a:rPr lang="en-CA" sz="2000" dirty="0"/>
              <a:t>He did not write a bible, His life and His actions were enough to deliver faith to His Disciples to preach Christianity all over the world. </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9" presetClass="entr" presetSubtype="0" fill="hold" grpId="0" nodeType="withEffect">
                                  <p:stCondLst>
                                    <p:cond delay="0"/>
                                  </p:stCondLst>
                                  <p:childTnLst>
                                    <p:set>
                                      <p:cBhvr>
                                        <p:cTn id="6" dur="1" fill="hold">
                                          <p:stCondLst>
                                            <p:cond delay="0"/>
                                          </p:stCondLst>
                                        </p:cTn>
                                        <p:tgtEl>
                                          <p:spTgt spid="100354"/>
                                        </p:tgtEl>
                                        <p:attrNameLst>
                                          <p:attrName>style.visibility</p:attrName>
                                        </p:attrNameLst>
                                      </p:cBhvr>
                                      <p:to>
                                        <p:strVal val="visible"/>
                                      </p:to>
                                    </p:set>
                                    <p:anim calcmode="lin" valueType="num">
                                      <p:cBhvr>
                                        <p:cTn id="7" dur="1000" fill="hold"/>
                                        <p:tgtEl>
                                          <p:spTgt spid="100354"/>
                                        </p:tgtEl>
                                        <p:attrNameLst>
                                          <p:attrName>ppt_x</p:attrName>
                                        </p:attrNameLst>
                                      </p:cBhvr>
                                      <p:tavLst>
                                        <p:tav tm="0">
                                          <p:val>
                                            <p:strVal val="#ppt_x-.2"/>
                                          </p:val>
                                        </p:tav>
                                        <p:tav tm="100000">
                                          <p:val>
                                            <p:strVal val="#ppt_x"/>
                                          </p:val>
                                        </p:tav>
                                      </p:tavLst>
                                    </p:anim>
                                    <p:anim calcmode="lin" valueType="num">
                                      <p:cBhvr>
                                        <p:cTn id="8" dur="1000" fill="hold"/>
                                        <p:tgtEl>
                                          <p:spTgt spid="100354"/>
                                        </p:tgtEl>
                                        <p:attrNameLst>
                                          <p:attrName>ppt_y</p:attrName>
                                        </p:attrNameLst>
                                      </p:cBhvr>
                                      <p:tavLst>
                                        <p:tav tm="0">
                                          <p:val>
                                            <p:strVal val="#ppt_y"/>
                                          </p:val>
                                        </p:tav>
                                        <p:tav tm="100000">
                                          <p:val>
                                            <p:strVal val="#ppt_y"/>
                                          </p:val>
                                        </p:tav>
                                      </p:tavLst>
                                    </p:anim>
                                    <p:animEffect transition="in" filter="wipe(right)" prLst="gradientSize: 0.1">
                                      <p:cBhvr>
                                        <p:cTn id="9" dur="1000"/>
                                        <p:tgtEl>
                                          <p:spTgt spid="100354"/>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44" presetClass="entr" presetSubtype="0" fill="hold" grpId="0" nodeType="clickEffect">
                                  <p:stCondLst>
                                    <p:cond delay="0"/>
                                  </p:stCondLst>
                                  <p:childTnLst>
                                    <p:set>
                                      <p:cBhvr>
                                        <p:cTn id="13" dur="1" fill="hold">
                                          <p:stCondLst>
                                            <p:cond delay="0"/>
                                          </p:stCondLst>
                                        </p:cTn>
                                        <p:tgtEl>
                                          <p:spTgt spid="100355">
                                            <p:txEl>
                                              <p:pRg st="0" end="0"/>
                                            </p:txEl>
                                          </p:spTgt>
                                        </p:tgtEl>
                                        <p:attrNameLst>
                                          <p:attrName>style.visibility</p:attrName>
                                        </p:attrNameLst>
                                      </p:cBhvr>
                                      <p:to>
                                        <p:strVal val="visible"/>
                                      </p:to>
                                    </p:set>
                                    <p:animEffect transition="in" filter="fade">
                                      <p:cBhvr>
                                        <p:cTn id="14" dur="500"/>
                                        <p:tgtEl>
                                          <p:spTgt spid="100355">
                                            <p:txEl>
                                              <p:pRg st="0" end="0"/>
                                            </p:txEl>
                                          </p:spTgt>
                                        </p:tgtEl>
                                      </p:cBhvr>
                                    </p:animEffect>
                                    <p:anim calcmode="lin" valueType="num">
                                      <p:cBhvr>
                                        <p:cTn id="15" dur="500" fill="hold"/>
                                        <p:tgtEl>
                                          <p:spTgt spid="100355">
                                            <p:txEl>
                                              <p:pRg st="0" end="0"/>
                                            </p:txEl>
                                          </p:spTgt>
                                        </p:tgtEl>
                                        <p:attrNameLst>
                                          <p:attrName>ppt_x</p:attrName>
                                        </p:attrNameLst>
                                      </p:cBhvr>
                                      <p:tavLst>
                                        <p:tav tm="0">
                                          <p:val>
                                            <p:strVal val="#ppt_x"/>
                                          </p:val>
                                        </p:tav>
                                        <p:tav tm="100000">
                                          <p:val>
                                            <p:strVal val="#ppt_x"/>
                                          </p:val>
                                        </p:tav>
                                      </p:tavLst>
                                    </p:anim>
                                    <p:anim calcmode="lin" valueType="num">
                                      <p:cBhvr>
                                        <p:cTn id="16" dur="500" fill="hold"/>
                                        <p:tgtEl>
                                          <p:spTgt spid="100355">
                                            <p:txEl>
                                              <p:pRg st="0" end="0"/>
                                            </p:txEl>
                                          </p:spTgt>
                                        </p:tgtEl>
                                        <p:attrNameLst>
                                          <p:attrName>ppt_y</p:attrName>
                                        </p:attrNameLst>
                                      </p:cBhvr>
                                      <p:tavLst>
                                        <p:tav tm="0">
                                          <p:val>
                                            <p:strVal val="#ppt_y+.05"/>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4" presetClass="entr" presetSubtype="0" fill="hold" grpId="0" nodeType="clickEffect">
                                  <p:stCondLst>
                                    <p:cond delay="0"/>
                                  </p:stCondLst>
                                  <p:childTnLst>
                                    <p:set>
                                      <p:cBhvr>
                                        <p:cTn id="20" dur="1" fill="hold">
                                          <p:stCondLst>
                                            <p:cond delay="0"/>
                                          </p:stCondLst>
                                        </p:cTn>
                                        <p:tgtEl>
                                          <p:spTgt spid="100355">
                                            <p:txEl>
                                              <p:pRg st="1" end="1"/>
                                            </p:txEl>
                                          </p:spTgt>
                                        </p:tgtEl>
                                        <p:attrNameLst>
                                          <p:attrName>style.visibility</p:attrName>
                                        </p:attrNameLst>
                                      </p:cBhvr>
                                      <p:to>
                                        <p:strVal val="visible"/>
                                      </p:to>
                                    </p:set>
                                    <p:animEffect transition="in" filter="fade">
                                      <p:cBhvr>
                                        <p:cTn id="21" dur="500"/>
                                        <p:tgtEl>
                                          <p:spTgt spid="100355">
                                            <p:txEl>
                                              <p:pRg st="1" end="1"/>
                                            </p:txEl>
                                          </p:spTgt>
                                        </p:tgtEl>
                                      </p:cBhvr>
                                    </p:animEffect>
                                    <p:anim calcmode="lin" valueType="num">
                                      <p:cBhvr>
                                        <p:cTn id="22" dur="500" fill="hold"/>
                                        <p:tgtEl>
                                          <p:spTgt spid="100355">
                                            <p:txEl>
                                              <p:pRg st="1" end="1"/>
                                            </p:txEl>
                                          </p:spTgt>
                                        </p:tgtEl>
                                        <p:attrNameLst>
                                          <p:attrName>ppt_x</p:attrName>
                                        </p:attrNameLst>
                                      </p:cBhvr>
                                      <p:tavLst>
                                        <p:tav tm="0">
                                          <p:val>
                                            <p:strVal val="#ppt_x"/>
                                          </p:val>
                                        </p:tav>
                                        <p:tav tm="100000">
                                          <p:val>
                                            <p:strVal val="#ppt_x"/>
                                          </p:val>
                                        </p:tav>
                                      </p:tavLst>
                                    </p:anim>
                                    <p:anim calcmode="lin" valueType="num">
                                      <p:cBhvr>
                                        <p:cTn id="23" dur="500" fill="hold"/>
                                        <p:tgtEl>
                                          <p:spTgt spid="100355">
                                            <p:txEl>
                                              <p:pRg st="1" end="1"/>
                                            </p:txEl>
                                          </p:spTgt>
                                        </p:tgtEl>
                                        <p:attrNameLst>
                                          <p:attrName>ppt_y</p:attrName>
                                        </p:attrNameLst>
                                      </p:cBhvr>
                                      <p:tavLst>
                                        <p:tav tm="0">
                                          <p:val>
                                            <p:strVal val="#ppt_y+.05"/>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4" presetClass="entr" presetSubtype="0" fill="hold" grpId="0" nodeType="clickEffect">
                                  <p:stCondLst>
                                    <p:cond delay="0"/>
                                  </p:stCondLst>
                                  <p:childTnLst>
                                    <p:set>
                                      <p:cBhvr>
                                        <p:cTn id="27" dur="1" fill="hold">
                                          <p:stCondLst>
                                            <p:cond delay="0"/>
                                          </p:stCondLst>
                                        </p:cTn>
                                        <p:tgtEl>
                                          <p:spTgt spid="100355">
                                            <p:txEl>
                                              <p:pRg st="2" end="2"/>
                                            </p:txEl>
                                          </p:spTgt>
                                        </p:tgtEl>
                                        <p:attrNameLst>
                                          <p:attrName>style.visibility</p:attrName>
                                        </p:attrNameLst>
                                      </p:cBhvr>
                                      <p:to>
                                        <p:strVal val="visible"/>
                                      </p:to>
                                    </p:set>
                                    <p:animEffect transition="in" filter="fade">
                                      <p:cBhvr>
                                        <p:cTn id="28" dur="500"/>
                                        <p:tgtEl>
                                          <p:spTgt spid="100355">
                                            <p:txEl>
                                              <p:pRg st="2" end="2"/>
                                            </p:txEl>
                                          </p:spTgt>
                                        </p:tgtEl>
                                      </p:cBhvr>
                                    </p:animEffect>
                                    <p:anim calcmode="lin" valueType="num">
                                      <p:cBhvr>
                                        <p:cTn id="29" dur="500" fill="hold"/>
                                        <p:tgtEl>
                                          <p:spTgt spid="100355">
                                            <p:txEl>
                                              <p:pRg st="2" end="2"/>
                                            </p:txEl>
                                          </p:spTgt>
                                        </p:tgtEl>
                                        <p:attrNameLst>
                                          <p:attrName>ppt_x</p:attrName>
                                        </p:attrNameLst>
                                      </p:cBhvr>
                                      <p:tavLst>
                                        <p:tav tm="0">
                                          <p:val>
                                            <p:strVal val="#ppt_x"/>
                                          </p:val>
                                        </p:tav>
                                        <p:tav tm="100000">
                                          <p:val>
                                            <p:strVal val="#ppt_x"/>
                                          </p:val>
                                        </p:tav>
                                      </p:tavLst>
                                    </p:anim>
                                    <p:anim calcmode="lin" valueType="num">
                                      <p:cBhvr>
                                        <p:cTn id="30" dur="500" fill="hold"/>
                                        <p:tgtEl>
                                          <p:spTgt spid="100355">
                                            <p:txEl>
                                              <p:pRg st="2" end="2"/>
                                            </p:txEl>
                                          </p:spTgt>
                                        </p:tgtEl>
                                        <p:attrNameLst>
                                          <p:attrName>ppt_y</p:attrName>
                                        </p:attrNameLst>
                                      </p:cBhvr>
                                      <p:tavLst>
                                        <p:tav tm="0">
                                          <p:val>
                                            <p:strVal val="#ppt_y+.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0354" grpId="0"/>
      <p:bldP spid="100355" grpId="0" build="p"/>
    </p:bldLst>
  </p:timing>
</p:sld>
</file>

<file path=ppt/theme/theme1.xml><?xml version="1.0" encoding="utf-8"?>
<a:theme xmlns:a="http://schemas.openxmlformats.org/drawingml/2006/main" name="Crimson landscape design template">
  <a:themeElements>
    <a:clrScheme name="Crimson landscape design template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fontScheme name="Crimson landscape design template">
      <a:majorFont>
        <a:latin typeface="Impact"/>
        <a:ea typeface=""/>
        <a:cs typeface="Arial"/>
      </a:majorFont>
      <a:minorFont>
        <a:latin typeface="Tahoma"/>
        <a:ea typeface=""/>
        <a:cs typeface="Arial"/>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raClrScheme>
      <a:clrScheme name="Crimson landscape design templat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Crimson landscape design templat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Crimson landscape design templat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Crimson landscape design templat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Crimson landscape design templat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Crimson landscape design templat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Crimson landscape design template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Crimson landscape design templat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Crimson landscape design templat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Crimson landscape design templat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Crimson landscape design templat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Crimson landscape design templat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Crimson landscape design template</Template>
  <TotalTime>1391</TotalTime>
  <Words>8123</Words>
  <Application>Microsoft Macintosh PowerPoint</Application>
  <PresentationFormat>On-screen Show (4:3)</PresentationFormat>
  <Paragraphs>268</Paragraphs>
  <Slides>43</Slides>
  <Notes>0</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43</vt:i4>
      </vt:variant>
    </vt:vector>
  </HeadingPairs>
  <TitlesOfParts>
    <vt:vector size="52" baseType="lpstr">
      <vt:lpstr>Arial</vt:lpstr>
      <vt:lpstr>Arial Black</vt:lpstr>
      <vt:lpstr>Calibri</vt:lpstr>
      <vt:lpstr>Impact</vt:lpstr>
      <vt:lpstr>Tahoma</vt:lpstr>
      <vt:lpstr>TimesNewRoman</vt:lpstr>
      <vt:lpstr>TimesNewRoman,Bold</vt:lpstr>
      <vt:lpstr>TimesNewRoman,BoldItalic</vt:lpstr>
      <vt:lpstr>Crimson landscape design template</vt:lpstr>
      <vt:lpstr>THE HISTORY OF THE CHRISTIAN CHURCH IN THE FIRST CENTURY </vt:lpstr>
      <vt:lpstr>Outline:</vt:lpstr>
      <vt:lpstr>Outline:</vt:lpstr>
      <vt:lpstr>WHY DO WE STUDY THE HISTORY OF THE CHURCH?  </vt:lpstr>
      <vt:lpstr>WHY DO WE STUDY THE HISTORY OF THE CHURCH?  </vt:lpstr>
      <vt:lpstr>IMPORTANCE OF STUDYING CHURCH HISTORY IN THE FIRST CENTURY:  </vt:lpstr>
      <vt:lpstr>IMPORTANCE OF STUDYING CHURCH HISTORY IN THE FIRST CENTURY:  </vt:lpstr>
      <vt:lpstr>PowerPoint Presentation</vt:lpstr>
      <vt:lpstr>THE LORD CHRIST ESTABLISHED HIS CHURCH </vt:lpstr>
      <vt:lpstr>THE LORD CHRIST ESTABLISHED HIS CHURCH </vt:lpstr>
      <vt:lpstr>THE WORLD IN WHICH CHRISTIANITY WAS BORN: THE JEWS </vt:lpstr>
      <vt:lpstr>THE WORLD IN WHICH CHRISTIANITY WAS BORN: THE JEWS </vt:lpstr>
      <vt:lpstr>THE WORLD IN WHICH CHRISTIANITY WAS BORN: THE JEWS </vt:lpstr>
      <vt:lpstr>THE WORLD IN WHICH CHRISTIANITY WAS BORN: THE JEWS </vt:lpstr>
      <vt:lpstr>THE WORLD IN WHICH CHRISTIANITY WAS BORN: THE JEWS </vt:lpstr>
      <vt:lpstr>THE WORLD IN WHICH CHRISTIANITY WAS BORN: THE Gentiles</vt:lpstr>
      <vt:lpstr>THE WORLD IN WHICH CHRISTIANITY WAS BORN: THE Roman Empire</vt:lpstr>
      <vt:lpstr>THE WORLD IN WHICH CHRISTIANITY WAS BORN: THE Roman Empire</vt:lpstr>
      <vt:lpstr>THE CONFRONTATION WITH THE JEWS </vt:lpstr>
      <vt:lpstr>THE CONFRONTATION WITH THE JEWS </vt:lpstr>
      <vt:lpstr>THE CONFRONTATION WITH THE JEWS </vt:lpstr>
      <vt:lpstr>THE CONFRONTATION WITH THE JEWS </vt:lpstr>
      <vt:lpstr>THE CONFRONTATION WITH THE JEWS </vt:lpstr>
      <vt:lpstr>THE CONFRONTATION WITH THE JEWS:  THE CHURCH OUTSIDE JERUSALEM </vt:lpstr>
      <vt:lpstr>THE CONFRONTATION WITH THE JEWS:  THE CHURCH OUTSIDE JERUSALEM </vt:lpstr>
      <vt:lpstr>THE CONFRONTATION WITH THE JEWS:  THE CHURCH OUTSIDE JERUSALEM </vt:lpstr>
      <vt:lpstr>THE CONFRONTATION WITH THE JEWS:  THE CHURCH OUTSIDE JERUSALEM </vt:lpstr>
      <vt:lpstr>THE CONFRONTATION WITH THE JEWS:  THE CHURCH OUTSIDE JERUSALEM </vt:lpstr>
      <vt:lpstr>THE CONFRONTATION WITH THE JEWS:  THE DESTRUCTION OF JERUSALEM AND ITS ALTAR IN THE YEAR A.D. 70   </vt:lpstr>
      <vt:lpstr>THE CONFRONTATION WITH THE JEWS:  THE DESTRUCTION OF JERUSALEM AND ITS ALTAR IN THE YEAR A.D. 70   </vt:lpstr>
      <vt:lpstr>THE CONFRONTATION WITH THE JEWS:  THE DESTRUCTION OF JERUSALEM AND ITS ALTAR IN THE YEAR A.D. 70   </vt:lpstr>
      <vt:lpstr>CHRISTIANITY IN THE WHOLE WORLD, FACTORS HELPED THE SPREAD OF CHRISTIANITY AND RELATIONSHIP WITH THE ROMAN GOVERNMENT   </vt:lpstr>
      <vt:lpstr>CHRISTIANITY IN THE WHOLE WORLD, FACTORS HELPED THE SPREAD OF CHRISTIANITY AND RELATIONSHIP WITH THE ROMAN GOVERNMENT   </vt:lpstr>
      <vt:lpstr>CHRISTIANITY IN THE WHOLE WORLD, FACTORS HELPED THE SPREAD OF CHRISTIANITY AND RELATIONSHIP WITH THE ROMAN GOVERNMENT   </vt:lpstr>
      <vt:lpstr>CHRISTIANITY IN THE WHOLE WORLD, FACTORS HELPED THE SPREAD OF CHRISTIANITY AND RELATIONSHIP WITH THE ROMAN GOVERNMENT   </vt:lpstr>
      <vt:lpstr>CHRISTIANITY IN THE WHOLE WORLD, FACTORS HELPED THE SPREAD OF CHRISTIANITY AND RELATIONSHIP WITH THE ROMAN GOVERNMENT   </vt:lpstr>
      <vt:lpstr>CHRISTIANITY IN THE WHOLE WORLD, FACTORS HELPED THE SPREAD OF CHRISTIANITY AND RELATIONSHIP WITH THE ROMAN GOVERNMENT   </vt:lpstr>
      <vt:lpstr>CHRISTIANITY IN THE WHOLE WORLD, FACTORS HELPED THE SPREAD OF CHRISTIANITY AND RELATIONSHIP WITH THE ROMAN GOVERNMENT   </vt:lpstr>
      <vt:lpstr>THE WORSHIPPING SYSTEM IN THE APOSTLES’ CHURCH  </vt:lpstr>
      <vt:lpstr>THE WORSHIPPING SYSTEM IN THE APOSTLES’ CHURCH  </vt:lpstr>
      <vt:lpstr>THE WORSHIPPING SYSTEM IN THE APOSTLES’ CHURCH  </vt:lpstr>
      <vt:lpstr>THE WORSHIPPING SYSTEM IN THE APOSTLES’ CHURCH  </vt:lpstr>
      <vt:lpstr>CANONICAL BOOKS OF THE NEW TESTAMENT  </vt:lpstr>
    </vt:vector>
  </TitlesOfParts>
  <Manager/>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subject/>
  <dc:creator>Nader Shehad</dc:creator>
  <cp:keywords/>
  <dc:description/>
  <cp:lastModifiedBy>Amanuel Habte</cp:lastModifiedBy>
  <cp:revision>59</cp:revision>
  <cp:lastPrinted>1601-01-01T00:00:00Z</cp:lastPrinted>
  <dcterms:created xsi:type="dcterms:W3CDTF">2008-01-18T03:36:30Z</dcterms:created>
  <dcterms:modified xsi:type="dcterms:W3CDTF">2022-10-30T17:20:02Z</dcterms:modified>
  <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TC010900281033</vt:lpwstr>
  </property>
</Properties>
</file>