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9180"/>
  </p:normalViewPr>
  <p:slideViewPr>
    <p:cSldViewPr snapToGrid="0" snapToObjects="1">
      <p:cViewPr varScale="1">
        <p:scale>
          <a:sx n="87" d="100"/>
          <a:sy n="87" d="100"/>
        </p:scale>
        <p:origin x="153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02EB44-8169-6C48-84DE-160A28C54BC3}" type="datetimeFigureOut">
              <a:rPr lang="en-US" smtClean="0"/>
              <a:t>10/16/22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274BA4-25AF-1146-8A18-D4A7E7C8F798}" type="slidenum">
              <a:rPr lang="en-US" smtClean="0"/>
              <a:t>‹#›</a:t>
            </a:fld>
            <a:endParaRPr lang="en-US"/>
          </a:p>
        </p:txBody>
      </p:sp>
    </p:spTree>
    <p:extLst>
      <p:ext uri="{BB962C8B-B14F-4D97-AF65-F5344CB8AC3E}">
        <p14:creationId xmlns:p14="http://schemas.microsoft.com/office/powerpoint/2010/main" val="2545860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biblegateway.com/passage/?search=1%20Corinthians+13&amp;version=NKJV#fen-NKJV-28670b"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www.biblegateway.com/passage/?search=1%20Corinthians+13&amp;version=NKJV#fen-NKJV-28671c"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0" kern="1200" baseline="30000" dirty="0">
                <a:solidFill>
                  <a:schemeClr val="tx1"/>
                </a:solidFill>
                <a:effectLst/>
                <a:latin typeface="+mn-lt"/>
                <a:ea typeface="+mn-ea"/>
                <a:cs typeface="+mn-cs"/>
              </a:rPr>
              <a:t>4 </a:t>
            </a:r>
            <a:r>
              <a:rPr lang="en-CA" sz="1200" b="0" i="0" kern="1200" dirty="0">
                <a:solidFill>
                  <a:schemeClr val="tx1"/>
                </a:solidFill>
                <a:effectLst/>
                <a:latin typeface="+mn-lt"/>
                <a:ea typeface="+mn-ea"/>
                <a:cs typeface="+mn-cs"/>
              </a:rPr>
              <a:t>Love suffers long </a:t>
            </a:r>
            <a:r>
              <a:rPr lang="en-CA" sz="1200" b="0" i="1" kern="1200" dirty="0">
                <a:solidFill>
                  <a:schemeClr val="tx1"/>
                </a:solidFill>
                <a:effectLst/>
                <a:latin typeface="+mn-lt"/>
                <a:ea typeface="+mn-ea"/>
                <a:cs typeface="+mn-cs"/>
              </a:rPr>
              <a:t>and</a:t>
            </a:r>
            <a:r>
              <a:rPr lang="en-CA" sz="1200" b="0" i="0" kern="1200" dirty="0">
                <a:solidFill>
                  <a:schemeClr val="tx1"/>
                </a:solidFill>
                <a:effectLst/>
                <a:latin typeface="+mn-lt"/>
                <a:ea typeface="+mn-ea"/>
                <a:cs typeface="+mn-cs"/>
              </a:rPr>
              <a:t> is kind; love does not envy; love does not parade itself, is not </a:t>
            </a:r>
            <a:r>
              <a:rPr lang="en-CA" sz="1200" b="0" i="0" kern="1200" baseline="30000" dirty="0">
                <a:solidFill>
                  <a:schemeClr val="tx1"/>
                </a:solidFill>
                <a:effectLst/>
                <a:latin typeface="+mn-lt"/>
                <a:ea typeface="+mn-ea"/>
                <a:cs typeface="+mn-cs"/>
              </a:rPr>
              <a:t>[</a:t>
            </a:r>
            <a:r>
              <a:rPr lang="en-CA" sz="1200" b="0" i="0" kern="1200" baseline="30000" dirty="0">
                <a:solidFill>
                  <a:schemeClr val="tx1"/>
                </a:solidFill>
                <a:effectLst/>
                <a:latin typeface="+mn-lt"/>
                <a:ea typeface="+mn-ea"/>
                <a:cs typeface="+mn-cs"/>
                <a:hlinkClick r:id="rId3" tooltip="See footnote b"/>
              </a:rPr>
              <a:t>b</a:t>
            </a:r>
            <a:r>
              <a:rPr lang="en-CA" sz="1200" b="0" i="0" kern="1200" baseline="30000" dirty="0">
                <a:solidFill>
                  <a:schemeClr val="tx1"/>
                </a:solidFill>
                <a:effectLst/>
                <a:latin typeface="+mn-lt"/>
                <a:ea typeface="+mn-ea"/>
                <a:cs typeface="+mn-cs"/>
              </a:rPr>
              <a:t>]</a:t>
            </a:r>
            <a:r>
              <a:rPr lang="en-CA" sz="1200" b="0" i="0" kern="1200" dirty="0">
                <a:solidFill>
                  <a:schemeClr val="tx1"/>
                </a:solidFill>
                <a:effectLst/>
                <a:latin typeface="+mn-lt"/>
                <a:ea typeface="+mn-ea"/>
                <a:cs typeface="+mn-cs"/>
              </a:rPr>
              <a:t>puffed up; </a:t>
            </a:r>
            <a:r>
              <a:rPr lang="en-CA" sz="1200" b="1" i="0" kern="1200" baseline="30000" dirty="0">
                <a:solidFill>
                  <a:schemeClr val="tx1"/>
                </a:solidFill>
                <a:effectLst/>
                <a:latin typeface="+mn-lt"/>
                <a:ea typeface="+mn-ea"/>
                <a:cs typeface="+mn-cs"/>
              </a:rPr>
              <a:t>5 </a:t>
            </a:r>
            <a:r>
              <a:rPr lang="en-CA" sz="1200" b="0" i="0" kern="1200" dirty="0">
                <a:solidFill>
                  <a:schemeClr val="tx1"/>
                </a:solidFill>
                <a:effectLst/>
                <a:latin typeface="+mn-lt"/>
                <a:ea typeface="+mn-ea"/>
                <a:cs typeface="+mn-cs"/>
              </a:rPr>
              <a:t>does not behave rudely, does not seek its own, is not provoked, </a:t>
            </a:r>
            <a:r>
              <a:rPr lang="en-CA" sz="1200" b="0" i="0" kern="1200" baseline="30000" dirty="0">
                <a:solidFill>
                  <a:schemeClr val="tx1"/>
                </a:solidFill>
                <a:effectLst/>
                <a:latin typeface="+mn-lt"/>
                <a:ea typeface="+mn-ea"/>
                <a:cs typeface="+mn-cs"/>
              </a:rPr>
              <a:t>[</a:t>
            </a:r>
            <a:r>
              <a:rPr lang="en-CA" sz="1200" b="0" i="0" kern="1200" baseline="30000" dirty="0">
                <a:solidFill>
                  <a:schemeClr val="tx1"/>
                </a:solidFill>
                <a:effectLst/>
                <a:latin typeface="+mn-lt"/>
                <a:ea typeface="+mn-ea"/>
                <a:cs typeface="+mn-cs"/>
                <a:hlinkClick r:id="rId4" tooltip="See footnote c"/>
              </a:rPr>
              <a:t>c</a:t>
            </a:r>
            <a:r>
              <a:rPr lang="en-CA" sz="1200" b="0" i="0" kern="1200" baseline="30000" dirty="0">
                <a:solidFill>
                  <a:schemeClr val="tx1"/>
                </a:solidFill>
                <a:effectLst/>
                <a:latin typeface="+mn-lt"/>
                <a:ea typeface="+mn-ea"/>
                <a:cs typeface="+mn-cs"/>
              </a:rPr>
              <a:t>]</a:t>
            </a:r>
            <a:r>
              <a:rPr lang="en-CA" sz="1200" b="0" i="0" kern="1200" dirty="0">
                <a:solidFill>
                  <a:schemeClr val="tx1"/>
                </a:solidFill>
                <a:effectLst/>
                <a:latin typeface="+mn-lt"/>
                <a:ea typeface="+mn-ea"/>
                <a:cs typeface="+mn-cs"/>
              </a:rPr>
              <a:t>thinks no evil; </a:t>
            </a:r>
            <a:r>
              <a:rPr lang="en-CA" sz="1200" b="1" i="0" kern="1200" baseline="30000" dirty="0">
                <a:solidFill>
                  <a:schemeClr val="tx1"/>
                </a:solidFill>
                <a:effectLst/>
                <a:latin typeface="+mn-lt"/>
                <a:ea typeface="+mn-ea"/>
                <a:cs typeface="+mn-cs"/>
              </a:rPr>
              <a:t>6 </a:t>
            </a:r>
            <a:r>
              <a:rPr lang="en-CA" sz="1200" b="0" i="0" kern="1200" dirty="0">
                <a:solidFill>
                  <a:schemeClr val="tx1"/>
                </a:solidFill>
                <a:effectLst/>
                <a:latin typeface="+mn-lt"/>
                <a:ea typeface="+mn-ea"/>
                <a:cs typeface="+mn-cs"/>
              </a:rPr>
              <a:t>does not rejoice in iniquity, but rejoices in the truth; </a:t>
            </a:r>
            <a:r>
              <a:rPr lang="en-CA" sz="1200" b="1" i="0" kern="1200" baseline="30000" dirty="0">
                <a:solidFill>
                  <a:schemeClr val="tx1"/>
                </a:solidFill>
                <a:effectLst/>
                <a:latin typeface="+mn-lt"/>
                <a:ea typeface="+mn-ea"/>
                <a:cs typeface="+mn-cs"/>
              </a:rPr>
              <a:t>7 </a:t>
            </a:r>
            <a:r>
              <a:rPr lang="en-CA" sz="1200" b="0" i="0" kern="1200" dirty="0">
                <a:solidFill>
                  <a:schemeClr val="tx1"/>
                </a:solidFill>
                <a:effectLst/>
                <a:latin typeface="+mn-lt"/>
                <a:ea typeface="+mn-ea"/>
                <a:cs typeface="+mn-cs"/>
              </a:rPr>
              <a:t>bears all things, believes all things, hopes all things, endures all things.</a:t>
            </a:r>
          </a:p>
          <a:p>
            <a:r>
              <a:rPr lang="en-CA" sz="1200" b="1" i="0" kern="1200" baseline="30000" dirty="0">
                <a:solidFill>
                  <a:schemeClr val="tx1"/>
                </a:solidFill>
                <a:effectLst/>
                <a:latin typeface="+mn-lt"/>
                <a:ea typeface="+mn-ea"/>
                <a:cs typeface="+mn-cs"/>
              </a:rPr>
              <a:t>8 </a:t>
            </a:r>
            <a:r>
              <a:rPr lang="en-CA" sz="1200" b="0" i="0" kern="1200" dirty="0">
                <a:solidFill>
                  <a:schemeClr val="tx1"/>
                </a:solidFill>
                <a:effectLst/>
                <a:latin typeface="+mn-lt"/>
                <a:ea typeface="+mn-ea"/>
                <a:cs typeface="+mn-cs"/>
              </a:rPr>
              <a:t>Love never fails.</a:t>
            </a:r>
          </a:p>
          <a:p>
            <a:r>
              <a:rPr lang="en-US" dirty="0"/>
              <a:t>1 Cor. 13:4-8</a:t>
            </a:r>
          </a:p>
        </p:txBody>
      </p:sp>
      <p:sp>
        <p:nvSpPr>
          <p:cNvPr id="4" name="Slide Number Placeholder 3"/>
          <p:cNvSpPr>
            <a:spLocks noGrp="1"/>
          </p:cNvSpPr>
          <p:nvPr>
            <p:ph type="sldNum" sz="quarter" idx="5"/>
          </p:nvPr>
        </p:nvSpPr>
        <p:spPr/>
        <p:txBody>
          <a:bodyPr/>
          <a:lstStyle/>
          <a:p>
            <a:fld id="{A2274BA4-25AF-1146-8A18-D4A7E7C8F798}" type="slidenum">
              <a:rPr lang="en-US" smtClean="0"/>
              <a:t>2</a:t>
            </a:fld>
            <a:endParaRPr lang="en-US"/>
          </a:p>
        </p:txBody>
      </p:sp>
    </p:spTree>
    <p:extLst>
      <p:ext uri="{BB962C8B-B14F-4D97-AF65-F5344CB8AC3E}">
        <p14:creationId xmlns:p14="http://schemas.microsoft.com/office/powerpoint/2010/main" val="3601066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can’t do anything of our own accord without the support of God</a:t>
            </a:r>
          </a:p>
        </p:txBody>
      </p:sp>
      <p:sp>
        <p:nvSpPr>
          <p:cNvPr id="4" name="Slide Number Placeholder 3"/>
          <p:cNvSpPr>
            <a:spLocks noGrp="1"/>
          </p:cNvSpPr>
          <p:nvPr>
            <p:ph type="sldNum" sz="quarter" idx="5"/>
          </p:nvPr>
        </p:nvSpPr>
        <p:spPr/>
        <p:txBody>
          <a:bodyPr/>
          <a:lstStyle/>
          <a:p>
            <a:fld id="{A2274BA4-25AF-1146-8A18-D4A7E7C8F798}" type="slidenum">
              <a:rPr lang="en-US" smtClean="0"/>
              <a:t>4</a:t>
            </a:fld>
            <a:endParaRPr lang="en-US"/>
          </a:p>
        </p:txBody>
      </p:sp>
    </p:spTree>
    <p:extLst>
      <p:ext uri="{BB962C8B-B14F-4D97-AF65-F5344CB8AC3E}">
        <p14:creationId xmlns:p14="http://schemas.microsoft.com/office/powerpoint/2010/main" val="1234001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 Paul is saying </a:t>
            </a:r>
            <a:r>
              <a:rPr lang="en-US"/>
              <a:t>that you </a:t>
            </a:r>
            <a:r>
              <a:rPr lang="en-US" dirty="0"/>
              <a:t>should see the pursuit of salvation as a race with only one winner, and to run as if you are desperate to win first place. Thankfully we know that we don’t have to compete with anyone else for our salvation, but </a:t>
            </a:r>
            <a:r>
              <a:rPr lang="en-US"/>
              <a:t>that’s the determination with which we should view the obtaining of salvation.</a:t>
            </a:r>
            <a:endParaRPr lang="en-US" dirty="0"/>
          </a:p>
        </p:txBody>
      </p:sp>
      <p:sp>
        <p:nvSpPr>
          <p:cNvPr id="4" name="Slide Number Placeholder 3"/>
          <p:cNvSpPr>
            <a:spLocks noGrp="1"/>
          </p:cNvSpPr>
          <p:nvPr>
            <p:ph type="sldNum" sz="quarter" idx="5"/>
          </p:nvPr>
        </p:nvSpPr>
        <p:spPr/>
        <p:txBody>
          <a:bodyPr/>
          <a:lstStyle/>
          <a:p>
            <a:fld id="{A2274BA4-25AF-1146-8A18-D4A7E7C8F798}" type="slidenum">
              <a:rPr lang="en-US" smtClean="0"/>
              <a:t>5</a:t>
            </a:fld>
            <a:endParaRPr lang="en-US"/>
          </a:p>
        </p:txBody>
      </p:sp>
    </p:spTree>
    <p:extLst>
      <p:ext uri="{BB962C8B-B14F-4D97-AF65-F5344CB8AC3E}">
        <p14:creationId xmlns:p14="http://schemas.microsoft.com/office/powerpoint/2010/main" val="4748175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doesn’t he just gives us the Kingdom? Because it is the will of the Father that we should be in communion with Him – that we should be active partakers in our salvation with Him. The Holy Spirit, who is one with God, can help a sinner repent, but not against His will. God is all Love, and true Love – the Love of the Father – can never force anything upon His loved ones.</a:t>
            </a:r>
          </a:p>
          <a:p>
            <a:endParaRPr lang="en-US" dirty="0"/>
          </a:p>
          <a:p>
            <a:r>
              <a:rPr lang="en-US" dirty="0"/>
              <a:t>St Paul says in 2 Cor 13:14 “The grace of the Lord Jesus Christ, and the love of God, and the communion of the Holy Spirit be with you all” – our relationship with God is a communion - an act of sharing or partaking with one another – through the in-dwelling of the Holy Spirit within us. When we are baptized, we literally receive God, Jesus Christ, within us and we become fully one with Him through the gift of the Holy Spirit</a:t>
            </a:r>
          </a:p>
        </p:txBody>
      </p:sp>
      <p:sp>
        <p:nvSpPr>
          <p:cNvPr id="4" name="Slide Number Placeholder 3"/>
          <p:cNvSpPr>
            <a:spLocks noGrp="1"/>
          </p:cNvSpPr>
          <p:nvPr>
            <p:ph type="sldNum" sz="quarter" idx="5"/>
          </p:nvPr>
        </p:nvSpPr>
        <p:spPr/>
        <p:txBody>
          <a:bodyPr/>
          <a:lstStyle/>
          <a:p>
            <a:fld id="{A2274BA4-25AF-1146-8A18-D4A7E7C8F798}" type="slidenum">
              <a:rPr lang="en-US" smtClean="0"/>
              <a:t>6</a:t>
            </a:fld>
            <a:endParaRPr lang="en-US"/>
          </a:p>
        </p:txBody>
      </p:sp>
    </p:spTree>
    <p:extLst>
      <p:ext uri="{BB962C8B-B14F-4D97-AF65-F5344CB8AC3E}">
        <p14:creationId xmlns:p14="http://schemas.microsoft.com/office/powerpoint/2010/main" val="1925397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a:t>
            </a:r>
            <a:r>
              <a:rPr lang="en-US" u="sng" dirty="0"/>
              <a:t>full discretion</a:t>
            </a:r>
            <a:r>
              <a:rPr lang="en-US" u="none" dirty="0"/>
              <a:t> not to partake with the HS. But if we do, for our own sake, we will attain, with the grace of the HS, ’perfect holiness’  in accordance with the extent of our submission and response to the calling of the HS</a:t>
            </a:r>
            <a:endParaRPr lang="en-US" dirty="0"/>
          </a:p>
        </p:txBody>
      </p:sp>
      <p:sp>
        <p:nvSpPr>
          <p:cNvPr id="4" name="Slide Number Placeholder 3"/>
          <p:cNvSpPr>
            <a:spLocks noGrp="1"/>
          </p:cNvSpPr>
          <p:nvPr>
            <p:ph type="sldNum" sz="quarter" idx="5"/>
          </p:nvPr>
        </p:nvSpPr>
        <p:spPr/>
        <p:txBody>
          <a:bodyPr/>
          <a:lstStyle/>
          <a:p>
            <a:fld id="{A2274BA4-25AF-1146-8A18-D4A7E7C8F798}" type="slidenum">
              <a:rPr lang="en-US" smtClean="0"/>
              <a:t>7</a:t>
            </a:fld>
            <a:endParaRPr lang="en-US"/>
          </a:p>
        </p:txBody>
      </p:sp>
    </p:spTree>
    <p:extLst>
      <p:ext uri="{BB962C8B-B14F-4D97-AF65-F5344CB8AC3E}">
        <p14:creationId xmlns:p14="http://schemas.microsoft.com/office/powerpoint/2010/main" val="3781733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274BA4-25AF-1146-8A18-D4A7E7C8F798}" type="slidenum">
              <a:rPr lang="en-US" smtClean="0"/>
              <a:t>8</a:t>
            </a:fld>
            <a:endParaRPr lang="en-US"/>
          </a:p>
        </p:txBody>
      </p:sp>
    </p:spTree>
    <p:extLst>
      <p:ext uri="{BB962C8B-B14F-4D97-AF65-F5344CB8AC3E}">
        <p14:creationId xmlns:p14="http://schemas.microsoft.com/office/powerpoint/2010/main" val="3149760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baseline="0" dirty="0">
                <a:solidFill>
                  <a:schemeClr val="tx1"/>
                </a:solidFill>
                <a:effectLst/>
                <a:latin typeface="+mn-lt"/>
                <a:ea typeface="+mn-ea"/>
                <a:cs typeface="+mn-cs"/>
              </a:rPr>
              <a:t>St Paul never let up; despite how much grace worked within him, he never considered himself while he was living to have reached the goal – he was weary that even though he does good works in the name of Christ, if he stops disciplining himself, he would be in danger of losing his salvation (becoming disqualified). This is why we ought to strive to the end of days.</a:t>
            </a:r>
          </a:p>
          <a:p>
            <a:endParaRPr lang="en-CA" sz="1200" b="1" i="0" kern="1200" baseline="30000" dirty="0">
              <a:solidFill>
                <a:schemeClr val="tx1"/>
              </a:solidFill>
              <a:effectLst/>
              <a:latin typeface="+mn-lt"/>
              <a:ea typeface="+mn-ea"/>
              <a:cs typeface="+mn-cs"/>
            </a:endParaRPr>
          </a:p>
          <a:p>
            <a:r>
              <a:rPr lang="en-CA" sz="1200" b="1" i="0" kern="1200" baseline="30000" dirty="0">
                <a:solidFill>
                  <a:schemeClr val="tx1"/>
                </a:solidFill>
                <a:effectLst/>
                <a:latin typeface="+mn-lt"/>
                <a:ea typeface="+mn-ea"/>
                <a:cs typeface="+mn-cs"/>
              </a:rPr>
              <a:t>24 ”</a:t>
            </a:r>
            <a:r>
              <a:rPr lang="en-CA" sz="1200" b="0" i="0" kern="1200" dirty="0">
                <a:solidFill>
                  <a:schemeClr val="tx1"/>
                </a:solidFill>
                <a:effectLst/>
                <a:latin typeface="+mn-lt"/>
                <a:ea typeface="+mn-ea"/>
                <a:cs typeface="+mn-cs"/>
              </a:rPr>
              <a:t>Then Jesus said to His disciples, “If anyone desires to come after Me, let him deny himself, and take up his cross, and follow Me. </a:t>
            </a:r>
            <a:r>
              <a:rPr lang="en-CA" sz="1200" b="1" i="0" kern="1200" baseline="30000" dirty="0">
                <a:solidFill>
                  <a:schemeClr val="tx1"/>
                </a:solidFill>
                <a:effectLst/>
                <a:latin typeface="+mn-lt"/>
                <a:ea typeface="+mn-ea"/>
                <a:cs typeface="+mn-cs"/>
              </a:rPr>
              <a:t>25 </a:t>
            </a:r>
            <a:r>
              <a:rPr lang="en-CA" sz="1200" b="0" i="0" kern="1200" dirty="0">
                <a:solidFill>
                  <a:schemeClr val="tx1"/>
                </a:solidFill>
                <a:effectLst/>
                <a:latin typeface="+mn-lt"/>
                <a:ea typeface="+mn-ea"/>
                <a:cs typeface="+mn-cs"/>
              </a:rPr>
              <a:t>For whoever desires to save his life will lose it, but whoever loses his life for My sake will find it. </a:t>
            </a:r>
            <a:r>
              <a:rPr lang="en-CA" sz="1200" b="1" i="0" kern="1200" baseline="30000" dirty="0">
                <a:solidFill>
                  <a:schemeClr val="tx1"/>
                </a:solidFill>
                <a:effectLst/>
                <a:latin typeface="+mn-lt"/>
                <a:ea typeface="+mn-ea"/>
                <a:cs typeface="+mn-cs"/>
              </a:rPr>
              <a:t>26 </a:t>
            </a:r>
            <a:r>
              <a:rPr lang="en-CA" sz="1200" b="0" i="0" kern="1200" dirty="0">
                <a:solidFill>
                  <a:schemeClr val="tx1"/>
                </a:solidFill>
                <a:effectLst/>
                <a:latin typeface="+mn-lt"/>
                <a:ea typeface="+mn-ea"/>
                <a:cs typeface="+mn-cs"/>
              </a:rPr>
              <a:t>For what profit is it to a man if he gains the whole world, and loses his own soul? Or what will a man give in exchange for his soul?” Matthew 16:24-26</a:t>
            </a:r>
            <a:endParaRPr lang="en-US" dirty="0"/>
          </a:p>
        </p:txBody>
      </p:sp>
      <p:sp>
        <p:nvSpPr>
          <p:cNvPr id="4" name="Slide Number Placeholder 3"/>
          <p:cNvSpPr>
            <a:spLocks noGrp="1"/>
          </p:cNvSpPr>
          <p:nvPr>
            <p:ph type="sldNum" sz="quarter" idx="5"/>
          </p:nvPr>
        </p:nvSpPr>
        <p:spPr/>
        <p:txBody>
          <a:bodyPr/>
          <a:lstStyle/>
          <a:p>
            <a:fld id="{A2274BA4-25AF-1146-8A18-D4A7E7C8F798}" type="slidenum">
              <a:rPr lang="en-US" smtClean="0"/>
              <a:t>9</a:t>
            </a:fld>
            <a:endParaRPr lang="en-US"/>
          </a:p>
        </p:txBody>
      </p:sp>
    </p:spTree>
    <p:extLst>
      <p:ext uri="{BB962C8B-B14F-4D97-AF65-F5344CB8AC3E}">
        <p14:creationId xmlns:p14="http://schemas.microsoft.com/office/powerpoint/2010/main" val="1442039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David depended wholly on God, so he said to Goliath, “You come to me with a sword, with a spear, and with a javelin. But I come to you in the name of the Lord of hosts", “This day the Lord will deliver you into my hand, and I will strike you and take your head from you ... Then all this assembly shall know that the Lord does not save with sword and spear; for the battle is the Lord's, and He will give you into our hands" (1 Sam. 17:45-47).</a:t>
            </a:r>
          </a:p>
          <a:p>
            <a:endParaRPr lang="en-CA" dirty="0"/>
          </a:p>
          <a:p>
            <a:r>
              <a:rPr lang="en-CA" dirty="0"/>
              <a:t>We ascribe this victory to God, not to David, because the stone might have missed the deadly point and Goliath might have not died by it. So, although David fought very skilfully and conquered, yet we say along with St. Paul the Apostle, "It is not of him who wills, nor of him who runs, but of God who shows mercy" (Rom. 9:16). There must be striving and labor but at the end victory is to be ascribed to God. </a:t>
            </a:r>
            <a:endParaRPr lang="en-US" dirty="0"/>
          </a:p>
        </p:txBody>
      </p:sp>
      <p:sp>
        <p:nvSpPr>
          <p:cNvPr id="4" name="Slide Number Placeholder 3"/>
          <p:cNvSpPr>
            <a:spLocks noGrp="1"/>
          </p:cNvSpPr>
          <p:nvPr>
            <p:ph type="sldNum" sz="quarter" idx="5"/>
          </p:nvPr>
        </p:nvSpPr>
        <p:spPr/>
        <p:txBody>
          <a:bodyPr/>
          <a:lstStyle/>
          <a:p>
            <a:fld id="{A2274BA4-25AF-1146-8A18-D4A7E7C8F798}" type="slidenum">
              <a:rPr lang="en-US" smtClean="0"/>
              <a:t>10</a:t>
            </a:fld>
            <a:endParaRPr lang="en-US"/>
          </a:p>
        </p:txBody>
      </p:sp>
    </p:spTree>
    <p:extLst>
      <p:ext uri="{BB962C8B-B14F-4D97-AF65-F5344CB8AC3E}">
        <p14:creationId xmlns:p14="http://schemas.microsoft.com/office/powerpoint/2010/main" val="2663055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“Now he who plants and he who waters are one, and each one will receive his own reward according to his own labor. </a:t>
            </a:r>
            <a:r>
              <a:rPr lang="en-CA" u="sng" dirty="0"/>
              <a:t>For we are God’s fellow workers</a:t>
            </a:r>
            <a:r>
              <a:rPr lang="en-CA" dirty="0"/>
              <a:t>” 1 Corinthians 3: 8-9</a:t>
            </a:r>
          </a:p>
          <a:p>
            <a:endParaRPr lang="en-US" dirty="0"/>
          </a:p>
          <a:p>
            <a:r>
              <a:rPr lang="en-US" dirty="0"/>
              <a:t>Love cannot exist without choice - God wants everything to be a love response, so He gives us the opportunity to choose Him or not choose Him in every moment. Being perfect in Love means doing our best to choose Him through our words and actions in all our moments.</a:t>
            </a:r>
          </a:p>
        </p:txBody>
      </p:sp>
      <p:sp>
        <p:nvSpPr>
          <p:cNvPr id="4" name="Slide Number Placeholder 3"/>
          <p:cNvSpPr>
            <a:spLocks noGrp="1"/>
          </p:cNvSpPr>
          <p:nvPr>
            <p:ph type="sldNum" sz="quarter" idx="5"/>
          </p:nvPr>
        </p:nvSpPr>
        <p:spPr/>
        <p:txBody>
          <a:bodyPr/>
          <a:lstStyle/>
          <a:p>
            <a:fld id="{A2274BA4-25AF-1146-8A18-D4A7E7C8F798}" type="slidenum">
              <a:rPr lang="en-US" smtClean="0"/>
              <a:t>11</a:t>
            </a:fld>
            <a:endParaRPr lang="en-US"/>
          </a:p>
        </p:txBody>
      </p:sp>
    </p:spTree>
    <p:extLst>
      <p:ext uri="{BB962C8B-B14F-4D97-AF65-F5344CB8AC3E}">
        <p14:creationId xmlns:p14="http://schemas.microsoft.com/office/powerpoint/2010/main" val="22527468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10/16/22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10/16/22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10/16/22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10/16/22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10/16/22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10/16/22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10/16/22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10/16/22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10/16/22</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10/16/22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10/16/22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10/16/22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10/16/22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10/16/22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10/16/22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10/16/22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10/16/22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10/16/22</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216C-199A-B045-AB2C-408E1DDCA0B5}"/>
              </a:ext>
            </a:extLst>
          </p:cNvPr>
          <p:cNvSpPr>
            <a:spLocks noGrp="1"/>
          </p:cNvSpPr>
          <p:nvPr>
            <p:ph type="ctrTitle"/>
          </p:nvPr>
        </p:nvSpPr>
        <p:spPr/>
        <p:txBody>
          <a:bodyPr/>
          <a:lstStyle/>
          <a:p>
            <a:r>
              <a:rPr lang="en-US" dirty="0"/>
              <a:t>Striving &amp; Grace</a:t>
            </a:r>
          </a:p>
        </p:txBody>
      </p:sp>
      <p:sp>
        <p:nvSpPr>
          <p:cNvPr id="3" name="Subtitle 2">
            <a:extLst>
              <a:ext uri="{FF2B5EF4-FFF2-40B4-BE49-F238E27FC236}">
                <a16:creationId xmlns:a16="http://schemas.microsoft.com/office/drawing/2014/main" id="{75EAF3DD-8CCC-2645-9014-02D2C9CE0B40}"/>
              </a:ext>
            </a:extLst>
          </p:cNvPr>
          <p:cNvSpPr>
            <a:spLocks noGrp="1"/>
          </p:cNvSpPr>
          <p:nvPr>
            <p:ph type="subTitle" idx="1"/>
          </p:nvPr>
        </p:nvSpPr>
        <p:spPr/>
        <p:txBody>
          <a:bodyPr/>
          <a:lstStyle/>
          <a:p>
            <a:r>
              <a:rPr lang="en-CA" dirty="0"/>
              <a:t>“Be perfect, therefore, as your Heavenly Father is perfect.” </a:t>
            </a:r>
          </a:p>
          <a:p>
            <a:r>
              <a:rPr lang="en-CA" dirty="0"/>
              <a:t>Matthew 5:48 </a:t>
            </a:r>
            <a:endParaRPr lang="en-US" dirty="0"/>
          </a:p>
        </p:txBody>
      </p:sp>
    </p:spTree>
    <p:extLst>
      <p:ext uri="{BB962C8B-B14F-4D97-AF65-F5344CB8AC3E}">
        <p14:creationId xmlns:p14="http://schemas.microsoft.com/office/powerpoint/2010/main" val="3325273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7EAC5-B532-DE45-A261-309DC071FD9A}"/>
              </a:ext>
            </a:extLst>
          </p:cNvPr>
          <p:cNvSpPr>
            <a:spLocks noGrp="1"/>
          </p:cNvSpPr>
          <p:nvPr>
            <p:ph type="title"/>
          </p:nvPr>
        </p:nvSpPr>
        <p:spPr/>
        <p:txBody>
          <a:bodyPr/>
          <a:lstStyle/>
          <a:p>
            <a:r>
              <a:rPr lang="en-US" dirty="0"/>
              <a:t>God’s Response to our Striving</a:t>
            </a:r>
          </a:p>
        </p:txBody>
      </p:sp>
      <p:sp>
        <p:nvSpPr>
          <p:cNvPr id="3" name="Content Placeholder 2">
            <a:extLst>
              <a:ext uri="{FF2B5EF4-FFF2-40B4-BE49-F238E27FC236}">
                <a16:creationId xmlns:a16="http://schemas.microsoft.com/office/drawing/2014/main" id="{1B4A21D0-2859-D34E-B7D1-000AAA6881C2}"/>
              </a:ext>
            </a:extLst>
          </p:cNvPr>
          <p:cNvSpPr>
            <a:spLocks noGrp="1"/>
          </p:cNvSpPr>
          <p:nvPr>
            <p:ph idx="1"/>
          </p:nvPr>
        </p:nvSpPr>
        <p:spPr>
          <a:xfrm>
            <a:off x="680321" y="2336873"/>
            <a:ext cx="9613861" cy="4808994"/>
          </a:xfrm>
        </p:spPr>
        <p:txBody>
          <a:bodyPr/>
          <a:lstStyle/>
          <a:p>
            <a:r>
              <a:rPr lang="en-US" dirty="0"/>
              <a:t>Christ tells us we can do nothing without Him, but we ought to work. So what happens when we do the work?</a:t>
            </a:r>
          </a:p>
          <a:p>
            <a:endParaRPr lang="en-US" dirty="0"/>
          </a:p>
          <a:p>
            <a:r>
              <a:rPr lang="en-US" dirty="0"/>
              <a:t>“So then neither he who plans is anything, nor he who waters, but God who gives the increase” 1 Corinthians 3:7</a:t>
            </a:r>
          </a:p>
          <a:p>
            <a:endParaRPr lang="en-US" dirty="0"/>
          </a:p>
          <a:p>
            <a:r>
              <a:rPr lang="en-US" dirty="0"/>
              <a:t>It is on us to plant and to water. Then, when we see the benefit of our labor, we thank God because it is He who granted us the increase.</a:t>
            </a:r>
          </a:p>
          <a:p>
            <a:endParaRPr lang="en-US" dirty="0"/>
          </a:p>
          <a:p>
            <a:r>
              <a:rPr lang="en-US" dirty="0"/>
              <a:t>David and Goliath is a great example of how this synergy works</a:t>
            </a:r>
          </a:p>
        </p:txBody>
      </p:sp>
    </p:spTree>
    <p:extLst>
      <p:ext uri="{BB962C8B-B14F-4D97-AF65-F5344CB8AC3E}">
        <p14:creationId xmlns:p14="http://schemas.microsoft.com/office/powerpoint/2010/main" val="1801647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2226E-DBAC-A143-B7D1-929DC8E78FC7}"/>
              </a:ext>
            </a:extLst>
          </p:cNvPr>
          <p:cNvSpPr>
            <a:spLocks noGrp="1"/>
          </p:cNvSpPr>
          <p:nvPr>
            <p:ph type="title"/>
          </p:nvPr>
        </p:nvSpPr>
        <p:spPr/>
        <p:txBody>
          <a:bodyPr/>
          <a:lstStyle/>
          <a:p>
            <a:r>
              <a:rPr lang="en-US" dirty="0"/>
              <a:t>Final Word &amp; Reflection</a:t>
            </a:r>
          </a:p>
        </p:txBody>
      </p:sp>
      <p:sp>
        <p:nvSpPr>
          <p:cNvPr id="3" name="Content Placeholder 2">
            <a:extLst>
              <a:ext uri="{FF2B5EF4-FFF2-40B4-BE49-F238E27FC236}">
                <a16:creationId xmlns:a16="http://schemas.microsoft.com/office/drawing/2014/main" id="{F25ABCBE-C7B2-3149-A25B-DC2D0DD1697A}"/>
              </a:ext>
            </a:extLst>
          </p:cNvPr>
          <p:cNvSpPr>
            <a:spLocks noGrp="1"/>
          </p:cNvSpPr>
          <p:nvPr>
            <p:ph idx="1"/>
          </p:nvPr>
        </p:nvSpPr>
        <p:spPr>
          <a:xfrm>
            <a:off x="389468" y="2353733"/>
            <a:ext cx="11091332" cy="4724399"/>
          </a:xfrm>
        </p:spPr>
        <p:txBody>
          <a:bodyPr>
            <a:normAutofit/>
          </a:bodyPr>
          <a:lstStyle/>
          <a:p>
            <a:pPr>
              <a:lnSpc>
                <a:spcPct val="100000"/>
              </a:lnSpc>
            </a:pPr>
            <a:r>
              <a:rPr lang="en-CA" dirty="0"/>
              <a:t>Love takes work; it is the inclination of no man’s flesh to love – the flesh loves itself and loves the world where it derives its sustenance from (feeding the senses), and it becomes equally angry and resentful when it is not fed from the world (unpleasant experiences on earth). It is the inclination of the Spirit to love, and the Spirit and flesh are always at odds – the Spirit is not fed by the earth but by God alone. So, if we live seeking the things on earth, we feed the flesh, and we won’t be able to hear our Spirit or be aware of how much it is starving. How then can we love, if we are constantly feeding the flesh which can only love itself? To relax is to feed the flesh; to labour is to feed the Spirit, as it is not fed by the earth and can only be fed by God.</a:t>
            </a:r>
            <a:endParaRPr lang="en-US" dirty="0"/>
          </a:p>
        </p:txBody>
      </p:sp>
    </p:spTree>
    <p:extLst>
      <p:ext uri="{BB962C8B-B14F-4D97-AF65-F5344CB8AC3E}">
        <p14:creationId xmlns:p14="http://schemas.microsoft.com/office/powerpoint/2010/main" val="869608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8560E-AEDB-1D46-BED0-113289C9BC10}"/>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BBDCD135-E01E-AA4C-B74E-73817AF738C6}"/>
              </a:ext>
            </a:extLst>
          </p:cNvPr>
          <p:cNvSpPr>
            <a:spLocks noGrp="1"/>
          </p:cNvSpPr>
          <p:nvPr>
            <p:ph idx="1"/>
          </p:nvPr>
        </p:nvSpPr>
        <p:spPr>
          <a:xfrm>
            <a:off x="680321" y="2336872"/>
            <a:ext cx="9613861" cy="4521127"/>
          </a:xfrm>
        </p:spPr>
        <p:txBody>
          <a:bodyPr>
            <a:normAutofit lnSpcReduction="10000"/>
          </a:bodyPr>
          <a:lstStyle/>
          <a:p>
            <a:pPr marL="457200" indent="-457200">
              <a:buFont typeface="+mj-lt"/>
              <a:buAutoNum type="arabicPeriod"/>
            </a:pPr>
            <a:r>
              <a:rPr lang="en-US" dirty="0"/>
              <a:t>What is God’s grace?</a:t>
            </a:r>
          </a:p>
          <a:p>
            <a:pPr marL="457200" indent="-457200">
              <a:buFont typeface="+mj-lt"/>
              <a:buAutoNum type="arabicPeriod"/>
            </a:pPr>
            <a:endParaRPr lang="en-US" dirty="0"/>
          </a:p>
          <a:p>
            <a:pPr marL="457200" indent="-457200">
              <a:buFont typeface="+mj-lt"/>
              <a:buAutoNum type="arabicPeriod"/>
            </a:pPr>
            <a:r>
              <a:rPr lang="en-US" dirty="0"/>
              <a:t>Why is it important to “strive”?</a:t>
            </a:r>
          </a:p>
          <a:p>
            <a:pPr marL="457200" indent="-457200">
              <a:buFont typeface="+mj-lt"/>
              <a:buAutoNum type="arabicPeriod"/>
            </a:pPr>
            <a:endParaRPr lang="en-US" dirty="0"/>
          </a:p>
          <a:p>
            <a:pPr marL="457200" indent="-457200">
              <a:buFont typeface="+mj-lt"/>
              <a:buAutoNum type="arabicPeriod"/>
            </a:pPr>
            <a:r>
              <a:rPr lang="en-US" dirty="0"/>
              <a:t>How can I love perfectly like my Heavenly Father?</a:t>
            </a:r>
          </a:p>
          <a:p>
            <a:pPr marL="457200" indent="-457200">
              <a:buFont typeface="+mj-lt"/>
              <a:buAutoNum type="arabicPeriod"/>
            </a:pPr>
            <a:endParaRPr lang="en-US" dirty="0"/>
          </a:p>
          <a:p>
            <a:pPr marL="457200" indent="-457200">
              <a:buFont typeface="+mj-lt"/>
              <a:buAutoNum type="arabicPeriod"/>
            </a:pPr>
            <a:r>
              <a:rPr lang="en-US" dirty="0"/>
              <a:t>What are some examples of striving?</a:t>
            </a:r>
          </a:p>
          <a:p>
            <a:pPr marL="457200" indent="-457200">
              <a:buFont typeface="+mj-lt"/>
              <a:buAutoNum type="arabicPeriod"/>
            </a:pPr>
            <a:endParaRPr lang="en-US" dirty="0"/>
          </a:p>
          <a:p>
            <a:pPr marL="457200" indent="-457200">
              <a:buFont typeface="+mj-lt"/>
              <a:buAutoNum type="arabicPeriod"/>
            </a:pPr>
            <a:r>
              <a:rPr lang="en-US" dirty="0"/>
              <a:t>A student asks their Father of Confession to pray for them for their exams, but they themselves barely study or ask for God’s help. Thoughts?</a:t>
            </a:r>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345430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CD6A3-D3FB-7444-BA85-06B697C466A3}"/>
              </a:ext>
            </a:extLst>
          </p:cNvPr>
          <p:cNvSpPr>
            <a:spLocks noGrp="1"/>
          </p:cNvSpPr>
          <p:nvPr>
            <p:ph type="title"/>
          </p:nvPr>
        </p:nvSpPr>
        <p:spPr/>
        <p:txBody>
          <a:bodyPr/>
          <a:lstStyle/>
          <a:p>
            <a:r>
              <a:rPr lang="en-US" dirty="0"/>
              <a:t>Who is God?</a:t>
            </a:r>
          </a:p>
        </p:txBody>
      </p:sp>
      <p:sp>
        <p:nvSpPr>
          <p:cNvPr id="3" name="Content Placeholder 2">
            <a:extLst>
              <a:ext uri="{FF2B5EF4-FFF2-40B4-BE49-F238E27FC236}">
                <a16:creationId xmlns:a16="http://schemas.microsoft.com/office/drawing/2014/main" id="{80EF6179-9358-A24D-9707-0750ECEA909E}"/>
              </a:ext>
            </a:extLst>
          </p:cNvPr>
          <p:cNvSpPr>
            <a:spLocks noGrp="1"/>
          </p:cNvSpPr>
          <p:nvPr>
            <p:ph idx="1"/>
          </p:nvPr>
        </p:nvSpPr>
        <p:spPr/>
        <p:txBody>
          <a:bodyPr/>
          <a:lstStyle/>
          <a:p>
            <a:r>
              <a:rPr lang="en-US" dirty="0"/>
              <a:t>He is our Loving Father. God summarized in one word: </a:t>
            </a:r>
            <a:r>
              <a:rPr lang="en-US" b="1" i="1" u="sng" dirty="0"/>
              <a:t>LOVE</a:t>
            </a:r>
          </a:p>
          <a:p>
            <a:endParaRPr lang="en-US" dirty="0"/>
          </a:p>
          <a:p>
            <a:r>
              <a:rPr lang="en-US" dirty="0"/>
              <a:t>What is ‘love’? What do we mean by the word ‘love’?</a:t>
            </a:r>
          </a:p>
          <a:p>
            <a:endParaRPr lang="en-US" dirty="0"/>
          </a:p>
          <a:p>
            <a:r>
              <a:rPr lang="en-US" dirty="0"/>
              <a:t>What is the Love of God? Is this Love only for God or is it also for us to partake in?</a:t>
            </a:r>
          </a:p>
          <a:p>
            <a:endParaRPr lang="en-US" dirty="0"/>
          </a:p>
          <a:p>
            <a:r>
              <a:rPr lang="en-US" dirty="0"/>
              <a:t>How does Godly Love differ from all other forms of ‘love’?</a:t>
            </a:r>
          </a:p>
        </p:txBody>
      </p:sp>
    </p:spTree>
    <p:extLst>
      <p:ext uri="{BB962C8B-B14F-4D97-AF65-F5344CB8AC3E}">
        <p14:creationId xmlns:p14="http://schemas.microsoft.com/office/powerpoint/2010/main" val="3436920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downLef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arn(inVertic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D08E7-CC31-1F41-B3B7-446E92AB0AAF}"/>
              </a:ext>
            </a:extLst>
          </p:cNvPr>
          <p:cNvSpPr>
            <a:spLocks noGrp="1"/>
          </p:cNvSpPr>
          <p:nvPr>
            <p:ph type="title"/>
          </p:nvPr>
        </p:nvSpPr>
        <p:spPr/>
        <p:txBody>
          <a:bodyPr/>
          <a:lstStyle/>
          <a:p>
            <a:r>
              <a:rPr lang="en-US" dirty="0"/>
              <a:t>Exercise:</a:t>
            </a:r>
          </a:p>
        </p:txBody>
      </p:sp>
      <p:sp>
        <p:nvSpPr>
          <p:cNvPr id="3" name="Content Placeholder 2">
            <a:extLst>
              <a:ext uri="{FF2B5EF4-FFF2-40B4-BE49-F238E27FC236}">
                <a16:creationId xmlns:a16="http://schemas.microsoft.com/office/drawing/2014/main" id="{F344F8E3-5402-EA4A-8D01-572FAC12158A}"/>
              </a:ext>
            </a:extLst>
          </p:cNvPr>
          <p:cNvSpPr>
            <a:spLocks noGrp="1"/>
          </p:cNvSpPr>
          <p:nvPr>
            <p:ph idx="1"/>
          </p:nvPr>
        </p:nvSpPr>
        <p:spPr>
          <a:xfrm>
            <a:off x="680321" y="2336873"/>
            <a:ext cx="9613861" cy="4741260"/>
          </a:xfrm>
        </p:spPr>
        <p:txBody>
          <a:bodyPr>
            <a:normAutofit/>
          </a:bodyPr>
          <a:lstStyle/>
          <a:p>
            <a:r>
              <a:rPr lang="en-US" dirty="0"/>
              <a:t>Imagine there is a spoiled child who is always given everything he wants by his parents in order to prevent him from becoming upset. How will this child handle difficulties in his life when he grows up?</a:t>
            </a:r>
          </a:p>
          <a:p>
            <a:endParaRPr lang="en-US" dirty="0"/>
          </a:p>
          <a:p>
            <a:r>
              <a:rPr lang="en-US" dirty="0"/>
              <a:t>Imagine there is a child who is taught the difference between his wants and his needs, and he is taught that he will always have all of his needs taken care of, but he won’t always get everything that he wants and he learns that’s okay. How will this child handle difficulties in his life when he grows up?</a:t>
            </a:r>
          </a:p>
          <a:p>
            <a:endParaRPr lang="en-US" dirty="0"/>
          </a:p>
          <a:p>
            <a:r>
              <a:rPr lang="en-US" dirty="0"/>
              <a:t>Which of the children will live a more satisfying life? Why?</a:t>
            </a:r>
          </a:p>
        </p:txBody>
      </p:sp>
    </p:spTree>
    <p:extLst>
      <p:ext uri="{BB962C8B-B14F-4D97-AF65-F5344CB8AC3E}">
        <p14:creationId xmlns:p14="http://schemas.microsoft.com/office/powerpoint/2010/main" val="256638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A18D3-1904-BC4B-A23F-139933237D78}"/>
              </a:ext>
            </a:extLst>
          </p:cNvPr>
          <p:cNvSpPr>
            <a:spLocks noGrp="1"/>
          </p:cNvSpPr>
          <p:nvPr>
            <p:ph type="title"/>
          </p:nvPr>
        </p:nvSpPr>
        <p:spPr/>
        <p:txBody>
          <a:bodyPr/>
          <a:lstStyle/>
          <a:p>
            <a:r>
              <a:rPr lang="en-US" dirty="0"/>
              <a:t>Grace</a:t>
            </a:r>
          </a:p>
        </p:txBody>
      </p:sp>
      <p:sp>
        <p:nvSpPr>
          <p:cNvPr id="3" name="Content Placeholder 2">
            <a:extLst>
              <a:ext uri="{FF2B5EF4-FFF2-40B4-BE49-F238E27FC236}">
                <a16:creationId xmlns:a16="http://schemas.microsoft.com/office/drawing/2014/main" id="{9762080B-95EB-774C-A271-E548A67EC235}"/>
              </a:ext>
            </a:extLst>
          </p:cNvPr>
          <p:cNvSpPr>
            <a:spLocks noGrp="1"/>
          </p:cNvSpPr>
          <p:nvPr>
            <p:ph idx="1"/>
          </p:nvPr>
        </p:nvSpPr>
        <p:spPr>
          <a:xfrm>
            <a:off x="544855" y="2065940"/>
            <a:ext cx="10715812" cy="4792060"/>
          </a:xfrm>
        </p:spPr>
        <p:txBody>
          <a:bodyPr>
            <a:normAutofit lnSpcReduction="10000"/>
          </a:bodyPr>
          <a:lstStyle/>
          <a:p>
            <a:r>
              <a:rPr lang="en-US" dirty="0"/>
              <a:t>“Without me you can do nothing” - John 15:5</a:t>
            </a:r>
          </a:p>
          <a:p>
            <a:endParaRPr lang="en-US" dirty="0"/>
          </a:p>
          <a:p>
            <a:r>
              <a:rPr lang="en-US" dirty="0"/>
              <a:t>“Cursed is the man who…makes flesh his strength” Jeremiah 17:5</a:t>
            </a:r>
          </a:p>
          <a:p>
            <a:endParaRPr lang="en-US" dirty="0"/>
          </a:p>
          <a:p>
            <a:r>
              <a:rPr lang="en-US" dirty="0"/>
              <a:t>Grace is a </a:t>
            </a:r>
            <a:r>
              <a:rPr lang="en-US" u="sng" dirty="0"/>
              <a:t>free</a:t>
            </a:r>
            <a:r>
              <a:rPr lang="en-US" dirty="0"/>
              <a:t> gift from God given to us out of His great love for us</a:t>
            </a:r>
          </a:p>
          <a:p>
            <a:endParaRPr lang="en-US" dirty="0"/>
          </a:p>
          <a:p>
            <a:r>
              <a:rPr lang="en-US" dirty="0"/>
              <a:t>Grace is a weapon offered to us that we can accept or refuse. A battle cannot be won without 1) strong weapons, and 2) determined warriors. Both must work together to overcome.</a:t>
            </a:r>
          </a:p>
          <a:p>
            <a:endParaRPr lang="en-US" dirty="0"/>
          </a:p>
          <a:p>
            <a:r>
              <a:rPr lang="en-US" dirty="0"/>
              <a:t>FACT: the battle is </a:t>
            </a:r>
            <a:r>
              <a:rPr lang="en-US" u="sng" dirty="0"/>
              <a:t>HERE, NOW</a:t>
            </a:r>
            <a:r>
              <a:rPr lang="en-US" dirty="0"/>
              <a:t>. What happens if we choose not to fight? What happens if we fight but refuse the weapons?</a:t>
            </a:r>
          </a:p>
          <a:p>
            <a:endParaRPr lang="en-US" dirty="0"/>
          </a:p>
        </p:txBody>
      </p:sp>
    </p:spTree>
    <p:extLst>
      <p:ext uri="{BB962C8B-B14F-4D97-AF65-F5344CB8AC3E}">
        <p14:creationId xmlns:p14="http://schemas.microsoft.com/office/powerpoint/2010/main" val="3998362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8DB99-692D-4742-A8A1-4B8D1B5031FD}"/>
              </a:ext>
            </a:extLst>
          </p:cNvPr>
          <p:cNvSpPr>
            <a:spLocks noGrp="1"/>
          </p:cNvSpPr>
          <p:nvPr>
            <p:ph type="title"/>
          </p:nvPr>
        </p:nvSpPr>
        <p:spPr/>
        <p:txBody>
          <a:bodyPr/>
          <a:lstStyle/>
          <a:p>
            <a:r>
              <a:rPr lang="en-US" dirty="0"/>
              <a:t>Striving = Works</a:t>
            </a:r>
          </a:p>
        </p:txBody>
      </p:sp>
      <p:sp>
        <p:nvSpPr>
          <p:cNvPr id="3" name="Content Placeholder 2">
            <a:extLst>
              <a:ext uri="{FF2B5EF4-FFF2-40B4-BE49-F238E27FC236}">
                <a16:creationId xmlns:a16="http://schemas.microsoft.com/office/drawing/2014/main" id="{3AB022D5-7B4E-4148-B221-BBE5B7909191}"/>
              </a:ext>
            </a:extLst>
          </p:cNvPr>
          <p:cNvSpPr>
            <a:spLocks noGrp="1"/>
          </p:cNvSpPr>
          <p:nvPr>
            <p:ph idx="1"/>
          </p:nvPr>
        </p:nvSpPr>
        <p:spPr/>
        <p:txBody>
          <a:bodyPr/>
          <a:lstStyle/>
          <a:p>
            <a:r>
              <a:rPr lang="en-US" dirty="0"/>
              <a:t>“God does not want us to lie down on our backs and He gives us the Kingdom, for grace does not do everything alone” – St John Chrysostom</a:t>
            </a:r>
          </a:p>
          <a:p>
            <a:r>
              <a:rPr lang="en-US" dirty="0"/>
              <a:t>St Paul calls us to the Heavenly race: “Do you not know that those who run in a race all run, but one receives the prize? Run in such a way that you may obtain it” 1 Corinthians 9:24</a:t>
            </a:r>
          </a:p>
        </p:txBody>
      </p:sp>
    </p:spTree>
    <p:extLst>
      <p:ext uri="{BB962C8B-B14F-4D97-AF65-F5344CB8AC3E}">
        <p14:creationId xmlns:p14="http://schemas.microsoft.com/office/powerpoint/2010/main" val="3429910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B1F8F-17B6-9946-AF79-D50ED35C25AC}"/>
              </a:ext>
            </a:extLst>
          </p:cNvPr>
          <p:cNvSpPr>
            <a:spLocks noGrp="1"/>
          </p:cNvSpPr>
          <p:nvPr>
            <p:ph type="title"/>
          </p:nvPr>
        </p:nvSpPr>
        <p:spPr/>
        <p:txBody>
          <a:bodyPr/>
          <a:lstStyle/>
          <a:p>
            <a:r>
              <a:rPr lang="en-US" dirty="0"/>
              <a:t>Synergy of God and Man</a:t>
            </a:r>
          </a:p>
        </p:txBody>
      </p:sp>
      <p:sp>
        <p:nvSpPr>
          <p:cNvPr id="3" name="Content Placeholder 2">
            <a:extLst>
              <a:ext uri="{FF2B5EF4-FFF2-40B4-BE49-F238E27FC236}">
                <a16:creationId xmlns:a16="http://schemas.microsoft.com/office/drawing/2014/main" id="{742ADB9D-5B27-7644-95B7-4EB0C0C8DAFB}"/>
              </a:ext>
            </a:extLst>
          </p:cNvPr>
          <p:cNvSpPr>
            <a:spLocks noGrp="1"/>
          </p:cNvSpPr>
          <p:nvPr>
            <p:ph idx="1"/>
          </p:nvPr>
        </p:nvSpPr>
        <p:spPr>
          <a:xfrm>
            <a:off x="680321" y="2336873"/>
            <a:ext cx="9613861" cy="4639660"/>
          </a:xfrm>
        </p:spPr>
        <p:txBody>
          <a:bodyPr/>
          <a:lstStyle/>
          <a:p>
            <a:r>
              <a:rPr lang="en-US" dirty="0"/>
              <a:t>The battle with the Amalekites in Exodus 17:8-13</a:t>
            </a:r>
          </a:p>
          <a:p>
            <a:r>
              <a:rPr lang="en-US" dirty="0"/>
              <a:t>Moses lifted his arms atop the mountain and prayed, and Joshua fought with the army. When Moses’ arms fell, Israel would lose, and when they remained raised, Israel would win.</a:t>
            </a:r>
          </a:p>
          <a:p>
            <a:endParaRPr lang="en-US" dirty="0"/>
          </a:p>
          <a:p>
            <a:r>
              <a:rPr lang="en-US" dirty="0"/>
              <a:t>“Do not fear, little flock, for it is your Father’s good pleasure to give you the kingdom.” Luke 12:32. So why doesn’t God just give us the Kingdom?</a:t>
            </a:r>
          </a:p>
          <a:p>
            <a:endParaRPr lang="en-US" dirty="0"/>
          </a:p>
          <a:p>
            <a:r>
              <a:rPr lang="en-US" dirty="0"/>
              <a:t>St Paul said: “To this end I also </a:t>
            </a:r>
            <a:r>
              <a:rPr lang="en-US" i="1" u="sng" dirty="0"/>
              <a:t>labor, striving according to His working</a:t>
            </a:r>
            <a:r>
              <a:rPr lang="en-US" dirty="0"/>
              <a:t> which works in me mightily” Colossians 1:29</a:t>
            </a:r>
          </a:p>
        </p:txBody>
      </p:sp>
    </p:spTree>
    <p:extLst>
      <p:ext uri="{BB962C8B-B14F-4D97-AF65-F5344CB8AC3E}">
        <p14:creationId xmlns:p14="http://schemas.microsoft.com/office/powerpoint/2010/main" val="3124434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0DA16-96EC-BD41-BAA4-7DBAAD645088}"/>
              </a:ext>
            </a:extLst>
          </p:cNvPr>
          <p:cNvSpPr>
            <a:spLocks noGrp="1"/>
          </p:cNvSpPr>
          <p:nvPr>
            <p:ph type="title"/>
          </p:nvPr>
        </p:nvSpPr>
        <p:spPr/>
        <p:txBody>
          <a:bodyPr/>
          <a:lstStyle/>
          <a:p>
            <a:r>
              <a:rPr lang="en-US" dirty="0"/>
              <a:t>Why is it Important to</a:t>
            </a:r>
            <a:r>
              <a:rPr lang="en-US" i="1" dirty="0"/>
              <a:t> </a:t>
            </a:r>
            <a:r>
              <a:rPr lang="en-US" i="1" u="sng" dirty="0"/>
              <a:t>Strive</a:t>
            </a:r>
            <a:r>
              <a:rPr lang="en-US" dirty="0"/>
              <a:t>?</a:t>
            </a:r>
            <a:endParaRPr lang="en-US" u="sng" dirty="0"/>
          </a:p>
        </p:txBody>
      </p:sp>
      <p:sp>
        <p:nvSpPr>
          <p:cNvPr id="3" name="Content Placeholder 2">
            <a:extLst>
              <a:ext uri="{FF2B5EF4-FFF2-40B4-BE49-F238E27FC236}">
                <a16:creationId xmlns:a16="http://schemas.microsoft.com/office/drawing/2014/main" id="{12E11537-EBA9-6B40-B9F4-C6BDFD5E12D1}"/>
              </a:ext>
            </a:extLst>
          </p:cNvPr>
          <p:cNvSpPr>
            <a:spLocks noGrp="1"/>
          </p:cNvSpPr>
          <p:nvPr>
            <p:ph idx="1"/>
          </p:nvPr>
        </p:nvSpPr>
        <p:spPr/>
        <p:txBody>
          <a:bodyPr/>
          <a:lstStyle/>
          <a:p>
            <a:r>
              <a:rPr lang="en-US" dirty="0"/>
              <a:t>Dad wants to give us the Kingdom, but we can choose to rebel and  silence the Holy Spirit within us – “Do not quench the Spirit” 1 Thessalonians 5:19</a:t>
            </a:r>
          </a:p>
          <a:p>
            <a:r>
              <a:rPr lang="en-US" dirty="0"/>
              <a:t>“Behold I stand at the door and knock. If anyone hears My voice and opens the door, I will come in to him and dine with him, and he with Me” Revelation 3:20</a:t>
            </a:r>
          </a:p>
        </p:txBody>
      </p:sp>
    </p:spTree>
    <p:extLst>
      <p:ext uri="{BB962C8B-B14F-4D97-AF65-F5344CB8AC3E}">
        <p14:creationId xmlns:p14="http://schemas.microsoft.com/office/powerpoint/2010/main" val="3381613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652BC-A8D1-274D-B6F3-9393561435A7}"/>
              </a:ext>
            </a:extLst>
          </p:cNvPr>
          <p:cNvSpPr>
            <a:spLocks noGrp="1"/>
          </p:cNvSpPr>
          <p:nvPr>
            <p:ph type="title"/>
          </p:nvPr>
        </p:nvSpPr>
        <p:spPr/>
        <p:txBody>
          <a:bodyPr/>
          <a:lstStyle/>
          <a:p>
            <a:r>
              <a:rPr lang="en-US" dirty="0"/>
              <a:t>To What Extent Should We Strive?</a:t>
            </a:r>
          </a:p>
        </p:txBody>
      </p:sp>
      <p:sp>
        <p:nvSpPr>
          <p:cNvPr id="3" name="Content Placeholder 2">
            <a:extLst>
              <a:ext uri="{FF2B5EF4-FFF2-40B4-BE49-F238E27FC236}">
                <a16:creationId xmlns:a16="http://schemas.microsoft.com/office/drawing/2014/main" id="{2E88DB8F-845D-3E48-93B4-2F43A2438D47}"/>
              </a:ext>
            </a:extLst>
          </p:cNvPr>
          <p:cNvSpPr>
            <a:spLocks noGrp="1"/>
          </p:cNvSpPr>
          <p:nvPr>
            <p:ph idx="1"/>
          </p:nvPr>
        </p:nvSpPr>
        <p:spPr>
          <a:xfrm>
            <a:off x="680321" y="2336873"/>
            <a:ext cx="9613861" cy="4910594"/>
          </a:xfrm>
        </p:spPr>
        <p:txBody>
          <a:bodyPr>
            <a:normAutofit/>
          </a:bodyPr>
          <a:lstStyle/>
          <a:p>
            <a:r>
              <a:rPr lang="en-US" dirty="0"/>
              <a:t>St Paul rebuked the Hebrews, saying: “You have not yet resisted to </a:t>
            </a:r>
            <a:r>
              <a:rPr lang="en-US" i="1" u="sng" dirty="0"/>
              <a:t>bloodshed</a:t>
            </a:r>
            <a:r>
              <a:rPr lang="en-US" dirty="0"/>
              <a:t>, striving against sin” Hebrews 12:4</a:t>
            </a:r>
          </a:p>
          <a:p>
            <a:endParaRPr lang="en-US" dirty="0"/>
          </a:p>
          <a:p>
            <a:r>
              <a:rPr lang="en-US" dirty="0"/>
              <a:t>“He who endures to the end will be saved” Matthew 10:22</a:t>
            </a:r>
          </a:p>
          <a:p>
            <a:endParaRPr lang="en-US" dirty="0"/>
          </a:p>
          <a:p>
            <a:r>
              <a:rPr lang="en-US" dirty="0"/>
              <a:t>St Paul strove much, and spoke of how his striving was supported by the grace of God: </a:t>
            </a:r>
          </a:p>
          <a:p>
            <a:pPr marL="0" indent="0">
              <a:buNone/>
            </a:pPr>
            <a:r>
              <a:rPr lang="en-US" dirty="0"/>
              <a:t>	“I have fought the good fight, I have finished the race, I have 	kept the faith. Finally, there is laid up for me the crown of 	righteousness, which the Lord, the righteous judge, will give 	to me on that day” 2 Timothy 4:7-8</a:t>
            </a:r>
          </a:p>
        </p:txBody>
      </p:sp>
    </p:spTree>
    <p:extLst>
      <p:ext uri="{BB962C8B-B14F-4D97-AF65-F5344CB8AC3E}">
        <p14:creationId xmlns:p14="http://schemas.microsoft.com/office/powerpoint/2010/main" val="466752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4F66A-11FF-0A4C-B020-4BD5586E3A48}"/>
              </a:ext>
            </a:extLst>
          </p:cNvPr>
          <p:cNvSpPr>
            <a:spLocks noGrp="1"/>
          </p:cNvSpPr>
          <p:nvPr>
            <p:ph type="title"/>
          </p:nvPr>
        </p:nvSpPr>
        <p:spPr/>
        <p:txBody>
          <a:bodyPr/>
          <a:lstStyle/>
          <a:p>
            <a:r>
              <a:rPr lang="en-US" dirty="0"/>
              <a:t>The Value of Striving</a:t>
            </a:r>
          </a:p>
        </p:txBody>
      </p:sp>
      <p:sp>
        <p:nvSpPr>
          <p:cNvPr id="3" name="Content Placeholder 2">
            <a:extLst>
              <a:ext uri="{FF2B5EF4-FFF2-40B4-BE49-F238E27FC236}">
                <a16:creationId xmlns:a16="http://schemas.microsoft.com/office/drawing/2014/main" id="{FF6BE24A-9F44-C448-B1AD-5BD5726D56F1}"/>
              </a:ext>
            </a:extLst>
          </p:cNvPr>
          <p:cNvSpPr>
            <a:spLocks noGrp="1"/>
          </p:cNvSpPr>
          <p:nvPr>
            <p:ph idx="1"/>
          </p:nvPr>
        </p:nvSpPr>
        <p:spPr>
          <a:xfrm>
            <a:off x="680321" y="2184473"/>
            <a:ext cx="9613861" cy="4825927"/>
          </a:xfrm>
        </p:spPr>
        <p:txBody>
          <a:bodyPr/>
          <a:lstStyle/>
          <a:p>
            <a:r>
              <a:rPr lang="en-US" dirty="0"/>
              <a:t>“And everyone who competes for the prize </a:t>
            </a:r>
            <a:r>
              <a:rPr lang="en-US" i="1" u="sng" dirty="0"/>
              <a:t>is temperate in all things</a:t>
            </a:r>
            <a:r>
              <a:rPr lang="en-US" dirty="0"/>
              <a:t>. Therefore I run thus. But </a:t>
            </a:r>
            <a:r>
              <a:rPr lang="en-US" i="1" u="sng" dirty="0"/>
              <a:t>I discipline my body and bring it into subjection,</a:t>
            </a:r>
            <a:r>
              <a:rPr lang="en-US" i="1" dirty="0"/>
              <a:t> lest, when I have preached to others, I myself should become disqualified</a:t>
            </a:r>
            <a:r>
              <a:rPr lang="en-US" dirty="0"/>
              <a:t>” 1 Corinthians 9:25-27</a:t>
            </a:r>
          </a:p>
          <a:p>
            <a:endParaRPr lang="en-US" dirty="0"/>
          </a:p>
          <a:p>
            <a:r>
              <a:rPr lang="en-US" dirty="0"/>
              <a:t>Remember the spoiled kid who got everything he wanted? He will struggle to bring his body to subjection – to deprive himself of the things that </a:t>
            </a:r>
            <a:r>
              <a:rPr lang="en-US" i="1" dirty="0"/>
              <a:t>feel</a:t>
            </a:r>
            <a:r>
              <a:rPr lang="en-US" dirty="0"/>
              <a:t> good. Ultimately, this is what leads us to slavery – the inability to say NO to ourselves.</a:t>
            </a:r>
          </a:p>
          <a:p>
            <a:endParaRPr lang="en-US" dirty="0"/>
          </a:p>
          <a:p>
            <a:r>
              <a:rPr lang="en-US" dirty="0"/>
              <a:t>The Cross = perfect freedom because it equals perfect surrender. To be perfect is to surrender perfectly, right until the end!</a:t>
            </a:r>
          </a:p>
        </p:txBody>
      </p:sp>
    </p:spTree>
    <p:extLst>
      <p:ext uri="{BB962C8B-B14F-4D97-AF65-F5344CB8AC3E}">
        <p14:creationId xmlns:p14="http://schemas.microsoft.com/office/powerpoint/2010/main" val="2872093535"/>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375</TotalTime>
  <Words>2019</Words>
  <Application>Microsoft Macintosh PowerPoint</Application>
  <PresentationFormat>Widescreen</PresentationFormat>
  <Paragraphs>103</Paragraphs>
  <Slides>12</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Trebuchet MS</vt:lpstr>
      <vt:lpstr>Berlin</vt:lpstr>
      <vt:lpstr>Striving &amp; Grace</vt:lpstr>
      <vt:lpstr>Who is God?</vt:lpstr>
      <vt:lpstr>Exercise:</vt:lpstr>
      <vt:lpstr>Grace</vt:lpstr>
      <vt:lpstr>Striving = Works</vt:lpstr>
      <vt:lpstr>Synergy of God and Man</vt:lpstr>
      <vt:lpstr>Why is it Important to Strive?</vt:lpstr>
      <vt:lpstr>To What Extent Should We Strive?</vt:lpstr>
      <vt:lpstr>The Value of Striving</vt:lpstr>
      <vt:lpstr>God’s Response to our Striving</vt:lpstr>
      <vt:lpstr>Final Word &amp; Reflection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Striving &amp; Grace</dc:title>
  <dc:creator>Microsoft Office User</dc:creator>
  <cp:lastModifiedBy>WGI - Sam Menshawy</cp:lastModifiedBy>
  <cp:revision>40</cp:revision>
  <dcterms:created xsi:type="dcterms:W3CDTF">2022-10-16T03:11:07Z</dcterms:created>
  <dcterms:modified xsi:type="dcterms:W3CDTF">2022-10-17T01:43:42Z</dcterms:modified>
</cp:coreProperties>
</file>