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5714"/>
  </p:normalViewPr>
  <p:slideViewPr>
    <p:cSldViewPr snapToGrid="0" snapToObjects="1">
      <p:cViewPr varScale="1">
        <p:scale>
          <a:sx n="81" d="100"/>
          <a:sy n="81" d="100"/>
        </p:scale>
        <p:origin x="121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957CDD-C4D0-524C-88E2-017D85F32606}" type="datetimeFigureOut">
              <a:rPr lang="en-US" smtClean="0"/>
              <a:t>1/2/20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A776C9-BB6A-A04E-BE15-9FF1414A4D34}" type="slidenum">
              <a:rPr lang="en-US" smtClean="0"/>
              <a:t>‹#›</a:t>
            </a:fld>
            <a:endParaRPr lang="en-US"/>
          </a:p>
        </p:txBody>
      </p:sp>
    </p:spTree>
    <p:extLst>
      <p:ext uri="{BB962C8B-B14F-4D97-AF65-F5344CB8AC3E}">
        <p14:creationId xmlns:p14="http://schemas.microsoft.com/office/powerpoint/2010/main" val="3296114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dirty="0">
                <a:solidFill>
                  <a:schemeClr val="tx1"/>
                </a:solidFill>
                <a:effectLst/>
                <a:latin typeface="+mn-lt"/>
                <a:ea typeface="+mn-ea"/>
                <a:cs typeface="+mn-cs"/>
              </a:rPr>
              <a:t>some as priests, some as deacons and one of them as a bishop. He asked their permission to participate with them, but they refused saying: "You are pagan, and you are not allowed to mix with us." He answered them: "I am from now on a Christian." </a:t>
            </a:r>
          </a:p>
          <a:p>
            <a:endParaRPr lang="en-CA"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u="none" strike="noStrike" kern="1200" dirty="0">
                <a:solidFill>
                  <a:schemeClr val="tx1"/>
                </a:solidFill>
                <a:effectLst/>
                <a:latin typeface="+mn-lt"/>
                <a:ea typeface="+mn-ea"/>
                <a:cs typeface="+mn-cs"/>
              </a:rPr>
              <a:t>At that time pope Alexandros passed by, when he saw them, he said to those who were with him about Athanasius: "This child would be in a great position one day.” </a:t>
            </a:r>
            <a:r>
              <a:rPr lang="en-US" altLang="en-US" dirty="0"/>
              <a:t>he took him to be his secretary, and latter ordained him as a deacon.</a:t>
            </a:r>
          </a:p>
        </p:txBody>
      </p:sp>
      <p:sp>
        <p:nvSpPr>
          <p:cNvPr id="4" name="Slide Number Placeholder 3"/>
          <p:cNvSpPr>
            <a:spLocks noGrp="1"/>
          </p:cNvSpPr>
          <p:nvPr>
            <p:ph type="sldNum" sz="quarter" idx="5"/>
          </p:nvPr>
        </p:nvSpPr>
        <p:spPr/>
        <p:txBody>
          <a:bodyPr/>
          <a:lstStyle/>
          <a:p>
            <a:fld id="{ADA776C9-BB6A-A04E-BE15-9FF1414A4D34}" type="slidenum">
              <a:rPr lang="en-US" smtClean="0"/>
              <a:t>2</a:t>
            </a:fld>
            <a:endParaRPr lang="en-US"/>
          </a:p>
        </p:txBody>
      </p:sp>
    </p:spTree>
    <p:extLst>
      <p:ext uri="{BB962C8B-B14F-4D97-AF65-F5344CB8AC3E}">
        <p14:creationId xmlns:p14="http://schemas.microsoft.com/office/powerpoint/2010/main" val="3850473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dirty="0">
                <a:solidFill>
                  <a:schemeClr val="tx1"/>
                </a:solidFill>
                <a:effectLst/>
                <a:latin typeface="+mn-lt"/>
                <a:ea typeface="+mn-ea"/>
                <a:cs typeface="+mn-cs"/>
              </a:rPr>
              <a:t>when Arius said about Christ that he was "similar" in essence with the Father, St. Athanasius said: "One in essence with the Father." In this fashion he manifested his excellence.</a:t>
            </a:r>
          </a:p>
          <a:p>
            <a:endParaRPr lang="en-CA"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By the council of </a:t>
            </a:r>
            <a:r>
              <a:rPr lang="en-US" altLang="en-US" dirty="0" err="1"/>
              <a:t>Nicea</a:t>
            </a:r>
            <a:r>
              <a:rPr lang="en-US" altLang="en-US" dirty="0"/>
              <a:t>, to explain the unique unity and equality in the one essence. </a:t>
            </a:r>
            <a:r>
              <a:rPr lang="en-US" altLang="en-US" dirty="0">
                <a:sym typeface="Wingdings" pitchFamily="2" charset="2"/>
              </a:rPr>
              <a:t> only </a:t>
            </a:r>
            <a:r>
              <a:rPr lang="en-US" altLang="en-US" dirty="0" err="1">
                <a:sym typeface="Wingdings" pitchFamily="2" charset="2"/>
              </a:rPr>
              <a:t>arians</a:t>
            </a:r>
            <a:r>
              <a:rPr lang="en-US" altLang="en-US" dirty="0">
                <a:sym typeface="Wingdings" pitchFamily="2" charset="2"/>
              </a:rPr>
              <a:t> refused to accept this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sym typeface="Wingdings" pitchFamily="2" charset="2"/>
            </a:endParaRPr>
          </a:p>
          <a:p>
            <a:pPr eaLnBrk="1" hangingPunct="1"/>
            <a:r>
              <a:rPr lang="en-US" altLang="en-US" dirty="0"/>
              <a:t>When Pope Alexandros reposed, Athanasius was elected in 3 years to face</a:t>
            </a:r>
          </a:p>
          <a:p>
            <a:pPr eaLnBrk="1" hangingPunct="1">
              <a:buFontTx/>
              <a:buNone/>
            </a:pPr>
            <a:r>
              <a:rPr lang="en-US" altLang="en-US" dirty="0"/>
              <a:t> all the difficulties which was predicted by his ancestor.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endParaRPr lang="en-US" dirty="0"/>
          </a:p>
        </p:txBody>
      </p:sp>
      <p:sp>
        <p:nvSpPr>
          <p:cNvPr id="4" name="Slide Number Placeholder 3"/>
          <p:cNvSpPr>
            <a:spLocks noGrp="1"/>
          </p:cNvSpPr>
          <p:nvPr>
            <p:ph type="sldNum" sz="quarter" idx="5"/>
          </p:nvPr>
        </p:nvSpPr>
        <p:spPr/>
        <p:txBody>
          <a:bodyPr/>
          <a:lstStyle/>
          <a:p>
            <a:fld id="{ADA776C9-BB6A-A04E-BE15-9FF1414A4D34}" type="slidenum">
              <a:rPr lang="en-US" smtClean="0"/>
              <a:t>3</a:t>
            </a:fld>
            <a:endParaRPr lang="en-US"/>
          </a:p>
        </p:txBody>
      </p:sp>
    </p:spTree>
    <p:extLst>
      <p:ext uri="{BB962C8B-B14F-4D97-AF65-F5344CB8AC3E}">
        <p14:creationId xmlns:p14="http://schemas.microsoft.com/office/powerpoint/2010/main" val="3315354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were charges against </a:t>
            </a:r>
            <a:r>
              <a:rPr lang="en-US" dirty="0" err="1"/>
              <a:t>St.Athanasius</a:t>
            </a:r>
            <a:endParaRPr lang="en-US" dirty="0"/>
          </a:p>
          <a:p>
            <a:endParaRPr lang="en-US" dirty="0"/>
          </a:p>
          <a:p>
            <a:r>
              <a:rPr lang="en-US" dirty="0"/>
              <a:t>As a result the </a:t>
            </a:r>
            <a:r>
              <a:rPr lang="en-US" dirty="0" err="1"/>
              <a:t>emerpror</a:t>
            </a:r>
            <a:r>
              <a:rPr lang="en-US" dirty="0"/>
              <a:t> exiled </a:t>
            </a:r>
            <a:r>
              <a:rPr lang="en-US" dirty="0" err="1"/>
              <a:t>st</a:t>
            </a:r>
            <a:r>
              <a:rPr lang="en-US" dirty="0"/>
              <a:t> </a:t>
            </a:r>
            <a:r>
              <a:rPr lang="en-US" dirty="0" err="1"/>
              <a:t>athansius</a:t>
            </a:r>
            <a:r>
              <a:rPr lang="en-US" dirty="0"/>
              <a:t> to France</a:t>
            </a:r>
          </a:p>
          <a:p>
            <a:endParaRPr lang="en-US" dirty="0"/>
          </a:p>
          <a:p>
            <a:endParaRPr lang="en-US" dirty="0"/>
          </a:p>
        </p:txBody>
      </p:sp>
      <p:sp>
        <p:nvSpPr>
          <p:cNvPr id="4" name="Slide Number Placeholder 3"/>
          <p:cNvSpPr>
            <a:spLocks noGrp="1"/>
          </p:cNvSpPr>
          <p:nvPr>
            <p:ph type="sldNum" sz="quarter" idx="5"/>
          </p:nvPr>
        </p:nvSpPr>
        <p:spPr/>
        <p:txBody>
          <a:bodyPr/>
          <a:lstStyle/>
          <a:p>
            <a:fld id="{ADA776C9-BB6A-A04E-BE15-9FF1414A4D34}" type="slidenum">
              <a:rPr lang="en-US" smtClean="0"/>
              <a:t>4</a:t>
            </a:fld>
            <a:endParaRPr lang="en-US"/>
          </a:p>
        </p:txBody>
      </p:sp>
    </p:spTree>
    <p:extLst>
      <p:ext uri="{BB962C8B-B14F-4D97-AF65-F5344CB8AC3E}">
        <p14:creationId xmlns:p14="http://schemas.microsoft.com/office/powerpoint/2010/main" val="2990909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DA776C9-BB6A-A04E-BE15-9FF1414A4D34}" type="slidenum">
              <a:rPr lang="en-US" smtClean="0"/>
              <a:t>5</a:t>
            </a:fld>
            <a:endParaRPr lang="en-US"/>
          </a:p>
        </p:txBody>
      </p:sp>
    </p:spTree>
    <p:extLst>
      <p:ext uri="{BB962C8B-B14F-4D97-AF65-F5344CB8AC3E}">
        <p14:creationId xmlns:p14="http://schemas.microsoft.com/office/powerpoint/2010/main" val="3360556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 spent 7 years in hiding </a:t>
            </a:r>
            <a:r>
              <a:rPr lang="en-CA" altLang="en-US" sz="1200" dirty="0"/>
              <a:t>During this period he wrote his famous homilies </a:t>
            </a:r>
            <a:r>
              <a:rPr lang="en-US" altLang="en-US" sz="1200" dirty="0"/>
              <a:t>“against the Arians”</a:t>
            </a:r>
            <a:endParaRPr lang="en-CA" altLang="en-US" sz="1200" dirty="0"/>
          </a:p>
          <a:p>
            <a:endParaRPr lang="en-US" dirty="0"/>
          </a:p>
        </p:txBody>
      </p:sp>
      <p:sp>
        <p:nvSpPr>
          <p:cNvPr id="4" name="Slide Number Placeholder 3"/>
          <p:cNvSpPr>
            <a:spLocks noGrp="1"/>
          </p:cNvSpPr>
          <p:nvPr>
            <p:ph type="sldNum" sz="quarter" idx="5"/>
          </p:nvPr>
        </p:nvSpPr>
        <p:spPr/>
        <p:txBody>
          <a:bodyPr/>
          <a:lstStyle/>
          <a:p>
            <a:fld id="{ADA776C9-BB6A-A04E-BE15-9FF1414A4D34}" type="slidenum">
              <a:rPr lang="en-US" smtClean="0"/>
              <a:t>7</a:t>
            </a:fld>
            <a:endParaRPr lang="en-US"/>
          </a:p>
        </p:txBody>
      </p:sp>
    </p:spTree>
    <p:extLst>
      <p:ext uri="{BB962C8B-B14F-4D97-AF65-F5344CB8AC3E}">
        <p14:creationId xmlns:p14="http://schemas.microsoft.com/office/powerpoint/2010/main" val="3435696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pPr>
            <a:r>
              <a:rPr lang="en-US" altLang="en-US" sz="1200" dirty="0"/>
              <a:t>The whole Christian world owes it to St Athanasius for keeping the orthodox faith of the divine unity.</a:t>
            </a:r>
          </a:p>
          <a:p>
            <a:pPr eaLnBrk="1" hangingPunct="1">
              <a:lnSpc>
                <a:spcPct val="90000"/>
              </a:lnSpc>
            </a:pPr>
            <a:r>
              <a:rPr lang="en-US" altLang="en-US" sz="1200" dirty="0"/>
              <a:t>He has worked very hard to make the </a:t>
            </a:r>
            <a:r>
              <a:rPr lang="en-US" altLang="en-US" sz="1200" dirty="0" err="1"/>
              <a:t>Nicean</a:t>
            </a:r>
            <a:r>
              <a:rPr lang="en-US" altLang="en-US" sz="1200" dirty="0"/>
              <a:t> council adopt this orthodox teaching.</a:t>
            </a:r>
          </a:p>
          <a:p>
            <a:pPr eaLnBrk="1" hangingPunct="1">
              <a:lnSpc>
                <a:spcPct val="90000"/>
              </a:lnSpc>
            </a:pPr>
            <a:r>
              <a:rPr lang="en-US" altLang="en-US" sz="1200" dirty="0"/>
              <a:t>He refused (rightfully) to accept Arius back, because his (Arius) teaching was not just a simple error, but a whole doctrine, a new philosophy that would change the Christian dogma from it’s roots</a:t>
            </a:r>
          </a:p>
          <a:p>
            <a:endParaRPr lang="en-US" dirty="0"/>
          </a:p>
        </p:txBody>
      </p:sp>
      <p:sp>
        <p:nvSpPr>
          <p:cNvPr id="4" name="Slide Number Placeholder 3"/>
          <p:cNvSpPr>
            <a:spLocks noGrp="1"/>
          </p:cNvSpPr>
          <p:nvPr>
            <p:ph type="sldNum" sz="quarter" idx="5"/>
          </p:nvPr>
        </p:nvSpPr>
        <p:spPr/>
        <p:txBody>
          <a:bodyPr/>
          <a:lstStyle/>
          <a:p>
            <a:fld id="{ADA776C9-BB6A-A04E-BE15-9FF1414A4D34}" type="slidenum">
              <a:rPr lang="en-US" smtClean="0"/>
              <a:t>8</a:t>
            </a:fld>
            <a:endParaRPr lang="en-US"/>
          </a:p>
        </p:txBody>
      </p:sp>
    </p:spTree>
    <p:extLst>
      <p:ext uri="{BB962C8B-B14F-4D97-AF65-F5344CB8AC3E}">
        <p14:creationId xmlns:p14="http://schemas.microsoft.com/office/powerpoint/2010/main" val="1370430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dirty="0"/>
              <a:t>Usually a heresy is a full philosophical doctrine that depends on a mistake or deviation in one or more subjects of the orthodox teaching. In return the orthodox response will have a point or more to correct and fix this wrong doctrine. An example of this is the </a:t>
            </a:r>
            <a:r>
              <a:rPr lang="en-US" altLang="en-US" sz="1200" dirty="0" err="1"/>
              <a:t>Nicean</a:t>
            </a:r>
            <a:r>
              <a:rPr lang="en-US" altLang="en-US" sz="1200" dirty="0"/>
              <a:t> creed and what was added after the Constantinople council. </a:t>
            </a:r>
            <a:endParaRPr lang="en-US" dirty="0"/>
          </a:p>
        </p:txBody>
      </p:sp>
      <p:sp>
        <p:nvSpPr>
          <p:cNvPr id="4" name="Slide Number Placeholder 3"/>
          <p:cNvSpPr>
            <a:spLocks noGrp="1"/>
          </p:cNvSpPr>
          <p:nvPr>
            <p:ph type="sldNum" sz="quarter" idx="5"/>
          </p:nvPr>
        </p:nvSpPr>
        <p:spPr/>
        <p:txBody>
          <a:bodyPr/>
          <a:lstStyle/>
          <a:p>
            <a:fld id="{ADA776C9-BB6A-A04E-BE15-9FF1414A4D34}" type="slidenum">
              <a:rPr lang="en-US" smtClean="0"/>
              <a:t>9</a:t>
            </a:fld>
            <a:endParaRPr lang="en-US"/>
          </a:p>
        </p:txBody>
      </p:sp>
    </p:spTree>
    <p:extLst>
      <p:ext uri="{BB962C8B-B14F-4D97-AF65-F5344CB8AC3E}">
        <p14:creationId xmlns:p14="http://schemas.microsoft.com/office/powerpoint/2010/main" val="162248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The church can live –according to him- on this truth “the true God and savior Jesus Christ”</a:t>
            </a:r>
          </a:p>
          <a:p>
            <a:pPr eaLnBrk="1" hangingPunct="1"/>
            <a:r>
              <a:rPr lang="en-US" altLang="en-US" dirty="0"/>
              <a:t>This same and true Jesus is taught and offered by the church in a miraculous way through the sacraments.</a:t>
            </a:r>
          </a:p>
          <a:p>
            <a:endParaRPr lang="en-US" dirty="0"/>
          </a:p>
        </p:txBody>
      </p:sp>
      <p:sp>
        <p:nvSpPr>
          <p:cNvPr id="4" name="Slide Number Placeholder 3"/>
          <p:cNvSpPr>
            <a:spLocks noGrp="1"/>
          </p:cNvSpPr>
          <p:nvPr>
            <p:ph type="sldNum" sz="quarter" idx="5"/>
          </p:nvPr>
        </p:nvSpPr>
        <p:spPr/>
        <p:txBody>
          <a:bodyPr/>
          <a:lstStyle/>
          <a:p>
            <a:fld id="{ADA776C9-BB6A-A04E-BE15-9FF1414A4D34}" type="slidenum">
              <a:rPr lang="en-US" smtClean="0"/>
              <a:t>10</a:t>
            </a:fld>
            <a:endParaRPr lang="en-US"/>
          </a:p>
        </p:txBody>
      </p:sp>
    </p:spTree>
    <p:extLst>
      <p:ext uri="{BB962C8B-B14F-4D97-AF65-F5344CB8AC3E}">
        <p14:creationId xmlns:p14="http://schemas.microsoft.com/office/powerpoint/2010/main" val="2452500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In the first he talks about the falsehood of idols, and the true way to God through meditation in God’s creation and its magnificence. In the second he talks about the truth in the incarnation and how it is the fulfillment of the prophecies.</a:t>
            </a:r>
            <a:endParaRPr lang="en-US" dirty="0"/>
          </a:p>
        </p:txBody>
      </p:sp>
      <p:sp>
        <p:nvSpPr>
          <p:cNvPr id="4" name="Slide Number Placeholder 3"/>
          <p:cNvSpPr>
            <a:spLocks noGrp="1"/>
          </p:cNvSpPr>
          <p:nvPr>
            <p:ph type="sldNum" sz="quarter" idx="5"/>
          </p:nvPr>
        </p:nvSpPr>
        <p:spPr/>
        <p:txBody>
          <a:bodyPr/>
          <a:lstStyle/>
          <a:p>
            <a:fld id="{ADA776C9-BB6A-A04E-BE15-9FF1414A4D34}" type="slidenum">
              <a:rPr lang="en-US" smtClean="0"/>
              <a:t>11</a:t>
            </a:fld>
            <a:endParaRPr lang="en-US"/>
          </a:p>
        </p:txBody>
      </p:sp>
    </p:spTree>
    <p:extLst>
      <p:ext uri="{BB962C8B-B14F-4D97-AF65-F5344CB8AC3E}">
        <p14:creationId xmlns:p14="http://schemas.microsoft.com/office/powerpoint/2010/main" val="4198088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EA0C0817-A112-4847-8014-A94B7D2A4EA3}" type="datetime1">
              <a:rPr lang="en-US" smtClean="0"/>
              <a:t>1/2/20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246288379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347701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785084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332B432-ACDA-4023-A761-2BAB76577B62}" type="datetime1">
              <a:rPr lang="en-US" smtClean="0"/>
              <a:t>1/2/20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983246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9C646AA-F36E-4540-911D-FFFC0A0EF24A}" type="datetime1">
              <a:rPr lang="en-US" smtClean="0"/>
              <a:t>1/2/20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366743032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69186D26-FA5F-4637-B602-B7C2DC34CFD4}" type="datetime1">
              <a:rPr lang="en-US" smtClean="0"/>
              <a:t>1/2/20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871100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F6FA2B21-3FCD-4721-B95C-427943F61125}" type="datetime1">
              <a:rPr lang="en-US" smtClean="0"/>
              <a:t>1/2/20</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17118076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1/2/20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885206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1/2/20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741190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7E8D12A6-918A-48BD-8CB9-CA713993B0EA}" type="datetime1">
              <a:rPr lang="en-US" smtClean="0"/>
              <a:t>1/2/20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301262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778CE86-875F-4587-BCF6-FA054AFC0D53}" type="datetime1">
              <a:rPr lang="en-US" smtClean="0"/>
              <a:pPr/>
              <a:t>1/2/20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pPr algn="l"/>
            <a:endParaRPr lang="en-US" dirty="0"/>
          </a:p>
        </p:txBody>
      </p:sp>
      <p:sp>
        <p:nvSpPr>
          <p:cNvPr id="10" name="Slide Number Placeholder 9"/>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5208276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F6FA2B21-3FCD-4721-B95C-427943F61125}" type="datetime1">
              <a:rPr lang="en-US" smtClean="0"/>
              <a:t>1/2/20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142138282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B0EEBA35-4F34-4EB7-A1AC-D132708B52D3}"/>
              </a:ext>
            </a:extLst>
          </p:cNvPr>
          <p:cNvPicPr>
            <a:picLocks noChangeAspect="1"/>
          </p:cNvPicPr>
          <p:nvPr/>
        </p:nvPicPr>
        <p:blipFill rotWithShape="1">
          <a:blip r:embed="rId2">
            <a:alphaModFix amt="90000"/>
          </a:blip>
          <a:srcRect l="5530" r="10915" b="1"/>
          <a:stretch/>
        </p:blipFill>
        <p:spPr>
          <a:xfrm>
            <a:off x="1" y="10"/>
            <a:ext cx="12191999" cy="6857989"/>
          </a:xfrm>
          <a:prstGeom prst="rect">
            <a:avLst/>
          </a:prstGeom>
        </p:spPr>
      </p:pic>
      <p:sp>
        <p:nvSpPr>
          <p:cNvPr id="2" name="Title 1">
            <a:extLst>
              <a:ext uri="{FF2B5EF4-FFF2-40B4-BE49-F238E27FC236}">
                <a16:creationId xmlns:a16="http://schemas.microsoft.com/office/drawing/2014/main" xmlns="" id="{69ABF221-31A0-DD42-BF00-B1D65D0824D4}"/>
              </a:ext>
            </a:extLst>
          </p:cNvPr>
          <p:cNvSpPr>
            <a:spLocks noGrp="1"/>
          </p:cNvSpPr>
          <p:nvPr>
            <p:ph type="ctrTitle"/>
          </p:nvPr>
        </p:nvSpPr>
        <p:spPr/>
        <p:txBody>
          <a:bodyPr>
            <a:normAutofit/>
          </a:bodyPr>
          <a:lstStyle/>
          <a:p>
            <a:r>
              <a:rPr lang="en-US" dirty="0"/>
              <a:t>St Athanasius</a:t>
            </a:r>
          </a:p>
        </p:txBody>
      </p:sp>
      <p:sp>
        <p:nvSpPr>
          <p:cNvPr id="3" name="Subtitle 2">
            <a:extLst>
              <a:ext uri="{FF2B5EF4-FFF2-40B4-BE49-F238E27FC236}">
                <a16:creationId xmlns:a16="http://schemas.microsoft.com/office/drawing/2014/main" xmlns="" id="{5705986F-7F28-C640-9225-CC37BC8D11C6}"/>
              </a:ext>
            </a:extLst>
          </p:cNvPr>
          <p:cNvSpPr>
            <a:spLocks noGrp="1"/>
          </p:cNvSpPr>
          <p:nvPr>
            <p:ph type="subTitle" idx="1"/>
          </p:nvPr>
        </p:nvSpPr>
        <p:spPr/>
        <p:txBody>
          <a:bodyPr>
            <a:normAutofit/>
          </a:bodyPr>
          <a:lstStyle/>
          <a:p>
            <a:endParaRPr lang="en-US"/>
          </a:p>
        </p:txBody>
      </p:sp>
    </p:spTree>
    <p:extLst>
      <p:ext uri="{BB962C8B-B14F-4D97-AF65-F5344CB8AC3E}">
        <p14:creationId xmlns:p14="http://schemas.microsoft.com/office/powerpoint/2010/main" val="251534037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2AEFFFF2-9EB4-4B6C-B9F8-2BA3EF89A21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xmlns="" id="{0D65299F-028F-4AFC-B46A-8DB33E20FE4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BAC87F6E-526A-49B5-995D-42DB656594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AD3A79B1-A9B2-0446-B4C6-84A251386FD1}"/>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600">
                <a:solidFill>
                  <a:srgbClr val="FFFFFF"/>
                </a:solidFill>
              </a:rPr>
              <a:t>The core of st athanasius philosophy</a:t>
            </a:r>
          </a:p>
        </p:txBody>
      </p:sp>
      <p:sp>
        <p:nvSpPr>
          <p:cNvPr id="17" name="Content Placeholder 2">
            <a:extLst>
              <a:ext uri="{FF2B5EF4-FFF2-40B4-BE49-F238E27FC236}">
                <a16:creationId xmlns:a16="http://schemas.microsoft.com/office/drawing/2014/main" xmlns="" id="{25A2BEE9-C921-354E-BC66-441A700B05B6}"/>
              </a:ext>
            </a:extLst>
          </p:cNvPr>
          <p:cNvSpPr>
            <a:spLocks noGrp="1"/>
          </p:cNvSpPr>
          <p:nvPr>
            <p:ph idx="1"/>
          </p:nvPr>
        </p:nvSpPr>
        <p:spPr>
          <a:xfrm>
            <a:off x="5591695" y="1402080"/>
            <a:ext cx="5320696" cy="4053840"/>
          </a:xfrm>
        </p:spPr>
        <p:txBody>
          <a:bodyPr anchor="ctr">
            <a:normAutofit/>
          </a:bodyPr>
          <a:lstStyle/>
          <a:p>
            <a:r>
              <a:rPr lang="en-CA" altLang="en-US"/>
              <a:t>According to </a:t>
            </a:r>
            <a:r>
              <a:rPr lang="en-CA" altLang="en-US" err="1"/>
              <a:t>st</a:t>
            </a:r>
            <a:r>
              <a:rPr lang="en-CA" altLang="en-US"/>
              <a:t> Athanasius salvation means: To be saved from eternal death and be in union with God.</a:t>
            </a:r>
          </a:p>
          <a:p>
            <a:endParaRPr lang="en-CA" altLang="en-US"/>
          </a:p>
          <a:p>
            <a:endParaRPr lang="en-CA" altLang="en-US"/>
          </a:p>
          <a:p>
            <a:r>
              <a:rPr lang="en-CA" altLang="en-US"/>
              <a:t>In the incarnation of the Logos (the word) He took flesh, a perfect human, and a perfect God in unique mystical union, this what brought the human nature to salvation, this is the core of </a:t>
            </a:r>
            <a:r>
              <a:rPr lang="en-CA" altLang="en-US" err="1"/>
              <a:t>st</a:t>
            </a:r>
            <a:r>
              <a:rPr lang="en-CA" altLang="en-US"/>
              <a:t> Athanasius teaching. </a:t>
            </a:r>
            <a:endParaRPr lang="en-US" altLang="en-US"/>
          </a:p>
          <a:p>
            <a:endParaRPr lang="en-US"/>
          </a:p>
        </p:txBody>
      </p:sp>
    </p:spTree>
    <p:extLst>
      <p:ext uri="{BB962C8B-B14F-4D97-AF65-F5344CB8AC3E}">
        <p14:creationId xmlns:p14="http://schemas.microsoft.com/office/powerpoint/2010/main" val="3843456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9307C9-BC5D-B540-AD90-E8C7DF16A43F}"/>
              </a:ext>
            </a:extLst>
          </p:cNvPr>
          <p:cNvSpPr>
            <a:spLocks noGrp="1"/>
          </p:cNvSpPr>
          <p:nvPr>
            <p:ph type="title"/>
          </p:nvPr>
        </p:nvSpPr>
        <p:spPr/>
        <p:txBody>
          <a:bodyPr/>
          <a:lstStyle/>
          <a:p>
            <a:r>
              <a:rPr lang="en-US" dirty="0"/>
              <a:t>St </a:t>
            </a:r>
            <a:r>
              <a:rPr lang="en-US" dirty="0" err="1"/>
              <a:t>athanasius</a:t>
            </a:r>
            <a:r>
              <a:rPr lang="en-US" dirty="0"/>
              <a:t> teachings</a:t>
            </a:r>
          </a:p>
        </p:txBody>
      </p:sp>
      <p:sp>
        <p:nvSpPr>
          <p:cNvPr id="3" name="Content Placeholder 2">
            <a:extLst>
              <a:ext uri="{FF2B5EF4-FFF2-40B4-BE49-F238E27FC236}">
                <a16:creationId xmlns:a16="http://schemas.microsoft.com/office/drawing/2014/main" xmlns="" id="{F45CC1A6-F940-9347-971C-B8380CFD9663}"/>
              </a:ext>
            </a:extLst>
          </p:cNvPr>
          <p:cNvSpPr>
            <a:spLocks noGrp="1"/>
          </p:cNvSpPr>
          <p:nvPr>
            <p:ph idx="1"/>
          </p:nvPr>
        </p:nvSpPr>
        <p:spPr>
          <a:xfrm>
            <a:off x="2231136" y="2638044"/>
            <a:ext cx="7729728" cy="3905631"/>
          </a:xfrm>
        </p:spPr>
        <p:txBody>
          <a:bodyPr>
            <a:normAutofit/>
          </a:bodyPr>
          <a:lstStyle/>
          <a:p>
            <a:r>
              <a:rPr lang="en-US" altLang="en-US" dirty="0"/>
              <a:t>Essay against heathen, and one on the incarnation: this goes back to his early life 317-319 AD. There was no mentioning of Arius in these two books.</a:t>
            </a:r>
            <a:endParaRPr lang="en-US" dirty="0"/>
          </a:p>
          <a:p>
            <a:r>
              <a:rPr lang="en-US" altLang="en-US" dirty="0"/>
              <a:t>Other writings include, his interpretation of the bible books, unfortunately many of them are lost, with few </a:t>
            </a:r>
            <a:r>
              <a:rPr lang="en-US" altLang="en-US" dirty="0" err="1"/>
              <a:t>esceptions</a:t>
            </a:r>
            <a:r>
              <a:rPr lang="en-US" altLang="en-US" dirty="0"/>
              <a:t> found on the psalms, as well as Matthew and Luke  in a series called the “Catenae” which include many interpretation of the fathers on the liturgical Gospel readings.</a:t>
            </a:r>
          </a:p>
          <a:p>
            <a:r>
              <a:rPr lang="en-US" altLang="en-US" dirty="0"/>
              <a:t>The 4 essays against the Arians: most of these were written during his 3</a:t>
            </a:r>
            <a:r>
              <a:rPr lang="en-US" altLang="en-US" baseline="30000" dirty="0"/>
              <a:t>rd</a:t>
            </a:r>
            <a:r>
              <a:rPr lang="en-US" altLang="en-US" dirty="0"/>
              <a:t> exile from 356 – 362 A.D.</a:t>
            </a:r>
          </a:p>
          <a:p>
            <a:r>
              <a:rPr lang="en-US" altLang="en-US" dirty="0"/>
              <a:t>4 letters to </a:t>
            </a:r>
            <a:r>
              <a:rPr lang="en-US" altLang="en-US" dirty="0" err="1"/>
              <a:t>Serabion</a:t>
            </a:r>
            <a:r>
              <a:rPr lang="en-US" altLang="en-US" dirty="0"/>
              <a:t> bishop of </a:t>
            </a:r>
            <a:r>
              <a:rPr lang="en-US" altLang="en-US" dirty="0" err="1"/>
              <a:t>Teme</a:t>
            </a:r>
            <a:r>
              <a:rPr lang="en-US" altLang="en-US" dirty="0"/>
              <a:t> on the Holy Spirit and His equality in the essence, in response to some </a:t>
            </a:r>
            <a:r>
              <a:rPr lang="en-US" altLang="en-US" dirty="0" err="1"/>
              <a:t>Arien</a:t>
            </a:r>
            <a:r>
              <a:rPr lang="en-US" altLang="en-US" dirty="0"/>
              <a:t> teaching that the Holy Spirit is created. There is a 5</a:t>
            </a:r>
            <a:r>
              <a:rPr lang="en-US" altLang="en-US" baseline="30000" dirty="0"/>
              <a:t>th</a:t>
            </a:r>
            <a:r>
              <a:rPr lang="en-US" altLang="en-US" dirty="0"/>
              <a:t> letter about </a:t>
            </a:r>
            <a:r>
              <a:rPr lang="en-US" altLang="en-US" dirty="0" err="1"/>
              <a:t>blasphmy</a:t>
            </a:r>
            <a:r>
              <a:rPr lang="en-US" altLang="en-US" dirty="0"/>
              <a:t> against the Holy Spirit.</a:t>
            </a:r>
          </a:p>
          <a:p>
            <a:endParaRPr lang="en-US" dirty="0"/>
          </a:p>
        </p:txBody>
      </p:sp>
    </p:spTree>
    <p:extLst>
      <p:ext uri="{BB962C8B-B14F-4D97-AF65-F5344CB8AC3E}">
        <p14:creationId xmlns:p14="http://schemas.microsoft.com/office/powerpoint/2010/main" val="270187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A7C96E-F640-3540-8C89-FB114AC69DE0}"/>
              </a:ext>
            </a:extLst>
          </p:cNvPr>
          <p:cNvSpPr>
            <a:spLocks noGrp="1"/>
          </p:cNvSpPr>
          <p:nvPr>
            <p:ph type="title"/>
          </p:nvPr>
        </p:nvSpPr>
        <p:spPr/>
        <p:txBody>
          <a:bodyPr/>
          <a:lstStyle/>
          <a:p>
            <a:r>
              <a:rPr lang="en-US" dirty="0"/>
              <a:t>Early Life</a:t>
            </a:r>
          </a:p>
        </p:txBody>
      </p:sp>
      <p:sp>
        <p:nvSpPr>
          <p:cNvPr id="3" name="Content Placeholder 2">
            <a:extLst>
              <a:ext uri="{FF2B5EF4-FFF2-40B4-BE49-F238E27FC236}">
                <a16:creationId xmlns:a16="http://schemas.microsoft.com/office/drawing/2014/main" xmlns="" id="{28252FAE-8F1E-AD49-9163-677BFF0C6F31}"/>
              </a:ext>
            </a:extLst>
          </p:cNvPr>
          <p:cNvSpPr>
            <a:spLocks noGrp="1"/>
          </p:cNvSpPr>
          <p:nvPr>
            <p:ph idx="1"/>
          </p:nvPr>
        </p:nvSpPr>
        <p:spPr/>
        <p:txBody>
          <a:bodyPr/>
          <a:lstStyle/>
          <a:p>
            <a:r>
              <a:rPr lang="en-CA" dirty="0"/>
              <a:t>He was born to pagan parents about the year 295 - 298 A.D.</a:t>
            </a:r>
          </a:p>
          <a:p>
            <a:endParaRPr lang="en-CA" dirty="0"/>
          </a:p>
          <a:p>
            <a:r>
              <a:rPr lang="en-CA" dirty="0"/>
              <a:t>It happened that when he was in school, he saw some Christian children acting the Christian rituals</a:t>
            </a:r>
          </a:p>
          <a:p>
            <a:endParaRPr lang="en-CA" dirty="0"/>
          </a:p>
          <a:p>
            <a:r>
              <a:rPr lang="en-CA" dirty="0"/>
              <a:t>They made him a patriarch over them in the play, they enthroned him on a high place, and they offered him honor and respect</a:t>
            </a:r>
            <a:endParaRPr lang="en-US" dirty="0"/>
          </a:p>
        </p:txBody>
      </p:sp>
    </p:spTree>
    <p:extLst>
      <p:ext uri="{BB962C8B-B14F-4D97-AF65-F5344CB8AC3E}">
        <p14:creationId xmlns:p14="http://schemas.microsoft.com/office/powerpoint/2010/main" val="700209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1660E788-AFA9-4A1B-9991-6AA74632A15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in a room&#10;&#10;Description automatically generated">
            <a:extLst>
              <a:ext uri="{FF2B5EF4-FFF2-40B4-BE49-F238E27FC236}">
                <a16:creationId xmlns:a16="http://schemas.microsoft.com/office/drawing/2014/main" xmlns="" id="{507AFEC9-ADB5-484D-905D-86D8C15B1E07}"/>
              </a:ext>
            </a:extLst>
          </p:cNvPr>
          <p:cNvPicPr>
            <a:picLocks noChangeAspect="1"/>
          </p:cNvPicPr>
          <p:nvPr/>
        </p:nvPicPr>
        <p:blipFill rotWithShape="1">
          <a:blip r:embed="rId3"/>
          <a:srcRect l="15756" r="18817"/>
          <a:stretch/>
        </p:blipFill>
        <p:spPr>
          <a:xfrm>
            <a:off x="4650909" y="10"/>
            <a:ext cx="7541090" cy="6857989"/>
          </a:xfrm>
          <a:prstGeom prst="rect">
            <a:avLst/>
          </a:prstGeom>
        </p:spPr>
      </p:pic>
      <p:sp>
        <p:nvSpPr>
          <p:cNvPr id="12" name="Rectangle 11">
            <a:extLst>
              <a:ext uri="{FF2B5EF4-FFF2-40B4-BE49-F238E27FC236}">
                <a16:creationId xmlns:a16="http://schemas.microsoft.com/office/drawing/2014/main" xmlns="" id="{867D4867-5BA7-4462-B2F6-A23F4A622AA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4ED3A99D-0747-0348-B3C0-8CE80FAFDC70}"/>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en-US">
                <a:solidFill>
                  <a:schemeClr val="bg1"/>
                </a:solidFill>
              </a:rPr>
              <a:t>The arian heresy</a:t>
            </a:r>
          </a:p>
        </p:txBody>
      </p:sp>
      <p:sp>
        <p:nvSpPr>
          <p:cNvPr id="3" name="Content Placeholder 2">
            <a:extLst>
              <a:ext uri="{FF2B5EF4-FFF2-40B4-BE49-F238E27FC236}">
                <a16:creationId xmlns:a16="http://schemas.microsoft.com/office/drawing/2014/main" xmlns="" id="{DCB83877-5B92-5B44-948B-B58F9A0FB517}"/>
              </a:ext>
            </a:extLst>
          </p:cNvPr>
          <p:cNvSpPr>
            <a:spLocks noGrp="1"/>
          </p:cNvSpPr>
          <p:nvPr>
            <p:ph idx="1"/>
          </p:nvPr>
        </p:nvSpPr>
        <p:spPr>
          <a:xfrm>
            <a:off x="643468" y="2638044"/>
            <a:ext cx="3363974" cy="3415622"/>
          </a:xfrm>
        </p:spPr>
        <p:txBody>
          <a:bodyPr>
            <a:normAutofit/>
          </a:bodyPr>
          <a:lstStyle/>
          <a:p>
            <a:pPr>
              <a:lnSpc>
                <a:spcPct val="90000"/>
              </a:lnSpc>
            </a:pPr>
            <a:r>
              <a:rPr lang="en-US" sz="1400">
                <a:solidFill>
                  <a:schemeClr val="bg1"/>
                </a:solidFill>
              </a:rPr>
              <a:t>Arian Heresy – Jesus is a “created God” or a “half God”</a:t>
            </a:r>
          </a:p>
          <a:p>
            <a:pPr>
              <a:lnSpc>
                <a:spcPct val="90000"/>
              </a:lnSpc>
            </a:pPr>
            <a:endParaRPr lang="en-US" sz="1400">
              <a:solidFill>
                <a:schemeClr val="bg1"/>
              </a:solidFill>
            </a:endParaRPr>
          </a:p>
          <a:p>
            <a:pPr>
              <a:lnSpc>
                <a:spcPct val="90000"/>
              </a:lnSpc>
            </a:pPr>
            <a:r>
              <a:rPr lang="en-US" altLang="en-US" sz="1400">
                <a:solidFill>
                  <a:schemeClr val="bg1"/>
                </a:solidFill>
              </a:rPr>
              <a:t>Arius was excommunicated on 321 AD. In a local assembly in Alexandria</a:t>
            </a:r>
          </a:p>
          <a:p>
            <a:pPr>
              <a:lnSpc>
                <a:spcPct val="90000"/>
              </a:lnSpc>
            </a:pPr>
            <a:endParaRPr lang="en-US" sz="1400">
              <a:solidFill>
                <a:schemeClr val="bg1"/>
              </a:solidFill>
            </a:endParaRPr>
          </a:p>
          <a:p>
            <a:pPr>
              <a:lnSpc>
                <a:spcPct val="90000"/>
              </a:lnSpc>
            </a:pPr>
            <a:r>
              <a:rPr lang="en-US" altLang="en-US" sz="1400">
                <a:solidFill>
                  <a:schemeClr val="bg1"/>
                </a:solidFill>
              </a:rPr>
              <a:t>In the year 325 the Nicean council took place, in the presence of 318 bishops.</a:t>
            </a:r>
          </a:p>
          <a:p>
            <a:pPr>
              <a:lnSpc>
                <a:spcPct val="90000"/>
              </a:lnSpc>
            </a:pPr>
            <a:r>
              <a:rPr lang="en-US" altLang="en-US" sz="1400">
                <a:solidFill>
                  <a:schemeClr val="bg1"/>
                </a:solidFill>
              </a:rPr>
              <a:t>The term “</a:t>
            </a:r>
            <a:r>
              <a:rPr lang="el-GR" altLang="en-US" sz="1400">
                <a:solidFill>
                  <a:schemeClr val="bg1"/>
                </a:solidFill>
              </a:rPr>
              <a:t>ομοουσιος</a:t>
            </a:r>
            <a:r>
              <a:rPr lang="en-US" altLang="en-US" sz="1400">
                <a:solidFill>
                  <a:schemeClr val="bg1"/>
                </a:solidFill>
              </a:rPr>
              <a:t>” (oomoseos) which was translated in the creed as “one in the essence with the father”. Or in other word “of the same essence”. This was adopted</a:t>
            </a:r>
          </a:p>
          <a:p>
            <a:pPr>
              <a:lnSpc>
                <a:spcPct val="90000"/>
              </a:lnSpc>
            </a:pPr>
            <a:endParaRPr lang="en-US" sz="1400">
              <a:solidFill>
                <a:schemeClr val="bg1"/>
              </a:solidFill>
            </a:endParaRPr>
          </a:p>
        </p:txBody>
      </p:sp>
    </p:spTree>
    <p:extLst>
      <p:ext uri="{BB962C8B-B14F-4D97-AF65-F5344CB8AC3E}">
        <p14:creationId xmlns:p14="http://schemas.microsoft.com/office/powerpoint/2010/main" val="2115948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03BC85-3C58-FB49-9219-B2DCA543D482}"/>
              </a:ext>
            </a:extLst>
          </p:cNvPr>
          <p:cNvSpPr>
            <a:spLocks noGrp="1"/>
          </p:cNvSpPr>
          <p:nvPr>
            <p:ph type="title"/>
          </p:nvPr>
        </p:nvSpPr>
        <p:spPr/>
        <p:txBody>
          <a:bodyPr/>
          <a:lstStyle/>
          <a:p>
            <a:r>
              <a:rPr lang="en-US" dirty="0"/>
              <a:t>Arian starts again</a:t>
            </a:r>
          </a:p>
        </p:txBody>
      </p:sp>
      <p:sp>
        <p:nvSpPr>
          <p:cNvPr id="3" name="Content Placeholder 2">
            <a:extLst>
              <a:ext uri="{FF2B5EF4-FFF2-40B4-BE49-F238E27FC236}">
                <a16:creationId xmlns:a16="http://schemas.microsoft.com/office/drawing/2014/main" xmlns="" id="{CB8DAD40-D719-D74B-A152-E8646D9FAD8A}"/>
              </a:ext>
            </a:extLst>
          </p:cNvPr>
          <p:cNvSpPr>
            <a:spLocks noGrp="1"/>
          </p:cNvSpPr>
          <p:nvPr>
            <p:ph idx="1"/>
          </p:nvPr>
        </p:nvSpPr>
        <p:spPr>
          <a:xfrm>
            <a:off x="2231136" y="2638044"/>
            <a:ext cx="7729728" cy="4034219"/>
          </a:xfrm>
        </p:spPr>
        <p:txBody>
          <a:bodyPr>
            <a:normAutofit fontScale="92500" lnSpcReduction="20000"/>
          </a:bodyPr>
          <a:lstStyle/>
          <a:p>
            <a:r>
              <a:rPr lang="en-US" altLang="en-US" dirty="0"/>
              <a:t>Arian started again under </a:t>
            </a:r>
            <a:r>
              <a:rPr lang="en-US" altLang="en-US" dirty="0" err="1"/>
              <a:t>Eusabious</a:t>
            </a:r>
            <a:r>
              <a:rPr lang="en-US" altLang="en-US" dirty="0"/>
              <a:t> from Nicomedia. Who succeeded to promote the heresy and get the emperor to revisit the case of Arius</a:t>
            </a:r>
          </a:p>
          <a:p>
            <a:endParaRPr lang="en-US" dirty="0"/>
          </a:p>
          <a:p>
            <a:r>
              <a:rPr lang="en-CA" dirty="0"/>
              <a:t>The Emperor asked Pope Athanasius to take him back. Athanasius refused to accept him because that would be a contradiction to the decision of the Universal Council since he was excommunicated</a:t>
            </a:r>
          </a:p>
          <a:p>
            <a:endParaRPr lang="en-CA" dirty="0"/>
          </a:p>
          <a:p>
            <a:r>
              <a:rPr lang="en-CA" dirty="0"/>
              <a:t>The Arians accused Pope Athanasius with these charges:</a:t>
            </a:r>
          </a:p>
          <a:p>
            <a:r>
              <a:rPr lang="en-CA" b="1" dirty="0">
                <a:solidFill>
                  <a:srgbClr val="FF0000"/>
                </a:solidFill>
              </a:rPr>
              <a:t>1. That he supported pope </a:t>
            </a:r>
            <a:r>
              <a:rPr lang="en-CA" b="1" dirty="0" err="1">
                <a:solidFill>
                  <a:srgbClr val="FF0000"/>
                </a:solidFill>
              </a:rPr>
              <a:t>Philominus</a:t>
            </a:r>
            <a:r>
              <a:rPr lang="en-CA" b="1" dirty="0">
                <a:solidFill>
                  <a:srgbClr val="FF0000"/>
                </a:solidFill>
              </a:rPr>
              <a:t> who rebelled against the government.</a:t>
            </a:r>
          </a:p>
          <a:p>
            <a:r>
              <a:rPr lang="en-CA" b="1" dirty="0">
                <a:solidFill>
                  <a:srgbClr val="FF0000"/>
                </a:solidFill>
              </a:rPr>
              <a:t>2. That he broke the communion cup of the priest </a:t>
            </a:r>
            <a:r>
              <a:rPr lang="en-CA" b="1" dirty="0" err="1">
                <a:solidFill>
                  <a:srgbClr val="FF0000"/>
                </a:solidFill>
              </a:rPr>
              <a:t>Eskira</a:t>
            </a:r>
            <a:r>
              <a:rPr lang="en-CA" b="1" dirty="0">
                <a:solidFill>
                  <a:srgbClr val="FF0000"/>
                </a:solidFill>
              </a:rPr>
              <a:t>, and destroyed his altar.</a:t>
            </a:r>
          </a:p>
          <a:p>
            <a:r>
              <a:rPr lang="en-CA" b="1" dirty="0">
                <a:solidFill>
                  <a:srgbClr val="FF0000"/>
                </a:solidFill>
              </a:rPr>
              <a:t>3. That he killed bishop </a:t>
            </a:r>
            <a:r>
              <a:rPr lang="en-CA" b="1" dirty="0" err="1">
                <a:solidFill>
                  <a:srgbClr val="FF0000"/>
                </a:solidFill>
              </a:rPr>
              <a:t>Arsanius</a:t>
            </a:r>
            <a:r>
              <a:rPr lang="en-CA" b="1" dirty="0">
                <a:solidFill>
                  <a:srgbClr val="FF0000"/>
                </a:solidFill>
              </a:rPr>
              <a:t>, and used his arms in sorcery.</a:t>
            </a:r>
          </a:p>
          <a:p>
            <a:r>
              <a:rPr lang="en-CA" b="1" dirty="0">
                <a:solidFill>
                  <a:srgbClr val="FF0000"/>
                </a:solidFill>
              </a:rPr>
              <a:t>4. That he also raped a nun.</a:t>
            </a:r>
          </a:p>
          <a:p>
            <a:endParaRPr lang="en-US" dirty="0"/>
          </a:p>
        </p:txBody>
      </p:sp>
    </p:spTree>
    <p:extLst>
      <p:ext uri="{BB962C8B-B14F-4D97-AF65-F5344CB8AC3E}">
        <p14:creationId xmlns:p14="http://schemas.microsoft.com/office/powerpoint/2010/main" val="709792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heckerboard(across)">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C966A4D4-049A-4389-B407-0E7091A07C8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2"/>
            <a:ext cx="6072915"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C8161475-4B05-CB41-96F8-A7364849889E}"/>
              </a:ext>
            </a:extLst>
          </p:cNvPr>
          <p:cNvSpPr>
            <a:spLocks noGrp="1"/>
          </p:cNvSpPr>
          <p:nvPr>
            <p:ph type="title"/>
          </p:nvPr>
        </p:nvSpPr>
        <p:spPr>
          <a:xfrm>
            <a:off x="804672" y="1290025"/>
            <a:ext cx="4475892" cy="1188720"/>
          </a:xfrm>
          <a:solidFill>
            <a:srgbClr val="FFFFFF"/>
          </a:solidFill>
          <a:ln>
            <a:solidFill>
              <a:srgbClr val="404040"/>
            </a:solidFill>
          </a:ln>
        </p:spPr>
        <p:txBody>
          <a:bodyPr>
            <a:normAutofit/>
          </a:bodyPr>
          <a:lstStyle/>
          <a:p>
            <a:endParaRPr lang="en-US"/>
          </a:p>
        </p:txBody>
      </p:sp>
      <p:sp>
        <p:nvSpPr>
          <p:cNvPr id="3" name="Content Placeholder 2">
            <a:extLst>
              <a:ext uri="{FF2B5EF4-FFF2-40B4-BE49-F238E27FC236}">
                <a16:creationId xmlns:a16="http://schemas.microsoft.com/office/drawing/2014/main" xmlns="" id="{C741678B-3D94-F847-A176-3091B30DCA30}"/>
              </a:ext>
            </a:extLst>
          </p:cNvPr>
          <p:cNvSpPr>
            <a:spLocks noGrp="1"/>
          </p:cNvSpPr>
          <p:nvPr>
            <p:ph idx="1"/>
          </p:nvPr>
        </p:nvSpPr>
        <p:spPr>
          <a:xfrm>
            <a:off x="804672" y="2858703"/>
            <a:ext cx="4475892" cy="3042547"/>
          </a:xfrm>
        </p:spPr>
        <p:txBody>
          <a:bodyPr>
            <a:normAutofit/>
          </a:bodyPr>
          <a:lstStyle/>
          <a:p>
            <a:pPr>
              <a:lnSpc>
                <a:spcPct val="90000"/>
              </a:lnSpc>
            </a:pPr>
            <a:r>
              <a:rPr lang="en-CA" sz="1500" dirty="0">
                <a:solidFill>
                  <a:srgbClr val="FFFFFF"/>
                </a:solidFill>
              </a:rPr>
              <a:t>Arius died a horrible death as Socrates said: "God made Arius to die in a public washroom, where his bowels poured out of his body, and the people regarded his death as a punishment from the Divine Justice.”</a:t>
            </a:r>
          </a:p>
          <a:p>
            <a:pPr>
              <a:lnSpc>
                <a:spcPct val="90000"/>
              </a:lnSpc>
            </a:pPr>
            <a:endParaRPr lang="en-CA" sz="1500" dirty="0">
              <a:solidFill>
                <a:srgbClr val="FFFFFF"/>
              </a:solidFill>
            </a:endParaRPr>
          </a:p>
          <a:p>
            <a:pPr>
              <a:lnSpc>
                <a:spcPct val="90000"/>
              </a:lnSpc>
            </a:pPr>
            <a:r>
              <a:rPr lang="en-CA" sz="1500" dirty="0">
                <a:solidFill>
                  <a:srgbClr val="FFFFFF"/>
                </a:solidFill>
              </a:rPr>
              <a:t>2 years later When the Emperor heard about the death of Arius, he recognized the innocence of Athanasius, and recommended while he was on his death bed, in the year 337 A.D. that Athanasius be returned to Alexandria and reclaim his throne</a:t>
            </a:r>
          </a:p>
          <a:p>
            <a:pPr>
              <a:lnSpc>
                <a:spcPct val="90000"/>
              </a:lnSpc>
            </a:pPr>
            <a:endParaRPr lang="en-US" sz="1500" dirty="0">
              <a:solidFill>
                <a:srgbClr val="FFFFFF"/>
              </a:solidFill>
            </a:endParaRPr>
          </a:p>
        </p:txBody>
      </p:sp>
      <p:sp>
        <p:nvSpPr>
          <p:cNvPr id="12" name="Rectangle 11">
            <a:extLst>
              <a:ext uri="{FF2B5EF4-FFF2-40B4-BE49-F238E27FC236}">
                <a16:creationId xmlns:a16="http://schemas.microsoft.com/office/drawing/2014/main" xmlns="" id="{B5899359-8523-4D4D-B568-3FDFAF9821C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6733032" y="640080"/>
            <a:ext cx="4818888"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xmlns="" id="{2E9C9585-DA89-4D7E-BCDF-576461A1A2D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6877586" y="806357"/>
            <a:ext cx="4511266"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icture containing person, shirt, young, holding&#10;&#10;Description automatically generated">
            <a:extLst>
              <a:ext uri="{FF2B5EF4-FFF2-40B4-BE49-F238E27FC236}">
                <a16:creationId xmlns:a16="http://schemas.microsoft.com/office/drawing/2014/main" xmlns="" id="{6A544586-2A4F-9544-8247-D25047EC19DD}"/>
              </a:ext>
            </a:extLst>
          </p:cNvPr>
          <p:cNvPicPr>
            <a:picLocks noChangeAspect="1"/>
          </p:cNvPicPr>
          <p:nvPr/>
        </p:nvPicPr>
        <p:blipFill>
          <a:blip r:embed="rId3"/>
          <a:stretch>
            <a:fillRect/>
          </a:stretch>
        </p:blipFill>
        <p:spPr>
          <a:xfrm>
            <a:off x="7064692" y="1712835"/>
            <a:ext cx="4159568" cy="3115660"/>
          </a:xfrm>
          <a:prstGeom prst="rect">
            <a:avLst/>
          </a:prstGeom>
        </p:spPr>
      </p:pic>
    </p:spTree>
    <p:extLst>
      <p:ext uri="{BB962C8B-B14F-4D97-AF65-F5344CB8AC3E}">
        <p14:creationId xmlns:p14="http://schemas.microsoft.com/office/powerpoint/2010/main" val="3883254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D7A5CE9-67DE-F744-9F87-C13B0E38FA13}"/>
              </a:ext>
            </a:extLst>
          </p:cNvPr>
          <p:cNvSpPr>
            <a:spLocks noGrp="1"/>
          </p:cNvSpPr>
          <p:nvPr>
            <p:ph type="title"/>
          </p:nvPr>
        </p:nvSpPr>
        <p:spPr/>
        <p:txBody>
          <a:bodyPr/>
          <a:lstStyle/>
          <a:p>
            <a:r>
              <a:rPr lang="en-US" dirty="0"/>
              <a:t>The second exile</a:t>
            </a:r>
          </a:p>
        </p:txBody>
      </p:sp>
      <p:sp>
        <p:nvSpPr>
          <p:cNvPr id="3" name="Content Placeholder 2">
            <a:extLst>
              <a:ext uri="{FF2B5EF4-FFF2-40B4-BE49-F238E27FC236}">
                <a16:creationId xmlns:a16="http://schemas.microsoft.com/office/drawing/2014/main" xmlns="" id="{F3BE1A7F-82ED-CE4B-A36A-74456B6F0B60}"/>
              </a:ext>
            </a:extLst>
          </p:cNvPr>
          <p:cNvSpPr>
            <a:spLocks noGrp="1"/>
          </p:cNvSpPr>
          <p:nvPr>
            <p:ph idx="1"/>
          </p:nvPr>
        </p:nvSpPr>
        <p:spPr>
          <a:xfrm>
            <a:off x="2231136" y="2638044"/>
            <a:ext cx="7729728" cy="3934206"/>
          </a:xfrm>
        </p:spPr>
        <p:txBody>
          <a:bodyPr>
            <a:normAutofit/>
          </a:bodyPr>
          <a:lstStyle/>
          <a:p>
            <a:r>
              <a:rPr lang="en-US" dirty="0"/>
              <a:t>The Arians kept on trying to excommunicate </a:t>
            </a:r>
            <a:r>
              <a:rPr lang="en-US" dirty="0" err="1"/>
              <a:t>St.Athanasius</a:t>
            </a:r>
            <a:endParaRPr lang="en-US" dirty="0"/>
          </a:p>
          <a:p>
            <a:r>
              <a:rPr lang="en-CA" dirty="0"/>
              <a:t>Pope Athanasius assembled a council in Alexandria in 340 A.D. where he protested against the Arians, then he wrote a letter to all the churches to declare his innocence.</a:t>
            </a:r>
          </a:p>
          <a:p>
            <a:r>
              <a:rPr lang="en-CA" dirty="0"/>
              <a:t>However, the Arians influenced </a:t>
            </a:r>
            <a:r>
              <a:rPr lang="en-CA" dirty="0" err="1"/>
              <a:t>Philogorius</a:t>
            </a:r>
            <a:r>
              <a:rPr lang="en-CA" dirty="0"/>
              <a:t> to help to install their appointed Patriarch Gregory to take over the churches of Alexandria, and they also influenced Emperor </a:t>
            </a:r>
            <a:r>
              <a:rPr lang="en-CA" dirty="0" err="1"/>
              <a:t>Constantius</a:t>
            </a:r>
            <a:r>
              <a:rPr lang="en-CA" dirty="0"/>
              <a:t>.</a:t>
            </a:r>
          </a:p>
          <a:p>
            <a:r>
              <a:rPr lang="en-CA" dirty="0"/>
              <a:t>The people of Alexandria were horrified, and decided to resist, but the Arians attacked the churches in Alexandria on Good Friday, raped and </a:t>
            </a:r>
            <a:r>
              <a:rPr lang="en-CA" dirty="0" err="1"/>
              <a:t>slained</a:t>
            </a:r>
            <a:r>
              <a:rPr lang="en-CA" dirty="0"/>
              <a:t> many worshipers.</a:t>
            </a:r>
          </a:p>
          <a:p>
            <a:r>
              <a:rPr lang="en-CA" dirty="0"/>
              <a:t>Pope Athanasius sought the help of all the churches in the world, left his Chair, and traveled to Rome</a:t>
            </a:r>
          </a:p>
          <a:p>
            <a:endParaRPr lang="en-US" dirty="0"/>
          </a:p>
        </p:txBody>
      </p:sp>
    </p:spTree>
    <p:extLst>
      <p:ext uri="{BB962C8B-B14F-4D97-AF65-F5344CB8AC3E}">
        <p14:creationId xmlns:p14="http://schemas.microsoft.com/office/powerpoint/2010/main" val="2616227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3EBF7B4-531A-0B4B-966E-98195B8EE6BC}"/>
              </a:ext>
            </a:extLst>
          </p:cNvPr>
          <p:cNvSpPr>
            <a:spLocks noGrp="1"/>
          </p:cNvSpPr>
          <p:nvPr>
            <p:ph type="title"/>
          </p:nvPr>
        </p:nvSpPr>
        <p:spPr>
          <a:xfrm>
            <a:off x="5445496" y="978776"/>
            <a:ext cx="5925310" cy="1174991"/>
          </a:xfrm>
        </p:spPr>
        <p:txBody>
          <a:bodyPr>
            <a:normAutofit/>
          </a:bodyPr>
          <a:lstStyle/>
          <a:p>
            <a:endParaRPr lang="en-US" sz="2400"/>
          </a:p>
        </p:txBody>
      </p:sp>
      <p:pic>
        <p:nvPicPr>
          <p:cNvPr id="5" name="Picture 4" descr="A picture containing text&#10;&#10;Description automatically generated">
            <a:extLst>
              <a:ext uri="{FF2B5EF4-FFF2-40B4-BE49-F238E27FC236}">
                <a16:creationId xmlns:a16="http://schemas.microsoft.com/office/drawing/2014/main" xmlns="" id="{F2D62913-7094-AF45-8D46-7B1EA12E8068}"/>
              </a:ext>
            </a:extLst>
          </p:cNvPr>
          <p:cNvPicPr>
            <a:picLocks noChangeAspect="1"/>
          </p:cNvPicPr>
          <p:nvPr/>
        </p:nvPicPr>
        <p:blipFill rotWithShape="1">
          <a:blip r:embed="rId3"/>
          <a:srcRect t="1734"/>
          <a:stretch/>
        </p:blipFill>
        <p:spPr>
          <a:xfrm>
            <a:off x="20" y="10"/>
            <a:ext cx="4657325" cy="6857990"/>
          </a:xfrm>
          <a:prstGeom prst="rect">
            <a:avLst/>
          </a:prstGeom>
        </p:spPr>
      </p:pic>
      <p:sp>
        <p:nvSpPr>
          <p:cNvPr id="3" name="Content Placeholder 2">
            <a:extLst>
              <a:ext uri="{FF2B5EF4-FFF2-40B4-BE49-F238E27FC236}">
                <a16:creationId xmlns:a16="http://schemas.microsoft.com/office/drawing/2014/main" xmlns="" id="{D3648AF6-DB97-C94B-AA30-C013B1938A38}"/>
              </a:ext>
            </a:extLst>
          </p:cNvPr>
          <p:cNvSpPr>
            <a:spLocks noGrp="1"/>
          </p:cNvSpPr>
          <p:nvPr>
            <p:ph idx="1"/>
          </p:nvPr>
        </p:nvSpPr>
        <p:spPr>
          <a:xfrm>
            <a:off x="5445496" y="2640691"/>
            <a:ext cx="5925310" cy="3788683"/>
          </a:xfrm>
        </p:spPr>
        <p:txBody>
          <a:bodyPr>
            <a:normAutofit/>
          </a:bodyPr>
          <a:lstStyle/>
          <a:p>
            <a:pPr>
              <a:lnSpc>
                <a:spcPct val="90000"/>
              </a:lnSpc>
            </a:pPr>
            <a:r>
              <a:rPr lang="en-CA" sz="1400" dirty="0"/>
              <a:t>Some Egyptian radicals rose up and killed Gregory in 349 A.D.  Athanasius returned for the second time to his Chair, and the people received him with joy. Gregory the Theologian, the writer of the liturgy, described this reception saying: "The people came as the flood of the Nile," and he also pointed out to the palm branches, the carpets, and the many clapping hands.</a:t>
            </a:r>
          </a:p>
          <a:p>
            <a:pPr>
              <a:lnSpc>
                <a:spcPct val="90000"/>
              </a:lnSpc>
            </a:pPr>
            <a:endParaRPr lang="en-CA" sz="1400" dirty="0"/>
          </a:p>
          <a:p>
            <a:pPr>
              <a:lnSpc>
                <a:spcPct val="90000"/>
              </a:lnSpc>
            </a:pPr>
            <a:r>
              <a:rPr lang="en-CA" altLang="en-US" sz="1400" dirty="0"/>
              <a:t>4 years later Constance dies and </a:t>
            </a:r>
            <a:r>
              <a:rPr lang="en-CA" altLang="en-US" sz="1400" dirty="0" err="1"/>
              <a:t>Constantious</a:t>
            </a:r>
            <a:r>
              <a:rPr lang="en-CA" altLang="en-US" sz="1400" dirty="0"/>
              <a:t> becomes emperor where he reconvicted </a:t>
            </a:r>
            <a:r>
              <a:rPr lang="en-CA" altLang="en-US" sz="1400" dirty="0" err="1"/>
              <a:t>St.Athanasius</a:t>
            </a:r>
            <a:endParaRPr lang="en-CA" altLang="en-US" sz="1400" dirty="0"/>
          </a:p>
          <a:p>
            <a:pPr>
              <a:lnSpc>
                <a:spcPct val="90000"/>
              </a:lnSpc>
            </a:pPr>
            <a:endParaRPr lang="en-CA" sz="1400" dirty="0"/>
          </a:p>
          <a:p>
            <a:pPr>
              <a:lnSpc>
                <a:spcPct val="90000"/>
              </a:lnSpc>
            </a:pPr>
            <a:r>
              <a:rPr lang="en-CA" sz="1400" dirty="0"/>
              <a:t>He would come back and would be re-exiled an additional 2 times before he finally returned to his throne for 7 years before he reposed in 373 AD</a:t>
            </a:r>
          </a:p>
          <a:p>
            <a:pPr>
              <a:lnSpc>
                <a:spcPct val="90000"/>
              </a:lnSpc>
            </a:pPr>
            <a:endParaRPr lang="en-US" sz="1400" dirty="0"/>
          </a:p>
        </p:txBody>
      </p:sp>
    </p:spTree>
    <p:extLst>
      <p:ext uri="{BB962C8B-B14F-4D97-AF65-F5344CB8AC3E}">
        <p14:creationId xmlns:p14="http://schemas.microsoft.com/office/powerpoint/2010/main" val="2557908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C60A33-D9AF-E743-AA6E-799AE0C6561D}"/>
              </a:ext>
            </a:extLst>
          </p:cNvPr>
          <p:cNvSpPr>
            <a:spLocks noGrp="1"/>
          </p:cNvSpPr>
          <p:nvPr>
            <p:ph type="title"/>
          </p:nvPr>
        </p:nvSpPr>
        <p:spPr/>
        <p:txBody>
          <a:bodyPr/>
          <a:lstStyle/>
          <a:p>
            <a:r>
              <a:rPr lang="en-US" dirty="0"/>
              <a:t>St </a:t>
            </a:r>
            <a:r>
              <a:rPr lang="en-US" dirty="0" err="1"/>
              <a:t>athanasius</a:t>
            </a:r>
            <a:r>
              <a:rPr lang="en-US" dirty="0"/>
              <a:t> theology</a:t>
            </a:r>
          </a:p>
        </p:txBody>
      </p:sp>
      <p:sp>
        <p:nvSpPr>
          <p:cNvPr id="3" name="Content Placeholder 2">
            <a:extLst>
              <a:ext uri="{FF2B5EF4-FFF2-40B4-BE49-F238E27FC236}">
                <a16:creationId xmlns:a16="http://schemas.microsoft.com/office/drawing/2014/main" xmlns="" id="{15E2ADF1-E314-8F4C-90AB-84715A5CEF4C}"/>
              </a:ext>
            </a:extLst>
          </p:cNvPr>
          <p:cNvSpPr>
            <a:spLocks noGrp="1"/>
          </p:cNvSpPr>
          <p:nvPr>
            <p:ph idx="1"/>
          </p:nvPr>
        </p:nvSpPr>
        <p:spPr>
          <a:xfrm>
            <a:off x="845248" y="2566606"/>
            <a:ext cx="7729728" cy="3101983"/>
          </a:xfrm>
        </p:spPr>
        <p:txBody>
          <a:bodyPr/>
          <a:lstStyle/>
          <a:p>
            <a:r>
              <a:rPr lang="en-US" altLang="en-US" dirty="0"/>
              <a:t>The main theme in his theology is to seek and keep the divine truth.</a:t>
            </a:r>
          </a:p>
          <a:p>
            <a:endParaRPr lang="en-US" altLang="en-US" dirty="0"/>
          </a:p>
          <a:p>
            <a:r>
              <a:rPr lang="en-US" altLang="en-US" dirty="0"/>
              <a:t>He never gave up on the faith and he  realized the poison of the Arian heresy and how it would destroy the faith. The Arian theory of a “ created God to create the world” would have destroyed all the salvation of mankind</a:t>
            </a:r>
          </a:p>
          <a:p>
            <a:endParaRPr lang="en-US" altLang="en-US" dirty="0"/>
          </a:p>
          <a:p>
            <a:endParaRPr lang="en-US" dirty="0"/>
          </a:p>
        </p:txBody>
      </p:sp>
      <p:pic>
        <p:nvPicPr>
          <p:cNvPr id="11" name="Picture 10" descr="A tattoo on her face&#10;&#10;Description automatically generated">
            <a:extLst>
              <a:ext uri="{FF2B5EF4-FFF2-40B4-BE49-F238E27FC236}">
                <a16:creationId xmlns:a16="http://schemas.microsoft.com/office/drawing/2014/main" xmlns="" id="{62C8A075-743D-2D48-9EC9-C0998C9FB5AD}"/>
              </a:ext>
            </a:extLst>
          </p:cNvPr>
          <p:cNvPicPr>
            <a:picLocks noChangeAspect="1"/>
          </p:cNvPicPr>
          <p:nvPr/>
        </p:nvPicPr>
        <p:blipFill>
          <a:blip r:embed="rId3"/>
          <a:stretch>
            <a:fillRect/>
          </a:stretch>
        </p:blipFill>
        <p:spPr>
          <a:xfrm>
            <a:off x="9043988" y="2297470"/>
            <a:ext cx="3148012" cy="4507381"/>
          </a:xfrm>
          <a:prstGeom prst="rect">
            <a:avLst/>
          </a:prstGeom>
        </p:spPr>
      </p:pic>
    </p:spTree>
    <p:extLst>
      <p:ext uri="{BB962C8B-B14F-4D97-AF65-F5344CB8AC3E}">
        <p14:creationId xmlns:p14="http://schemas.microsoft.com/office/powerpoint/2010/main" val="27550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218768-DC6F-A24F-B86B-44BFF3D0A15B}"/>
              </a:ext>
            </a:extLst>
          </p:cNvPr>
          <p:cNvSpPr>
            <a:spLocks noGrp="1"/>
          </p:cNvSpPr>
          <p:nvPr>
            <p:ph type="title"/>
          </p:nvPr>
        </p:nvSpPr>
        <p:spPr/>
        <p:txBody>
          <a:bodyPr/>
          <a:lstStyle/>
          <a:p>
            <a:r>
              <a:rPr lang="en-US" dirty="0"/>
              <a:t>The orthodox dogma</a:t>
            </a:r>
          </a:p>
        </p:txBody>
      </p:sp>
      <p:sp>
        <p:nvSpPr>
          <p:cNvPr id="3" name="Content Placeholder 2">
            <a:extLst>
              <a:ext uri="{FF2B5EF4-FFF2-40B4-BE49-F238E27FC236}">
                <a16:creationId xmlns:a16="http://schemas.microsoft.com/office/drawing/2014/main" xmlns="" id="{6C2061A9-9E61-104F-A013-57BE817372B8}"/>
              </a:ext>
            </a:extLst>
          </p:cNvPr>
          <p:cNvSpPr>
            <a:spLocks noGrp="1"/>
          </p:cNvSpPr>
          <p:nvPr>
            <p:ph idx="1"/>
          </p:nvPr>
        </p:nvSpPr>
        <p:spPr>
          <a:xfrm>
            <a:off x="2231136" y="2638044"/>
            <a:ext cx="7729728" cy="3805619"/>
          </a:xfrm>
        </p:spPr>
        <p:txBody>
          <a:bodyPr>
            <a:normAutofit lnSpcReduction="10000"/>
          </a:bodyPr>
          <a:lstStyle/>
          <a:p>
            <a:r>
              <a:rPr lang="en-US" dirty="0"/>
              <a:t>This new dogma is based on polytheism</a:t>
            </a:r>
          </a:p>
          <a:p>
            <a:endParaRPr lang="en-US" dirty="0"/>
          </a:p>
          <a:p>
            <a:r>
              <a:rPr lang="en-US" altLang="en-US" dirty="0"/>
              <a:t>The orthodox dogma is based on the “one divine essence” where the three hypostasis are one and equal.</a:t>
            </a:r>
          </a:p>
          <a:p>
            <a:endParaRPr lang="en-US" dirty="0"/>
          </a:p>
          <a:p>
            <a:r>
              <a:rPr lang="en-US" altLang="en-US" dirty="0"/>
              <a:t>St Athanasius concentrated all his apologetic works on the core of the Arian heresy without getting distracted to other side points.</a:t>
            </a:r>
          </a:p>
          <a:p>
            <a:endParaRPr lang="en-US" altLang="en-US" dirty="0"/>
          </a:p>
          <a:p>
            <a:r>
              <a:rPr lang="en-US" altLang="en-US" dirty="0"/>
              <a:t>Heresy comes from the Greek word “</a:t>
            </a:r>
            <a:r>
              <a:rPr lang="en-US" altLang="en-US" dirty="0" err="1"/>
              <a:t>herassis</a:t>
            </a:r>
            <a:r>
              <a:rPr lang="en-US" altLang="en-US" dirty="0"/>
              <a:t>” </a:t>
            </a:r>
            <a:r>
              <a:rPr lang="el-GR" altLang="en-US" dirty="0"/>
              <a:t>«</a:t>
            </a:r>
            <a:r>
              <a:rPr lang="el-GR" altLang="en-US" dirty="0" err="1"/>
              <a:t>αιρεσις</a:t>
            </a:r>
            <a:r>
              <a:rPr lang="el-GR" altLang="en-US" dirty="0"/>
              <a:t>» </a:t>
            </a:r>
            <a:r>
              <a:rPr lang="en-US" altLang="en-US" dirty="0"/>
              <a:t>which is denial and putting doubts in the teaching of the church which is handed down from the apostles.</a:t>
            </a:r>
          </a:p>
          <a:p>
            <a:endParaRPr lang="en-US" dirty="0"/>
          </a:p>
        </p:txBody>
      </p:sp>
    </p:spTree>
    <p:extLst>
      <p:ext uri="{BB962C8B-B14F-4D97-AF65-F5344CB8AC3E}">
        <p14:creationId xmlns:p14="http://schemas.microsoft.com/office/powerpoint/2010/main" val="1044264300"/>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1380</Words>
  <Application>Microsoft Macintosh PowerPoint</Application>
  <PresentationFormat>Widescreen</PresentationFormat>
  <Paragraphs>89</Paragraphs>
  <Slides>11</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Calibri</vt:lpstr>
      <vt:lpstr>Corbel</vt:lpstr>
      <vt:lpstr>Gill Sans MT</vt:lpstr>
      <vt:lpstr>Wingdings</vt:lpstr>
      <vt:lpstr>Arial</vt:lpstr>
      <vt:lpstr>Parcel</vt:lpstr>
      <vt:lpstr>St Athanasius</vt:lpstr>
      <vt:lpstr>Early Life</vt:lpstr>
      <vt:lpstr>The arian heresy</vt:lpstr>
      <vt:lpstr>Arian starts again</vt:lpstr>
      <vt:lpstr>PowerPoint Presentation</vt:lpstr>
      <vt:lpstr>The second exile</vt:lpstr>
      <vt:lpstr>PowerPoint Presentation</vt:lpstr>
      <vt:lpstr>St athanasius theology</vt:lpstr>
      <vt:lpstr>The orthodox dogma</vt:lpstr>
      <vt:lpstr>The core of st athanasius philosophy</vt:lpstr>
      <vt:lpstr>St athanasius teachings</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 Athanasius</dc:title>
  <dc:creator>Michael Morkos</dc:creator>
  <cp:lastModifiedBy>Sam Menshawy</cp:lastModifiedBy>
  <cp:revision>1</cp:revision>
  <dcterms:created xsi:type="dcterms:W3CDTF">2019-12-28T00:52:38Z</dcterms:created>
  <dcterms:modified xsi:type="dcterms:W3CDTF">2020-01-02T19:56:44Z</dcterms:modified>
</cp:coreProperties>
</file>