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
  </p:notesMasterIdLst>
  <p:handoutMasterIdLst>
    <p:handoutMasterId r:id="rId18"/>
  </p:handoutMasterIdLst>
  <p:sldIdLst>
    <p:sldId id="257" r:id="rId2"/>
    <p:sldId id="273" r:id="rId3"/>
    <p:sldId id="274" r:id="rId4"/>
    <p:sldId id="275" r:id="rId5"/>
    <p:sldId id="258" r:id="rId6"/>
    <p:sldId id="270" r:id="rId7"/>
    <p:sldId id="265" r:id="rId8"/>
    <p:sldId id="260" r:id="rId9"/>
    <p:sldId id="276" r:id="rId10"/>
    <p:sldId id="271" r:id="rId11"/>
    <p:sldId id="259" r:id="rId12"/>
    <p:sldId id="277" r:id="rId13"/>
    <p:sldId id="261" r:id="rId14"/>
    <p:sldId id="268" r:id="rId15"/>
    <p:sldId id="269" r:id="rId16"/>
  </p:sldIdLst>
  <p:sldSz cx="9156700" cy="6870700"/>
  <p:notesSz cx="7315200" cy="9283700"/>
  <p:kinsoku lang="ja-JP" invalStChars="、。，．・：；？！゛゜ヽヾゝゞ々ー’”）〕］｝〉》」』】°‰′″℃￠％ぁぃぅぇぉっゃゅょゎァィゥェォッャュョヮヵヶ!%),.:;?]}｡｣､･ｧｨｩｪｫｬｭｮｯｰﾞﾟ" invalEndChars="‘“（〔［｛〈《「『【￥＄$([\{｢￡"/>
  <p:defaultTextStyle>
    <a:defPPr>
      <a:defRPr lang="en-US"/>
    </a:defPPr>
    <a:lvl1pPr algn="l" rtl="0" eaLnBrk="0" fontAlgn="base" hangingPunct="0">
      <a:lnSpc>
        <a:spcPct val="90000"/>
      </a:lnSpc>
      <a:spcBef>
        <a:spcPct val="0"/>
      </a:spcBef>
      <a:spcAft>
        <a:spcPct val="0"/>
      </a:spcAft>
      <a:defRPr b="1" kern="1200">
        <a:solidFill>
          <a:schemeClr val="tx1"/>
        </a:solidFill>
        <a:latin typeface="Arial" charset="0"/>
        <a:ea typeface="+mn-ea"/>
        <a:cs typeface="+mn-cs"/>
      </a:defRPr>
    </a:lvl1pPr>
    <a:lvl2pPr marL="457200" algn="l" rtl="0" eaLnBrk="0" fontAlgn="base" hangingPunct="0">
      <a:lnSpc>
        <a:spcPct val="90000"/>
      </a:lnSpc>
      <a:spcBef>
        <a:spcPct val="0"/>
      </a:spcBef>
      <a:spcAft>
        <a:spcPct val="0"/>
      </a:spcAft>
      <a:defRPr b="1" kern="1200">
        <a:solidFill>
          <a:schemeClr val="tx1"/>
        </a:solidFill>
        <a:latin typeface="Arial" charset="0"/>
        <a:ea typeface="+mn-ea"/>
        <a:cs typeface="+mn-cs"/>
      </a:defRPr>
    </a:lvl2pPr>
    <a:lvl3pPr marL="914400" algn="l" rtl="0" eaLnBrk="0" fontAlgn="base" hangingPunct="0">
      <a:lnSpc>
        <a:spcPct val="90000"/>
      </a:lnSpc>
      <a:spcBef>
        <a:spcPct val="0"/>
      </a:spcBef>
      <a:spcAft>
        <a:spcPct val="0"/>
      </a:spcAft>
      <a:defRPr b="1" kern="1200">
        <a:solidFill>
          <a:schemeClr val="tx1"/>
        </a:solidFill>
        <a:latin typeface="Arial" charset="0"/>
        <a:ea typeface="+mn-ea"/>
        <a:cs typeface="+mn-cs"/>
      </a:defRPr>
    </a:lvl3pPr>
    <a:lvl4pPr marL="1371600" algn="l" rtl="0" eaLnBrk="0" fontAlgn="base" hangingPunct="0">
      <a:lnSpc>
        <a:spcPct val="90000"/>
      </a:lnSpc>
      <a:spcBef>
        <a:spcPct val="0"/>
      </a:spcBef>
      <a:spcAft>
        <a:spcPct val="0"/>
      </a:spcAft>
      <a:defRPr b="1" kern="1200">
        <a:solidFill>
          <a:schemeClr val="tx1"/>
        </a:solidFill>
        <a:latin typeface="Arial" charset="0"/>
        <a:ea typeface="+mn-ea"/>
        <a:cs typeface="+mn-cs"/>
      </a:defRPr>
    </a:lvl4pPr>
    <a:lvl5pPr marL="1828800" algn="l" rtl="0" eaLnBrk="0" fontAlgn="base" hangingPunct="0">
      <a:lnSpc>
        <a:spcPct val="90000"/>
      </a:lnSpc>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8"/>
    <p:restoredTop sz="94660"/>
  </p:normalViewPr>
  <p:slideViewPr>
    <p:cSldViewPr>
      <p:cViewPr varScale="1">
        <p:scale>
          <a:sx n="96" d="100"/>
          <a:sy n="96" d="100"/>
        </p:scale>
        <p:origin x="1544" y="168"/>
      </p:cViewPr>
      <p:guideLst>
        <p:guide orient="horz" pos="2164"/>
        <p:guide pos="288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15320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Rot="1" noChangeAspect="1" noChangeArrowheads="1" noTextEdit="1"/>
          </p:cNvSpPr>
          <p:nvPr>
            <p:ph type="sldImg" idx="2"/>
          </p:nvPr>
        </p:nvSpPr>
        <p:spPr bwMode="auto">
          <a:xfrm>
            <a:off x="1371600" y="603250"/>
            <a:ext cx="4584700" cy="3441700"/>
          </a:xfrm>
          <a:prstGeom prst="rect">
            <a:avLst/>
          </a:prstGeom>
          <a:noFill/>
          <a:ln w="12700">
            <a:noFill/>
            <a:miter lim="800000"/>
            <a:headEnd/>
            <a:tailEnd/>
          </a:ln>
          <a:effectLst/>
        </p:spPr>
      </p:sp>
    </p:spTree>
    <p:extLst>
      <p:ext uri="{BB962C8B-B14F-4D97-AF65-F5344CB8AC3E}">
        <p14:creationId xmlns:p14="http://schemas.microsoft.com/office/powerpoint/2010/main" val="2242338442"/>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7388" y="2133600"/>
            <a:ext cx="7781925" cy="1473200"/>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3188" y="3894138"/>
            <a:ext cx="6410325" cy="17557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3375"/>
            <a:ext cx="8242300" cy="4533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273050"/>
            <a:ext cx="2060575" cy="58642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3050"/>
            <a:ext cx="6029325" cy="58642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3375"/>
            <a:ext cx="8242300" cy="45339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3900" y="2911475"/>
            <a:ext cx="7781925" cy="1503363"/>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3375"/>
            <a:ext cx="4044950" cy="45339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4550" y="1603375"/>
            <a:ext cx="4044950" cy="45339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8288"/>
            <a:ext cx="4046538" cy="6413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9638"/>
            <a:ext cx="4046538" cy="39576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51375" y="1538288"/>
            <a:ext cx="4048125" cy="6413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51375" y="2179638"/>
            <a:ext cx="4048125" cy="39576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9813" y="273050"/>
            <a:ext cx="5119687" cy="58642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8275"/>
            <a:ext cx="3013075" cy="4699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5463" y="614363"/>
            <a:ext cx="5492750" cy="4122737"/>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5463" y="5376863"/>
            <a:ext cx="5492750" cy="8064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189413" y="273050"/>
            <a:ext cx="647700" cy="355600"/>
          </a:xfrm>
          <a:prstGeom prst="rect">
            <a:avLst/>
          </a:prstGeom>
          <a:noFill/>
          <a:ln w="12700">
            <a:noFill/>
            <a:miter lim="800000"/>
            <a:headEnd/>
            <a:tailEnd/>
          </a:ln>
          <a:effectLst/>
        </p:spPr>
        <p:txBody>
          <a:bodyPr vert="horz" wrap="none" lIns="63500" tIns="25400" rIns="63500" bIns="25400" numCol="1" anchor="t" anchorCtr="0" compatLnSpc="1">
            <a:prstTxWarp prst="textNoShape">
              <a:avLst/>
            </a:prstTxWarp>
            <a:spAutoFit/>
          </a:bodyPr>
          <a:lstStyle/>
          <a:p>
            <a:pPr lvl="0"/>
            <a:r>
              <a:rPr lang="en-US" smtClean="0"/>
              <a:t>Title</a:t>
            </a:r>
          </a:p>
        </p:txBody>
      </p:sp>
      <p:sp>
        <p:nvSpPr>
          <p:cNvPr id="1027" name="Rectangle 3"/>
          <p:cNvSpPr>
            <a:spLocks noChangeArrowheads="1"/>
          </p:cNvSpPr>
          <p:nvPr/>
        </p:nvSpPr>
        <p:spPr bwMode="auto">
          <a:xfrm>
            <a:off x="7366000" y="0"/>
            <a:ext cx="1778000" cy="317500"/>
          </a:xfrm>
          <a:prstGeom prst="rect">
            <a:avLst/>
          </a:prstGeom>
          <a:noFill/>
          <a:ln w="12700">
            <a:noFill/>
            <a:miter lim="800000"/>
            <a:headEnd/>
            <a:tailEnd/>
          </a:ln>
          <a:effectLst/>
        </p:spPr>
        <p:txBody>
          <a:bodyPr wrap="none" lIns="63500" tIns="25400" rIns="63500" bIns="25400">
            <a:spAutoFit/>
          </a:bodyPr>
          <a:lstStyle/>
          <a:p>
            <a:pPr>
              <a:lnSpc>
                <a:spcPct val="97000"/>
              </a:lnSpc>
            </a:pPr>
            <a:r>
              <a:rPr lang="en-US">
                <a:effectLst>
                  <a:outerShdw blurRad="38100" dist="38100" dir="2700000" algn="tl">
                    <a:srgbClr val="C0C0C0"/>
                  </a:outerShdw>
                </a:effectLst>
              </a:rPr>
              <a:t>Church History</a:t>
            </a:r>
          </a:p>
        </p:txBody>
      </p:sp>
      <p:sp>
        <p:nvSpPr>
          <p:cNvPr id="1029" name="Rectangle 5"/>
          <p:cNvSpPr>
            <a:spLocks noChangeArrowheads="1"/>
          </p:cNvSpPr>
          <p:nvPr/>
        </p:nvSpPr>
        <p:spPr bwMode="auto">
          <a:xfrm>
            <a:off x="8547100" y="6629400"/>
            <a:ext cx="611188" cy="203200"/>
          </a:xfrm>
          <a:prstGeom prst="rect">
            <a:avLst/>
          </a:prstGeom>
          <a:noFill/>
          <a:ln w="12700">
            <a:noFill/>
            <a:miter lim="800000"/>
            <a:headEnd/>
            <a:tailEnd/>
          </a:ln>
          <a:effectLst/>
        </p:spPr>
        <p:txBody>
          <a:bodyPr wrap="none" lIns="63500" tIns="25400" rIns="63500" bIns="25400">
            <a:spAutoFit/>
          </a:bodyPr>
          <a:lstStyle/>
          <a:p>
            <a:pPr>
              <a:lnSpc>
                <a:spcPct val="100000"/>
              </a:lnSpc>
            </a:pPr>
            <a:r>
              <a:rPr lang="en-US" sz="1000" b="0"/>
              <a:t>Page </a:t>
            </a:r>
            <a:fld id="{20DBBAC4-25F4-423A-826F-57D129F56B29}" type="slidenum">
              <a:rPr lang="en-US" sz="1000" b="0"/>
              <a:pPr>
                <a:lnSpc>
                  <a:spcPct val="100000"/>
                </a:lnSpc>
              </a:pPr>
              <a:t>‹#›</a:t>
            </a:fld>
            <a:endParaRPr lang="en-US" sz="1000" b="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charset="0"/>
        </a:defRPr>
      </a:lvl2pPr>
      <a:lvl3pPr algn="ctr" rtl="0" eaLnBrk="0" fontAlgn="base" hangingPunct="0">
        <a:spcBef>
          <a:spcPct val="0"/>
        </a:spcBef>
        <a:spcAft>
          <a:spcPct val="0"/>
        </a:spcAft>
        <a:defRPr sz="2000" b="1">
          <a:solidFill>
            <a:schemeClr val="tx2"/>
          </a:solidFill>
          <a:latin typeface="Arial" charset="0"/>
        </a:defRPr>
      </a:lvl3pPr>
      <a:lvl4pPr algn="ctr" rtl="0" eaLnBrk="0" fontAlgn="base" hangingPunct="0">
        <a:spcBef>
          <a:spcPct val="0"/>
        </a:spcBef>
        <a:spcAft>
          <a:spcPct val="0"/>
        </a:spcAft>
        <a:defRPr sz="2000" b="1">
          <a:solidFill>
            <a:schemeClr val="tx2"/>
          </a:solidFill>
          <a:latin typeface="Arial" charset="0"/>
        </a:defRPr>
      </a:lvl4pPr>
      <a:lvl5pPr algn="ctr" rtl="0" eaLnBrk="0" fontAlgn="base" hangingPunct="0">
        <a:spcBef>
          <a:spcPct val="0"/>
        </a:spcBef>
        <a:spcAft>
          <a:spcPct val="0"/>
        </a:spcAft>
        <a:defRPr sz="2000" b="1">
          <a:solidFill>
            <a:schemeClr val="tx2"/>
          </a:solidFill>
          <a:latin typeface="Arial" charset="0"/>
        </a:defRPr>
      </a:lvl5pPr>
      <a:lvl6pPr marL="457200" algn="ctr" rtl="0" eaLnBrk="0" fontAlgn="base" hangingPunct="0">
        <a:spcBef>
          <a:spcPct val="0"/>
        </a:spcBef>
        <a:spcAft>
          <a:spcPct val="0"/>
        </a:spcAft>
        <a:defRPr sz="2000" b="1">
          <a:solidFill>
            <a:schemeClr val="tx2"/>
          </a:solidFill>
          <a:latin typeface="Arial" charset="0"/>
        </a:defRPr>
      </a:lvl6pPr>
      <a:lvl7pPr marL="914400" algn="ctr" rtl="0" eaLnBrk="0" fontAlgn="base" hangingPunct="0">
        <a:spcBef>
          <a:spcPct val="0"/>
        </a:spcBef>
        <a:spcAft>
          <a:spcPct val="0"/>
        </a:spcAft>
        <a:defRPr sz="2000" b="1">
          <a:solidFill>
            <a:schemeClr val="tx2"/>
          </a:solidFill>
          <a:latin typeface="Arial" charset="0"/>
        </a:defRPr>
      </a:lvl7pPr>
      <a:lvl8pPr marL="1371600" algn="ctr" rtl="0" eaLnBrk="0" fontAlgn="base" hangingPunct="0">
        <a:spcBef>
          <a:spcPct val="0"/>
        </a:spcBef>
        <a:spcAft>
          <a:spcPct val="0"/>
        </a:spcAft>
        <a:defRPr sz="2000" b="1">
          <a:solidFill>
            <a:schemeClr val="tx2"/>
          </a:solidFill>
          <a:latin typeface="Arial" charset="0"/>
        </a:defRPr>
      </a:lvl8pPr>
      <a:lvl9pPr marL="1828800" algn="ctr" rtl="0" eaLnBrk="0" fontAlgn="base" hangingPunct="0">
        <a:spcBef>
          <a:spcPct val="0"/>
        </a:spcBef>
        <a:spcAft>
          <a:spcPct val="0"/>
        </a:spcAft>
        <a:defRPr sz="2000" b="1">
          <a:solidFill>
            <a:schemeClr val="tx2"/>
          </a:solidFill>
          <a:latin typeface="Arial"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mn-ea"/>
          <a:cs typeface="+mn-cs"/>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587750" y="158750"/>
            <a:ext cx="1905000" cy="600075"/>
          </a:xfrm>
          <a:noFill/>
          <a:ln/>
        </p:spPr>
        <p:txBody>
          <a:bodyPr/>
          <a:lstStyle/>
          <a:p>
            <a:r>
              <a:rPr lang="en-US" sz="3600" dirty="0"/>
              <a:t>St. Mark</a:t>
            </a:r>
          </a:p>
        </p:txBody>
      </p:sp>
      <p:sp>
        <p:nvSpPr>
          <p:cNvPr id="5123" name="Rectangle 3"/>
          <p:cNvSpPr>
            <a:spLocks noChangeArrowheads="1"/>
          </p:cNvSpPr>
          <p:nvPr/>
        </p:nvSpPr>
        <p:spPr bwMode="auto">
          <a:xfrm>
            <a:off x="1073150" y="2978150"/>
            <a:ext cx="7162800" cy="1069975"/>
          </a:xfrm>
          <a:prstGeom prst="rect">
            <a:avLst/>
          </a:prstGeom>
          <a:noFill/>
          <a:ln w="12700">
            <a:noFill/>
            <a:miter lim="800000"/>
            <a:headEnd/>
            <a:tailEnd/>
          </a:ln>
          <a:effectLst/>
        </p:spPr>
        <p:txBody>
          <a:bodyPr lIns="63500" tIns="25400" rIns="63500" bIns="25400">
            <a:spAutoFit/>
          </a:bodyPr>
          <a:lstStyle/>
          <a:p>
            <a:pPr marL="342900" indent="-342900" algn="ctr">
              <a:spcBef>
                <a:spcPct val="50000"/>
              </a:spcBef>
            </a:pPr>
            <a:r>
              <a:rPr lang="en-US" b="0" dirty="0">
                <a:solidFill>
                  <a:schemeClr val="accent1"/>
                </a:solidFill>
              </a:rPr>
              <a:t>The writer of one of the Four Gospels</a:t>
            </a:r>
          </a:p>
          <a:p>
            <a:pPr marL="342900" indent="-342900" algn="ctr">
              <a:spcBef>
                <a:spcPct val="50000"/>
              </a:spcBef>
            </a:pPr>
            <a:r>
              <a:rPr lang="en-US" b="0" dirty="0">
                <a:solidFill>
                  <a:schemeClr val="accent1"/>
                </a:solidFill>
              </a:rPr>
              <a:t>The founder of the Church in Egypt and first Patriarch of Alexandria</a:t>
            </a:r>
          </a:p>
          <a:p>
            <a:pPr marL="342900" indent="-342900" algn="ctr">
              <a:spcBef>
                <a:spcPct val="50000"/>
              </a:spcBef>
            </a:pPr>
            <a:r>
              <a:rPr lang="en-US" b="0" dirty="0">
                <a:solidFill>
                  <a:schemeClr val="accent1"/>
                </a:solidFill>
              </a:rPr>
              <a:t>Helped St. Paul in his missionary work in Europe</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6914" y="865920"/>
            <a:ext cx="1895475" cy="2419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350" y="665895"/>
            <a:ext cx="1743075"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350" y="3816350"/>
            <a:ext cx="1304925" cy="2552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40350" y="4502150"/>
            <a:ext cx="2743200" cy="166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500" fill="hold"/>
                                        <p:tgtEl>
                                          <p:spTgt spid="51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123">
                                            <p:txEl>
                                              <p:pRg st="1" end="1"/>
                                            </p:txEl>
                                          </p:spTgt>
                                        </p:tgtEl>
                                        <p:attrNameLst>
                                          <p:attrName>style.visibility</p:attrName>
                                        </p:attrNameLst>
                                      </p:cBhvr>
                                      <p:to>
                                        <p:strVal val="visible"/>
                                      </p:to>
                                    </p:set>
                                    <p:anim calcmode="lin" valueType="num">
                                      <p:cBhvr additive="base">
                                        <p:cTn id="13" dur="500" fill="hold"/>
                                        <p:tgtEl>
                                          <p:spTgt spid="51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123">
                                            <p:txEl>
                                              <p:pRg st="2" end="2"/>
                                            </p:txEl>
                                          </p:spTgt>
                                        </p:tgtEl>
                                        <p:attrNameLst>
                                          <p:attrName>style.visibility</p:attrName>
                                        </p:attrNameLst>
                                      </p:cBhvr>
                                      <p:to>
                                        <p:strVal val="visible"/>
                                      </p:to>
                                    </p:set>
                                    <p:anim calcmode="lin" valueType="num">
                                      <p:cBhvr additive="base">
                                        <p:cTn id="19" dur="500" fill="hold"/>
                                        <p:tgtEl>
                                          <p:spTgt spid="512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12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0" y="0"/>
            <a:ext cx="3838575" cy="355600"/>
          </a:xfrm>
          <a:noFill/>
          <a:ln/>
        </p:spPr>
        <p:txBody>
          <a:bodyPr/>
          <a:lstStyle/>
          <a:p>
            <a:r>
              <a:rPr lang="en-US"/>
              <a:t>The Apostolic Church in Egypt</a:t>
            </a:r>
          </a:p>
        </p:txBody>
      </p:sp>
      <p:sp>
        <p:nvSpPr>
          <p:cNvPr id="46083" name="Rectangle 3"/>
          <p:cNvSpPr>
            <a:spLocks noGrp="1" noChangeArrowheads="1"/>
          </p:cNvSpPr>
          <p:nvPr>
            <p:ph type="body" idx="1"/>
          </p:nvPr>
        </p:nvSpPr>
        <p:spPr bwMode="auto">
          <a:xfrm>
            <a:off x="19050" y="755650"/>
            <a:ext cx="9131300" cy="4008438"/>
          </a:xfrm>
          <a:noFill/>
          <a:ln w="12700">
            <a:miter lim="800000"/>
            <a:headEnd/>
            <a:tailEnd/>
          </a:ln>
        </p:spPr>
        <p:txBody>
          <a:bodyPr vert="horz" wrap="square" lIns="63500" tIns="25400" rIns="63500" bIns="25400" numCol="1" anchor="t" anchorCtr="0" compatLnSpc="1">
            <a:prstTxWarp prst="textNoShape">
              <a:avLst/>
            </a:prstTxWarp>
            <a:spAutoFit/>
          </a:bodyPr>
          <a:lstStyle/>
          <a:p>
            <a:pPr marL="342900" indent="-342900">
              <a:lnSpc>
                <a:spcPct val="95000"/>
              </a:lnSpc>
              <a:spcBef>
                <a:spcPct val="38000"/>
              </a:spcBef>
              <a:buFontTx/>
              <a:buNone/>
            </a:pPr>
            <a:r>
              <a:rPr lang="en-US" b="0">
                <a:solidFill>
                  <a:schemeClr val="accent1"/>
                </a:solidFill>
              </a:rPr>
              <a:t>St. Mark’s Successors</a:t>
            </a:r>
          </a:p>
          <a:p>
            <a:pPr marL="342900" indent="-342900">
              <a:lnSpc>
                <a:spcPct val="95000"/>
              </a:lnSpc>
              <a:spcBef>
                <a:spcPct val="38000"/>
              </a:spcBef>
              <a:buFontTx/>
              <a:buNone/>
            </a:pPr>
            <a:r>
              <a:rPr lang="en-US" b="0"/>
              <a:t>3.	What is the title of St. Mark's successors and what does it mean?</a:t>
            </a:r>
          </a:p>
          <a:p>
            <a:pPr marL="342900" indent="-342900">
              <a:lnSpc>
                <a:spcPct val="95000"/>
              </a:lnSpc>
              <a:spcBef>
                <a:spcPct val="38000"/>
              </a:spcBef>
              <a:buFontTx/>
              <a:buNone/>
            </a:pPr>
            <a:endParaRPr lang="en-US" b="0"/>
          </a:p>
          <a:p>
            <a:pPr marL="342900" indent="-342900">
              <a:lnSpc>
                <a:spcPct val="95000"/>
              </a:lnSpc>
              <a:spcBef>
                <a:spcPct val="38000"/>
              </a:spcBef>
              <a:buFontTx/>
              <a:buNone/>
            </a:pPr>
            <a:endParaRPr lang="en-US" b="0"/>
          </a:p>
          <a:p>
            <a:pPr marL="342900" indent="-342900">
              <a:lnSpc>
                <a:spcPct val="95000"/>
              </a:lnSpc>
              <a:spcBef>
                <a:spcPct val="38000"/>
              </a:spcBef>
              <a:buFontTx/>
              <a:buNone/>
            </a:pPr>
            <a:endParaRPr lang="en-US" b="0"/>
          </a:p>
          <a:p>
            <a:pPr marL="342900" indent="-342900">
              <a:lnSpc>
                <a:spcPct val="95000"/>
              </a:lnSpc>
              <a:spcBef>
                <a:spcPct val="38000"/>
              </a:spcBef>
              <a:buFontTx/>
              <a:buNone/>
            </a:pPr>
            <a:endParaRPr lang="en-US" b="0"/>
          </a:p>
          <a:p>
            <a:pPr marL="342900" indent="-342900">
              <a:lnSpc>
                <a:spcPct val="95000"/>
              </a:lnSpc>
              <a:spcBef>
                <a:spcPct val="38000"/>
              </a:spcBef>
              <a:buFontTx/>
              <a:buNone/>
            </a:pPr>
            <a:r>
              <a:rPr lang="en-US" b="0"/>
              <a:t>4.	What are the main characteristics of the first two centuries for the Church in Egypt?</a:t>
            </a:r>
          </a:p>
        </p:txBody>
      </p:sp>
      <p:sp>
        <p:nvSpPr>
          <p:cNvPr id="46085" name="Rectangle 5"/>
          <p:cNvSpPr>
            <a:spLocks noChangeArrowheads="1"/>
          </p:cNvSpPr>
          <p:nvPr/>
        </p:nvSpPr>
        <p:spPr bwMode="auto">
          <a:xfrm>
            <a:off x="844550" y="2216150"/>
            <a:ext cx="7086600" cy="1343025"/>
          </a:xfrm>
          <a:prstGeom prst="rect">
            <a:avLst/>
          </a:prstGeom>
          <a:noFill/>
          <a:ln w="12700">
            <a:noFill/>
            <a:miter lim="800000"/>
            <a:headEnd/>
            <a:tailEnd/>
          </a:ln>
          <a:effectLst/>
        </p:spPr>
        <p:txBody>
          <a:bodyPr>
            <a:spAutoFit/>
          </a:bodyPr>
          <a:lstStyle/>
          <a:p>
            <a:pPr>
              <a:spcBef>
                <a:spcPct val="50000"/>
              </a:spcBef>
            </a:pPr>
            <a:r>
              <a:rPr lang="en-US" sz="2000" b="0">
                <a:solidFill>
                  <a:schemeClr val="accent1"/>
                </a:solidFill>
              </a:rPr>
              <a:t>They are titled "PAPA" (POPE) which means "Father“</a:t>
            </a:r>
          </a:p>
          <a:p>
            <a:pPr>
              <a:spcBef>
                <a:spcPct val="50000"/>
              </a:spcBef>
            </a:pPr>
            <a:r>
              <a:rPr lang="en-US" sz="2000" b="0">
                <a:solidFill>
                  <a:schemeClr val="accent1"/>
                </a:solidFill>
              </a:rPr>
              <a:t>Pope and Patriarch of the Great City of Alexandria, all of Egypt, Ethiopia, Nubia, the Pentapolis </a:t>
            </a:r>
            <a:r>
              <a:rPr lang="en-US" sz="2000" b="0" i="1">
                <a:solidFill>
                  <a:schemeClr val="accent1"/>
                </a:solidFill>
              </a:rPr>
              <a:t>and land of immigration</a:t>
            </a:r>
            <a:r>
              <a:rPr lang="en-US" sz="2000" b="0">
                <a:solidFill>
                  <a:schemeClr val="accent1"/>
                </a:solidFill>
              </a:rPr>
              <a:t>.</a:t>
            </a:r>
          </a:p>
        </p:txBody>
      </p:sp>
      <p:sp>
        <p:nvSpPr>
          <p:cNvPr id="46086" name="Text Box 6"/>
          <p:cNvSpPr txBox="1">
            <a:spLocks noChangeArrowheads="1"/>
          </p:cNvSpPr>
          <p:nvPr/>
        </p:nvSpPr>
        <p:spPr bwMode="auto">
          <a:xfrm>
            <a:off x="752475" y="5224463"/>
            <a:ext cx="7559675" cy="1068387"/>
          </a:xfrm>
          <a:prstGeom prst="rect">
            <a:avLst/>
          </a:prstGeom>
          <a:noFill/>
          <a:ln w="12700">
            <a:noFill/>
            <a:miter lim="800000"/>
            <a:headEnd/>
            <a:tailEnd/>
          </a:ln>
          <a:effectLst/>
        </p:spPr>
        <p:txBody>
          <a:bodyPr>
            <a:spAutoFit/>
          </a:bodyPr>
          <a:lstStyle/>
          <a:p>
            <a:pPr>
              <a:spcBef>
                <a:spcPct val="50000"/>
              </a:spcBef>
            </a:pPr>
            <a:r>
              <a:rPr lang="en-US" sz="2000" b="0">
                <a:solidFill>
                  <a:schemeClr val="accent1"/>
                </a:solidFill>
              </a:rPr>
              <a:t>Era of teaching and growth – catechism</a:t>
            </a:r>
          </a:p>
          <a:p>
            <a:pPr>
              <a:spcBef>
                <a:spcPct val="50000"/>
              </a:spcBef>
            </a:pPr>
            <a:r>
              <a:rPr lang="en-US" sz="2000" b="0">
                <a:solidFill>
                  <a:schemeClr val="accent1"/>
                </a:solidFill>
              </a:rPr>
              <a:t>The School of Alexandria played a critical role in that era in spreading the faith and leading the Christian teaching worldwide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1" nodeType="clickEffect">
                                  <p:stCondLst>
                                    <p:cond delay="0"/>
                                  </p:stCondLst>
                                  <p:childTnLst>
                                    <p:set>
                                      <p:cBhvr>
                                        <p:cTn id="6" dur="1" fill="hold">
                                          <p:stCondLst>
                                            <p:cond delay="0"/>
                                          </p:stCondLst>
                                        </p:cTn>
                                        <p:tgtEl>
                                          <p:spTgt spid="46085"/>
                                        </p:tgtEl>
                                        <p:attrNameLst>
                                          <p:attrName>style.visibility</p:attrName>
                                        </p:attrNameLst>
                                      </p:cBhvr>
                                      <p:to>
                                        <p:strVal val="visible"/>
                                      </p:to>
                                    </p:set>
                                    <p:animEffect transition="in" filter="blinds(vertical)">
                                      <p:cBhvr>
                                        <p:cTn id="7" dur="500"/>
                                        <p:tgtEl>
                                          <p:spTgt spid="4608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46086"/>
                                        </p:tgtEl>
                                        <p:attrNameLst>
                                          <p:attrName>style.visibility</p:attrName>
                                        </p:attrNameLst>
                                      </p:cBhvr>
                                      <p:to>
                                        <p:strVal val="visible"/>
                                      </p:to>
                                    </p:set>
                                    <p:animEffect transition="in" filter="blinds(vertical)">
                                      <p:cBhvr>
                                        <p:cTn id="12" dur="500"/>
                                        <p:tgtEl>
                                          <p:spTgt spid="460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5" grpId="1"/>
      <p:bldP spid="4608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771650" y="168275"/>
            <a:ext cx="5613400" cy="600075"/>
          </a:xfrm>
          <a:noFill/>
          <a:ln/>
        </p:spPr>
        <p:txBody>
          <a:bodyPr/>
          <a:lstStyle/>
          <a:p>
            <a:r>
              <a:rPr lang="en-US" sz="3600" dirty="0"/>
              <a:t>The School of Alexandria</a:t>
            </a:r>
          </a:p>
        </p:txBody>
      </p:sp>
      <p:sp>
        <p:nvSpPr>
          <p:cNvPr id="7171" name="Rectangle 3"/>
          <p:cNvSpPr>
            <a:spLocks noGrp="1" noChangeArrowheads="1"/>
          </p:cNvSpPr>
          <p:nvPr>
            <p:ph type="body" idx="1"/>
          </p:nvPr>
        </p:nvSpPr>
        <p:spPr bwMode="auto">
          <a:xfrm>
            <a:off x="490415" y="844550"/>
            <a:ext cx="8305800" cy="5668218"/>
          </a:xfrm>
          <a:noFill/>
          <a:ln w="12700">
            <a:miter lim="800000"/>
            <a:headEnd/>
            <a:tailEnd/>
          </a:ln>
        </p:spPr>
        <p:txBody>
          <a:bodyPr vert="horz" wrap="square" lIns="63500" tIns="25400" rIns="63500" bIns="25400" numCol="1" anchor="t" anchorCtr="0" compatLnSpc="1">
            <a:prstTxWarp prst="textNoShape">
              <a:avLst/>
            </a:prstTxWarp>
            <a:spAutoFit/>
          </a:bodyPr>
          <a:lstStyle/>
          <a:p>
            <a:pPr marL="342900" indent="-342900">
              <a:lnSpc>
                <a:spcPct val="150000"/>
              </a:lnSpc>
              <a:spcBef>
                <a:spcPts val="600"/>
              </a:spcBef>
              <a:tabLst>
                <a:tab pos="3033713" algn="l"/>
              </a:tabLst>
            </a:pPr>
            <a:r>
              <a:rPr lang="en-US" sz="2000" b="0" dirty="0"/>
              <a:t>Pre-Christian school encouraged and funded by Ptolemy, 323 B.C</a:t>
            </a:r>
            <a:r>
              <a:rPr lang="en-US" sz="2000" b="0" dirty="0" smtClean="0"/>
              <a:t>.</a:t>
            </a:r>
            <a:endParaRPr lang="en-US" sz="2000" b="0" dirty="0"/>
          </a:p>
          <a:p>
            <a:pPr marL="342900" indent="-342900">
              <a:lnSpc>
                <a:spcPct val="150000"/>
              </a:lnSpc>
              <a:spcBef>
                <a:spcPts val="600"/>
              </a:spcBef>
              <a:tabLst>
                <a:tab pos="3033713" algn="l"/>
              </a:tabLst>
            </a:pPr>
            <a:r>
              <a:rPr lang="en-US" sz="2000" b="0" dirty="0"/>
              <a:t>Ptolemy also ordered the Greek translation of the Old Testament known as the </a:t>
            </a:r>
            <a:r>
              <a:rPr lang="en-US" sz="2000" b="0" dirty="0">
                <a:solidFill>
                  <a:srgbClr val="FF0000"/>
                </a:solidFill>
              </a:rPr>
              <a:t>"Septuagint"</a:t>
            </a:r>
            <a:r>
              <a:rPr lang="en-US" sz="2000" b="0" dirty="0"/>
              <a:t> by 70 of the Jewish rabbis</a:t>
            </a:r>
            <a:r>
              <a:rPr lang="en-US" sz="2000" b="0" dirty="0" smtClean="0"/>
              <a:t>.</a:t>
            </a:r>
            <a:endParaRPr lang="en-US" sz="2000" b="0" dirty="0"/>
          </a:p>
          <a:p>
            <a:pPr marL="342900" indent="-342900">
              <a:lnSpc>
                <a:spcPct val="150000"/>
              </a:lnSpc>
              <a:spcBef>
                <a:spcPts val="600"/>
              </a:spcBef>
              <a:tabLst>
                <a:tab pos="3033713" algn="l"/>
              </a:tabLst>
            </a:pPr>
            <a:r>
              <a:rPr lang="en-US" sz="2000" b="0" dirty="0"/>
              <a:t>It started as a school of science and literary, then expanded into philosophy and theological matters</a:t>
            </a:r>
            <a:r>
              <a:rPr lang="en-US" sz="2000" b="0" dirty="0" smtClean="0"/>
              <a:t>.</a:t>
            </a:r>
            <a:endParaRPr lang="en-US" sz="2000" b="0" dirty="0"/>
          </a:p>
          <a:p>
            <a:pPr marL="342900" indent="-342900">
              <a:lnSpc>
                <a:spcPct val="150000"/>
              </a:lnSpc>
              <a:spcBef>
                <a:spcPts val="600"/>
              </a:spcBef>
              <a:tabLst>
                <a:tab pos="3033713" algn="l"/>
              </a:tabLst>
            </a:pPr>
            <a:r>
              <a:rPr lang="en-US" sz="2000" b="0" dirty="0"/>
              <a:t>The deans of the Theological School were great scholars, philosophers and leaders in many aspects:</a:t>
            </a:r>
          </a:p>
          <a:p>
            <a:pPr marL="342900" indent="-342900">
              <a:lnSpc>
                <a:spcPct val="150000"/>
              </a:lnSpc>
              <a:spcBef>
                <a:spcPts val="600"/>
              </a:spcBef>
              <a:buFontTx/>
              <a:buNone/>
              <a:tabLst>
                <a:tab pos="3033713" algn="l"/>
              </a:tabLst>
            </a:pPr>
            <a:r>
              <a:rPr lang="en-US" sz="2000" b="0" dirty="0"/>
              <a:t>	</a:t>
            </a:r>
            <a:r>
              <a:rPr lang="en-US" sz="2000" b="0" dirty="0" err="1" smtClean="0"/>
              <a:t>Athenagoras</a:t>
            </a:r>
            <a:r>
              <a:rPr lang="en-US" sz="2000" b="0" dirty="0"/>
              <a:t>	</a:t>
            </a:r>
            <a:r>
              <a:rPr lang="en-US" sz="2000" b="0" dirty="0" smtClean="0"/>
              <a:t>"Apology</a:t>
            </a:r>
            <a:r>
              <a:rPr lang="en-US" sz="2000" b="0" dirty="0"/>
              <a:t>", teacher for </a:t>
            </a:r>
            <a:r>
              <a:rPr lang="en-US" sz="2000" b="0" dirty="0" err="1"/>
              <a:t>Pantaenus</a:t>
            </a:r>
            <a:r>
              <a:rPr lang="en-US" sz="2000" b="0" dirty="0"/>
              <a:t> </a:t>
            </a:r>
            <a:r>
              <a:rPr lang="en-US" sz="2000" b="0" dirty="0" smtClean="0"/>
              <a:t>&amp; </a:t>
            </a:r>
            <a:r>
              <a:rPr lang="en-US" sz="2000" b="0" dirty="0"/>
              <a:t>Clement</a:t>
            </a:r>
          </a:p>
          <a:p>
            <a:pPr marL="342900" indent="-342900">
              <a:lnSpc>
                <a:spcPct val="150000"/>
              </a:lnSpc>
              <a:spcBef>
                <a:spcPts val="600"/>
              </a:spcBef>
              <a:buFontTx/>
              <a:buNone/>
              <a:tabLst>
                <a:tab pos="3033713" algn="l"/>
              </a:tabLst>
            </a:pPr>
            <a:r>
              <a:rPr lang="en-US" sz="2000" b="0" dirty="0"/>
              <a:t>	</a:t>
            </a:r>
            <a:r>
              <a:rPr lang="en-US" sz="2000" b="0" dirty="0" err="1" smtClean="0"/>
              <a:t>Pantaenus</a:t>
            </a:r>
            <a:r>
              <a:rPr lang="en-US" sz="2000" b="0" dirty="0"/>
              <a:t>	</a:t>
            </a:r>
            <a:r>
              <a:rPr lang="en-US" sz="2000" b="0" dirty="0" smtClean="0"/>
              <a:t>Preaching </a:t>
            </a:r>
            <a:r>
              <a:rPr lang="en-US" sz="2000" b="0" dirty="0"/>
              <a:t>in India, St. Matthew's </a:t>
            </a:r>
            <a:r>
              <a:rPr lang="en-US" sz="2000" b="0" dirty="0" smtClean="0"/>
              <a:t>Gospel</a:t>
            </a:r>
          </a:p>
          <a:p>
            <a:pPr marL="342900" indent="-342900">
              <a:lnSpc>
                <a:spcPct val="150000"/>
              </a:lnSpc>
              <a:spcBef>
                <a:spcPts val="600"/>
              </a:spcBef>
              <a:buFontTx/>
              <a:buNone/>
              <a:tabLst>
                <a:tab pos="3033713" algn="l"/>
              </a:tabLst>
            </a:pPr>
            <a:r>
              <a:rPr lang="en-US" sz="2000" b="0" dirty="0"/>
              <a:t>	</a:t>
            </a:r>
            <a:r>
              <a:rPr lang="en-US" sz="2000" b="0" dirty="0" smtClean="0"/>
              <a:t>	</a:t>
            </a:r>
            <a:r>
              <a:rPr lang="en-US" sz="2000" b="0" dirty="0" smtClean="0">
                <a:solidFill>
                  <a:srgbClr val="FF0000"/>
                </a:solidFill>
              </a:rPr>
              <a:t>Coptic Language</a:t>
            </a:r>
            <a:endParaRPr lang="en-US" sz="2000" b="0" dirty="0">
              <a:solidFill>
                <a:srgbClr val="FF0000"/>
              </a:solidFill>
            </a:endParaRPr>
          </a:p>
          <a:p>
            <a:pPr marL="342900" indent="-342900">
              <a:lnSpc>
                <a:spcPct val="150000"/>
              </a:lnSpc>
              <a:spcBef>
                <a:spcPts val="600"/>
              </a:spcBef>
              <a:buFontTx/>
              <a:buNone/>
              <a:tabLst>
                <a:tab pos="3033713" algn="l"/>
              </a:tabLst>
            </a:pPr>
            <a:r>
              <a:rPr lang="en-US" sz="2000" b="0" dirty="0"/>
              <a:t>	</a:t>
            </a:r>
            <a:r>
              <a:rPr lang="en-US" sz="2000" b="0" dirty="0" smtClean="0"/>
              <a:t>Clement of Alexandria</a:t>
            </a:r>
            <a:r>
              <a:rPr lang="en-US" sz="2000" b="0" dirty="0"/>
              <a:t>	</a:t>
            </a:r>
            <a:r>
              <a:rPr lang="en-US" sz="2000" b="0" dirty="0" smtClean="0"/>
              <a:t>Teacher </a:t>
            </a:r>
            <a:r>
              <a:rPr lang="en-US" sz="2000" b="0" dirty="0"/>
              <a:t>and </a:t>
            </a:r>
            <a:r>
              <a:rPr lang="en-US" sz="2000" b="0" dirty="0" smtClean="0"/>
              <a:t>philosopher</a:t>
            </a:r>
            <a:endParaRPr lang="en-US" sz="2000" b="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5" fill="hold"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animEffect transition="in" filter="blinds(vertical)">
                                      <p:cBhvr>
                                        <p:cTn id="25" dur="500"/>
                                        <p:tgtEl>
                                          <p:spTgt spid="7171">
                                            <p:txEl>
                                              <p:pRg st="3" end="3"/>
                                            </p:txEl>
                                          </p:spTgt>
                                        </p:tgtEl>
                                      </p:cBhvr>
                                    </p:animEffect>
                                  </p:childTnLst>
                                </p:cTn>
                              </p:par>
                              <p:par>
                                <p:cTn id="26" presetID="3" presetClass="entr" presetSubtype="5" fill="hold" nodeType="withEffect">
                                  <p:stCondLst>
                                    <p:cond delay="0"/>
                                  </p:stCondLst>
                                  <p:childTnLst>
                                    <p:set>
                                      <p:cBhvr>
                                        <p:cTn id="27" dur="1" fill="hold">
                                          <p:stCondLst>
                                            <p:cond delay="0"/>
                                          </p:stCondLst>
                                        </p:cTn>
                                        <p:tgtEl>
                                          <p:spTgt spid="7171">
                                            <p:txEl>
                                              <p:pRg st="4" end="4"/>
                                            </p:txEl>
                                          </p:spTgt>
                                        </p:tgtEl>
                                        <p:attrNameLst>
                                          <p:attrName>style.visibility</p:attrName>
                                        </p:attrNameLst>
                                      </p:cBhvr>
                                      <p:to>
                                        <p:strVal val="visible"/>
                                      </p:to>
                                    </p:set>
                                    <p:animEffect transition="in" filter="blinds(vertical)">
                                      <p:cBhvr>
                                        <p:cTn id="28" dur="500"/>
                                        <p:tgtEl>
                                          <p:spTgt spid="7171">
                                            <p:txEl>
                                              <p:pRg st="4" end="4"/>
                                            </p:txEl>
                                          </p:spTgt>
                                        </p:tgtEl>
                                      </p:cBhvr>
                                    </p:animEffect>
                                  </p:childTnLst>
                                </p:cTn>
                              </p:par>
                              <p:par>
                                <p:cTn id="29" presetID="3" presetClass="entr" presetSubtype="5" fill="hold" nodeType="withEffect">
                                  <p:stCondLst>
                                    <p:cond delay="0"/>
                                  </p:stCondLst>
                                  <p:childTnLst>
                                    <p:set>
                                      <p:cBhvr>
                                        <p:cTn id="30" dur="1" fill="hold">
                                          <p:stCondLst>
                                            <p:cond delay="0"/>
                                          </p:stCondLst>
                                        </p:cTn>
                                        <p:tgtEl>
                                          <p:spTgt spid="7171">
                                            <p:txEl>
                                              <p:pRg st="5" end="5"/>
                                            </p:txEl>
                                          </p:spTgt>
                                        </p:tgtEl>
                                        <p:attrNameLst>
                                          <p:attrName>style.visibility</p:attrName>
                                        </p:attrNameLst>
                                      </p:cBhvr>
                                      <p:to>
                                        <p:strVal val="visible"/>
                                      </p:to>
                                    </p:set>
                                    <p:animEffect transition="in" filter="blinds(vertical)">
                                      <p:cBhvr>
                                        <p:cTn id="31" dur="500"/>
                                        <p:tgtEl>
                                          <p:spTgt spid="7171">
                                            <p:txEl>
                                              <p:pRg st="5" end="5"/>
                                            </p:txEl>
                                          </p:spTgt>
                                        </p:tgtEl>
                                      </p:cBhvr>
                                    </p:animEffect>
                                  </p:childTnLst>
                                </p:cTn>
                              </p:par>
                              <p:par>
                                <p:cTn id="32" presetID="3" presetClass="entr" presetSubtype="5" fill="hold" nodeType="withEffect">
                                  <p:stCondLst>
                                    <p:cond delay="0"/>
                                  </p:stCondLst>
                                  <p:childTnLst>
                                    <p:set>
                                      <p:cBhvr>
                                        <p:cTn id="33" dur="1" fill="hold">
                                          <p:stCondLst>
                                            <p:cond delay="0"/>
                                          </p:stCondLst>
                                        </p:cTn>
                                        <p:tgtEl>
                                          <p:spTgt spid="7171">
                                            <p:txEl>
                                              <p:pRg st="6" end="6"/>
                                            </p:txEl>
                                          </p:spTgt>
                                        </p:tgtEl>
                                        <p:attrNameLst>
                                          <p:attrName>style.visibility</p:attrName>
                                        </p:attrNameLst>
                                      </p:cBhvr>
                                      <p:to>
                                        <p:strVal val="visible"/>
                                      </p:to>
                                    </p:set>
                                    <p:animEffect transition="in" filter="blinds(vertical)">
                                      <p:cBhvr>
                                        <p:cTn id="34" dur="500"/>
                                        <p:tgtEl>
                                          <p:spTgt spid="7171">
                                            <p:txEl>
                                              <p:pRg st="6" end="6"/>
                                            </p:txEl>
                                          </p:spTgt>
                                        </p:tgtEl>
                                      </p:cBhvr>
                                    </p:animEffect>
                                  </p:childTnLst>
                                </p:cTn>
                              </p:par>
                              <p:par>
                                <p:cTn id="35" presetID="3" presetClass="entr" presetSubtype="5" fill="hold" nodeType="withEffect">
                                  <p:stCondLst>
                                    <p:cond delay="0"/>
                                  </p:stCondLst>
                                  <p:childTnLst>
                                    <p:set>
                                      <p:cBhvr>
                                        <p:cTn id="36" dur="1" fill="hold">
                                          <p:stCondLst>
                                            <p:cond delay="0"/>
                                          </p:stCondLst>
                                        </p:cTn>
                                        <p:tgtEl>
                                          <p:spTgt spid="7171">
                                            <p:txEl>
                                              <p:pRg st="7" end="7"/>
                                            </p:txEl>
                                          </p:spTgt>
                                        </p:tgtEl>
                                        <p:attrNameLst>
                                          <p:attrName>style.visibility</p:attrName>
                                        </p:attrNameLst>
                                      </p:cBhvr>
                                      <p:to>
                                        <p:strVal val="visible"/>
                                      </p:to>
                                    </p:set>
                                    <p:animEffect transition="in" filter="blinds(vertical)">
                                      <p:cBhvr>
                                        <p:cTn id="37" dur="500"/>
                                        <p:tgtEl>
                                          <p:spTgt spid="717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0750" y="463550"/>
            <a:ext cx="2057400" cy="2219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150" y="2825750"/>
            <a:ext cx="2514600" cy="1819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41367" y="1118870"/>
            <a:ext cx="1809750" cy="253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63950" y="1225550"/>
            <a:ext cx="2846070" cy="2320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3"/>
          <p:cNvSpPr txBox="1">
            <a:spLocks noChangeArrowheads="1"/>
          </p:cNvSpPr>
          <p:nvPr/>
        </p:nvSpPr>
        <p:spPr bwMode="auto">
          <a:xfrm>
            <a:off x="463550" y="4806950"/>
            <a:ext cx="8305800" cy="1897955"/>
          </a:xfrm>
          <a:prstGeom prst="rect">
            <a:avLst/>
          </a:prstGeom>
          <a:noFill/>
          <a:ln w="12700">
            <a:solidFill>
              <a:schemeClr val="tx1">
                <a:alpha val="50000"/>
              </a:schemeClr>
            </a:solidFill>
            <a:miter lim="800000"/>
            <a:headEnd/>
            <a:tailEnd/>
          </a:ln>
        </p:spPr>
        <p:txBody>
          <a:bodyPr vert="horz" wrap="square" lIns="63500" tIns="25400" rIns="63500" bIns="25400" numCol="1" anchor="t" anchorCtr="0" compatLnSpc="1">
            <a:prstTxWarp prst="textNoShape">
              <a:avLst/>
            </a:prstTxWarp>
            <a:spAutoFit/>
          </a:bodyPr>
          <a:lst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mn-ea"/>
                <a:cs typeface="+mn-cs"/>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defRPr>
            </a:lvl9pPr>
          </a:lstStyle>
          <a:p>
            <a:pPr marL="231775" lvl="1" indent="0">
              <a:lnSpc>
                <a:spcPct val="150000"/>
              </a:lnSpc>
              <a:spcBef>
                <a:spcPct val="40000"/>
              </a:spcBef>
              <a:buNone/>
            </a:pPr>
            <a:r>
              <a:rPr lang="en-US" sz="2000" b="0" kern="0" dirty="0" err="1" smtClean="0"/>
              <a:t>Pantaenus</a:t>
            </a:r>
            <a:r>
              <a:rPr lang="en-US" sz="2000" b="0" kern="0" dirty="0" smtClean="0"/>
              <a:t> was attributed with developing the Coptic alphabet using the Greek alphabet with the addition of 6 or 7 signs from the </a:t>
            </a:r>
            <a:r>
              <a:rPr lang="en-US" sz="2000" b="0" kern="0" dirty="0" smtClean="0">
                <a:solidFill>
                  <a:srgbClr val="FF0000"/>
                </a:solidFill>
              </a:rPr>
              <a:t>Demotic</a:t>
            </a:r>
            <a:r>
              <a:rPr lang="en-US" sz="2000" b="0" kern="0" dirty="0" smtClean="0"/>
              <a:t> script (which was used to write the ancient Egyptian language, </a:t>
            </a:r>
            <a:r>
              <a:rPr lang="en-US" sz="2000" b="0" kern="0" dirty="0" smtClean="0">
                <a:solidFill>
                  <a:srgbClr val="FF0000"/>
                </a:solidFill>
              </a:rPr>
              <a:t>Hieroglyphic</a:t>
            </a:r>
            <a:r>
              <a:rPr lang="en-US" sz="2000" b="0" kern="0" dirty="0" smtClean="0"/>
              <a:t>), and translated the Bible to Coptic.</a:t>
            </a:r>
            <a:endParaRPr lang="en-US" sz="2000" b="0" kern="0" dirty="0"/>
          </a:p>
        </p:txBody>
      </p:sp>
    </p:spTree>
    <p:extLst>
      <p:ext uri="{BB962C8B-B14F-4D97-AF65-F5344CB8AC3E}">
        <p14:creationId xmlns:p14="http://schemas.microsoft.com/office/powerpoint/2010/main" val="882081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530350" y="311150"/>
            <a:ext cx="5983288" cy="477838"/>
          </a:xfrm>
          <a:noFill/>
          <a:ln/>
        </p:spPr>
        <p:txBody>
          <a:bodyPr/>
          <a:lstStyle/>
          <a:p>
            <a:r>
              <a:rPr lang="en-US" sz="2800" dirty="0"/>
              <a:t>Abba Demetrius, The Vine-Dresser</a:t>
            </a:r>
          </a:p>
        </p:txBody>
      </p:sp>
      <p:sp>
        <p:nvSpPr>
          <p:cNvPr id="9219" name="Rectangle 3"/>
          <p:cNvSpPr>
            <a:spLocks noGrp="1" noChangeArrowheads="1"/>
          </p:cNvSpPr>
          <p:nvPr>
            <p:ph type="body" idx="1"/>
          </p:nvPr>
        </p:nvSpPr>
        <p:spPr bwMode="auto">
          <a:xfrm>
            <a:off x="539750" y="844550"/>
            <a:ext cx="6476999" cy="5960606"/>
          </a:xfrm>
          <a:noFill/>
          <a:ln w="12700">
            <a:miter lim="800000"/>
            <a:headEnd/>
            <a:tailEnd/>
          </a:ln>
        </p:spPr>
        <p:txBody>
          <a:bodyPr vert="horz" wrap="square" lIns="63500" tIns="25400" rIns="63500" bIns="25400" numCol="1" anchor="t" anchorCtr="0" compatLnSpc="1">
            <a:prstTxWarp prst="textNoShape">
              <a:avLst/>
            </a:prstTxWarp>
            <a:spAutoFit/>
          </a:bodyPr>
          <a:lstStyle/>
          <a:p>
            <a:pPr marL="342900" indent="-342900">
              <a:spcBef>
                <a:spcPct val="50000"/>
              </a:spcBef>
            </a:pPr>
            <a:r>
              <a:rPr lang="en-US" sz="2000" b="0" dirty="0"/>
              <a:t>Selected by a vision to become the 12th Pope while he was married.</a:t>
            </a:r>
          </a:p>
          <a:p>
            <a:pPr marL="342900" indent="-342900">
              <a:spcBef>
                <a:spcPct val="50000"/>
              </a:spcBef>
            </a:pPr>
            <a:r>
              <a:rPr lang="en-US" sz="2000" b="0" dirty="0"/>
              <a:t>Later on, it was revealed, by a miracle, that he lived in celibacy (like a monk) all the time.</a:t>
            </a:r>
          </a:p>
          <a:p>
            <a:pPr marL="342900" indent="-342900">
              <a:spcBef>
                <a:spcPct val="50000"/>
              </a:spcBef>
            </a:pPr>
            <a:r>
              <a:rPr lang="en-US" sz="2000" b="0" dirty="0"/>
              <a:t>He had little education but sought learning diligently specially after he was chosen.</a:t>
            </a:r>
          </a:p>
          <a:p>
            <a:pPr marL="342900" indent="-342900">
              <a:spcBef>
                <a:spcPct val="50000"/>
              </a:spcBef>
            </a:pPr>
            <a:r>
              <a:rPr lang="en-US" sz="2000" b="0" dirty="0" smtClean="0"/>
              <a:t>Under his auspices </a:t>
            </a:r>
            <a:r>
              <a:rPr lang="en-US" sz="2000" b="0" dirty="0"/>
              <a:t>the "Epact" </a:t>
            </a:r>
            <a:r>
              <a:rPr lang="en-US" sz="2000" b="0" dirty="0" smtClean="0"/>
              <a:t>was devised to </a:t>
            </a:r>
            <a:r>
              <a:rPr lang="en-US" sz="2000" b="0" dirty="0"/>
              <a:t>calculate the date of </a:t>
            </a:r>
            <a:r>
              <a:rPr lang="en-US" sz="2000" b="0" dirty="0" smtClean="0"/>
              <a:t>Easter.</a:t>
            </a:r>
          </a:p>
          <a:p>
            <a:pPr marL="342900" indent="-342900">
              <a:spcBef>
                <a:spcPct val="50000"/>
              </a:spcBef>
            </a:pPr>
            <a:r>
              <a:rPr lang="en-US" sz="2000" b="0" dirty="0" smtClean="0"/>
              <a:t>He </a:t>
            </a:r>
            <a:r>
              <a:rPr lang="en-US" sz="2000" b="0" dirty="0"/>
              <a:t>was exiled under the persecution of Emperor Severus and returned to his throne after the persecution ceased.</a:t>
            </a:r>
          </a:p>
          <a:p>
            <a:pPr marL="342900" indent="-342900">
              <a:spcBef>
                <a:spcPct val="50000"/>
              </a:spcBef>
            </a:pPr>
            <a:r>
              <a:rPr lang="en-US" sz="2000" b="0" dirty="0"/>
              <a:t>He appointed Origen dean to the School of Alexandria but had to excommunicate him when Origen accepted to be ordained to Priesthood in Palestine </a:t>
            </a:r>
            <a:r>
              <a:rPr lang="en-US" sz="2000" b="0" dirty="0" smtClean="0"/>
              <a:t>  (</a:t>
            </a:r>
            <a:r>
              <a:rPr lang="en-US" sz="2000" b="0" dirty="0"/>
              <a:t>some wrong teachings were </a:t>
            </a:r>
            <a:r>
              <a:rPr lang="en-US" sz="2000" b="0" dirty="0" smtClean="0"/>
              <a:t>also attributed to Origen</a:t>
            </a:r>
            <a:r>
              <a:rPr lang="en-US" sz="2000" b="0" dirty="0"/>
              <a:t>.)</a:t>
            </a:r>
          </a:p>
          <a:p>
            <a:pPr marL="342900" indent="-342900">
              <a:spcBef>
                <a:spcPct val="50000"/>
              </a:spcBef>
            </a:pPr>
            <a:r>
              <a:rPr lang="en-US" sz="2000" b="0" dirty="0"/>
              <a:t>He never ceased to teach and seek learning until his death at the age of 105 years.</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9149" y="2216150"/>
            <a:ext cx="1781175" cy="2571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9219">
                                            <p:txEl>
                                              <p:pRg st="1" end="1"/>
                                            </p:txEl>
                                          </p:spTgt>
                                        </p:tgtEl>
                                        <p:attrNameLst>
                                          <p:attrName>style.visibility</p:attrName>
                                        </p:attrNameLst>
                                      </p:cBhvr>
                                      <p:to>
                                        <p:strVal val="visible"/>
                                      </p:to>
                                    </p:set>
                                    <p:anim calcmode="lin" valueType="num">
                                      <p:cBhvr additive="base">
                                        <p:cTn id="13" dur="500" fill="hold"/>
                                        <p:tgtEl>
                                          <p:spTgt spid="92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9219">
                                            <p:txEl>
                                              <p:pRg st="2" end="2"/>
                                            </p:txEl>
                                          </p:spTgt>
                                        </p:tgtEl>
                                        <p:attrNameLst>
                                          <p:attrName>style.visibility</p:attrName>
                                        </p:attrNameLst>
                                      </p:cBhvr>
                                      <p:to>
                                        <p:strVal val="visible"/>
                                      </p:to>
                                    </p:set>
                                    <p:anim calcmode="lin" valueType="num">
                                      <p:cBhvr additive="base">
                                        <p:cTn id="19" dur="500" fill="hold"/>
                                        <p:tgtEl>
                                          <p:spTgt spid="92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2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9219">
                                            <p:txEl>
                                              <p:pRg st="3" end="3"/>
                                            </p:txEl>
                                          </p:spTgt>
                                        </p:tgtEl>
                                        <p:attrNameLst>
                                          <p:attrName>style.visibility</p:attrName>
                                        </p:attrNameLst>
                                      </p:cBhvr>
                                      <p:to>
                                        <p:strVal val="visible"/>
                                      </p:to>
                                    </p:set>
                                    <p:anim calcmode="lin" valueType="num">
                                      <p:cBhvr additive="base">
                                        <p:cTn id="25" dur="500" fill="hold"/>
                                        <p:tgtEl>
                                          <p:spTgt spid="921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2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9219">
                                            <p:txEl>
                                              <p:pRg st="4" end="4"/>
                                            </p:txEl>
                                          </p:spTgt>
                                        </p:tgtEl>
                                        <p:attrNameLst>
                                          <p:attrName>style.visibility</p:attrName>
                                        </p:attrNameLst>
                                      </p:cBhvr>
                                      <p:to>
                                        <p:strVal val="visible"/>
                                      </p:to>
                                    </p:set>
                                    <p:anim calcmode="lin" valueType="num">
                                      <p:cBhvr additive="base">
                                        <p:cTn id="31" dur="500" fill="hold"/>
                                        <p:tgtEl>
                                          <p:spTgt spid="921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921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9219">
                                            <p:txEl>
                                              <p:pRg st="5" end="5"/>
                                            </p:txEl>
                                          </p:spTgt>
                                        </p:tgtEl>
                                        <p:attrNameLst>
                                          <p:attrName>style.visibility</p:attrName>
                                        </p:attrNameLst>
                                      </p:cBhvr>
                                      <p:to>
                                        <p:strVal val="visible"/>
                                      </p:to>
                                    </p:set>
                                    <p:anim calcmode="lin" valueType="num">
                                      <p:cBhvr additive="base">
                                        <p:cTn id="37" dur="500" fill="hold"/>
                                        <p:tgtEl>
                                          <p:spTgt spid="921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921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9219">
                                            <p:txEl>
                                              <p:pRg st="6" end="6"/>
                                            </p:txEl>
                                          </p:spTgt>
                                        </p:tgtEl>
                                        <p:attrNameLst>
                                          <p:attrName>style.visibility</p:attrName>
                                        </p:attrNameLst>
                                      </p:cBhvr>
                                      <p:to>
                                        <p:strVal val="visible"/>
                                      </p:to>
                                    </p:set>
                                    <p:anim calcmode="lin" valueType="num">
                                      <p:cBhvr additive="base">
                                        <p:cTn id="43" dur="500" fill="hold"/>
                                        <p:tgtEl>
                                          <p:spTgt spid="9219">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921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435350" y="158750"/>
            <a:ext cx="1600200" cy="600075"/>
          </a:xfrm>
          <a:noFill/>
          <a:ln/>
        </p:spPr>
        <p:txBody>
          <a:bodyPr/>
          <a:lstStyle/>
          <a:p>
            <a:r>
              <a:rPr lang="en-US" sz="3600"/>
              <a:t>Origen</a:t>
            </a:r>
          </a:p>
        </p:txBody>
      </p:sp>
      <p:sp>
        <p:nvSpPr>
          <p:cNvPr id="43011" name="Rectangle 3"/>
          <p:cNvSpPr>
            <a:spLocks noGrp="1" noChangeArrowheads="1"/>
          </p:cNvSpPr>
          <p:nvPr>
            <p:ph type="body" idx="1"/>
          </p:nvPr>
        </p:nvSpPr>
        <p:spPr bwMode="auto">
          <a:xfrm>
            <a:off x="234950" y="889000"/>
            <a:ext cx="8674100" cy="5822950"/>
          </a:xfrm>
          <a:noFill/>
          <a:ln w="12700">
            <a:miter lim="800000"/>
            <a:headEnd/>
            <a:tailEnd/>
          </a:ln>
        </p:spPr>
        <p:txBody>
          <a:bodyPr vert="horz" wrap="square" lIns="63500" tIns="25400" rIns="63500" bIns="25400" numCol="1" anchor="t" anchorCtr="0" compatLnSpc="1">
            <a:prstTxWarp prst="textNoShape">
              <a:avLst/>
            </a:prstTxWarp>
            <a:spAutoFit/>
          </a:bodyPr>
          <a:lstStyle/>
          <a:p>
            <a:pPr marL="342900" indent="-342900">
              <a:lnSpc>
                <a:spcPct val="85000"/>
              </a:lnSpc>
              <a:spcBef>
                <a:spcPct val="40000"/>
              </a:spcBef>
            </a:pPr>
            <a:r>
              <a:rPr lang="en-US" sz="2000" b="0"/>
              <a:t>Born of Christian parents. His father was martyred while he was young. Despite his young age and the burden of his family (six younger brothers and a mother), he wrote encouraging his father saying, "Change not your resolution because of us."</a:t>
            </a:r>
          </a:p>
          <a:p>
            <a:pPr marL="342900" indent="-342900">
              <a:lnSpc>
                <a:spcPct val="85000"/>
              </a:lnSpc>
              <a:spcBef>
                <a:spcPct val="40000"/>
              </a:spcBef>
            </a:pPr>
            <a:r>
              <a:rPr lang="en-US" sz="2000" b="0"/>
              <a:t>He became the dean of the School of Alexandria at the age of 18 years.</a:t>
            </a:r>
          </a:p>
          <a:p>
            <a:pPr marL="342900" indent="-342900">
              <a:lnSpc>
                <a:spcPct val="85000"/>
              </a:lnSpc>
              <a:spcBef>
                <a:spcPct val="40000"/>
              </a:spcBef>
            </a:pPr>
            <a:r>
              <a:rPr lang="en-US" sz="2000" b="0"/>
              <a:t>He supported the martyrs and confessors throughout the persecution endangering his own life.</a:t>
            </a:r>
          </a:p>
          <a:p>
            <a:pPr marL="342900" indent="-342900">
              <a:lnSpc>
                <a:spcPct val="85000"/>
              </a:lnSpc>
              <a:spcBef>
                <a:spcPct val="40000"/>
              </a:spcBef>
            </a:pPr>
            <a:r>
              <a:rPr lang="en-US" sz="2000" b="0"/>
              <a:t>He organized the study in the School of Alexandria considerably and wrote numerous books (some say 6,000 manuscripts). One of his major works is the “HEXAPLA”.</a:t>
            </a:r>
          </a:p>
          <a:p>
            <a:pPr marL="342900" indent="-342900">
              <a:lnSpc>
                <a:spcPct val="85000"/>
              </a:lnSpc>
              <a:spcBef>
                <a:spcPct val="40000"/>
              </a:spcBef>
            </a:pPr>
            <a:r>
              <a:rPr lang="en-US" sz="2000" b="0"/>
              <a:t>He interpreted the scripture in </a:t>
            </a:r>
            <a:r>
              <a:rPr lang="en-US" sz="2000" b="0" u="sng"/>
              <a:t>allegorical</a:t>
            </a:r>
            <a:r>
              <a:rPr lang="en-US" sz="2000" b="0"/>
              <a:t> and </a:t>
            </a:r>
            <a:r>
              <a:rPr lang="en-US" sz="2000" b="0" u="sng"/>
              <a:t>spiritual</a:t>
            </a:r>
            <a:r>
              <a:rPr lang="en-US" sz="2000" b="0"/>
              <a:t> sense; versus the Jewish and Gnostic </a:t>
            </a:r>
            <a:r>
              <a:rPr lang="en-US" sz="2000" b="0" u="sng"/>
              <a:t>literal</a:t>
            </a:r>
            <a:r>
              <a:rPr lang="en-US" sz="2000" b="0"/>
              <a:t> interpretation.</a:t>
            </a:r>
          </a:p>
          <a:p>
            <a:pPr marL="342900" indent="-342900">
              <a:lnSpc>
                <a:spcPct val="85000"/>
              </a:lnSpc>
              <a:spcBef>
                <a:spcPct val="40000"/>
              </a:spcBef>
            </a:pPr>
            <a:r>
              <a:rPr lang="en-US" sz="2000" b="0"/>
              <a:t>His writing aimed at showing: (1) God as a the loving and beneficent Creator, and (2) People as the free creatures.</a:t>
            </a:r>
          </a:p>
          <a:p>
            <a:pPr marL="342900" indent="-342900">
              <a:lnSpc>
                <a:spcPct val="85000"/>
              </a:lnSpc>
              <a:spcBef>
                <a:spcPct val="40000"/>
              </a:spcBef>
            </a:pPr>
            <a:r>
              <a:rPr lang="en-US" sz="2000" b="0"/>
              <a:t>He went to Palestine to teach where he spent the rest of his life teaching and preaching.</a:t>
            </a:r>
          </a:p>
          <a:p>
            <a:pPr marL="342900" indent="-342900">
              <a:lnSpc>
                <a:spcPct val="85000"/>
              </a:lnSpc>
              <a:spcBef>
                <a:spcPct val="40000"/>
              </a:spcBef>
            </a:pPr>
            <a:r>
              <a:rPr lang="en-US" sz="2000" b="0"/>
              <a:t>Although he was excommunicated by Abba Demetrius, he had supporters and was pardoned by both Abba Heraclas and Abba Dionysius who were his students at the School of Alexandria.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additive="base">
                                        <p:cTn id="7" dur="500" fill="hold"/>
                                        <p:tgtEl>
                                          <p:spTgt spid="430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0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3011">
                                            <p:txEl>
                                              <p:pRg st="1" end="1"/>
                                            </p:txEl>
                                          </p:spTgt>
                                        </p:tgtEl>
                                        <p:attrNameLst>
                                          <p:attrName>style.visibility</p:attrName>
                                        </p:attrNameLst>
                                      </p:cBhvr>
                                      <p:to>
                                        <p:strVal val="visible"/>
                                      </p:to>
                                    </p:set>
                                    <p:anim calcmode="lin" valueType="num">
                                      <p:cBhvr additive="base">
                                        <p:cTn id="13" dur="500" fill="hold"/>
                                        <p:tgtEl>
                                          <p:spTgt spid="430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0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43011">
                                            <p:txEl>
                                              <p:pRg st="2" end="2"/>
                                            </p:txEl>
                                          </p:spTgt>
                                        </p:tgtEl>
                                        <p:attrNameLst>
                                          <p:attrName>style.visibility</p:attrName>
                                        </p:attrNameLst>
                                      </p:cBhvr>
                                      <p:to>
                                        <p:strVal val="visible"/>
                                      </p:to>
                                    </p:set>
                                    <p:anim calcmode="lin" valueType="num">
                                      <p:cBhvr additive="base">
                                        <p:cTn id="19" dur="500" fill="hold"/>
                                        <p:tgtEl>
                                          <p:spTgt spid="4301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0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43011">
                                            <p:txEl>
                                              <p:pRg st="3" end="3"/>
                                            </p:txEl>
                                          </p:spTgt>
                                        </p:tgtEl>
                                        <p:attrNameLst>
                                          <p:attrName>style.visibility</p:attrName>
                                        </p:attrNameLst>
                                      </p:cBhvr>
                                      <p:to>
                                        <p:strVal val="visible"/>
                                      </p:to>
                                    </p:set>
                                    <p:anim calcmode="lin" valueType="num">
                                      <p:cBhvr additive="base">
                                        <p:cTn id="25" dur="500" fill="hold"/>
                                        <p:tgtEl>
                                          <p:spTgt spid="4301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01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43011">
                                            <p:txEl>
                                              <p:pRg st="4" end="4"/>
                                            </p:txEl>
                                          </p:spTgt>
                                        </p:tgtEl>
                                        <p:attrNameLst>
                                          <p:attrName>style.visibility</p:attrName>
                                        </p:attrNameLst>
                                      </p:cBhvr>
                                      <p:to>
                                        <p:strVal val="visible"/>
                                      </p:to>
                                    </p:set>
                                    <p:anim calcmode="lin" valueType="num">
                                      <p:cBhvr additive="base">
                                        <p:cTn id="31" dur="500" fill="hold"/>
                                        <p:tgtEl>
                                          <p:spTgt spid="4301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301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43011">
                                            <p:txEl>
                                              <p:pRg st="5" end="5"/>
                                            </p:txEl>
                                          </p:spTgt>
                                        </p:tgtEl>
                                        <p:attrNameLst>
                                          <p:attrName>style.visibility</p:attrName>
                                        </p:attrNameLst>
                                      </p:cBhvr>
                                      <p:to>
                                        <p:strVal val="visible"/>
                                      </p:to>
                                    </p:set>
                                    <p:anim calcmode="lin" valueType="num">
                                      <p:cBhvr additive="base">
                                        <p:cTn id="37" dur="500" fill="hold"/>
                                        <p:tgtEl>
                                          <p:spTgt spid="4301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301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43011">
                                            <p:txEl>
                                              <p:pRg st="6" end="6"/>
                                            </p:txEl>
                                          </p:spTgt>
                                        </p:tgtEl>
                                        <p:attrNameLst>
                                          <p:attrName>style.visibility</p:attrName>
                                        </p:attrNameLst>
                                      </p:cBhvr>
                                      <p:to>
                                        <p:strVal val="visible"/>
                                      </p:to>
                                    </p:set>
                                    <p:anim calcmode="lin" valueType="num">
                                      <p:cBhvr additive="base">
                                        <p:cTn id="43" dur="500" fill="hold"/>
                                        <p:tgtEl>
                                          <p:spTgt spid="43011">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301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43011">
                                            <p:txEl>
                                              <p:pRg st="7" end="7"/>
                                            </p:txEl>
                                          </p:spTgt>
                                        </p:tgtEl>
                                        <p:attrNameLst>
                                          <p:attrName>style.visibility</p:attrName>
                                        </p:attrNameLst>
                                      </p:cBhvr>
                                      <p:to>
                                        <p:strVal val="visible"/>
                                      </p:to>
                                    </p:set>
                                    <p:anim calcmode="lin" valueType="num">
                                      <p:cBhvr additive="base">
                                        <p:cTn id="49" dur="500" fill="hold"/>
                                        <p:tgtEl>
                                          <p:spTgt spid="43011">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301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0" y="0"/>
            <a:ext cx="3838575" cy="355600"/>
          </a:xfrm>
          <a:noFill/>
          <a:ln/>
        </p:spPr>
        <p:txBody>
          <a:bodyPr/>
          <a:lstStyle/>
          <a:p>
            <a:r>
              <a:rPr lang="en-US"/>
              <a:t>The Apostolic Church in Egypt</a:t>
            </a:r>
          </a:p>
        </p:txBody>
      </p:sp>
      <p:sp>
        <p:nvSpPr>
          <p:cNvPr id="44035" name="Rectangle 3"/>
          <p:cNvSpPr>
            <a:spLocks noGrp="1" noChangeArrowheads="1"/>
          </p:cNvSpPr>
          <p:nvPr>
            <p:ph type="body" idx="1"/>
          </p:nvPr>
        </p:nvSpPr>
        <p:spPr bwMode="auto">
          <a:xfrm>
            <a:off x="25400" y="560388"/>
            <a:ext cx="9131300" cy="5160962"/>
          </a:xfrm>
          <a:noFill/>
          <a:ln w="12700">
            <a:miter lim="800000"/>
            <a:headEnd/>
            <a:tailEnd/>
          </a:ln>
        </p:spPr>
        <p:txBody>
          <a:bodyPr vert="horz" wrap="square" lIns="63500" tIns="25400" rIns="63500" bIns="25400" numCol="1" anchor="t" anchorCtr="0" compatLnSpc="1">
            <a:prstTxWarp prst="textNoShape">
              <a:avLst/>
            </a:prstTxWarp>
            <a:spAutoFit/>
          </a:bodyPr>
          <a:lstStyle/>
          <a:p>
            <a:pPr marL="342900" indent="-342900">
              <a:lnSpc>
                <a:spcPct val="95000"/>
              </a:lnSpc>
              <a:spcBef>
                <a:spcPct val="35000"/>
              </a:spcBef>
              <a:buFontTx/>
              <a:buNone/>
            </a:pPr>
            <a:r>
              <a:rPr lang="en-US" b="0">
                <a:solidFill>
                  <a:schemeClr val="accent1"/>
                </a:solidFill>
              </a:rPr>
              <a:t>The School of Alexandria</a:t>
            </a:r>
          </a:p>
          <a:p>
            <a:pPr marL="342900" indent="-342900">
              <a:lnSpc>
                <a:spcPct val="95000"/>
              </a:lnSpc>
              <a:spcBef>
                <a:spcPct val="35000"/>
              </a:spcBef>
              <a:buFontTx/>
              <a:buNone/>
            </a:pPr>
            <a:r>
              <a:rPr lang="en-US" b="0"/>
              <a:t>5.	Name five of the famous leaders of the School of Alexandria.</a:t>
            </a:r>
          </a:p>
          <a:p>
            <a:pPr marL="342900" indent="-342900">
              <a:lnSpc>
                <a:spcPct val="95000"/>
              </a:lnSpc>
              <a:spcBef>
                <a:spcPct val="35000"/>
              </a:spcBef>
              <a:buFontTx/>
              <a:buNone/>
            </a:pPr>
            <a:endParaRPr lang="en-US" b="0"/>
          </a:p>
          <a:p>
            <a:pPr marL="342900" indent="-342900">
              <a:lnSpc>
                <a:spcPct val="95000"/>
              </a:lnSpc>
              <a:spcBef>
                <a:spcPct val="35000"/>
              </a:spcBef>
              <a:buFontTx/>
              <a:buNone/>
            </a:pPr>
            <a:endParaRPr lang="en-US" b="0"/>
          </a:p>
          <a:p>
            <a:pPr marL="342900" indent="-342900">
              <a:lnSpc>
                <a:spcPct val="95000"/>
              </a:lnSpc>
              <a:spcBef>
                <a:spcPct val="35000"/>
              </a:spcBef>
              <a:buFontTx/>
              <a:buNone/>
            </a:pPr>
            <a:r>
              <a:rPr lang="en-US" b="0"/>
              <a:t>6.	Who developed the Coptic Language and how?</a:t>
            </a:r>
          </a:p>
          <a:p>
            <a:pPr marL="342900" indent="-342900">
              <a:lnSpc>
                <a:spcPct val="95000"/>
              </a:lnSpc>
              <a:spcBef>
                <a:spcPct val="35000"/>
              </a:spcBef>
              <a:buFontTx/>
              <a:buNone/>
            </a:pPr>
            <a:endParaRPr lang="en-US" b="0"/>
          </a:p>
          <a:p>
            <a:pPr marL="342900" indent="-342900">
              <a:lnSpc>
                <a:spcPct val="95000"/>
              </a:lnSpc>
              <a:spcBef>
                <a:spcPct val="35000"/>
              </a:spcBef>
              <a:buFontTx/>
              <a:buNone/>
            </a:pPr>
            <a:endParaRPr lang="en-US" b="0"/>
          </a:p>
          <a:p>
            <a:pPr marL="342900" indent="-342900">
              <a:lnSpc>
                <a:spcPct val="95000"/>
              </a:lnSpc>
              <a:spcBef>
                <a:spcPct val="35000"/>
              </a:spcBef>
              <a:buFontTx/>
              <a:buNone/>
            </a:pPr>
            <a:r>
              <a:rPr lang="en-US" b="0"/>
              <a:t>7.	What are the major achievements of Abba Demetrius?</a:t>
            </a:r>
          </a:p>
          <a:p>
            <a:pPr marL="342900" indent="-342900">
              <a:lnSpc>
                <a:spcPct val="95000"/>
              </a:lnSpc>
              <a:spcBef>
                <a:spcPct val="35000"/>
              </a:spcBef>
              <a:buFontTx/>
              <a:buNone/>
            </a:pPr>
            <a:endParaRPr lang="en-US" b="0"/>
          </a:p>
          <a:p>
            <a:pPr marL="342900" indent="-342900">
              <a:lnSpc>
                <a:spcPct val="95000"/>
              </a:lnSpc>
              <a:spcBef>
                <a:spcPct val="35000"/>
              </a:spcBef>
              <a:buFontTx/>
              <a:buNone/>
            </a:pPr>
            <a:endParaRPr lang="en-US" b="0"/>
          </a:p>
          <a:p>
            <a:pPr marL="342900" indent="-342900">
              <a:lnSpc>
                <a:spcPct val="95000"/>
              </a:lnSpc>
              <a:spcBef>
                <a:spcPct val="35000"/>
              </a:spcBef>
              <a:buFontTx/>
              <a:buNone/>
            </a:pPr>
            <a:r>
              <a:rPr lang="en-US" b="0"/>
              <a:t>8.	Origen was one of the best Church writers and teachers, how?</a:t>
            </a:r>
          </a:p>
        </p:txBody>
      </p:sp>
      <p:sp>
        <p:nvSpPr>
          <p:cNvPr id="44036" name="Rectangle 4"/>
          <p:cNvSpPr>
            <a:spLocks noChangeArrowheads="1"/>
          </p:cNvSpPr>
          <p:nvPr/>
        </p:nvSpPr>
        <p:spPr bwMode="auto">
          <a:xfrm>
            <a:off x="539750" y="2828925"/>
            <a:ext cx="7467600" cy="1089529"/>
          </a:xfrm>
          <a:prstGeom prst="rect">
            <a:avLst/>
          </a:prstGeom>
          <a:noFill/>
          <a:ln w="12700">
            <a:noFill/>
            <a:miter lim="800000"/>
            <a:headEnd/>
            <a:tailEnd/>
          </a:ln>
          <a:effectLst/>
        </p:spPr>
        <p:txBody>
          <a:bodyPr>
            <a:spAutoFit/>
          </a:bodyPr>
          <a:lstStyle/>
          <a:p>
            <a:pPr>
              <a:spcBef>
                <a:spcPct val="15000"/>
              </a:spcBef>
            </a:pPr>
            <a:r>
              <a:rPr lang="en-US" b="0" dirty="0" err="1" smtClean="0">
                <a:solidFill>
                  <a:srgbClr val="FF0000"/>
                </a:solidFill>
              </a:rPr>
              <a:t>Pantaenus</a:t>
            </a:r>
            <a:r>
              <a:rPr lang="en-US" b="0" dirty="0" smtClean="0">
                <a:solidFill>
                  <a:srgbClr val="FF0000"/>
                </a:solidFill>
              </a:rPr>
              <a:t> established the Coptic script using the Greek alphabet (with 6 or 7 signs from the Demotic script – which was used to write the ancient Egyptian language, Hieroglyphic), and translated the Bible to Coptic</a:t>
            </a:r>
            <a:endParaRPr lang="en-US" b="0" dirty="0">
              <a:solidFill>
                <a:srgbClr val="FF0000"/>
              </a:solidFill>
            </a:endParaRPr>
          </a:p>
        </p:txBody>
      </p:sp>
      <p:sp>
        <p:nvSpPr>
          <p:cNvPr id="44037" name="Rectangle 5"/>
          <p:cNvSpPr>
            <a:spLocks noChangeArrowheads="1"/>
          </p:cNvSpPr>
          <p:nvPr/>
        </p:nvSpPr>
        <p:spPr bwMode="auto">
          <a:xfrm>
            <a:off x="539750" y="1403350"/>
            <a:ext cx="7467600" cy="1041400"/>
          </a:xfrm>
          <a:prstGeom prst="rect">
            <a:avLst/>
          </a:prstGeom>
          <a:noFill/>
          <a:ln w="12700">
            <a:noFill/>
            <a:miter lim="800000"/>
            <a:headEnd/>
            <a:tailEnd/>
          </a:ln>
          <a:effectLst/>
        </p:spPr>
        <p:txBody>
          <a:bodyPr>
            <a:spAutoFit/>
          </a:bodyPr>
          <a:lstStyle/>
          <a:p>
            <a:pPr>
              <a:lnSpc>
                <a:spcPct val="75000"/>
              </a:lnSpc>
              <a:spcBef>
                <a:spcPct val="15000"/>
              </a:spcBef>
              <a:tabLst>
                <a:tab pos="2286000" algn="l"/>
                <a:tab pos="4114800" algn="l"/>
              </a:tabLst>
            </a:pPr>
            <a:r>
              <a:rPr lang="en-US" b="0">
                <a:solidFill>
                  <a:schemeClr val="accent1"/>
                </a:solidFill>
              </a:rPr>
              <a:t>Athenaghoras	Pantaenus	Clement of Alexandria</a:t>
            </a:r>
          </a:p>
          <a:p>
            <a:pPr>
              <a:lnSpc>
                <a:spcPct val="75000"/>
              </a:lnSpc>
              <a:spcBef>
                <a:spcPct val="15000"/>
              </a:spcBef>
              <a:tabLst>
                <a:tab pos="2286000" algn="l"/>
                <a:tab pos="4114800" algn="l"/>
              </a:tabLst>
            </a:pPr>
            <a:r>
              <a:rPr lang="en-US" b="0">
                <a:solidFill>
                  <a:schemeClr val="accent1"/>
                </a:solidFill>
              </a:rPr>
              <a:t>Origen	Heraclas	St. Dionysius </a:t>
            </a:r>
          </a:p>
          <a:p>
            <a:pPr>
              <a:lnSpc>
                <a:spcPct val="75000"/>
              </a:lnSpc>
              <a:spcBef>
                <a:spcPct val="15000"/>
              </a:spcBef>
              <a:tabLst>
                <a:tab pos="2286000" algn="l"/>
                <a:tab pos="4114800" algn="l"/>
              </a:tabLst>
            </a:pPr>
            <a:r>
              <a:rPr lang="en-US" b="0">
                <a:solidFill>
                  <a:schemeClr val="accent1"/>
                </a:solidFill>
              </a:rPr>
              <a:t>Theognostus	Pierius	St. Peter, the Seal of Martyrs</a:t>
            </a:r>
          </a:p>
          <a:p>
            <a:pPr>
              <a:lnSpc>
                <a:spcPct val="75000"/>
              </a:lnSpc>
              <a:spcBef>
                <a:spcPct val="15000"/>
              </a:spcBef>
              <a:tabLst>
                <a:tab pos="2286000" algn="l"/>
                <a:tab pos="4114800" algn="l"/>
              </a:tabLst>
            </a:pPr>
            <a:r>
              <a:rPr lang="en-US" b="0">
                <a:solidFill>
                  <a:schemeClr val="accent1"/>
                </a:solidFill>
              </a:rPr>
              <a:t>St. Athanasius, the Apostolic	St. Didymius</a:t>
            </a:r>
          </a:p>
        </p:txBody>
      </p:sp>
      <p:sp>
        <p:nvSpPr>
          <p:cNvPr id="44038" name="Rectangle 6"/>
          <p:cNvSpPr>
            <a:spLocks noChangeArrowheads="1"/>
          </p:cNvSpPr>
          <p:nvPr/>
        </p:nvSpPr>
        <p:spPr bwMode="auto">
          <a:xfrm>
            <a:off x="539750" y="4298950"/>
            <a:ext cx="7467600" cy="1041400"/>
          </a:xfrm>
          <a:prstGeom prst="rect">
            <a:avLst/>
          </a:prstGeom>
          <a:noFill/>
          <a:ln w="12700">
            <a:noFill/>
            <a:miter lim="800000"/>
            <a:headEnd/>
            <a:tailEnd/>
          </a:ln>
          <a:effectLst/>
        </p:spPr>
        <p:txBody>
          <a:bodyPr>
            <a:spAutoFit/>
          </a:bodyPr>
          <a:lstStyle/>
          <a:p>
            <a:pPr>
              <a:lnSpc>
                <a:spcPct val="75000"/>
              </a:lnSpc>
              <a:spcBef>
                <a:spcPct val="15000"/>
              </a:spcBef>
            </a:pPr>
            <a:r>
              <a:rPr lang="en-US" b="0">
                <a:solidFill>
                  <a:schemeClr val="accent1"/>
                </a:solidFill>
              </a:rPr>
              <a:t>He devised the "Epact" to calculate the date of Easter</a:t>
            </a:r>
          </a:p>
          <a:p>
            <a:pPr>
              <a:lnSpc>
                <a:spcPct val="75000"/>
              </a:lnSpc>
              <a:spcBef>
                <a:spcPct val="15000"/>
              </a:spcBef>
            </a:pPr>
            <a:r>
              <a:rPr lang="en-US" b="0">
                <a:solidFill>
                  <a:schemeClr val="accent1"/>
                </a:solidFill>
              </a:rPr>
              <a:t>He was exiled under the persecution of Emperor Severus</a:t>
            </a:r>
          </a:p>
          <a:p>
            <a:pPr>
              <a:lnSpc>
                <a:spcPct val="75000"/>
              </a:lnSpc>
              <a:spcBef>
                <a:spcPct val="15000"/>
              </a:spcBef>
            </a:pPr>
            <a:r>
              <a:rPr lang="en-US" b="0">
                <a:solidFill>
                  <a:schemeClr val="accent1"/>
                </a:solidFill>
              </a:rPr>
              <a:t>He appointed Origen dean to the School of Alexandria</a:t>
            </a:r>
          </a:p>
          <a:p>
            <a:pPr>
              <a:lnSpc>
                <a:spcPct val="75000"/>
              </a:lnSpc>
              <a:spcBef>
                <a:spcPct val="15000"/>
              </a:spcBef>
            </a:pPr>
            <a:r>
              <a:rPr lang="en-US" b="0">
                <a:solidFill>
                  <a:schemeClr val="accent1"/>
                </a:solidFill>
              </a:rPr>
              <a:t>He never ceased to teach and seek learning until his death</a:t>
            </a:r>
          </a:p>
        </p:txBody>
      </p:sp>
      <p:sp>
        <p:nvSpPr>
          <p:cNvPr id="44039" name="Rectangle 7"/>
          <p:cNvSpPr>
            <a:spLocks noChangeArrowheads="1"/>
          </p:cNvSpPr>
          <p:nvPr/>
        </p:nvSpPr>
        <p:spPr bwMode="auto">
          <a:xfrm>
            <a:off x="539750" y="5746750"/>
            <a:ext cx="8458200" cy="1041400"/>
          </a:xfrm>
          <a:prstGeom prst="rect">
            <a:avLst/>
          </a:prstGeom>
          <a:noFill/>
          <a:ln w="12700">
            <a:noFill/>
            <a:miter lim="800000"/>
            <a:headEnd/>
            <a:tailEnd/>
          </a:ln>
          <a:effectLst/>
        </p:spPr>
        <p:txBody>
          <a:bodyPr>
            <a:spAutoFit/>
          </a:bodyPr>
          <a:lstStyle/>
          <a:p>
            <a:pPr>
              <a:lnSpc>
                <a:spcPct val="75000"/>
              </a:lnSpc>
              <a:spcBef>
                <a:spcPct val="15000"/>
              </a:spcBef>
            </a:pPr>
            <a:r>
              <a:rPr lang="en-US" b="0">
                <a:solidFill>
                  <a:schemeClr val="accent1"/>
                </a:solidFill>
              </a:rPr>
              <a:t>He organized the study in the School of Alexandria considerably</a:t>
            </a:r>
            <a:endParaRPr lang="en-US">
              <a:solidFill>
                <a:schemeClr val="accent1"/>
              </a:solidFill>
            </a:endParaRPr>
          </a:p>
          <a:p>
            <a:pPr>
              <a:lnSpc>
                <a:spcPct val="75000"/>
              </a:lnSpc>
              <a:spcBef>
                <a:spcPct val="15000"/>
              </a:spcBef>
            </a:pPr>
            <a:r>
              <a:rPr lang="en-US" b="0">
                <a:solidFill>
                  <a:schemeClr val="accent1"/>
                </a:solidFill>
              </a:rPr>
              <a:t>He wrote numerous books (some say 6,000 manuscripts)</a:t>
            </a:r>
          </a:p>
          <a:p>
            <a:pPr>
              <a:lnSpc>
                <a:spcPct val="75000"/>
              </a:lnSpc>
              <a:spcBef>
                <a:spcPct val="15000"/>
              </a:spcBef>
            </a:pPr>
            <a:r>
              <a:rPr lang="en-US" b="0">
                <a:solidFill>
                  <a:schemeClr val="accent1"/>
                </a:solidFill>
              </a:rPr>
              <a:t>“HEXAPLA“ – comparison of OT manuscripts and translations – 28 years of study</a:t>
            </a:r>
          </a:p>
          <a:p>
            <a:pPr>
              <a:lnSpc>
                <a:spcPct val="75000"/>
              </a:lnSpc>
              <a:spcBef>
                <a:spcPct val="15000"/>
              </a:spcBef>
            </a:pPr>
            <a:r>
              <a:rPr lang="en-US" b="0">
                <a:solidFill>
                  <a:schemeClr val="accent1"/>
                </a:solidFill>
              </a:rPr>
              <a:t>He interpreted the scripture in </a:t>
            </a:r>
            <a:r>
              <a:rPr lang="en-US" b="0" u="sng">
                <a:solidFill>
                  <a:schemeClr val="accent1"/>
                </a:solidFill>
              </a:rPr>
              <a:t>spiritual</a:t>
            </a:r>
            <a:r>
              <a:rPr lang="en-US" b="0">
                <a:solidFill>
                  <a:schemeClr val="accent1"/>
                </a:solidFill>
              </a:rPr>
              <a:t> sense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44037"/>
                                        </p:tgtEl>
                                        <p:attrNameLst>
                                          <p:attrName>style.visibility</p:attrName>
                                        </p:attrNameLst>
                                      </p:cBhvr>
                                      <p:to>
                                        <p:strVal val="visible"/>
                                      </p:to>
                                    </p:set>
                                    <p:animEffect transition="in" filter="blinds(vertical)">
                                      <p:cBhvr>
                                        <p:cTn id="7" dur="500"/>
                                        <p:tgtEl>
                                          <p:spTgt spid="4403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44036"/>
                                        </p:tgtEl>
                                        <p:attrNameLst>
                                          <p:attrName>style.visibility</p:attrName>
                                        </p:attrNameLst>
                                      </p:cBhvr>
                                      <p:to>
                                        <p:strVal val="visible"/>
                                      </p:to>
                                    </p:set>
                                    <p:animEffect transition="in" filter="blinds(vertical)">
                                      <p:cBhvr>
                                        <p:cTn id="12" dur="500"/>
                                        <p:tgtEl>
                                          <p:spTgt spid="4403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44038"/>
                                        </p:tgtEl>
                                        <p:attrNameLst>
                                          <p:attrName>style.visibility</p:attrName>
                                        </p:attrNameLst>
                                      </p:cBhvr>
                                      <p:to>
                                        <p:strVal val="visible"/>
                                      </p:to>
                                    </p:set>
                                    <p:animEffect transition="in" filter="blinds(vertical)">
                                      <p:cBhvr>
                                        <p:cTn id="17" dur="500"/>
                                        <p:tgtEl>
                                          <p:spTgt spid="4403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5" fill="hold" grpId="0" nodeType="clickEffect">
                                  <p:stCondLst>
                                    <p:cond delay="0"/>
                                  </p:stCondLst>
                                  <p:childTnLst>
                                    <p:set>
                                      <p:cBhvr>
                                        <p:cTn id="21" dur="1" fill="hold">
                                          <p:stCondLst>
                                            <p:cond delay="0"/>
                                          </p:stCondLst>
                                        </p:cTn>
                                        <p:tgtEl>
                                          <p:spTgt spid="44039"/>
                                        </p:tgtEl>
                                        <p:attrNameLst>
                                          <p:attrName>style.visibility</p:attrName>
                                        </p:attrNameLst>
                                      </p:cBhvr>
                                      <p:to>
                                        <p:strVal val="visible"/>
                                      </p:to>
                                    </p:set>
                                    <p:animEffect transition="in" filter="blinds(vertical)">
                                      <p:cBhvr>
                                        <p:cTn id="22" dur="500"/>
                                        <p:tgtEl>
                                          <p:spTgt spid="440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p:bldP spid="44037" grpId="0"/>
      <p:bldP spid="44038" grpId="0"/>
      <p:bldP spid="4403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Image result for Cyrenaic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6350" y="3141980"/>
            <a:ext cx="4572000" cy="3131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256" y="2511425"/>
            <a:ext cx="2368296" cy="1773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052" y="4806950"/>
            <a:ext cx="3124200" cy="1466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7256" y="311150"/>
            <a:ext cx="2390775" cy="1914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4"/>
          <p:cNvSpPr txBox="1">
            <a:spLocks noChangeArrowheads="1"/>
          </p:cNvSpPr>
          <p:nvPr/>
        </p:nvSpPr>
        <p:spPr bwMode="auto">
          <a:xfrm>
            <a:off x="3359150" y="920750"/>
            <a:ext cx="5105400" cy="1867178"/>
          </a:xfrm>
          <a:prstGeom prst="rect">
            <a:avLst/>
          </a:prstGeom>
          <a:noFill/>
          <a:ln w="12700">
            <a:miter lim="800000"/>
            <a:headEnd/>
            <a:tailEnd/>
          </a:ln>
        </p:spPr>
        <p:txBody>
          <a:bodyPr vert="horz" wrap="square" lIns="63500" tIns="25400" rIns="63500" bIns="25400" numCol="1" anchor="t" anchorCtr="0" compatLnSpc="1">
            <a:prstTxWarp prst="textNoShape">
              <a:avLst/>
            </a:prstTxWarp>
            <a:spAutoFit/>
          </a:bodyPr>
          <a:lst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mn-ea"/>
                <a:cs typeface="+mn-cs"/>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defRPr>
            </a:lvl9pPr>
          </a:lstStyle>
          <a:p>
            <a:pPr marL="342900" indent="-342900">
              <a:spcBef>
                <a:spcPct val="50000"/>
              </a:spcBef>
            </a:pPr>
            <a:r>
              <a:rPr lang="en-US" sz="2000" b="0" kern="0" dirty="0" smtClean="0"/>
              <a:t>Born of righteous and wealthy Jewish parents, in Cyrene, one of the 5 cities of north Africa called Pentapolis.</a:t>
            </a:r>
          </a:p>
          <a:p>
            <a:pPr marL="342900" indent="-342900">
              <a:spcBef>
                <a:spcPct val="50000"/>
              </a:spcBef>
            </a:pPr>
            <a:r>
              <a:rPr lang="en-US" sz="2000" b="0" kern="0" dirty="0" smtClean="0"/>
              <a:t>They suffered loss of most of their possessions and migrated to Jerusalem, where Mark was brought up.</a:t>
            </a:r>
          </a:p>
        </p:txBody>
      </p:sp>
      <p:sp>
        <p:nvSpPr>
          <p:cNvPr id="8" name="Rectangle 2"/>
          <p:cNvSpPr txBox="1">
            <a:spLocks noChangeArrowheads="1"/>
          </p:cNvSpPr>
          <p:nvPr/>
        </p:nvSpPr>
        <p:spPr>
          <a:xfrm>
            <a:off x="3587750" y="158750"/>
            <a:ext cx="2667000" cy="600075"/>
          </a:xfrm>
          <a:prstGeom prst="rect">
            <a:avLst/>
          </a:prstGeom>
          <a:noFill/>
          <a:ln/>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charset="0"/>
              </a:defRPr>
            </a:lvl2pPr>
            <a:lvl3pPr algn="ctr" rtl="0" eaLnBrk="0" fontAlgn="base" hangingPunct="0">
              <a:spcBef>
                <a:spcPct val="0"/>
              </a:spcBef>
              <a:spcAft>
                <a:spcPct val="0"/>
              </a:spcAft>
              <a:defRPr sz="2000" b="1">
                <a:solidFill>
                  <a:schemeClr val="tx2"/>
                </a:solidFill>
                <a:latin typeface="Arial" charset="0"/>
              </a:defRPr>
            </a:lvl3pPr>
            <a:lvl4pPr algn="ctr" rtl="0" eaLnBrk="0" fontAlgn="base" hangingPunct="0">
              <a:spcBef>
                <a:spcPct val="0"/>
              </a:spcBef>
              <a:spcAft>
                <a:spcPct val="0"/>
              </a:spcAft>
              <a:defRPr sz="2000" b="1">
                <a:solidFill>
                  <a:schemeClr val="tx2"/>
                </a:solidFill>
                <a:latin typeface="Arial" charset="0"/>
              </a:defRPr>
            </a:lvl4pPr>
            <a:lvl5pPr algn="ctr" rtl="0" eaLnBrk="0" fontAlgn="base" hangingPunct="0">
              <a:spcBef>
                <a:spcPct val="0"/>
              </a:spcBef>
              <a:spcAft>
                <a:spcPct val="0"/>
              </a:spcAft>
              <a:defRPr sz="2000" b="1">
                <a:solidFill>
                  <a:schemeClr val="tx2"/>
                </a:solidFill>
                <a:latin typeface="Arial" charset="0"/>
              </a:defRPr>
            </a:lvl5pPr>
            <a:lvl6pPr marL="457200" algn="ctr" rtl="0" eaLnBrk="0" fontAlgn="base" hangingPunct="0">
              <a:spcBef>
                <a:spcPct val="0"/>
              </a:spcBef>
              <a:spcAft>
                <a:spcPct val="0"/>
              </a:spcAft>
              <a:defRPr sz="2000" b="1">
                <a:solidFill>
                  <a:schemeClr val="tx2"/>
                </a:solidFill>
                <a:latin typeface="Arial" charset="0"/>
              </a:defRPr>
            </a:lvl6pPr>
            <a:lvl7pPr marL="914400" algn="ctr" rtl="0" eaLnBrk="0" fontAlgn="base" hangingPunct="0">
              <a:spcBef>
                <a:spcPct val="0"/>
              </a:spcBef>
              <a:spcAft>
                <a:spcPct val="0"/>
              </a:spcAft>
              <a:defRPr sz="2000" b="1">
                <a:solidFill>
                  <a:schemeClr val="tx2"/>
                </a:solidFill>
                <a:latin typeface="Arial" charset="0"/>
              </a:defRPr>
            </a:lvl7pPr>
            <a:lvl8pPr marL="1371600" algn="ctr" rtl="0" eaLnBrk="0" fontAlgn="base" hangingPunct="0">
              <a:spcBef>
                <a:spcPct val="0"/>
              </a:spcBef>
              <a:spcAft>
                <a:spcPct val="0"/>
              </a:spcAft>
              <a:defRPr sz="2000" b="1">
                <a:solidFill>
                  <a:schemeClr val="tx2"/>
                </a:solidFill>
                <a:latin typeface="Arial" charset="0"/>
              </a:defRPr>
            </a:lvl8pPr>
            <a:lvl9pPr marL="1828800" algn="ctr" rtl="0" eaLnBrk="0" fontAlgn="base" hangingPunct="0">
              <a:spcBef>
                <a:spcPct val="0"/>
              </a:spcBef>
              <a:spcAft>
                <a:spcPct val="0"/>
              </a:spcAft>
              <a:defRPr sz="2000" b="1">
                <a:solidFill>
                  <a:schemeClr val="tx2"/>
                </a:solidFill>
                <a:latin typeface="Arial" charset="0"/>
              </a:defRPr>
            </a:lvl9pPr>
          </a:lstStyle>
          <a:p>
            <a:pPr>
              <a:lnSpc>
                <a:spcPct val="100000"/>
              </a:lnSpc>
            </a:pPr>
            <a:r>
              <a:rPr lang="en-US" sz="3200" kern="0" dirty="0" smtClean="0"/>
              <a:t>St. Mark</a:t>
            </a:r>
            <a:endParaRPr lang="en-US" sz="3200" kern="0" dirty="0"/>
          </a:p>
        </p:txBody>
      </p:sp>
    </p:spTree>
    <p:extLst>
      <p:ext uri="{BB962C8B-B14F-4D97-AF65-F5344CB8AC3E}">
        <p14:creationId xmlns:p14="http://schemas.microsoft.com/office/powerpoint/2010/main" val="2913450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587750" y="158750"/>
            <a:ext cx="1905000" cy="600075"/>
          </a:xfrm>
          <a:noFill/>
          <a:ln/>
        </p:spPr>
        <p:txBody>
          <a:bodyPr/>
          <a:lstStyle/>
          <a:p>
            <a:r>
              <a:rPr lang="en-US" sz="3600" dirty="0"/>
              <a:t>St. Mark</a:t>
            </a:r>
          </a:p>
        </p:txBody>
      </p:sp>
      <p:sp>
        <p:nvSpPr>
          <p:cNvPr id="5124" name="Rectangle 4"/>
          <p:cNvSpPr>
            <a:spLocks noGrp="1" noChangeArrowheads="1"/>
          </p:cNvSpPr>
          <p:nvPr>
            <p:ph type="body" idx="1"/>
          </p:nvPr>
        </p:nvSpPr>
        <p:spPr bwMode="auto">
          <a:xfrm>
            <a:off x="3721100" y="1160363"/>
            <a:ext cx="4953000" cy="2975173"/>
          </a:xfrm>
          <a:noFill/>
          <a:ln w="12700">
            <a:miter lim="800000"/>
            <a:headEnd/>
            <a:tailEnd/>
          </a:ln>
        </p:spPr>
        <p:txBody>
          <a:bodyPr vert="horz" wrap="square" lIns="63500" tIns="25400" rIns="63500" bIns="25400" numCol="1" anchor="t" anchorCtr="0" compatLnSpc="1">
            <a:prstTxWarp prst="textNoShape">
              <a:avLst/>
            </a:prstTxWarp>
            <a:spAutoFit/>
          </a:bodyPr>
          <a:lstStyle/>
          <a:p>
            <a:pPr marL="342900" indent="-342900">
              <a:spcBef>
                <a:spcPct val="50000"/>
              </a:spcBef>
            </a:pPr>
            <a:r>
              <a:rPr lang="en-US" sz="2000" b="0" dirty="0" smtClean="0"/>
              <a:t>The </a:t>
            </a:r>
            <a:r>
              <a:rPr lang="en-US" sz="2000" b="0" dirty="0"/>
              <a:t>Lord Jesus chose St. Mark as one of the Seventy Apostles, and his house for the Last Supper. To emphasize his role as an eye-witness of the Lord Jesus, the Church gave him the title "Beholder-of-God".</a:t>
            </a:r>
          </a:p>
          <a:p>
            <a:pPr marL="342900" indent="-342900">
              <a:spcBef>
                <a:spcPct val="50000"/>
              </a:spcBef>
            </a:pPr>
            <a:r>
              <a:rPr lang="en-US" sz="2000" b="0" dirty="0"/>
              <a:t>The same house was the meeting place of the Apostles where the Holy Spirit descended on them on the Pentecost</a:t>
            </a:r>
            <a:r>
              <a:rPr lang="en-US" sz="2000" b="0" dirty="0" smtClean="0"/>
              <a:t>.</a:t>
            </a:r>
            <a:endParaRPr lang="en-US" sz="2000" b="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0750" y="4502150"/>
            <a:ext cx="2933700" cy="1562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Image result for last supp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659" y="742950"/>
            <a:ext cx="24003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8659" y="2978150"/>
            <a:ext cx="2453640" cy="3467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83690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124">
                                            <p:txEl>
                                              <p:pRg st="0" end="0"/>
                                            </p:txEl>
                                          </p:spTgt>
                                        </p:tgtEl>
                                        <p:attrNameLst>
                                          <p:attrName>style.visibility</p:attrName>
                                        </p:attrNameLst>
                                      </p:cBhvr>
                                      <p:to>
                                        <p:strVal val="visible"/>
                                      </p:to>
                                    </p:set>
                                    <p:anim calcmode="lin" valueType="num">
                                      <p:cBhvr additive="base">
                                        <p:cTn id="7" dur="500" fill="hold"/>
                                        <p:tgtEl>
                                          <p:spTgt spid="512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124">
                                            <p:txEl>
                                              <p:pRg st="1" end="1"/>
                                            </p:txEl>
                                          </p:spTgt>
                                        </p:tgtEl>
                                        <p:attrNameLst>
                                          <p:attrName>style.visibility</p:attrName>
                                        </p:attrNameLst>
                                      </p:cBhvr>
                                      <p:to>
                                        <p:strVal val="visible"/>
                                      </p:to>
                                    </p:set>
                                    <p:anim calcmode="lin" valueType="num">
                                      <p:cBhvr additive="base">
                                        <p:cTn id="13" dur="500" fill="hold"/>
                                        <p:tgtEl>
                                          <p:spTgt spid="512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24">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ChangeArrowheads="1"/>
          </p:cNvSpPr>
          <p:nvPr/>
        </p:nvSpPr>
        <p:spPr bwMode="auto">
          <a:xfrm>
            <a:off x="234950" y="2673350"/>
            <a:ext cx="8667750" cy="328295"/>
          </a:xfrm>
          <a:prstGeom prst="rect">
            <a:avLst/>
          </a:prstGeom>
          <a:noFill/>
          <a:ln w="12700">
            <a:miter lim="800000"/>
            <a:headEnd/>
            <a:tailEnd/>
          </a:ln>
        </p:spPr>
        <p:txBody>
          <a:bodyPr vert="horz" wrap="square" lIns="63500" tIns="25400" rIns="63500" bIns="25400" numCol="1" anchor="t" anchorCtr="0" compatLnSpc="1">
            <a:prstTxWarp prst="textNoShape">
              <a:avLst/>
            </a:prstTxWarp>
            <a:spAutoFit/>
          </a:bodyPr>
          <a:lst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mn-ea"/>
                <a:cs typeface="+mn-cs"/>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defRPr>
            </a:lvl9pPr>
          </a:lstStyle>
          <a:p>
            <a:pPr marL="342900" indent="-342900">
              <a:spcBef>
                <a:spcPct val="50000"/>
              </a:spcBef>
            </a:pPr>
            <a:endParaRPr lang="en-US" sz="2000" b="0" kern="0" dirty="0"/>
          </a:p>
        </p:txBody>
      </p:sp>
      <p:sp>
        <p:nvSpPr>
          <p:cNvPr id="5" name="Rectangle 3"/>
          <p:cNvSpPr>
            <a:spLocks noChangeArrowheads="1"/>
          </p:cNvSpPr>
          <p:nvPr/>
        </p:nvSpPr>
        <p:spPr bwMode="auto">
          <a:xfrm>
            <a:off x="311151" y="4107597"/>
            <a:ext cx="8534399" cy="2451953"/>
          </a:xfrm>
          <a:prstGeom prst="rect">
            <a:avLst/>
          </a:prstGeom>
          <a:noFill/>
          <a:ln w="12700">
            <a:noFill/>
            <a:miter lim="800000"/>
            <a:headEnd/>
            <a:tailEnd/>
          </a:ln>
          <a:effectLst/>
        </p:spPr>
        <p:txBody>
          <a:bodyPr wrap="square" lIns="63500" tIns="25400" rIns="63500" bIns="25400">
            <a:spAutoFit/>
          </a:bodyPr>
          <a:lstStyle/>
          <a:p>
            <a:pPr marL="342900" indent="-342900">
              <a:spcBef>
                <a:spcPct val="50000"/>
              </a:spcBef>
              <a:buFontTx/>
              <a:buChar char="•"/>
            </a:pPr>
            <a:r>
              <a:rPr lang="en-US" sz="2000" b="0" dirty="0"/>
              <a:t>St. Mark accompanied St. Paul and St. Barnabas on their first missionary journey but left them at </a:t>
            </a:r>
            <a:r>
              <a:rPr lang="en-US" sz="2000" b="0" dirty="0" err="1"/>
              <a:t>Pamphilia</a:t>
            </a:r>
            <a:r>
              <a:rPr lang="en-US" sz="2000" b="0" dirty="0"/>
              <a:t> and returned to Judea.</a:t>
            </a:r>
          </a:p>
          <a:p>
            <a:pPr marL="342900" indent="-342900">
              <a:spcBef>
                <a:spcPct val="50000"/>
              </a:spcBef>
              <a:buFontTx/>
              <a:buChar char="•"/>
            </a:pPr>
            <a:r>
              <a:rPr lang="en-US" sz="2000" b="0" dirty="0" smtClean="0"/>
              <a:t>On </a:t>
            </a:r>
            <a:r>
              <a:rPr lang="en-US" sz="2000" b="0" dirty="0"/>
              <a:t>the second journey, he went with St. Barnabas to Cyprus.</a:t>
            </a:r>
          </a:p>
          <a:p>
            <a:pPr marL="342900" indent="-342900">
              <a:spcBef>
                <a:spcPct val="50000"/>
              </a:spcBef>
              <a:buFontTx/>
              <a:buChar char="•"/>
            </a:pPr>
            <a:r>
              <a:rPr lang="en-US" sz="2000" b="0" dirty="0"/>
              <a:t>He then went to Pentapolis, his birthplace in north Africa; then to Egypt.</a:t>
            </a:r>
          </a:p>
          <a:p>
            <a:pPr marL="342900" indent="-342900">
              <a:spcBef>
                <a:spcPct val="50000"/>
              </a:spcBef>
              <a:buFontTx/>
              <a:buChar char="•"/>
            </a:pPr>
            <a:r>
              <a:rPr lang="en-US" sz="2000" b="0" dirty="0"/>
              <a:t>He entered Alexandria in 61 A.D., when it was the most outstanding center of culture and a home for many philosophers and the famous library</a:t>
            </a:r>
            <a:r>
              <a:rPr lang="en-US" sz="2000" b="0" dirty="0" smtClean="0"/>
              <a:t>.</a:t>
            </a:r>
            <a:endParaRPr lang="en-US" sz="2000" b="0" dirty="0"/>
          </a:p>
        </p:txBody>
      </p:sp>
      <p:pic>
        <p:nvPicPr>
          <p:cNvPr id="205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2150" y="463550"/>
            <a:ext cx="60960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2"/>
          <p:cNvSpPr txBox="1">
            <a:spLocks noChangeArrowheads="1"/>
          </p:cNvSpPr>
          <p:nvPr/>
        </p:nvSpPr>
        <p:spPr>
          <a:xfrm>
            <a:off x="6711950" y="625475"/>
            <a:ext cx="2209800" cy="981075"/>
          </a:xfrm>
          <a:prstGeom prst="rect">
            <a:avLst/>
          </a:prstGeom>
          <a:noFill/>
          <a:ln/>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charset="0"/>
              </a:defRPr>
            </a:lvl2pPr>
            <a:lvl3pPr algn="ctr" rtl="0" eaLnBrk="0" fontAlgn="base" hangingPunct="0">
              <a:spcBef>
                <a:spcPct val="0"/>
              </a:spcBef>
              <a:spcAft>
                <a:spcPct val="0"/>
              </a:spcAft>
              <a:defRPr sz="2000" b="1">
                <a:solidFill>
                  <a:schemeClr val="tx2"/>
                </a:solidFill>
                <a:latin typeface="Arial" charset="0"/>
              </a:defRPr>
            </a:lvl3pPr>
            <a:lvl4pPr algn="ctr" rtl="0" eaLnBrk="0" fontAlgn="base" hangingPunct="0">
              <a:spcBef>
                <a:spcPct val="0"/>
              </a:spcBef>
              <a:spcAft>
                <a:spcPct val="0"/>
              </a:spcAft>
              <a:defRPr sz="2000" b="1">
                <a:solidFill>
                  <a:schemeClr val="tx2"/>
                </a:solidFill>
                <a:latin typeface="Arial" charset="0"/>
              </a:defRPr>
            </a:lvl4pPr>
            <a:lvl5pPr algn="ctr" rtl="0" eaLnBrk="0" fontAlgn="base" hangingPunct="0">
              <a:spcBef>
                <a:spcPct val="0"/>
              </a:spcBef>
              <a:spcAft>
                <a:spcPct val="0"/>
              </a:spcAft>
              <a:defRPr sz="2000" b="1">
                <a:solidFill>
                  <a:schemeClr val="tx2"/>
                </a:solidFill>
                <a:latin typeface="Arial" charset="0"/>
              </a:defRPr>
            </a:lvl5pPr>
            <a:lvl6pPr marL="457200" algn="ctr" rtl="0" eaLnBrk="0" fontAlgn="base" hangingPunct="0">
              <a:spcBef>
                <a:spcPct val="0"/>
              </a:spcBef>
              <a:spcAft>
                <a:spcPct val="0"/>
              </a:spcAft>
              <a:defRPr sz="2000" b="1">
                <a:solidFill>
                  <a:schemeClr val="tx2"/>
                </a:solidFill>
                <a:latin typeface="Arial" charset="0"/>
              </a:defRPr>
            </a:lvl6pPr>
            <a:lvl7pPr marL="914400" algn="ctr" rtl="0" eaLnBrk="0" fontAlgn="base" hangingPunct="0">
              <a:spcBef>
                <a:spcPct val="0"/>
              </a:spcBef>
              <a:spcAft>
                <a:spcPct val="0"/>
              </a:spcAft>
              <a:defRPr sz="2000" b="1">
                <a:solidFill>
                  <a:schemeClr val="tx2"/>
                </a:solidFill>
                <a:latin typeface="Arial" charset="0"/>
              </a:defRPr>
            </a:lvl7pPr>
            <a:lvl8pPr marL="1371600" algn="ctr" rtl="0" eaLnBrk="0" fontAlgn="base" hangingPunct="0">
              <a:spcBef>
                <a:spcPct val="0"/>
              </a:spcBef>
              <a:spcAft>
                <a:spcPct val="0"/>
              </a:spcAft>
              <a:defRPr sz="2000" b="1">
                <a:solidFill>
                  <a:schemeClr val="tx2"/>
                </a:solidFill>
                <a:latin typeface="Arial" charset="0"/>
              </a:defRPr>
            </a:lvl8pPr>
            <a:lvl9pPr marL="1828800" algn="ctr" rtl="0" eaLnBrk="0" fontAlgn="base" hangingPunct="0">
              <a:spcBef>
                <a:spcPct val="0"/>
              </a:spcBef>
              <a:spcAft>
                <a:spcPct val="0"/>
              </a:spcAft>
              <a:defRPr sz="2000" b="1">
                <a:solidFill>
                  <a:schemeClr val="tx2"/>
                </a:solidFill>
                <a:latin typeface="Arial" charset="0"/>
              </a:defRPr>
            </a:lvl9pPr>
          </a:lstStyle>
          <a:p>
            <a:pPr>
              <a:lnSpc>
                <a:spcPct val="100000"/>
              </a:lnSpc>
            </a:pPr>
            <a:r>
              <a:rPr lang="en-US" sz="3200" kern="0" dirty="0" smtClean="0"/>
              <a:t>St. Mark</a:t>
            </a:r>
          </a:p>
          <a:p>
            <a:pPr>
              <a:lnSpc>
                <a:spcPct val="100000"/>
              </a:lnSpc>
            </a:pPr>
            <a:r>
              <a:rPr lang="en-US" sz="1800" kern="0" dirty="0" smtClean="0"/>
              <a:t>Mission Work</a:t>
            </a:r>
            <a:endParaRPr lang="en-US" sz="1800" kern="0" dirty="0"/>
          </a:p>
        </p:txBody>
      </p:sp>
    </p:spTree>
    <p:extLst>
      <p:ext uri="{BB962C8B-B14F-4D97-AF65-F5344CB8AC3E}">
        <p14:creationId xmlns:p14="http://schemas.microsoft.com/office/powerpoint/2010/main" val="1882094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nodePh="1">
                                  <p:stCondLst>
                                    <p:cond delay="0"/>
                                  </p:stCondLst>
                                  <p:endCondLst>
                                    <p:cond evt="begin" delay="0">
                                      <p:tn val="5"/>
                                    </p:cond>
                                  </p:end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additive="base">
                                        <p:cTn id="31"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218730" y="158750"/>
            <a:ext cx="4719241" cy="605294"/>
          </a:xfrm>
          <a:noFill/>
          <a:ln/>
        </p:spPr>
        <p:txBody>
          <a:bodyPr/>
          <a:lstStyle/>
          <a:p>
            <a:r>
              <a:rPr lang="en-US" sz="3600" dirty="0"/>
              <a:t>St. Mark </a:t>
            </a:r>
            <a:r>
              <a:rPr lang="en-US" sz="3600" dirty="0" smtClean="0"/>
              <a:t>(Alexandria)</a:t>
            </a:r>
            <a:endParaRPr lang="en-US" sz="3600" dirty="0"/>
          </a:p>
        </p:txBody>
      </p:sp>
      <p:sp>
        <p:nvSpPr>
          <p:cNvPr id="6147" name="Rectangle 3"/>
          <p:cNvSpPr>
            <a:spLocks noChangeArrowheads="1"/>
          </p:cNvSpPr>
          <p:nvPr/>
        </p:nvSpPr>
        <p:spPr bwMode="auto">
          <a:xfrm>
            <a:off x="3130550" y="996950"/>
            <a:ext cx="5715000" cy="5498941"/>
          </a:xfrm>
          <a:prstGeom prst="rect">
            <a:avLst/>
          </a:prstGeom>
          <a:noFill/>
          <a:ln w="12700">
            <a:noFill/>
            <a:miter lim="800000"/>
            <a:headEnd/>
            <a:tailEnd/>
          </a:ln>
          <a:effectLst/>
        </p:spPr>
        <p:txBody>
          <a:bodyPr wrap="square" lIns="63500" tIns="25400" rIns="63500" bIns="25400">
            <a:spAutoFit/>
          </a:bodyPr>
          <a:lstStyle/>
          <a:p>
            <a:pPr marL="342900" indent="-342900">
              <a:spcBef>
                <a:spcPct val="50000"/>
              </a:spcBef>
              <a:buFontTx/>
              <a:buChar char="•"/>
            </a:pPr>
            <a:r>
              <a:rPr lang="en-US" sz="2000" b="0" dirty="0" smtClean="0"/>
              <a:t>He </a:t>
            </a:r>
            <a:r>
              <a:rPr lang="en-US" sz="2000" b="0" dirty="0"/>
              <a:t>preached to </a:t>
            </a:r>
            <a:r>
              <a:rPr lang="en-US" sz="2000" b="0" dirty="0" err="1"/>
              <a:t>Anianus</a:t>
            </a:r>
            <a:r>
              <a:rPr lang="en-US" sz="2000" b="0" dirty="0"/>
              <a:t>, an Alexandrian shoe-repairer, after he healed </a:t>
            </a:r>
            <a:r>
              <a:rPr lang="en-US" sz="2000" b="0" dirty="0" err="1"/>
              <a:t>Anianus</a:t>
            </a:r>
            <a:r>
              <a:rPr lang="en-US" sz="2000" b="0" dirty="0"/>
              <a:t>’ pricked finger, and spread the Good News in Alexandria.</a:t>
            </a:r>
          </a:p>
          <a:p>
            <a:pPr marL="342900" indent="-342900">
              <a:spcBef>
                <a:spcPct val="50000"/>
              </a:spcBef>
              <a:buFontTx/>
              <a:buChar char="•"/>
            </a:pPr>
            <a:r>
              <a:rPr lang="en-US" sz="2000" b="0" dirty="0"/>
              <a:t>He ordained </a:t>
            </a:r>
            <a:r>
              <a:rPr lang="en-US" sz="2000" b="0" dirty="0" err="1"/>
              <a:t>Anianus</a:t>
            </a:r>
            <a:r>
              <a:rPr lang="en-US" sz="2000" b="0" dirty="0"/>
              <a:t> as Bishop for Alexandria with 12 priests and 7 deacons. Then he left to Pentapolis, then to Rome where he joined St. Paul, once more, in his ministry (Col. 4:10, </a:t>
            </a:r>
            <a:r>
              <a:rPr lang="en-US" sz="2000" b="0" dirty="0" smtClean="0"/>
              <a:t>2 Tim</a:t>
            </a:r>
            <a:r>
              <a:rPr lang="en-US" sz="2000" b="0" dirty="0"/>
              <a:t>. 4:11, Phil. 1:24)</a:t>
            </a:r>
          </a:p>
          <a:p>
            <a:pPr marL="342900" indent="-342900">
              <a:spcBef>
                <a:spcPct val="50000"/>
              </a:spcBef>
              <a:buFontTx/>
              <a:buChar char="•"/>
            </a:pPr>
            <a:r>
              <a:rPr lang="en-US" sz="2000" b="0" dirty="0"/>
              <a:t>When he returned he found that the Christians had already built a Church and increased significantly in number. He continued to serve them until 68 A.D.</a:t>
            </a:r>
          </a:p>
          <a:p>
            <a:pPr marL="342900" indent="-342900">
              <a:spcBef>
                <a:spcPct val="50000"/>
              </a:spcBef>
              <a:buFontTx/>
              <a:buChar char="•"/>
            </a:pPr>
            <a:r>
              <a:rPr lang="en-US" sz="2000" b="0" dirty="0"/>
              <a:t>On Easter eve, 68 A.D., he was seized by the pagan mob and was dragged around the city of Alexandria until he passed away. Thus, he received the crowns of Apostleship, Evangelism and Martyrdom.</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950" y="1454150"/>
            <a:ext cx="2105025" cy="217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950" y="4197350"/>
            <a:ext cx="2333625" cy="196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500" fill="hold"/>
                                        <p:tgtEl>
                                          <p:spTgt spid="614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0" y="0"/>
            <a:ext cx="3838575" cy="355600"/>
          </a:xfrm>
          <a:noFill/>
          <a:ln/>
        </p:spPr>
        <p:txBody>
          <a:bodyPr/>
          <a:lstStyle/>
          <a:p>
            <a:r>
              <a:rPr lang="en-US"/>
              <a:t>The Apostolic Church in Egypt</a:t>
            </a:r>
          </a:p>
        </p:txBody>
      </p:sp>
      <p:sp>
        <p:nvSpPr>
          <p:cNvPr id="45059" name="Rectangle 3"/>
          <p:cNvSpPr>
            <a:spLocks noGrp="1" noChangeArrowheads="1"/>
          </p:cNvSpPr>
          <p:nvPr>
            <p:ph type="body" idx="1"/>
          </p:nvPr>
        </p:nvSpPr>
        <p:spPr bwMode="auto">
          <a:xfrm>
            <a:off x="19050" y="755650"/>
            <a:ext cx="9131300" cy="3313113"/>
          </a:xfrm>
          <a:noFill/>
          <a:ln w="12700">
            <a:miter lim="800000"/>
            <a:headEnd/>
            <a:tailEnd/>
          </a:ln>
        </p:spPr>
        <p:txBody>
          <a:bodyPr vert="horz" wrap="square" lIns="63500" tIns="25400" rIns="63500" bIns="25400" numCol="1" anchor="t" anchorCtr="0" compatLnSpc="1">
            <a:prstTxWarp prst="textNoShape">
              <a:avLst/>
            </a:prstTxWarp>
            <a:spAutoFit/>
          </a:bodyPr>
          <a:lstStyle/>
          <a:p>
            <a:pPr marL="342900" indent="-342900">
              <a:lnSpc>
                <a:spcPct val="95000"/>
              </a:lnSpc>
              <a:spcBef>
                <a:spcPct val="38000"/>
              </a:spcBef>
              <a:buFontTx/>
              <a:buNone/>
            </a:pPr>
            <a:r>
              <a:rPr lang="en-US" b="0">
                <a:solidFill>
                  <a:schemeClr val="accent1"/>
                </a:solidFill>
              </a:rPr>
              <a:t>St. Mark</a:t>
            </a:r>
          </a:p>
          <a:p>
            <a:pPr marL="342900" indent="-342900">
              <a:lnSpc>
                <a:spcPct val="95000"/>
              </a:lnSpc>
              <a:spcBef>
                <a:spcPct val="38000"/>
              </a:spcBef>
              <a:buFontTx/>
              <a:buNone/>
            </a:pPr>
            <a:r>
              <a:rPr lang="en-US" b="0"/>
              <a:t>1.	List three of St. Mark's major achievements.</a:t>
            </a:r>
          </a:p>
          <a:p>
            <a:pPr marL="342900" indent="-342900">
              <a:lnSpc>
                <a:spcPct val="95000"/>
              </a:lnSpc>
              <a:spcBef>
                <a:spcPct val="38000"/>
              </a:spcBef>
              <a:buFontTx/>
              <a:buNone/>
            </a:pPr>
            <a:endParaRPr lang="en-US" b="0"/>
          </a:p>
          <a:p>
            <a:pPr marL="342900" indent="-342900">
              <a:lnSpc>
                <a:spcPct val="95000"/>
              </a:lnSpc>
              <a:spcBef>
                <a:spcPct val="38000"/>
              </a:spcBef>
              <a:buFontTx/>
              <a:buNone/>
            </a:pPr>
            <a:endParaRPr lang="en-US" b="0"/>
          </a:p>
          <a:p>
            <a:pPr marL="342900" indent="-342900">
              <a:lnSpc>
                <a:spcPct val="95000"/>
              </a:lnSpc>
              <a:spcBef>
                <a:spcPct val="38000"/>
              </a:spcBef>
              <a:buFontTx/>
              <a:buNone/>
            </a:pPr>
            <a:endParaRPr lang="en-US" b="0"/>
          </a:p>
          <a:p>
            <a:pPr marL="342900" indent="-342900">
              <a:lnSpc>
                <a:spcPct val="95000"/>
              </a:lnSpc>
              <a:spcBef>
                <a:spcPct val="38000"/>
              </a:spcBef>
              <a:buFontTx/>
              <a:buNone/>
            </a:pPr>
            <a:endParaRPr lang="en-US" b="0"/>
          </a:p>
          <a:p>
            <a:pPr marL="342900" indent="-342900">
              <a:lnSpc>
                <a:spcPct val="95000"/>
              </a:lnSpc>
              <a:spcBef>
                <a:spcPct val="38000"/>
              </a:spcBef>
              <a:buFontTx/>
              <a:buNone/>
            </a:pPr>
            <a:r>
              <a:rPr lang="en-US" b="0"/>
              <a:t>2.	When and how did St. Mark's life end? Who succeeded him?</a:t>
            </a:r>
          </a:p>
        </p:txBody>
      </p:sp>
      <p:sp>
        <p:nvSpPr>
          <p:cNvPr id="45060" name="Rectangle 4"/>
          <p:cNvSpPr>
            <a:spLocks noChangeArrowheads="1"/>
          </p:cNvSpPr>
          <p:nvPr/>
        </p:nvSpPr>
        <p:spPr bwMode="auto">
          <a:xfrm>
            <a:off x="539750" y="1835150"/>
            <a:ext cx="7772400" cy="1027113"/>
          </a:xfrm>
          <a:prstGeom prst="rect">
            <a:avLst/>
          </a:prstGeom>
          <a:noFill/>
          <a:ln w="12700">
            <a:noFill/>
            <a:miter lim="800000"/>
            <a:headEnd/>
            <a:tailEnd/>
          </a:ln>
          <a:effectLst/>
        </p:spPr>
        <p:txBody>
          <a:bodyPr lIns="63500" tIns="25400" rIns="63500" bIns="25400">
            <a:spAutoFit/>
          </a:bodyPr>
          <a:lstStyle/>
          <a:p>
            <a:pPr>
              <a:spcBef>
                <a:spcPct val="25000"/>
              </a:spcBef>
            </a:pPr>
            <a:r>
              <a:rPr lang="en-US" sz="2000" b="0">
                <a:solidFill>
                  <a:schemeClr val="accent1"/>
                </a:solidFill>
              </a:rPr>
              <a:t>The writer of one of the Four Gospels</a:t>
            </a:r>
          </a:p>
          <a:p>
            <a:pPr>
              <a:spcBef>
                <a:spcPct val="25000"/>
              </a:spcBef>
            </a:pPr>
            <a:r>
              <a:rPr lang="en-US" sz="2000" b="0">
                <a:solidFill>
                  <a:schemeClr val="accent1"/>
                </a:solidFill>
              </a:rPr>
              <a:t>The founder of the Church in Egypt and first Patriarch of Alexandria</a:t>
            </a:r>
          </a:p>
          <a:p>
            <a:pPr>
              <a:spcBef>
                <a:spcPct val="25000"/>
              </a:spcBef>
            </a:pPr>
            <a:r>
              <a:rPr lang="en-US" sz="2000" b="0">
                <a:solidFill>
                  <a:schemeClr val="accent1"/>
                </a:solidFill>
              </a:rPr>
              <a:t>Helped St. Paul in his missionary work in Europe</a:t>
            </a:r>
          </a:p>
        </p:txBody>
      </p:sp>
      <p:sp>
        <p:nvSpPr>
          <p:cNvPr id="45061" name="Text Box 5"/>
          <p:cNvSpPr txBox="1">
            <a:spLocks noChangeArrowheads="1"/>
          </p:cNvSpPr>
          <p:nvPr/>
        </p:nvSpPr>
        <p:spPr bwMode="auto">
          <a:xfrm>
            <a:off x="539750" y="4349750"/>
            <a:ext cx="7848600" cy="1617663"/>
          </a:xfrm>
          <a:prstGeom prst="rect">
            <a:avLst/>
          </a:prstGeom>
          <a:noFill/>
          <a:ln w="12700">
            <a:noFill/>
            <a:miter lim="800000"/>
            <a:headEnd/>
            <a:tailEnd/>
          </a:ln>
          <a:effectLst/>
        </p:spPr>
        <p:txBody>
          <a:bodyPr>
            <a:spAutoFit/>
          </a:bodyPr>
          <a:lstStyle/>
          <a:p>
            <a:pPr>
              <a:spcBef>
                <a:spcPct val="50000"/>
              </a:spcBef>
            </a:pPr>
            <a:r>
              <a:rPr lang="en-US" sz="2000" b="0">
                <a:solidFill>
                  <a:schemeClr val="accent1"/>
                </a:solidFill>
              </a:rPr>
              <a:t>On Easter eve, 68 A.D., he was seized by the pagan mob and was dragged around the city of Alexandria until he passed away. Thus, he received the crowns of Apostleship, Evangelism and Martyrdom.</a:t>
            </a:r>
          </a:p>
          <a:p>
            <a:pPr>
              <a:spcBef>
                <a:spcPct val="50000"/>
              </a:spcBef>
            </a:pPr>
            <a:r>
              <a:rPr lang="en-US" sz="2000" b="0">
                <a:solidFill>
                  <a:schemeClr val="accent1"/>
                </a:solidFill>
              </a:rPr>
              <a:t>Anianus an Alexandrian shoe-repairer, who was the first Christian in Egypt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45060"/>
                                        </p:tgtEl>
                                        <p:attrNameLst>
                                          <p:attrName>style.visibility</p:attrName>
                                        </p:attrNameLst>
                                      </p:cBhvr>
                                      <p:to>
                                        <p:strVal val="visible"/>
                                      </p:to>
                                    </p:set>
                                    <p:animEffect transition="in" filter="blinds(vertical)">
                                      <p:cBhvr>
                                        <p:cTn id="7" dur="500"/>
                                        <p:tgtEl>
                                          <p:spTgt spid="4506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45061"/>
                                        </p:tgtEl>
                                        <p:attrNameLst>
                                          <p:attrName>style.visibility</p:attrName>
                                        </p:attrNameLst>
                                      </p:cBhvr>
                                      <p:to>
                                        <p:strVal val="visible"/>
                                      </p:to>
                                    </p:set>
                                    <p:animEffect transition="in" filter="blinds(vertical)">
                                      <p:cBhvr>
                                        <p:cTn id="12" dur="500"/>
                                        <p:tgtEl>
                                          <p:spTgt spid="45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p:bldP spid="4506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ChangeArrowheads="1"/>
          </p:cNvSpPr>
          <p:nvPr/>
        </p:nvSpPr>
        <p:spPr bwMode="auto">
          <a:xfrm>
            <a:off x="2063750" y="311150"/>
            <a:ext cx="4959350" cy="600075"/>
          </a:xfrm>
          <a:prstGeom prst="rect">
            <a:avLst/>
          </a:prstGeom>
          <a:noFill/>
          <a:ln w="12700">
            <a:noFill/>
            <a:miter lim="800000"/>
            <a:headEnd/>
            <a:tailEnd/>
          </a:ln>
          <a:effectLst/>
        </p:spPr>
        <p:txBody>
          <a:bodyPr wrap="none" lIns="63500" tIns="25400" rIns="63500" bIns="25400">
            <a:spAutoFit/>
          </a:bodyPr>
          <a:lstStyle/>
          <a:p>
            <a:pPr algn="ctr">
              <a:lnSpc>
                <a:spcPct val="100000"/>
              </a:lnSpc>
            </a:pPr>
            <a:r>
              <a:rPr lang="en-US" sz="3600">
                <a:solidFill>
                  <a:schemeClr val="tx2"/>
                </a:solidFill>
              </a:rPr>
              <a:t>St. Mark's Successors</a:t>
            </a:r>
          </a:p>
        </p:txBody>
      </p:sp>
      <p:sp>
        <p:nvSpPr>
          <p:cNvPr id="39941" name="Rectangle 5"/>
          <p:cNvSpPr>
            <a:spLocks noGrp="1" noChangeArrowheads="1"/>
          </p:cNvSpPr>
          <p:nvPr>
            <p:ph type="body" idx="1"/>
          </p:nvPr>
        </p:nvSpPr>
        <p:spPr bwMode="auto">
          <a:xfrm>
            <a:off x="482600" y="2673350"/>
            <a:ext cx="8210550" cy="3436838"/>
          </a:xfrm>
          <a:noFill/>
          <a:ln w="12700">
            <a:miter lim="800000"/>
            <a:headEnd/>
            <a:tailEnd/>
          </a:ln>
        </p:spPr>
        <p:txBody>
          <a:bodyPr vert="horz" wrap="square" lIns="63500" tIns="25400" rIns="63500" bIns="25400" numCol="1" anchor="t" anchorCtr="0" compatLnSpc="1">
            <a:prstTxWarp prst="textNoShape">
              <a:avLst/>
            </a:prstTxWarp>
            <a:spAutoFit/>
          </a:bodyPr>
          <a:lstStyle/>
          <a:p>
            <a:pPr marL="342900" indent="-342900">
              <a:spcBef>
                <a:spcPct val="50000"/>
              </a:spcBef>
            </a:pPr>
            <a:r>
              <a:rPr lang="en-US" sz="2000" b="0" dirty="0"/>
              <a:t>They are titled "PAPA" (POPE) which means "Father"</a:t>
            </a:r>
          </a:p>
          <a:p>
            <a:pPr marL="342900" indent="-342900">
              <a:spcBef>
                <a:spcPct val="50000"/>
              </a:spcBef>
              <a:buFontTx/>
              <a:buNone/>
            </a:pPr>
            <a:r>
              <a:rPr lang="en-US" sz="2000" b="0" dirty="0"/>
              <a:t>	Pope and Patriarch of the Great City of Alexandria, all of Egypt, Ethiopia, Nubia, the Pentapolis </a:t>
            </a:r>
            <a:r>
              <a:rPr lang="en-US" sz="2000" b="0" i="1" dirty="0"/>
              <a:t>and land of immigration</a:t>
            </a:r>
            <a:r>
              <a:rPr lang="en-US" sz="2000" b="0" dirty="0"/>
              <a:t>.</a:t>
            </a:r>
          </a:p>
          <a:p>
            <a:pPr marL="342900" indent="-342900">
              <a:spcBef>
                <a:spcPct val="50000"/>
              </a:spcBef>
            </a:pPr>
            <a:r>
              <a:rPr lang="en-US" sz="2000" b="0" dirty="0"/>
              <a:t>It was said about </a:t>
            </a:r>
            <a:r>
              <a:rPr lang="en-US" sz="2000" b="0" dirty="0" err="1"/>
              <a:t>Anianus</a:t>
            </a:r>
            <a:r>
              <a:rPr lang="en-US" sz="2000" b="0" dirty="0"/>
              <a:t> and the nine prelates who succeeded him that they were "wise and good, meek and simple, and they taught the people with diligence and singleness of heart."</a:t>
            </a:r>
          </a:p>
          <a:p>
            <a:pPr marL="342900" indent="-342900">
              <a:spcBef>
                <a:spcPct val="50000"/>
              </a:spcBef>
            </a:pPr>
            <a:r>
              <a:rPr lang="en-US" sz="2000" b="0" dirty="0"/>
              <a:t>Therefore, they succeeded in greatly increasing the number of the believers.</a:t>
            </a:r>
          </a:p>
          <a:p>
            <a:pPr marL="342900" indent="-342900">
              <a:spcBef>
                <a:spcPct val="50000"/>
              </a:spcBef>
            </a:pPr>
            <a:r>
              <a:rPr lang="en-US" sz="2000" b="0" dirty="0"/>
              <a:t>The first 2 centuries were characterized as the era of teaching and growth</a:t>
            </a:r>
            <a:r>
              <a:rPr lang="en-US" sz="2000" b="0" dirty="0" smtClean="0"/>
              <a:t>.</a:t>
            </a:r>
            <a:endParaRPr lang="en-US" sz="2000" b="0" dirty="0"/>
          </a:p>
        </p:txBody>
      </p:sp>
      <p:sp>
        <p:nvSpPr>
          <p:cNvPr id="4" name="Rectangle 3"/>
          <p:cNvSpPr txBox="1">
            <a:spLocks noChangeArrowheads="1"/>
          </p:cNvSpPr>
          <p:nvPr/>
        </p:nvSpPr>
        <p:spPr bwMode="auto">
          <a:xfrm>
            <a:off x="514350" y="1073150"/>
            <a:ext cx="8058150" cy="1190069"/>
          </a:xfrm>
          <a:prstGeom prst="rect">
            <a:avLst/>
          </a:prstGeom>
          <a:noFill/>
          <a:ln w="12700">
            <a:solidFill>
              <a:schemeClr val="tx1">
                <a:alpha val="60000"/>
              </a:schemeClr>
            </a:solidFill>
            <a:miter lim="800000"/>
            <a:headEnd/>
            <a:tailEnd/>
          </a:ln>
        </p:spPr>
        <p:txBody>
          <a:bodyPr vert="horz" wrap="square" lIns="63500" tIns="25400" rIns="63500" bIns="25400" numCol="1" anchor="t" anchorCtr="0" compatLnSpc="1">
            <a:prstTxWarp prst="textNoShape">
              <a:avLst/>
            </a:prstTxWarp>
            <a:spAutoFit/>
          </a:bodyPr>
          <a:lst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mn-ea"/>
                <a:cs typeface="+mn-cs"/>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defRPr>
            </a:lvl9pPr>
          </a:lstStyle>
          <a:p>
            <a:pPr marL="452438" indent="-452438">
              <a:spcBef>
                <a:spcPct val="50000"/>
              </a:spcBef>
              <a:buFontTx/>
              <a:buNone/>
              <a:tabLst>
                <a:tab pos="5826125" algn="r"/>
                <a:tab pos="6172200" algn="l"/>
                <a:tab pos="6572250" algn="r"/>
                <a:tab pos="7086600" algn="l"/>
                <a:tab pos="7489825" algn="r"/>
              </a:tabLst>
            </a:pPr>
            <a:r>
              <a:rPr lang="en-US" sz="2000" b="0" kern="0" dirty="0" smtClean="0"/>
              <a:t> 	</a:t>
            </a:r>
            <a:r>
              <a:rPr lang="en-US" sz="2000" b="0" u="sng" kern="0" dirty="0" smtClean="0"/>
              <a:t>Pope</a:t>
            </a:r>
            <a:r>
              <a:rPr lang="en-US" sz="2000" b="0" kern="0" dirty="0" smtClean="0"/>
              <a:t>	</a:t>
            </a:r>
            <a:r>
              <a:rPr lang="en-US" sz="2000" b="0" u="sng" kern="0" dirty="0" smtClean="0"/>
              <a:t>Enthroned</a:t>
            </a:r>
            <a:r>
              <a:rPr lang="en-US" sz="2000" b="0" kern="0" dirty="0" smtClean="0"/>
              <a:t>	</a:t>
            </a:r>
            <a:r>
              <a:rPr lang="en-US" sz="2000" b="0" u="sng" kern="0" dirty="0" smtClean="0"/>
              <a:t>Years</a:t>
            </a:r>
            <a:r>
              <a:rPr lang="en-US" sz="2000" b="0" kern="0" dirty="0" smtClean="0"/>
              <a:t>	</a:t>
            </a:r>
            <a:r>
              <a:rPr lang="en-US" sz="2000" b="0" u="sng" kern="0" dirty="0" smtClean="0"/>
              <a:t>Months</a:t>
            </a:r>
          </a:p>
          <a:p>
            <a:pPr marL="452438" indent="-452438">
              <a:spcBef>
                <a:spcPct val="50000"/>
              </a:spcBef>
              <a:buFontTx/>
              <a:buNone/>
              <a:tabLst>
                <a:tab pos="5826125" algn="r"/>
                <a:tab pos="6172200" algn="l"/>
                <a:tab pos="6572250" algn="r"/>
                <a:tab pos="7086600" algn="l"/>
                <a:tab pos="7489825" algn="r"/>
              </a:tabLst>
            </a:pPr>
            <a:r>
              <a:rPr lang="en-US" sz="2000" b="0" kern="0" dirty="0" smtClean="0"/>
              <a:t>1.	St. Mark, The Evangelist	61 A.D.		7		8</a:t>
            </a:r>
          </a:p>
          <a:p>
            <a:pPr marL="452438" indent="-452438">
              <a:spcBef>
                <a:spcPct val="50000"/>
              </a:spcBef>
              <a:buFontTx/>
              <a:buNone/>
              <a:tabLst>
                <a:tab pos="5826125" algn="r"/>
                <a:tab pos="6172200" algn="l"/>
                <a:tab pos="6572250" algn="r"/>
                <a:tab pos="7086600" algn="l"/>
                <a:tab pos="7489825" algn="r"/>
              </a:tabLst>
            </a:pPr>
            <a:r>
              <a:rPr lang="en-US" sz="2000" b="0" kern="0" dirty="0" smtClean="0"/>
              <a:t>2.	Abba </a:t>
            </a:r>
            <a:r>
              <a:rPr lang="en-US" sz="2000" b="0" kern="0" dirty="0" err="1" smtClean="0"/>
              <a:t>Anianus</a:t>
            </a:r>
            <a:r>
              <a:rPr lang="en-US" sz="2000" b="0" kern="0" dirty="0" smtClean="0"/>
              <a:t>	64 A.D.		22		7</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9941">
                                            <p:txEl>
                                              <p:pRg st="0" end="0"/>
                                            </p:txEl>
                                          </p:spTgt>
                                        </p:tgtEl>
                                        <p:attrNameLst>
                                          <p:attrName>style.visibility</p:attrName>
                                        </p:attrNameLst>
                                      </p:cBhvr>
                                      <p:to>
                                        <p:strVal val="visible"/>
                                      </p:to>
                                    </p:set>
                                    <p:anim calcmode="lin" valueType="num">
                                      <p:cBhvr additive="base">
                                        <p:cTn id="7" dur="500" fill="hold"/>
                                        <p:tgtEl>
                                          <p:spTgt spid="3994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94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9941">
                                            <p:txEl>
                                              <p:pRg st="1" end="1"/>
                                            </p:txEl>
                                          </p:spTgt>
                                        </p:tgtEl>
                                        <p:attrNameLst>
                                          <p:attrName>style.visibility</p:attrName>
                                        </p:attrNameLst>
                                      </p:cBhvr>
                                      <p:to>
                                        <p:strVal val="visible"/>
                                      </p:to>
                                    </p:set>
                                    <p:anim calcmode="lin" valueType="num">
                                      <p:cBhvr additive="base">
                                        <p:cTn id="11" dur="500" fill="hold"/>
                                        <p:tgtEl>
                                          <p:spTgt spid="3994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994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9941">
                                            <p:txEl>
                                              <p:pRg st="2" end="2"/>
                                            </p:txEl>
                                          </p:spTgt>
                                        </p:tgtEl>
                                        <p:attrNameLst>
                                          <p:attrName>style.visibility</p:attrName>
                                        </p:attrNameLst>
                                      </p:cBhvr>
                                      <p:to>
                                        <p:strVal val="visible"/>
                                      </p:to>
                                    </p:set>
                                    <p:anim calcmode="lin" valueType="num">
                                      <p:cBhvr additive="base">
                                        <p:cTn id="17" dur="500" fill="hold"/>
                                        <p:tgtEl>
                                          <p:spTgt spid="3994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994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39941">
                                            <p:txEl>
                                              <p:pRg st="3" end="3"/>
                                            </p:txEl>
                                          </p:spTgt>
                                        </p:tgtEl>
                                        <p:attrNameLst>
                                          <p:attrName>style.visibility</p:attrName>
                                        </p:attrNameLst>
                                      </p:cBhvr>
                                      <p:to>
                                        <p:strVal val="visible"/>
                                      </p:to>
                                    </p:set>
                                    <p:anim calcmode="lin" valueType="num">
                                      <p:cBhvr additive="base">
                                        <p:cTn id="23" dur="500" fill="hold"/>
                                        <p:tgtEl>
                                          <p:spTgt spid="39941">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994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39941">
                                            <p:txEl>
                                              <p:pRg st="4" end="4"/>
                                            </p:txEl>
                                          </p:spTgt>
                                        </p:tgtEl>
                                        <p:attrNameLst>
                                          <p:attrName>style.visibility</p:attrName>
                                        </p:attrNameLst>
                                      </p:cBhvr>
                                      <p:to>
                                        <p:strVal val="visible"/>
                                      </p:to>
                                    </p:set>
                                    <p:anim calcmode="lin" valueType="num">
                                      <p:cBhvr additive="base">
                                        <p:cTn id="29" dur="500" fill="hold"/>
                                        <p:tgtEl>
                                          <p:spTgt spid="39941">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994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530350" y="234950"/>
            <a:ext cx="6070600" cy="600075"/>
          </a:xfrm>
          <a:noFill/>
          <a:ln/>
        </p:spPr>
        <p:txBody>
          <a:bodyPr/>
          <a:lstStyle/>
          <a:p>
            <a:r>
              <a:rPr lang="en-US" sz="3600"/>
              <a:t>First and Second Centuries</a:t>
            </a:r>
          </a:p>
        </p:txBody>
      </p:sp>
      <p:sp>
        <p:nvSpPr>
          <p:cNvPr id="8195" name="Rectangle 3"/>
          <p:cNvSpPr>
            <a:spLocks noGrp="1" noChangeArrowheads="1"/>
          </p:cNvSpPr>
          <p:nvPr>
            <p:ph type="body" idx="1"/>
          </p:nvPr>
        </p:nvSpPr>
        <p:spPr bwMode="auto">
          <a:xfrm>
            <a:off x="463550" y="996950"/>
            <a:ext cx="8058150" cy="5449888"/>
          </a:xfrm>
          <a:noFill/>
          <a:ln w="12700">
            <a:miter lim="800000"/>
            <a:headEnd/>
            <a:tailEnd/>
          </a:ln>
        </p:spPr>
        <p:txBody>
          <a:bodyPr vert="horz" wrap="square" lIns="63500" tIns="25400" rIns="63500" bIns="25400" numCol="1" anchor="t" anchorCtr="0" compatLnSpc="1">
            <a:prstTxWarp prst="textNoShape">
              <a:avLst/>
            </a:prstTxWarp>
            <a:spAutoFit/>
          </a:bodyPr>
          <a:lstStyle/>
          <a:p>
            <a:pPr marL="452438" indent="-452438">
              <a:spcBef>
                <a:spcPct val="50000"/>
              </a:spcBef>
              <a:buFontTx/>
              <a:buNone/>
              <a:tabLst>
                <a:tab pos="5826125" algn="r"/>
                <a:tab pos="6172200" algn="l"/>
                <a:tab pos="6572250" algn="r"/>
                <a:tab pos="7086600" algn="l"/>
                <a:tab pos="7489825" algn="r"/>
              </a:tabLst>
            </a:pPr>
            <a:r>
              <a:rPr lang="en-US" sz="2000" b="0" dirty="0"/>
              <a:t> 	</a:t>
            </a:r>
            <a:r>
              <a:rPr lang="en-US" sz="2000" b="0" u="sng" dirty="0"/>
              <a:t>Pope</a:t>
            </a:r>
            <a:r>
              <a:rPr lang="en-US" sz="2000" b="0" dirty="0"/>
              <a:t>	</a:t>
            </a:r>
            <a:r>
              <a:rPr lang="en-US" sz="2000" b="0" u="sng" dirty="0"/>
              <a:t>Enthroned</a:t>
            </a:r>
            <a:r>
              <a:rPr lang="en-US" sz="2000" b="0" dirty="0"/>
              <a:t>	</a:t>
            </a:r>
            <a:r>
              <a:rPr lang="en-US" sz="2000" b="0" u="sng" dirty="0"/>
              <a:t>Years</a:t>
            </a:r>
            <a:r>
              <a:rPr lang="en-US" sz="2000" b="0" dirty="0"/>
              <a:t>	</a:t>
            </a:r>
            <a:r>
              <a:rPr lang="en-US" sz="2000" b="0" u="sng" dirty="0"/>
              <a:t>Months</a:t>
            </a:r>
          </a:p>
          <a:p>
            <a:pPr marL="452438" indent="-452438">
              <a:spcBef>
                <a:spcPct val="50000"/>
              </a:spcBef>
              <a:buFontTx/>
              <a:buNone/>
              <a:tabLst>
                <a:tab pos="5826125" algn="r"/>
                <a:tab pos="6172200" algn="l"/>
                <a:tab pos="6572250" algn="r"/>
                <a:tab pos="7086600" algn="l"/>
                <a:tab pos="7489825" algn="r"/>
              </a:tabLst>
            </a:pPr>
            <a:r>
              <a:rPr lang="en-US" sz="2000" b="0" dirty="0"/>
              <a:t>1.	St. Mark, The Evangelist	61 A.D.		7		8</a:t>
            </a:r>
          </a:p>
          <a:p>
            <a:pPr marL="452438" indent="-452438">
              <a:spcBef>
                <a:spcPct val="50000"/>
              </a:spcBef>
              <a:buFontTx/>
              <a:buNone/>
              <a:tabLst>
                <a:tab pos="5826125" algn="r"/>
                <a:tab pos="6172200" algn="l"/>
                <a:tab pos="6572250" algn="r"/>
                <a:tab pos="7086600" algn="l"/>
                <a:tab pos="7489825" algn="r"/>
              </a:tabLst>
            </a:pPr>
            <a:r>
              <a:rPr lang="en-US" sz="2000" b="0" dirty="0"/>
              <a:t>2.	Abba </a:t>
            </a:r>
            <a:r>
              <a:rPr lang="en-US" sz="2000" b="0" dirty="0" err="1"/>
              <a:t>Anianus</a:t>
            </a:r>
            <a:r>
              <a:rPr lang="en-US" sz="2000" b="0" dirty="0"/>
              <a:t>	64 A.D.		22		7</a:t>
            </a:r>
          </a:p>
          <a:p>
            <a:pPr marL="452438" indent="-452438">
              <a:spcBef>
                <a:spcPct val="50000"/>
              </a:spcBef>
              <a:buFontTx/>
              <a:buNone/>
              <a:tabLst>
                <a:tab pos="5826125" algn="r"/>
                <a:tab pos="6172200" algn="l"/>
                <a:tab pos="6572250" algn="r"/>
                <a:tab pos="7086600" algn="l"/>
                <a:tab pos="7489825" algn="r"/>
              </a:tabLst>
            </a:pPr>
            <a:r>
              <a:rPr lang="en-US" sz="2000" b="0" dirty="0"/>
              <a:t>3.	Abba </a:t>
            </a:r>
            <a:r>
              <a:rPr lang="en-US" sz="2000" b="0" dirty="0" err="1"/>
              <a:t>Melius</a:t>
            </a:r>
            <a:r>
              <a:rPr lang="en-US" sz="2000" b="0" dirty="0"/>
              <a:t>	94 A.D.		12		9</a:t>
            </a:r>
          </a:p>
          <a:p>
            <a:pPr marL="452438" indent="-452438">
              <a:spcBef>
                <a:spcPct val="50000"/>
              </a:spcBef>
              <a:buFontTx/>
              <a:buNone/>
              <a:tabLst>
                <a:tab pos="5826125" algn="r"/>
                <a:tab pos="6172200" algn="l"/>
                <a:tab pos="6572250" algn="r"/>
                <a:tab pos="7086600" algn="l"/>
                <a:tab pos="7489825" algn="r"/>
              </a:tabLst>
            </a:pPr>
            <a:r>
              <a:rPr lang="en-US" sz="2000" b="0" dirty="0"/>
              <a:t>4.	Abba </a:t>
            </a:r>
            <a:r>
              <a:rPr lang="en-US" sz="2000" b="0" dirty="0" err="1"/>
              <a:t>Kardonos</a:t>
            </a:r>
            <a:r>
              <a:rPr lang="en-US" sz="2000" b="0" dirty="0"/>
              <a:t>	108 A.D.		10		9</a:t>
            </a:r>
          </a:p>
          <a:p>
            <a:pPr marL="452438" indent="-452438">
              <a:spcBef>
                <a:spcPct val="50000"/>
              </a:spcBef>
              <a:buFontTx/>
              <a:buNone/>
              <a:tabLst>
                <a:tab pos="5826125" algn="r"/>
                <a:tab pos="6172200" algn="l"/>
                <a:tab pos="6572250" algn="r"/>
                <a:tab pos="7086600" algn="l"/>
                <a:tab pos="7489825" algn="r"/>
              </a:tabLst>
            </a:pPr>
            <a:r>
              <a:rPr lang="en-US" sz="2000" b="0" dirty="0"/>
              <a:t>5.	Abba Primus	120 A.D.		12		1</a:t>
            </a:r>
          </a:p>
          <a:p>
            <a:pPr marL="452438" indent="-452438">
              <a:spcBef>
                <a:spcPct val="50000"/>
              </a:spcBef>
              <a:buFontTx/>
              <a:buNone/>
              <a:tabLst>
                <a:tab pos="5826125" algn="r"/>
                <a:tab pos="6172200" algn="l"/>
                <a:tab pos="6572250" algn="r"/>
                <a:tab pos="7086600" algn="l"/>
                <a:tab pos="7489825" algn="r"/>
              </a:tabLst>
            </a:pPr>
            <a:r>
              <a:rPr lang="en-US" sz="2000" b="0" dirty="0"/>
              <a:t>6.	Abba </a:t>
            </a:r>
            <a:r>
              <a:rPr lang="en-US" sz="2000" b="0" dirty="0" err="1"/>
              <a:t>Yustus</a:t>
            </a:r>
            <a:r>
              <a:rPr lang="en-US" sz="2000" b="0" dirty="0"/>
              <a:t>	132 A.D.		10		10</a:t>
            </a:r>
          </a:p>
          <a:p>
            <a:pPr marL="452438" indent="-452438">
              <a:spcBef>
                <a:spcPct val="50000"/>
              </a:spcBef>
              <a:buFontTx/>
              <a:buNone/>
              <a:tabLst>
                <a:tab pos="5826125" algn="r"/>
                <a:tab pos="6172200" algn="l"/>
                <a:tab pos="6572250" algn="r"/>
                <a:tab pos="7086600" algn="l"/>
                <a:tab pos="7489825" algn="r"/>
              </a:tabLst>
            </a:pPr>
            <a:r>
              <a:rPr lang="en-US" sz="2000" b="0" dirty="0"/>
              <a:t>7.	Abba </a:t>
            </a:r>
            <a:r>
              <a:rPr lang="en-US" sz="2000" b="0" dirty="0" err="1"/>
              <a:t>Omanius</a:t>
            </a:r>
            <a:r>
              <a:rPr lang="en-US" sz="2000" b="0" dirty="0"/>
              <a:t>	143 A.D.		11		3</a:t>
            </a:r>
          </a:p>
          <a:p>
            <a:pPr marL="452438" indent="-452438">
              <a:spcBef>
                <a:spcPct val="50000"/>
              </a:spcBef>
              <a:buFontTx/>
              <a:buNone/>
              <a:tabLst>
                <a:tab pos="5826125" algn="r"/>
                <a:tab pos="6172200" algn="l"/>
                <a:tab pos="6572250" algn="r"/>
                <a:tab pos="7086600" algn="l"/>
                <a:tab pos="7489825" algn="r"/>
              </a:tabLst>
            </a:pPr>
            <a:r>
              <a:rPr lang="en-US" sz="2000" b="0" dirty="0"/>
              <a:t>8.	Abba </a:t>
            </a:r>
            <a:r>
              <a:rPr lang="en-US" sz="2000" b="0" dirty="0" err="1"/>
              <a:t>Marianus</a:t>
            </a:r>
            <a:r>
              <a:rPr lang="en-US" sz="2000" b="0" dirty="0"/>
              <a:t>	154 A.D.		9		2</a:t>
            </a:r>
          </a:p>
          <a:p>
            <a:pPr marL="452438" indent="-452438">
              <a:spcBef>
                <a:spcPct val="50000"/>
              </a:spcBef>
              <a:buFontTx/>
              <a:buNone/>
              <a:tabLst>
                <a:tab pos="5826125" algn="r"/>
                <a:tab pos="6172200" algn="l"/>
                <a:tab pos="6572250" algn="r"/>
                <a:tab pos="7086600" algn="l"/>
                <a:tab pos="7489825" algn="r"/>
              </a:tabLst>
            </a:pPr>
            <a:r>
              <a:rPr lang="en-US" sz="2000" b="0" dirty="0"/>
              <a:t>9.	Abba </a:t>
            </a:r>
            <a:r>
              <a:rPr lang="en-US" sz="2000" b="0" dirty="0" err="1"/>
              <a:t>Cladianus</a:t>
            </a:r>
            <a:r>
              <a:rPr lang="en-US" sz="2000" b="0" dirty="0"/>
              <a:t>	163 A.D.		14		6</a:t>
            </a:r>
          </a:p>
          <a:p>
            <a:pPr marL="452438" indent="-452438">
              <a:spcBef>
                <a:spcPct val="50000"/>
              </a:spcBef>
              <a:buFontTx/>
              <a:buNone/>
              <a:tabLst>
                <a:tab pos="5826125" algn="r"/>
                <a:tab pos="6172200" algn="l"/>
                <a:tab pos="6572250" algn="r"/>
                <a:tab pos="7086600" algn="l"/>
                <a:tab pos="7489825" algn="r"/>
              </a:tabLst>
            </a:pPr>
            <a:r>
              <a:rPr lang="en-US" sz="2000" b="0" dirty="0"/>
              <a:t>10.	Abba </a:t>
            </a:r>
            <a:r>
              <a:rPr lang="en-US" sz="2000" b="0" dirty="0" err="1"/>
              <a:t>Agrippinus</a:t>
            </a:r>
            <a:r>
              <a:rPr lang="en-US" sz="2000" b="0" dirty="0"/>
              <a:t>	177 A.D.		11		7</a:t>
            </a:r>
          </a:p>
          <a:p>
            <a:pPr marL="452438" indent="-452438">
              <a:spcBef>
                <a:spcPct val="50000"/>
              </a:spcBef>
              <a:buFontTx/>
              <a:buNone/>
              <a:tabLst>
                <a:tab pos="5826125" algn="r"/>
                <a:tab pos="6172200" algn="l"/>
                <a:tab pos="6572250" algn="r"/>
                <a:tab pos="7086600" algn="l"/>
                <a:tab pos="7489825" algn="r"/>
              </a:tabLst>
            </a:pPr>
            <a:r>
              <a:rPr lang="en-US" sz="2000" b="0" dirty="0"/>
              <a:t>11.	Abba </a:t>
            </a:r>
            <a:r>
              <a:rPr lang="en-US" sz="2000" b="0" dirty="0" err="1"/>
              <a:t>Ylianus</a:t>
            </a:r>
            <a:r>
              <a:rPr lang="en-US" sz="2000" b="0" dirty="0"/>
              <a:t>	189 A.D.		10		1</a:t>
            </a:r>
          </a:p>
          <a:p>
            <a:pPr marL="452438" indent="-452438">
              <a:spcBef>
                <a:spcPct val="50000"/>
              </a:spcBef>
              <a:buFontTx/>
              <a:buNone/>
              <a:tabLst>
                <a:tab pos="5826125" algn="r"/>
                <a:tab pos="6172200" algn="l"/>
                <a:tab pos="6572250" algn="r"/>
                <a:tab pos="7086600" algn="l"/>
                <a:tab pos="7489825" algn="r"/>
              </a:tabLst>
            </a:pPr>
            <a:r>
              <a:rPr lang="en-US" sz="2000" b="0" dirty="0"/>
              <a:t>12.	Abba Demetrius, The Vine-Dresser	199 A.D.		22		7</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ChangeArrowheads="1"/>
          </p:cNvSpPr>
          <p:nvPr/>
        </p:nvSpPr>
        <p:spPr bwMode="auto">
          <a:xfrm>
            <a:off x="1303248" y="311150"/>
            <a:ext cx="6480365" cy="605294"/>
          </a:xfrm>
          <a:prstGeom prst="rect">
            <a:avLst/>
          </a:prstGeom>
          <a:noFill/>
          <a:ln w="12700">
            <a:noFill/>
            <a:miter lim="800000"/>
            <a:headEnd/>
            <a:tailEnd/>
          </a:ln>
          <a:effectLst/>
        </p:spPr>
        <p:txBody>
          <a:bodyPr wrap="none" lIns="63500" tIns="25400" rIns="63500" bIns="25400">
            <a:spAutoFit/>
          </a:bodyPr>
          <a:lstStyle/>
          <a:p>
            <a:pPr algn="ctr">
              <a:lnSpc>
                <a:spcPct val="100000"/>
              </a:lnSpc>
            </a:pPr>
            <a:r>
              <a:rPr lang="en-US" sz="3600" dirty="0" smtClean="0">
                <a:solidFill>
                  <a:srgbClr val="081D58"/>
                </a:solidFill>
              </a:rPr>
              <a:t>Teaching in the Early Church</a:t>
            </a:r>
            <a:endParaRPr lang="en-US" sz="3600" dirty="0">
              <a:solidFill>
                <a:srgbClr val="081D58"/>
              </a:solidFill>
            </a:endParaRPr>
          </a:p>
        </p:txBody>
      </p:sp>
      <p:sp>
        <p:nvSpPr>
          <p:cNvPr id="39941" name="Rectangle 5"/>
          <p:cNvSpPr>
            <a:spLocks noGrp="1" noChangeArrowheads="1"/>
          </p:cNvSpPr>
          <p:nvPr>
            <p:ph type="body" idx="1"/>
          </p:nvPr>
        </p:nvSpPr>
        <p:spPr bwMode="auto">
          <a:xfrm>
            <a:off x="1009162" y="1149350"/>
            <a:ext cx="7162800" cy="2051844"/>
          </a:xfrm>
          <a:noFill/>
          <a:ln w="12700">
            <a:miter lim="800000"/>
            <a:headEnd/>
            <a:tailEnd/>
          </a:ln>
        </p:spPr>
        <p:txBody>
          <a:bodyPr vert="horz" wrap="square" lIns="63500" tIns="25400" rIns="63500" bIns="25400" numCol="1" anchor="t" anchorCtr="0" compatLnSpc="1">
            <a:prstTxWarp prst="textNoShape">
              <a:avLst/>
            </a:prstTxWarp>
            <a:spAutoFit/>
          </a:bodyPr>
          <a:lstStyle/>
          <a:p>
            <a:pPr marL="342900" indent="-342900">
              <a:lnSpc>
                <a:spcPct val="100000"/>
              </a:lnSpc>
              <a:spcBef>
                <a:spcPts val="600"/>
              </a:spcBef>
              <a:spcAft>
                <a:spcPts val="600"/>
              </a:spcAft>
            </a:pPr>
            <a:r>
              <a:rPr lang="en-US" sz="2000" b="0" dirty="0" smtClean="0"/>
              <a:t>They </a:t>
            </a:r>
            <a:r>
              <a:rPr lang="en-US" sz="2000" b="0" dirty="0"/>
              <a:t>used Catechistic Schools to teach elementary </a:t>
            </a:r>
            <a:r>
              <a:rPr lang="en-US" sz="2000" b="0" dirty="0" smtClean="0"/>
              <a:t>catechism</a:t>
            </a:r>
            <a:r>
              <a:rPr lang="en-US" sz="2000" b="0" dirty="0"/>
              <a:t>, hence the name </a:t>
            </a:r>
            <a:r>
              <a:rPr lang="en-US" sz="2000" b="0" u="sng" dirty="0"/>
              <a:t>catechumen</a:t>
            </a:r>
            <a:r>
              <a:rPr lang="en-US" sz="2000" b="0" dirty="0"/>
              <a:t> for the people who were being taught the new faith.</a:t>
            </a:r>
          </a:p>
          <a:p>
            <a:pPr marL="342900" indent="-342900">
              <a:lnSpc>
                <a:spcPct val="100000"/>
              </a:lnSpc>
              <a:spcBef>
                <a:spcPts val="600"/>
              </a:spcBef>
              <a:spcAft>
                <a:spcPts val="600"/>
              </a:spcAft>
            </a:pPr>
            <a:r>
              <a:rPr lang="en-US" sz="2000" b="0" dirty="0"/>
              <a:t>The </a:t>
            </a:r>
            <a:r>
              <a:rPr lang="en-US" sz="2000" b="0" dirty="0">
                <a:solidFill>
                  <a:srgbClr val="FF0000"/>
                </a:solidFill>
              </a:rPr>
              <a:t>School of Alexandria</a:t>
            </a:r>
            <a:r>
              <a:rPr lang="en-US" sz="2000" b="0" dirty="0"/>
              <a:t> played a critical role in that era in spreading the faith and leading the Christian teaching worldwide</a:t>
            </a:r>
            <a:r>
              <a:rPr lang="en-US" sz="2000" b="0" dirty="0" smtClean="0"/>
              <a:t>.</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3350" y="3435350"/>
            <a:ext cx="3209925" cy="1428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5"/>
          <p:cNvSpPr txBox="1">
            <a:spLocks noChangeArrowheads="1"/>
          </p:cNvSpPr>
          <p:nvPr/>
        </p:nvSpPr>
        <p:spPr bwMode="auto">
          <a:xfrm>
            <a:off x="996950" y="5035550"/>
            <a:ext cx="7620000" cy="1451679"/>
          </a:xfrm>
          <a:prstGeom prst="rect">
            <a:avLst/>
          </a:prstGeom>
          <a:noFill/>
          <a:ln w="12700">
            <a:miter lim="800000"/>
            <a:headEnd/>
            <a:tailEnd/>
          </a:ln>
        </p:spPr>
        <p:txBody>
          <a:bodyPr vert="horz" wrap="square" lIns="63500" tIns="25400" rIns="63500" bIns="25400" numCol="1" anchor="t" anchorCtr="0" compatLnSpc="1">
            <a:prstTxWarp prst="textNoShape">
              <a:avLst/>
            </a:prstTxWarp>
            <a:spAutoFit/>
          </a:bodyPr>
          <a:lst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mn-ea"/>
                <a:cs typeface="+mn-cs"/>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defRPr>
            </a:lvl9pPr>
          </a:lstStyle>
          <a:p>
            <a:pPr marL="0" indent="0" algn="ctr">
              <a:lnSpc>
                <a:spcPct val="150000"/>
              </a:lnSpc>
              <a:spcBef>
                <a:spcPts val="600"/>
              </a:spcBef>
              <a:spcAft>
                <a:spcPts val="600"/>
              </a:spcAft>
              <a:buNone/>
              <a:tabLst>
                <a:tab pos="584200" algn="l"/>
                <a:tab pos="2971800" algn="l"/>
              </a:tabLst>
            </a:pPr>
            <a:r>
              <a:rPr lang="en-US" sz="1800" b="0" kern="0" dirty="0" smtClean="0">
                <a:solidFill>
                  <a:srgbClr val="000000"/>
                </a:solidFill>
              </a:rPr>
              <a:t>The Greek word for fish (</a:t>
            </a:r>
            <a:r>
              <a:rPr lang="en-US" sz="1800" b="0" kern="0" dirty="0" err="1" smtClean="0">
                <a:solidFill>
                  <a:srgbClr val="000000"/>
                </a:solidFill>
              </a:rPr>
              <a:t>ichthus</a:t>
            </a:r>
            <a:r>
              <a:rPr lang="en-US" sz="1800" b="0" kern="0" dirty="0" smtClean="0">
                <a:solidFill>
                  <a:srgbClr val="000000"/>
                </a:solidFill>
              </a:rPr>
              <a:t>, spelled: Iota Chi Theta Upsilon Sigma) was used as an acrostic for </a:t>
            </a:r>
            <a:r>
              <a:rPr lang="en-US" sz="1800" b="0" kern="0" dirty="0" smtClean="0">
                <a:solidFill>
                  <a:srgbClr val="FF0000"/>
                </a:solidFill>
              </a:rPr>
              <a:t>"</a:t>
            </a:r>
            <a:r>
              <a:rPr lang="en-US" sz="1800" b="0" i="1" kern="0" dirty="0" smtClean="0">
                <a:solidFill>
                  <a:srgbClr val="FF0000"/>
                </a:solidFill>
              </a:rPr>
              <a:t>Jesus Christ, Son of God, Savior</a:t>
            </a:r>
            <a:r>
              <a:rPr lang="en-US" sz="1800" b="0" kern="0" dirty="0" smtClean="0">
                <a:solidFill>
                  <a:srgbClr val="FF0000"/>
                </a:solidFill>
              </a:rPr>
              <a:t>“</a:t>
            </a:r>
            <a:endParaRPr lang="en-US" sz="1800" b="0" kern="0" dirty="0">
              <a:solidFill>
                <a:srgbClr val="000000"/>
              </a:solidFill>
            </a:endParaRPr>
          </a:p>
          <a:p>
            <a:pPr marL="0" indent="0" algn="ctr">
              <a:lnSpc>
                <a:spcPct val="150000"/>
              </a:lnSpc>
              <a:spcBef>
                <a:spcPts val="600"/>
              </a:spcBef>
              <a:spcAft>
                <a:spcPts val="600"/>
              </a:spcAft>
              <a:buNone/>
              <a:tabLst>
                <a:tab pos="584200" algn="l"/>
                <a:tab pos="2971800" algn="l"/>
              </a:tabLst>
            </a:pPr>
            <a:r>
              <a:rPr lang="en-US" sz="1800" b="0" kern="0" dirty="0" smtClean="0">
                <a:solidFill>
                  <a:srgbClr val="000000"/>
                </a:solidFill>
              </a:rPr>
              <a:t>[</a:t>
            </a:r>
            <a:r>
              <a:rPr lang="en-US" sz="1800" b="0" kern="0" dirty="0" err="1" smtClean="0">
                <a:solidFill>
                  <a:srgbClr val="000000"/>
                </a:solidFill>
              </a:rPr>
              <a:t>Iesous</a:t>
            </a:r>
            <a:r>
              <a:rPr lang="en-US" sz="1800" b="0" kern="0" dirty="0" smtClean="0">
                <a:solidFill>
                  <a:srgbClr val="000000"/>
                </a:solidFill>
              </a:rPr>
              <a:t> (Jesus) </a:t>
            </a:r>
            <a:r>
              <a:rPr lang="en-US" sz="1800" b="0" kern="0" dirty="0" err="1" smtClean="0">
                <a:solidFill>
                  <a:srgbClr val="000000"/>
                </a:solidFill>
              </a:rPr>
              <a:t>CHristos</a:t>
            </a:r>
            <a:r>
              <a:rPr lang="en-US" sz="1800" b="0" kern="0" dirty="0" smtClean="0">
                <a:solidFill>
                  <a:srgbClr val="000000"/>
                </a:solidFill>
              </a:rPr>
              <a:t> (Christ) </a:t>
            </a:r>
            <a:r>
              <a:rPr lang="en-US" sz="1800" b="0" kern="0" dirty="0" err="1" smtClean="0">
                <a:solidFill>
                  <a:srgbClr val="000000"/>
                </a:solidFill>
              </a:rPr>
              <a:t>THeou</a:t>
            </a:r>
            <a:r>
              <a:rPr lang="en-US" sz="1800" b="0" kern="0" dirty="0" smtClean="0">
                <a:solidFill>
                  <a:srgbClr val="000000"/>
                </a:solidFill>
              </a:rPr>
              <a:t> (God) </a:t>
            </a:r>
            <a:r>
              <a:rPr lang="en-US" sz="1800" b="0" kern="0" dirty="0" err="1" smtClean="0">
                <a:solidFill>
                  <a:srgbClr val="000000"/>
                </a:solidFill>
              </a:rPr>
              <a:t>Uiou</a:t>
            </a:r>
            <a:r>
              <a:rPr lang="en-US" sz="1800" b="0" kern="0" dirty="0" smtClean="0">
                <a:solidFill>
                  <a:srgbClr val="000000"/>
                </a:solidFill>
              </a:rPr>
              <a:t> (Son) </a:t>
            </a:r>
            <a:r>
              <a:rPr lang="en-US" sz="1800" b="0" kern="0" dirty="0" err="1" smtClean="0">
                <a:solidFill>
                  <a:srgbClr val="000000"/>
                </a:solidFill>
              </a:rPr>
              <a:t>Soter</a:t>
            </a:r>
            <a:r>
              <a:rPr lang="en-US" sz="1800" b="0" kern="0" dirty="0" smtClean="0">
                <a:solidFill>
                  <a:srgbClr val="000000"/>
                </a:solidFill>
              </a:rPr>
              <a:t> (Savior)]</a:t>
            </a:r>
            <a:endParaRPr lang="en-US" sz="1800" b="0" kern="0" dirty="0">
              <a:solidFill>
                <a:srgbClr val="000000"/>
              </a:solidFill>
            </a:endParaRPr>
          </a:p>
        </p:txBody>
      </p:sp>
    </p:spTree>
    <p:extLst>
      <p:ext uri="{BB962C8B-B14F-4D97-AF65-F5344CB8AC3E}">
        <p14:creationId xmlns:p14="http://schemas.microsoft.com/office/powerpoint/2010/main" val="26025568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9941">
                                            <p:txEl>
                                              <p:pRg st="0" end="0"/>
                                            </p:txEl>
                                          </p:spTgt>
                                        </p:tgtEl>
                                        <p:attrNameLst>
                                          <p:attrName>style.visibility</p:attrName>
                                        </p:attrNameLst>
                                      </p:cBhvr>
                                      <p:to>
                                        <p:strVal val="visible"/>
                                      </p:to>
                                    </p:set>
                                    <p:anim calcmode="lin" valueType="num">
                                      <p:cBhvr additive="base">
                                        <p:cTn id="7" dur="500" fill="hold"/>
                                        <p:tgtEl>
                                          <p:spTgt spid="3994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94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9941">
                                            <p:txEl>
                                              <p:pRg st="1" end="1"/>
                                            </p:txEl>
                                          </p:spTgt>
                                        </p:tgtEl>
                                        <p:attrNameLst>
                                          <p:attrName>style.visibility</p:attrName>
                                        </p:attrNameLst>
                                      </p:cBhvr>
                                      <p:to>
                                        <p:strVal val="visible"/>
                                      </p:to>
                                    </p:set>
                                    <p:anim calcmode="lin" valueType="num">
                                      <p:cBhvr additive="base">
                                        <p:cTn id="13" dur="500" fill="hold"/>
                                        <p:tgtEl>
                                          <p:spTgt spid="3994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94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810</TotalTime>
  <Words>1278</Words>
  <Application>Microsoft Macintosh PowerPoint</Application>
  <PresentationFormat>Custom</PresentationFormat>
  <Paragraphs>126</Paragraphs>
  <Slides>15</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15</vt:i4>
      </vt:variant>
    </vt:vector>
  </HeadingPairs>
  <TitlesOfParts>
    <vt:vector size="17" baseType="lpstr">
      <vt:lpstr>Arial</vt:lpstr>
      <vt:lpstr>Default Design</vt:lpstr>
      <vt:lpstr>St. Mark</vt:lpstr>
      <vt:lpstr>PowerPoint Presentation</vt:lpstr>
      <vt:lpstr>St. Mark</vt:lpstr>
      <vt:lpstr>PowerPoint Presentation</vt:lpstr>
      <vt:lpstr>St. Mark (Alexandria)</vt:lpstr>
      <vt:lpstr>The Apostolic Church in Egypt</vt:lpstr>
      <vt:lpstr>PowerPoint Presentation</vt:lpstr>
      <vt:lpstr>First and Second Centuries</vt:lpstr>
      <vt:lpstr>PowerPoint Presentation</vt:lpstr>
      <vt:lpstr>The Apostolic Church in Egypt</vt:lpstr>
      <vt:lpstr>The School of Alexandria</vt:lpstr>
      <vt:lpstr>PowerPoint Presentation</vt:lpstr>
      <vt:lpstr>Abba Demetrius, The Vine-Dresser</vt:lpstr>
      <vt:lpstr>Origen</vt:lpstr>
      <vt:lpstr>The Apostolic Church in Egypt</vt:lpstr>
    </vt:vector>
  </TitlesOfParts>
  <Company>Nortel</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dc:title>
  <dc:creator>Baha Guirguis</dc:creator>
  <cp:lastModifiedBy>Sam Menshawy</cp:lastModifiedBy>
  <cp:revision>37</cp:revision>
  <dcterms:created xsi:type="dcterms:W3CDTF">1998-06-21T05:34:40Z</dcterms:created>
  <dcterms:modified xsi:type="dcterms:W3CDTF">2020-01-30T05:20:03Z</dcterms:modified>
</cp:coreProperties>
</file>