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7" r:id="rId2"/>
    <p:sldId id="256" r:id="rId3"/>
    <p:sldId id="258" r:id="rId4"/>
    <p:sldId id="259" r:id="rId5"/>
    <p:sldId id="260" r:id="rId6"/>
    <p:sldId id="261" r:id="rId7"/>
    <p:sldId id="262" r:id="rId8"/>
    <p:sldId id="263" r:id="rId9"/>
    <p:sldId id="264" r:id="rId10"/>
    <p:sldId id="265" r:id="rId11"/>
    <p:sldId id="266" r:id="rId12"/>
    <p:sldId id="267" r:id="rId13"/>
    <p:sldId id="268"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3" r:id="rId27"/>
    <p:sldId id="284" r:id="rId28"/>
    <p:sldId id="285" r:id="rId29"/>
    <p:sldId id="289" r:id="rId30"/>
    <p:sldId id="287" r:id="rId31"/>
    <p:sldId id="290" r:id="rId32"/>
    <p:sldId id="291" r:id="rId33"/>
    <p:sldId id="288" r:id="rId34"/>
    <p:sldId id="286"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4660"/>
  </p:normalViewPr>
  <p:slideViewPr>
    <p:cSldViewPr snapToGrid="0">
      <p:cViewPr varScale="1">
        <p:scale>
          <a:sx n="112" d="100"/>
          <a:sy n="112" d="100"/>
        </p:scale>
        <p:origin x="328"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normAutofit/>
          </a:bodyPr>
          <a:lstStyle>
            <a:lvl1pPr algn="ctr">
              <a:defRPr sz="5400"/>
            </a:lvl1pPr>
          </a:lstStyle>
          <a:p>
            <a:r>
              <a:rPr lang="en-US"/>
              <a:t>Click to edit Master title style</a:t>
            </a:r>
            <a:endParaRPr lang="en-US" dirty="0"/>
          </a:p>
        </p:txBody>
      </p:sp>
      <p:sp>
        <p:nvSpPr>
          <p:cNvPr id="3" name="Subtitle 2"/>
          <p:cNvSpPr>
            <a:spLocks noGrp="1"/>
          </p:cNvSpPr>
          <p:nvPr>
            <p:ph type="subTitle" idx="1"/>
          </p:nvPr>
        </p:nvSpPr>
        <p:spPr>
          <a:xfrm>
            <a:off x="1370693" y="3598339"/>
            <a:ext cx="9440034"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E5772F7-9FAF-4A88-AD42-E93492623FAC}" type="datetimeFigureOut">
              <a:rPr lang="en-CA" smtClean="0"/>
              <a:t>2023-02-04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6712097-83D3-4FBD-BA9E-C1C91D3091AF}" type="slidenum">
              <a:rPr lang="en-CA" smtClean="0"/>
              <a:t>‹#›</a:t>
            </a:fld>
            <a:endParaRPr lang="en-CA"/>
          </a:p>
        </p:txBody>
      </p:sp>
    </p:spTree>
    <p:extLst>
      <p:ext uri="{BB962C8B-B14F-4D97-AF65-F5344CB8AC3E}">
        <p14:creationId xmlns:p14="http://schemas.microsoft.com/office/powerpoint/2010/main" val="13347588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6" name="Picture 15" descr="Slate-V2-HD-pano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3883" y="547807"/>
            <a:ext cx="10141799" cy="3816806"/>
          </a:xfrm>
          <a:prstGeom prst="rect">
            <a:avLst/>
          </a:prstGeom>
        </p:spPr>
      </p:pic>
      <p:sp>
        <p:nvSpPr>
          <p:cNvPr id="2" name="Title 1"/>
          <p:cNvSpPr>
            <a:spLocks noGrp="1"/>
          </p:cNvSpPr>
          <p:nvPr>
            <p:ph type="title"/>
          </p:nvPr>
        </p:nvSpPr>
        <p:spPr>
          <a:xfrm>
            <a:off x="913806" y="4565255"/>
            <a:ext cx="10355326" cy="543472"/>
          </a:xfrm>
        </p:spPr>
        <p:txBody>
          <a:bodyPr anchor="b">
            <a:normAutofit/>
          </a:bodyPr>
          <a:lstStyle>
            <a:lvl1pPr algn="ctr">
              <a:defRPr sz="2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5" y="5108728"/>
            <a:ext cx="10353762" cy="682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E5772F7-9FAF-4A88-AD42-E93492623FAC}" type="datetimeFigureOut">
              <a:rPr lang="en-CA" smtClean="0"/>
              <a:t>2023-02-04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6712097-83D3-4FBD-BA9E-C1C91D3091AF}" type="slidenum">
              <a:rPr lang="en-CA" smtClean="0"/>
              <a:t>‹#›</a:t>
            </a:fld>
            <a:endParaRPr lang="en-CA"/>
          </a:p>
        </p:txBody>
      </p:sp>
    </p:spTree>
    <p:extLst>
      <p:ext uri="{BB962C8B-B14F-4D97-AF65-F5344CB8AC3E}">
        <p14:creationId xmlns:p14="http://schemas.microsoft.com/office/powerpoint/2010/main" val="28032500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E5772F7-9FAF-4A88-AD42-E93492623FAC}" type="datetimeFigureOut">
              <a:rPr lang="en-CA" smtClean="0"/>
              <a:t>2023-02-04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6712097-83D3-4FBD-BA9E-C1C91D3091AF}" type="slidenum">
              <a:rPr lang="en-CA" smtClean="0"/>
              <a:t>‹#›</a:t>
            </a:fld>
            <a:endParaRPr lang="en-CA"/>
          </a:p>
        </p:txBody>
      </p:sp>
    </p:spTree>
    <p:extLst>
      <p:ext uri="{BB962C8B-B14F-4D97-AF65-F5344CB8AC3E}">
        <p14:creationId xmlns:p14="http://schemas.microsoft.com/office/powerpoint/2010/main" val="26220616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913794" y="4304353"/>
            <a:ext cx="10353763"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E5772F7-9FAF-4A88-AD42-E93492623FAC}" type="datetimeFigureOut">
              <a:rPr lang="en-CA" smtClean="0"/>
              <a:t>2023-02-04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6712097-83D3-4FBD-BA9E-C1C91D3091AF}" type="slidenum">
              <a:rPr lang="en-CA" smtClean="0"/>
              <a:t>‹#›</a:t>
            </a:fld>
            <a:endParaRPr lang="en-CA"/>
          </a:p>
        </p:txBody>
      </p:sp>
      <p:sp>
        <p:nvSpPr>
          <p:cNvPr id="11" name="TextBox 10"/>
          <p:cNvSpPr txBox="1"/>
          <p:nvPr/>
        </p:nvSpPr>
        <p:spPr>
          <a:xfrm>
            <a:off x="990600" y="88479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504716" y="292825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5348368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84" y="4650556"/>
            <a:ext cx="1035219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E5772F7-9FAF-4A88-AD42-E93492623FAC}" type="datetimeFigureOut">
              <a:rPr lang="en-CA" smtClean="0"/>
              <a:t>2023-02-04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6712097-83D3-4FBD-BA9E-C1C91D3091AF}" type="slidenum">
              <a:rPr lang="en-CA" smtClean="0"/>
              <a:t>‹#›</a:t>
            </a:fld>
            <a:endParaRPr lang="en-CA"/>
          </a:p>
        </p:txBody>
      </p:sp>
    </p:spTree>
    <p:extLst>
      <p:ext uri="{BB962C8B-B14F-4D97-AF65-F5344CB8AC3E}">
        <p14:creationId xmlns:p14="http://schemas.microsoft.com/office/powerpoint/2010/main" val="4110369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95"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91379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446711"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44143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966572"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966572"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9E5772F7-9FAF-4A88-AD42-E93492623FAC}" type="datetimeFigureOut">
              <a:rPr lang="en-CA" smtClean="0"/>
              <a:t>2023-02-04</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26712097-83D3-4FBD-BA9E-C1C91D3091AF}" type="slidenum">
              <a:rPr lang="en-CA" smtClean="0"/>
              <a:t>‹#›</a:t>
            </a:fld>
            <a:endParaRPr lang="en-CA"/>
          </a:p>
        </p:txBody>
      </p:sp>
    </p:spTree>
    <p:extLst>
      <p:ext uri="{BB962C8B-B14F-4D97-AF65-F5344CB8AC3E}">
        <p14:creationId xmlns:p14="http://schemas.microsoft.com/office/powerpoint/2010/main" val="33745876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2" name="Picture 1"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962" y="1818214"/>
            <a:ext cx="3339972" cy="1847851"/>
          </a:xfrm>
          <a:prstGeom prst="rect">
            <a:avLst/>
          </a:prstGeom>
        </p:spPr>
      </p:pic>
      <p:pic>
        <p:nvPicPr>
          <p:cNvPr id="36" name="Picture 35"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3800" y="1818214"/>
            <a:ext cx="3339972" cy="1847851"/>
          </a:xfrm>
          <a:prstGeom prst="rect">
            <a:avLst/>
          </a:prstGeom>
        </p:spPr>
      </p:pic>
      <p:pic>
        <p:nvPicPr>
          <p:cNvPr id="37" name="Picture 36"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6051" y="1818214"/>
            <a:ext cx="3339972" cy="1847851"/>
          </a:xfrm>
          <a:prstGeom prst="rect">
            <a:avLst/>
          </a:prstGeom>
        </p:spPr>
      </p:pic>
      <p:sp>
        <p:nvSpPr>
          <p:cNvPr id="30" name="Title 1"/>
          <p:cNvSpPr>
            <a:spLocks noGrp="1"/>
          </p:cNvSpPr>
          <p:nvPr>
            <p:ph type="title"/>
          </p:nvPr>
        </p:nvSpPr>
        <p:spPr>
          <a:xfrm>
            <a:off x="913794" y="609600"/>
            <a:ext cx="10353763" cy="97045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95" y="4480368"/>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435" y="4480367"/>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66572" y="4480365"/>
            <a:ext cx="3300984" cy="131083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9E5772F7-9FAF-4A88-AD42-E93492623FAC}" type="datetimeFigureOut">
              <a:rPr lang="en-CA" smtClean="0"/>
              <a:t>2023-02-04</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26712097-83D3-4FBD-BA9E-C1C91D3091AF}" type="slidenum">
              <a:rPr lang="en-CA" smtClean="0"/>
              <a:t>‹#›</a:t>
            </a:fld>
            <a:endParaRPr lang="en-CA"/>
          </a:p>
        </p:txBody>
      </p:sp>
    </p:spTree>
    <p:extLst>
      <p:ext uri="{BB962C8B-B14F-4D97-AF65-F5344CB8AC3E}">
        <p14:creationId xmlns:p14="http://schemas.microsoft.com/office/powerpoint/2010/main" val="33790678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E5772F7-9FAF-4A88-AD42-E93492623FAC}" type="datetimeFigureOut">
              <a:rPr lang="en-CA" smtClean="0"/>
              <a:t>2023-02-04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6712097-83D3-4FBD-BA9E-C1C91D3091AF}" type="slidenum">
              <a:rPr lang="en-CA" smtClean="0"/>
              <a:t>‹#›</a:t>
            </a:fld>
            <a:endParaRPr lang="en-CA"/>
          </a:p>
        </p:txBody>
      </p:sp>
    </p:spTree>
    <p:extLst>
      <p:ext uri="{BB962C8B-B14F-4D97-AF65-F5344CB8AC3E}">
        <p14:creationId xmlns:p14="http://schemas.microsoft.com/office/powerpoint/2010/main" val="14746658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3068" y="609599"/>
            <a:ext cx="2284487" cy="5181601"/>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913796" y="609599"/>
            <a:ext cx="7916872" cy="5181601"/>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E5772F7-9FAF-4A88-AD42-E93492623FAC}" type="datetimeFigureOut">
              <a:rPr lang="en-CA" smtClean="0"/>
              <a:t>2023-02-04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6712097-83D3-4FBD-BA9E-C1C91D3091AF}" type="slidenum">
              <a:rPr lang="en-CA" smtClean="0"/>
              <a:t>‹#›</a:t>
            </a:fld>
            <a:endParaRPr lang="en-CA"/>
          </a:p>
        </p:txBody>
      </p:sp>
    </p:spTree>
    <p:extLst>
      <p:ext uri="{BB962C8B-B14F-4D97-AF65-F5344CB8AC3E}">
        <p14:creationId xmlns:p14="http://schemas.microsoft.com/office/powerpoint/2010/main" val="6279930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E5772F7-9FAF-4A88-AD42-E93492623FAC}" type="datetimeFigureOut">
              <a:rPr lang="en-CA" smtClean="0"/>
              <a:t>2023-02-04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6712097-83D3-4FBD-BA9E-C1C91D3091AF}" type="slidenum">
              <a:rPr lang="en-CA" smtClean="0"/>
              <a:t>‹#›</a:t>
            </a:fld>
            <a:endParaRPr lang="en-CA"/>
          </a:p>
        </p:txBody>
      </p:sp>
    </p:spTree>
    <p:extLst>
      <p:ext uri="{BB962C8B-B14F-4D97-AF65-F5344CB8AC3E}">
        <p14:creationId xmlns:p14="http://schemas.microsoft.com/office/powerpoint/2010/main" val="32698404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3589879"/>
            <a:ext cx="9590550" cy="150705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E5772F7-9FAF-4A88-AD42-E93492623FAC}" type="datetimeFigureOut">
              <a:rPr lang="en-CA" smtClean="0"/>
              <a:t>2023-02-04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26712097-83D3-4FBD-BA9E-C1C91D3091AF}" type="slidenum">
              <a:rPr lang="en-CA" smtClean="0"/>
              <a:t>‹#›</a:t>
            </a:fld>
            <a:endParaRPr lang="en-CA"/>
          </a:p>
        </p:txBody>
      </p:sp>
    </p:spTree>
    <p:extLst>
      <p:ext uri="{BB962C8B-B14F-4D97-AF65-F5344CB8AC3E}">
        <p14:creationId xmlns:p14="http://schemas.microsoft.com/office/powerpoint/2010/main" val="7539306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13795" y="1732449"/>
            <a:ext cx="5060497" cy="4058750"/>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2892" y="1732449"/>
            <a:ext cx="5064665" cy="4058751"/>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E5772F7-9FAF-4A88-AD42-E93492623FAC}" type="datetimeFigureOut">
              <a:rPr lang="en-CA" smtClean="0"/>
              <a:t>2023-02-04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6712097-83D3-4FBD-BA9E-C1C91D3091AF}" type="slidenum">
              <a:rPr lang="en-CA" smtClean="0"/>
              <a:t>‹#›</a:t>
            </a:fld>
            <a:endParaRPr lang="en-CA"/>
          </a:p>
        </p:txBody>
      </p:sp>
    </p:spTree>
    <p:extLst>
      <p:ext uri="{BB962C8B-B14F-4D97-AF65-F5344CB8AC3E}">
        <p14:creationId xmlns:p14="http://schemas.microsoft.com/office/powerpoint/2010/main" val="40080996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20" name="Picture 19"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795" y="1734506"/>
            <a:ext cx="5089072" cy="4148769"/>
          </a:xfrm>
          <a:prstGeom prst="rect">
            <a:avLst/>
          </a:prstGeom>
        </p:spPr>
      </p:pic>
      <p:pic>
        <p:nvPicPr>
          <p:cNvPr id="21" name="Picture 20"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8485" y="1734506"/>
            <a:ext cx="5089072" cy="4148769"/>
          </a:xfrm>
          <a:prstGeom prst="rect">
            <a:avLst/>
          </a:prstGeom>
        </p:spPr>
      </p:pic>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005872" y="1835254"/>
            <a:ext cx="4876344"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05872" y="2380137"/>
            <a:ext cx="4876344" cy="3411063"/>
          </a:xfrm>
        </p:spPr>
        <p:txBody>
          <a:bodyPr anchor="t">
            <a:normAutofit/>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94967" y="1835254"/>
            <a:ext cx="4895330"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94967" y="2380137"/>
            <a:ext cx="4895330" cy="3411063"/>
          </a:xfrm>
        </p:spPr>
        <p:txBody>
          <a:bodyPr anchor="t">
            <a:normAutofit/>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E5772F7-9FAF-4A88-AD42-E93492623FAC}" type="datetimeFigureOut">
              <a:rPr lang="en-CA" smtClean="0"/>
              <a:t>2023-02-04</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26712097-83D3-4FBD-BA9E-C1C91D3091AF}" type="slidenum">
              <a:rPr lang="en-CA" smtClean="0"/>
              <a:t>‹#›</a:t>
            </a:fld>
            <a:endParaRPr lang="en-CA"/>
          </a:p>
        </p:txBody>
      </p:sp>
    </p:spTree>
    <p:extLst>
      <p:ext uri="{BB962C8B-B14F-4D97-AF65-F5344CB8AC3E}">
        <p14:creationId xmlns:p14="http://schemas.microsoft.com/office/powerpoint/2010/main" val="42765188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E5772F7-9FAF-4A88-AD42-E93492623FAC}" type="datetimeFigureOut">
              <a:rPr lang="en-CA" smtClean="0"/>
              <a:t>2023-02-04</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26712097-83D3-4FBD-BA9E-C1C91D3091AF}" type="slidenum">
              <a:rPr lang="en-CA" smtClean="0"/>
              <a:t>‹#›</a:t>
            </a:fld>
            <a:endParaRPr lang="en-CA"/>
          </a:p>
        </p:txBody>
      </p:sp>
    </p:spTree>
    <p:extLst>
      <p:ext uri="{BB962C8B-B14F-4D97-AF65-F5344CB8AC3E}">
        <p14:creationId xmlns:p14="http://schemas.microsoft.com/office/powerpoint/2010/main" val="2435110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5772F7-9FAF-4A88-AD42-E93492623FAC}" type="datetimeFigureOut">
              <a:rPr lang="en-CA" smtClean="0"/>
              <a:t>2023-02-04</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26712097-83D3-4FBD-BA9E-C1C91D3091AF}" type="slidenum">
              <a:rPr lang="en-CA" smtClean="0"/>
              <a:t>‹#›</a:t>
            </a:fld>
            <a:endParaRPr lang="en-CA"/>
          </a:p>
        </p:txBody>
      </p:sp>
    </p:spTree>
    <p:extLst>
      <p:ext uri="{BB962C8B-B14F-4D97-AF65-F5344CB8AC3E}">
        <p14:creationId xmlns:p14="http://schemas.microsoft.com/office/powerpoint/2010/main" val="13740591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4855633" y="609600"/>
            <a:ext cx="6411924" cy="51816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3795" y="2431518"/>
            <a:ext cx="3706889" cy="3359681"/>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E5772F7-9FAF-4A88-AD42-E93492623FAC}" type="datetimeFigureOut">
              <a:rPr lang="en-CA" smtClean="0"/>
              <a:t>2023-02-04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6712097-83D3-4FBD-BA9E-C1C91D3091AF}" type="slidenum">
              <a:rPr lang="en-CA" smtClean="0"/>
              <a:t>‹#›</a:t>
            </a:fld>
            <a:endParaRPr lang="en-CA"/>
          </a:p>
        </p:txBody>
      </p:sp>
    </p:spTree>
    <p:extLst>
      <p:ext uri="{BB962C8B-B14F-4D97-AF65-F5344CB8AC3E}">
        <p14:creationId xmlns:p14="http://schemas.microsoft.com/office/powerpoint/2010/main" val="7515384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22" name="Picture 21" descr="Slate-V2-HD-vert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3665" y="609600"/>
            <a:ext cx="3584166" cy="5204832"/>
          </a:xfrm>
          <a:prstGeom prst="rect">
            <a:avLst/>
          </a:prstGeom>
        </p:spPr>
      </p:pic>
      <p:sp>
        <p:nvSpPr>
          <p:cNvPr id="2" name="Title 1"/>
          <p:cNvSpPr>
            <a:spLocks noGrp="1"/>
          </p:cNvSpPr>
          <p:nvPr>
            <p:ph type="title"/>
          </p:nvPr>
        </p:nvSpPr>
        <p:spPr>
          <a:xfrm>
            <a:off x="913795" y="609923"/>
            <a:ext cx="5934949" cy="1829338"/>
          </a:xfrm>
        </p:spPr>
        <p:txBody>
          <a:bodyPr anchor="b">
            <a:noAutofit/>
          </a:bodyPr>
          <a:lstStyle>
            <a:lvl1pPr algn="ctr">
              <a:defRPr sz="32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913795" y="2439261"/>
            <a:ext cx="5934949" cy="337613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E5772F7-9FAF-4A88-AD42-E93492623FAC}" type="datetimeFigureOut">
              <a:rPr lang="en-CA" smtClean="0"/>
              <a:t>2023-02-04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26712097-83D3-4FBD-BA9E-C1C91D3091AF}" type="slidenum">
              <a:rPr lang="en-CA" smtClean="0"/>
              <a:t>‹#›</a:t>
            </a:fld>
            <a:endParaRPr lang="en-CA"/>
          </a:p>
        </p:txBody>
      </p:sp>
    </p:spTree>
    <p:extLst>
      <p:ext uri="{BB962C8B-B14F-4D97-AF65-F5344CB8AC3E}">
        <p14:creationId xmlns:p14="http://schemas.microsoft.com/office/powerpoint/2010/main" val="26217747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95" y="1732449"/>
            <a:ext cx="1035376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9E5772F7-9FAF-4A88-AD42-E93492623FAC}" type="datetimeFigureOut">
              <a:rPr lang="en-CA" smtClean="0"/>
              <a:t>2023-02-04</a:t>
            </a:fld>
            <a:endParaRPr lang="en-CA"/>
          </a:p>
        </p:txBody>
      </p:sp>
      <p:sp>
        <p:nvSpPr>
          <p:cNvPr id="5" name="Footer Placeholder 4"/>
          <p:cNvSpPr>
            <a:spLocks noGrp="1"/>
          </p:cNvSpPr>
          <p:nvPr>
            <p:ph type="ftr" sz="quarter" idx="3"/>
          </p:nvPr>
        </p:nvSpPr>
        <p:spPr>
          <a:xfrm>
            <a:off x="913795" y="5883275"/>
            <a:ext cx="6672865" cy="365125"/>
          </a:xfrm>
          <a:prstGeom prst="rect">
            <a:avLst/>
          </a:prstGeom>
        </p:spPr>
        <p:txBody>
          <a:bodyPr vert="horz" lIns="91440" tIns="45720" rIns="91440" bIns="45720" rtlCol="0" anchor="ctr"/>
          <a:lstStyle>
            <a:lvl1pPr algn="l">
              <a:defRPr sz="1000">
                <a:solidFill>
                  <a:schemeClr val="tx1">
                    <a:lumMod val="95000"/>
                  </a:schemeClr>
                </a:solidFill>
                <a:effectLst>
                  <a:outerShdw blurRad="50800" dist="38100" dir="2700000" algn="tl" rotWithShape="0">
                    <a:schemeClr val="bg1">
                      <a:alpha val="43000"/>
                    </a:schemeClr>
                  </a:outerShdw>
                </a:effectLst>
              </a:defRPr>
            </a:lvl1pPr>
          </a:lstStyle>
          <a:p>
            <a:endParaRPr lang="en-CA"/>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26712097-83D3-4FBD-BA9E-C1C91D3091AF}" type="slidenum">
              <a:rPr lang="en-CA" smtClean="0"/>
              <a:t>‹#›</a:t>
            </a:fld>
            <a:endParaRPr lang="en-CA"/>
          </a:p>
        </p:txBody>
      </p:sp>
    </p:spTree>
    <p:extLst>
      <p:ext uri="{BB962C8B-B14F-4D97-AF65-F5344CB8AC3E}">
        <p14:creationId xmlns:p14="http://schemas.microsoft.com/office/powerpoint/2010/main" val="1474166136"/>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629C0A-000B-8DD4-B419-C06CCCC8FE46}"/>
              </a:ext>
            </a:extLst>
          </p:cNvPr>
          <p:cNvSpPr>
            <a:spLocks noGrp="1"/>
          </p:cNvSpPr>
          <p:nvPr>
            <p:ph type="title"/>
          </p:nvPr>
        </p:nvSpPr>
        <p:spPr>
          <a:xfrm>
            <a:off x="6871735" y="1335506"/>
            <a:ext cx="4522171" cy="2177716"/>
          </a:xfrm>
        </p:spPr>
        <p:txBody>
          <a:bodyPr>
            <a:noAutofit/>
          </a:bodyPr>
          <a:lstStyle/>
          <a:p>
            <a:r>
              <a:rPr lang="en-US" sz="6000" b="1" dirty="0">
                <a:latin typeface="Calibri" panose="020F0502020204030204" pitchFamily="34" charset="0"/>
                <a:ea typeface="Calibri" panose="020F0502020204030204" pitchFamily="34" charset="0"/>
                <a:cs typeface="Calibri" panose="020F0502020204030204" pitchFamily="34" charset="0"/>
              </a:rPr>
              <a:t>Spiritual Life</a:t>
            </a:r>
            <a:br>
              <a:rPr lang="en-US" sz="6000" b="1" dirty="0">
                <a:latin typeface="Calibri" panose="020F0502020204030204" pitchFamily="34" charset="0"/>
                <a:ea typeface="Calibri" panose="020F0502020204030204" pitchFamily="34" charset="0"/>
                <a:cs typeface="Calibri" panose="020F0502020204030204" pitchFamily="34" charset="0"/>
              </a:rPr>
            </a:br>
            <a:r>
              <a:rPr lang="en-US" sz="3600" dirty="0">
                <a:latin typeface="Calibri" panose="020F0502020204030204" pitchFamily="34" charset="0"/>
                <a:ea typeface="Calibri" panose="020F0502020204030204" pitchFamily="34" charset="0"/>
                <a:cs typeface="Calibri" panose="020F0502020204030204" pitchFamily="34" charset="0"/>
              </a:rPr>
              <a:t>Growth and Maturity</a:t>
            </a:r>
            <a:endParaRPr lang="en-CA" sz="3600" dirty="0">
              <a:latin typeface="Calibri" panose="020F0502020204030204" pitchFamily="34" charset="0"/>
              <a:ea typeface="Calibri" panose="020F0502020204030204" pitchFamily="34" charset="0"/>
              <a:cs typeface="Calibri" panose="020F0502020204030204" pitchFamily="34" charset="0"/>
            </a:endParaRPr>
          </a:p>
        </p:txBody>
      </p:sp>
      <p:pic>
        <p:nvPicPr>
          <p:cNvPr id="4" name="Picture 2" descr="Katze Mit Löwe Shadow Stockfoto und mehr Bilder von Löwe - Großkatze - Löwe  - Großkatze, Hauskatze, Schlagschatten - iStock">
            <a:extLst>
              <a:ext uri="{FF2B5EF4-FFF2-40B4-BE49-F238E27FC236}">
                <a16:creationId xmlns:a16="http://schemas.microsoft.com/office/drawing/2014/main" id="{24B5C467-DA67-4D55-7214-C45F5450BB9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35373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97689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7B44C0-2C7B-5D60-B7DE-296B34066897}"/>
              </a:ext>
            </a:extLst>
          </p:cNvPr>
          <p:cNvSpPr>
            <a:spLocks noGrp="1"/>
          </p:cNvSpPr>
          <p:nvPr>
            <p:ph type="title"/>
          </p:nvPr>
        </p:nvSpPr>
        <p:spPr>
          <a:xfrm>
            <a:off x="919119" y="2943775"/>
            <a:ext cx="10353762" cy="970450"/>
          </a:xfrm>
        </p:spPr>
        <p:txBody>
          <a:bodyPr>
            <a:normAutofit fontScale="90000"/>
          </a:bodyPr>
          <a:lstStyle/>
          <a:p>
            <a:r>
              <a:rPr lang="en-US" b="0" i="0" dirty="0">
                <a:solidFill>
                  <a:schemeClr val="tx1"/>
                </a:solidFill>
                <a:effectLst/>
                <a:latin typeface="system-ui"/>
              </a:rPr>
              <a:t>…so that the body of Christ may be built up </a:t>
            </a:r>
            <a:r>
              <a:rPr lang="en-US" b="1" i="0" baseline="30000" dirty="0">
                <a:solidFill>
                  <a:schemeClr val="tx1"/>
                </a:solidFill>
                <a:effectLst/>
                <a:latin typeface="system-ui"/>
              </a:rPr>
              <a:t>13 </a:t>
            </a:r>
            <a:r>
              <a:rPr lang="en-US" b="0" i="0" dirty="0">
                <a:solidFill>
                  <a:schemeClr val="tx1"/>
                </a:solidFill>
                <a:effectLst/>
                <a:latin typeface="system-ui"/>
              </a:rPr>
              <a:t>until we all reach unity in the faith and in the knowledge of the Son of God and </a:t>
            </a:r>
            <a:r>
              <a:rPr lang="en-US" b="0" i="0" dirty="0">
                <a:solidFill>
                  <a:srgbClr val="FFFF00"/>
                </a:solidFill>
                <a:effectLst/>
                <a:latin typeface="system-ui"/>
              </a:rPr>
              <a:t>become mature</a:t>
            </a:r>
            <a:r>
              <a:rPr lang="en-US" b="0" i="0" dirty="0">
                <a:solidFill>
                  <a:schemeClr val="tx1"/>
                </a:solidFill>
                <a:effectLst/>
                <a:latin typeface="system-ui"/>
              </a:rPr>
              <a:t>,</a:t>
            </a:r>
            <a:br>
              <a:rPr lang="en-US" b="0" i="0" dirty="0">
                <a:solidFill>
                  <a:schemeClr val="tx1"/>
                </a:solidFill>
                <a:effectLst/>
                <a:latin typeface="system-ui"/>
              </a:rPr>
            </a:br>
            <a:br>
              <a:rPr lang="en-US" b="0" i="0" dirty="0">
                <a:solidFill>
                  <a:schemeClr val="tx1"/>
                </a:solidFill>
                <a:effectLst/>
                <a:latin typeface="system-ui"/>
              </a:rPr>
            </a:br>
            <a:r>
              <a:rPr lang="en-CA" b="0" i="0" dirty="0">
                <a:solidFill>
                  <a:schemeClr val="tx1"/>
                </a:solidFill>
                <a:effectLst/>
                <a:latin typeface="system-ui"/>
              </a:rPr>
              <a:t>Ephesians 4:12-13</a:t>
            </a:r>
            <a:endParaRPr lang="en-CA" dirty="0">
              <a:solidFill>
                <a:schemeClr val="tx1"/>
              </a:solidFill>
            </a:endParaRPr>
          </a:p>
        </p:txBody>
      </p:sp>
    </p:spTree>
    <p:extLst>
      <p:ext uri="{BB962C8B-B14F-4D97-AF65-F5344CB8AC3E}">
        <p14:creationId xmlns:p14="http://schemas.microsoft.com/office/powerpoint/2010/main" val="7031303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7B44C0-2C7B-5D60-B7DE-296B34066897}"/>
              </a:ext>
            </a:extLst>
          </p:cNvPr>
          <p:cNvSpPr>
            <a:spLocks noGrp="1"/>
          </p:cNvSpPr>
          <p:nvPr>
            <p:ph type="title"/>
          </p:nvPr>
        </p:nvSpPr>
        <p:spPr>
          <a:xfrm>
            <a:off x="919119" y="2943775"/>
            <a:ext cx="10353762" cy="970450"/>
          </a:xfrm>
        </p:spPr>
        <p:txBody>
          <a:bodyPr>
            <a:normAutofit fontScale="90000"/>
          </a:bodyPr>
          <a:lstStyle/>
          <a:p>
            <a:r>
              <a:rPr lang="en-US" b="0" i="0" dirty="0">
                <a:solidFill>
                  <a:schemeClr val="tx1"/>
                </a:solidFill>
                <a:effectLst/>
                <a:latin typeface="system-ui"/>
              </a:rPr>
              <a:t>…so that the body of Christ may be built up </a:t>
            </a:r>
            <a:r>
              <a:rPr lang="en-US" b="1" i="0" baseline="30000" dirty="0">
                <a:solidFill>
                  <a:schemeClr val="tx1"/>
                </a:solidFill>
                <a:effectLst/>
                <a:latin typeface="system-ui"/>
              </a:rPr>
              <a:t>13 </a:t>
            </a:r>
            <a:r>
              <a:rPr lang="en-US" b="0" i="0" dirty="0">
                <a:solidFill>
                  <a:schemeClr val="tx1"/>
                </a:solidFill>
                <a:effectLst/>
                <a:latin typeface="system-ui"/>
              </a:rPr>
              <a:t>until we all reach unity in the faith and in the knowledge of the Son of God and become mature, attaining to the </a:t>
            </a:r>
            <a:r>
              <a:rPr lang="en-US" b="0" i="0" dirty="0">
                <a:solidFill>
                  <a:srgbClr val="FFFF00"/>
                </a:solidFill>
                <a:effectLst/>
                <a:latin typeface="system-ui"/>
              </a:rPr>
              <a:t>whole measure of the fullness of Christ.</a:t>
            </a:r>
            <a:br>
              <a:rPr lang="en-US" b="0" i="0" dirty="0">
                <a:solidFill>
                  <a:srgbClr val="FFFF00"/>
                </a:solidFill>
                <a:effectLst/>
                <a:latin typeface="system-ui"/>
              </a:rPr>
            </a:br>
            <a:br>
              <a:rPr lang="en-US" b="0" i="0" dirty="0">
                <a:solidFill>
                  <a:schemeClr val="tx1"/>
                </a:solidFill>
                <a:effectLst/>
                <a:latin typeface="system-ui"/>
              </a:rPr>
            </a:br>
            <a:r>
              <a:rPr lang="en-CA" b="0" i="0" dirty="0">
                <a:solidFill>
                  <a:schemeClr val="tx1"/>
                </a:solidFill>
                <a:effectLst/>
                <a:latin typeface="system-ui"/>
              </a:rPr>
              <a:t>Ephesians 4:12-13</a:t>
            </a:r>
            <a:endParaRPr lang="en-CA" dirty="0">
              <a:solidFill>
                <a:schemeClr val="tx1"/>
              </a:solidFill>
            </a:endParaRPr>
          </a:p>
        </p:txBody>
      </p:sp>
    </p:spTree>
    <p:extLst>
      <p:ext uri="{BB962C8B-B14F-4D97-AF65-F5344CB8AC3E}">
        <p14:creationId xmlns:p14="http://schemas.microsoft.com/office/powerpoint/2010/main" val="18990419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Katze Mit Löwe Shadow Stockfoto und mehr Bilder von Löwe - Großkatze - Löwe  - Großkatze, Hauskatze, Schlagschatten - iStock">
            <a:extLst>
              <a:ext uri="{FF2B5EF4-FFF2-40B4-BE49-F238E27FC236}">
                <a16:creationId xmlns:a16="http://schemas.microsoft.com/office/drawing/2014/main" id="{17286F57-8F60-8681-C95D-673AD981D67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9132" y="0"/>
            <a:ext cx="635373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22185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F66A1E5-FC4D-7976-5C66-BC2ADE973F7F}"/>
              </a:ext>
            </a:extLst>
          </p:cNvPr>
          <p:cNvSpPr txBox="1"/>
          <p:nvPr/>
        </p:nvSpPr>
        <p:spPr>
          <a:xfrm>
            <a:off x="1036721" y="854240"/>
            <a:ext cx="10118557" cy="5016758"/>
          </a:xfrm>
          <a:prstGeom prst="rect">
            <a:avLst/>
          </a:prstGeom>
          <a:noFill/>
        </p:spPr>
        <p:txBody>
          <a:bodyPr wrap="square" rtlCol="0">
            <a:spAutoFit/>
          </a:bodyPr>
          <a:lstStyle/>
          <a:p>
            <a:pPr algn="ctr"/>
            <a:r>
              <a:rPr lang="en-US" sz="4000" dirty="0"/>
              <a:t>According to the traditions of the church and the apostle Paul, our resurrection will --- be into a mature man and the stature of the fullness of Christ. This is </a:t>
            </a:r>
            <a:r>
              <a:rPr lang="en-US" sz="4000" dirty="0">
                <a:solidFill>
                  <a:srgbClr val="FFFF00"/>
                </a:solidFill>
              </a:rPr>
              <a:t>the state in which </a:t>
            </a:r>
            <a:r>
              <a:rPr lang="en-US" sz="4000" dirty="0"/>
              <a:t>the Jews claim that </a:t>
            </a:r>
            <a:r>
              <a:rPr lang="en-US" sz="4000" dirty="0">
                <a:solidFill>
                  <a:srgbClr val="FFFF00"/>
                </a:solidFill>
              </a:rPr>
              <a:t>Adam was created and in which we have read that the Lord rose.</a:t>
            </a:r>
          </a:p>
          <a:p>
            <a:pPr algn="ctr"/>
            <a:endParaRPr lang="en-US" sz="4000" dirty="0"/>
          </a:p>
          <a:p>
            <a:pPr algn="ctr"/>
            <a:r>
              <a:rPr lang="en-US" sz="4000" dirty="0"/>
              <a:t>-Jerome (346-420AD)</a:t>
            </a:r>
            <a:endParaRPr lang="en-CA" sz="4000" dirty="0"/>
          </a:p>
        </p:txBody>
      </p:sp>
    </p:spTree>
    <p:extLst>
      <p:ext uri="{BB962C8B-B14F-4D97-AF65-F5344CB8AC3E}">
        <p14:creationId xmlns:p14="http://schemas.microsoft.com/office/powerpoint/2010/main" val="33123230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F66A1E5-FC4D-7976-5C66-BC2ADE973F7F}"/>
              </a:ext>
            </a:extLst>
          </p:cNvPr>
          <p:cNvSpPr txBox="1"/>
          <p:nvPr/>
        </p:nvSpPr>
        <p:spPr>
          <a:xfrm>
            <a:off x="1036721" y="854240"/>
            <a:ext cx="10525626" cy="1323439"/>
          </a:xfrm>
          <a:prstGeom prst="rect">
            <a:avLst/>
          </a:prstGeom>
          <a:noFill/>
        </p:spPr>
        <p:txBody>
          <a:bodyPr wrap="square" rtlCol="0">
            <a:spAutoFit/>
          </a:bodyPr>
          <a:lstStyle/>
          <a:p>
            <a:pPr algn="ctr"/>
            <a:r>
              <a:rPr lang="en-US" sz="4000" dirty="0">
                <a:solidFill>
                  <a:srgbClr val="FFFF00"/>
                </a:solidFill>
              </a:rPr>
              <a:t>The state in which Adam was created and in which we have read that the Lord rose.</a:t>
            </a:r>
          </a:p>
        </p:txBody>
      </p:sp>
    </p:spTree>
    <p:extLst>
      <p:ext uri="{BB962C8B-B14F-4D97-AF65-F5344CB8AC3E}">
        <p14:creationId xmlns:p14="http://schemas.microsoft.com/office/powerpoint/2010/main" val="31362080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Vespers of the Feast of St. Anthony the Great – St. Anthony Monastery">
            <a:extLst>
              <a:ext uri="{FF2B5EF4-FFF2-40B4-BE49-F238E27FC236}">
                <a16:creationId xmlns:a16="http://schemas.microsoft.com/office/drawing/2014/main" id="{A56B8F98-D6AA-43F9-BFDC-FAD4AA9B58D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2683" y="328203"/>
            <a:ext cx="4298783" cy="6529797"/>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25E438C6-D0AC-CA3C-32F8-DC54068ABF5F}"/>
              </a:ext>
            </a:extLst>
          </p:cNvPr>
          <p:cNvSpPr txBox="1"/>
          <p:nvPr/>
        </p:nvSpPr>
        <p:spPr>
          <a:xfrm>
            <a:off x="6472989" y="2269662"/>
            <a:ext cx="5209674" cy="1323439"/>
          </a:xfrm>
          <a:prstGeom prst="rect">
            <a:avLst/>
          </a:prstGeom>
          <a:noFill/>
        </p:spPr>
        <p:txBody>
          <a:bodyPr wrap="square" rtlCol="0">
            <a:spAutoFit/>
          </a:bodyPr>
          <a:lstStyle/>
          <a:p>
            <a:r>
              <a:rPr lang="en-US" sz="4000" b="0" i="0" dirty="0">
                <a:effectLst/>
                <a:latin typeface="Georgia" panose="02040502050405020303" pitchFamily="18" charset="0"/>
              </a:rPr>
              <a:t>Saint Anthony</a:t>
            </a:r>
          </a:p>
          <a:p>
            <a:r>
              <a:rPr lang="en-US" sz="4000" b="0" i="0" dirty="0">
                <a:effectLst/>
                <a:latin typeface="Georgia" panose="02040502050405020303" pitchFamily="18" charset="0"/>
              </a:rPr>
              <a:t>The Father of monks</a:t>
            </a:r>
            <a:endParaRPr lang="en-CA" sz="4000" b="1" dirty="0"/>
          </a:p>
        </p:txBody>
      </p:sp>
    </p:spTree>
    <p:extLst>
      <p:ext uri="{BB962C8B-B14F-4D97-AF65-F5344CB8AC3E}">
        <p14:creationId xmlns:p14="http://schemas.microsoft.com/office/powerpoint/2010/main" val="602892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St Anthony: A Biblical Ascetic by متى المسكين">
            <a:extLst>
              <a:ext uri="{FF2B5EF4-FFF2-40B4-BE49-F238E27FC236}">
                <a16:creationId xmlns:a16="http://schemas.microsoft.com/office/drawing/2014/main" id="{9CDF26EF-36EC-3DB3-37D0-E85D9633166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93005" y="101201"/>
            <a:ext cx="4012532" cy="64390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45553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5E438C6-D0AC-CA3C-32F8-DC54068ABF5F}"/>
              </a:ext>
            </a:extLst>
          </p:cNvPr>
          <p:cNvSpPr txBox="1"/>
          <p:nvPr/>
        </p:nvSpPr>
        <p:spPr>
          <a:xfrm>
            <a:off x="1993231" y="874455"/>
            <a:ext cx="8205537" cy="3785652"/>
          </a:xfrm>
          <a:prstGeom prst="rect">
            <a:avLst/>
          </a:prstGeom>
          <a:noFill/>
        </p:spPr>
        <p:txBody>
          <a:bodyPr wrap="square" rtlCol="0">
            <a:spAutoFit/>
          </a:bodyPr>
          <a:lstStyle/>
          <a:p>
            <a:pPr algn="ctr"/>
            <a:r>
              <a:rPr lang="en-US" sz="4000" b="1" dirty="0"/>
              <a:t>“The Holy Bible is the underpinning of the asceticism.”</a:t>
            </a:r>
          </a:p>
          <a:p>
            <a:pPr algn="ctr"/>
            <a:r>
              <a:rPr lang="en-US" sz="4000" b="1" dirty="0"/>
              <a:t>“The Holy Spirit is a companion from beginning to end.”</a:t>
            </a:r>
          </a:p>
          <a:p>
            <a:pPr algn="ctr"/>
            <a:endParaRPr lang="en-US" sz="4000" b="1" dirty="0"/>
          </a:p>
          <a:p>
            <a:pPr algn="ctr"/>
            <a:r>
              <a:rPr lang="en-US" sz="4000" b="1" dirty="0"/>
              <a:t>-St Anthony the Great</a:t>
            </a:r>
            <a:endParaRPr lang="en-CA" sz="4000" b="1" dirty="0"/>
          </a:p>
        </p:txBody>
      </p:sp>
    </p:spTree>
    <p:extLst>
      <p:ext uri="{BB962C8B-B14F-4D97-AF65-F5344CB8AC3E}">
        <p14:creationId xmlns:p14="http://schemas.microsoft.com/office/powerpoint/2010/main" val="15500160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5E438C6-D0AC-CA3C-32F8-DC54068ABF5F}"/>
              </a:ext>
            </a:extLst>
          </p:cNvPr>
          <p:cNvSpPr txBox="1"/>
          <p:nvPr/>
        </p:nvSpPr>
        <p:spPr>
          <a:xfrm>
            <a:off x="1993231" y="874455"/>
            <a:ext cx="8205537" cy="1938992"/>
          </a:xfrm>
          <a:prstGeom prst="rect">
            <a:avLst/>
          </a:prstGeom>
          <a:noFill/>
        </p:spPr>
        <p:txBody>
          <a:bodyPr wrap="square" rtlCol="0">
            <a:spAutoFit/>
          </a:bodyPr>
          <a:lstStyle/>
          <a:p>
            <a:pPr algn="ctr"/>
            <a:r>
              <a:rPr lang="en-US" sz="4000" b="1" dirty="0"/>
              <a:t>Everything, absolutely everything… started in Him and finds its purpose in Him</a:t>
            </a:r>
            <a:endParaRPr lang="en-CA" sz="4000" b="1" dirty="0"/>
          </a:p>
        </p:txBody>
      </p:sp>
    </p:spTree>
    <p:extLst>
      <p:ext uri="{BB962C8B-B14F-4D97-AF65-F5344CB8AC3E}">
        <p14:creationId xmlns:p14="http://schemas.microsoft.com/office/powerpoint/2010/main" val="29892559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User Manual Icon, Outline Style Stock Vector - Illustration of book,  learning: 152750388">
            <a:extLst>
              <a:ext uri="{FF2B5EF4-FFF2-40B4-BE49-F238E27FC236}">
                <a16:creationId xmlns:a16="http://schemas.microsoft.com/office/drawing/2014/main" id="{365D8526-D9E1-917C-1C68-7B6D77DD431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8070"/>
          <a:stretch/>
        </p:blipFill>
        <p:spPr bwMode="auto">
          <a:xfrm>
            <a:off x="2739691" y="276726"/>
            <a:ext cx="6496050" cy="63045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82162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conomic Growth Is Still Our Best Hope | City Journal">
            <a:extLst>
              <a:ext uri="{FF2B5EF4-FFF2-40B4-BE49-F238E27FC236}">
                <a16:creationId xmlns:a16="http://schemas.microsoft.com/office/drawing/2014/main" id="{A0EC9339-44B3-3343-7CEB-D7A7EA7478C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4247" t="-2390" r="6434"/>
          <a:stretch/>
        </p:blipFill>
        <p:spPr bwMode="auto">
          <a:xfrm>
            <a:off x="1455820" y="0"/>
            <a:ext cx="8748963" cy="564678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B3AF36B0-8EDA-EE98-BB3A-B3A85468C85A}"/>
              </a:ext>
            </a:extLst>
          </p:cNvPr>
          <p:cNvSpPr txBox="1"/>
          <p:nvPr/>
        </p:nvSpPr>
        <p:spPr>
          <a:xfrm>
            <a:off x="2814090" y="5883442"/>
            <a:ext cx="6032421" cy="646331"/>
          </a:xfrm>
          <a:prstGeom prst="rect">
            <a:avLst/>
          </a:prstGeom>
          <a:noFill/>
        </p:spPr>
        <p:txBody>
          <a:bodyPr wrap="none" rtlCol="0">
            <a:spAutoFit/>
          </a:bodyPr>
          <a:lstStyle/>
          <a:p>
            <a:r>
              <a:rPr lang="en-US" sz="3600" b="1" dirty="0"/>
              <a:t>Growth: How does it work?</a:t>
            </a:r>
            <a:endParaRPr lang="en-CA" sz="3600" b="1" dirty="0"/>
          </a:p>
        </p:txBody>
      </p:sp>
    </p:spTree>
    <p:extLst>
      <p:ext uri="{BB962C8B-B14F-4D97-AF65-F5344CB8AC3E}">
        <p14:creationId xmlns:p14="http://schemas.microsoft.com/office/powerpoint/2010/main" val="16661611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5E438C6-D0AC-CA3C-32F8-DC54068ABF5F}"/>
              </a:ext>
            </a:extLst>
          </p:cNvPr>
          <p:cNvSpPr txBox="1"/>
          <p:nvPr/>
        </p:nvSpPr>
        <p:spPr>
          <a:xfrm>
            <a:off x="1993231" y="874455"/>
            <a:ext cx="8205537" cy="2554545"/>
          </a:xfrm>
          <a:prstGeom prst="rect">
            <a:avLst/>
          </a:prstGeom>
          <a:noFill/>
        </p:spPr>
        <p:txBody>
          <a:bodyPr wrap="square" rtlCol="0">
            <a:spAutoFit/>
          </a:bodyPr>
          <a:lstStyle/>
          <a:p>
            <a:pPr algn="ctr"/>
            <a:r>
              <a:rPr lang="en-US" sz="4000" b="1" dirty="0"/>
              <a:t>“The Holy Books suffice for teaching”</a:t>
            </a:r>
          </a:p>
          <a:p>
            <a:pPr algn="ctr"/>
            <a:endParaRPr lang="en-US" sz="4000" b="1" dirty="0"/>
          </a:p>
          <a:p>
            <a:pPr algn="ctr"/>
            <a:r>
              <a:rPr lang="en-US" sz="4000" b="1" dirty="0"/>
              <a:t>-St Anthony the Great</a:t>
            </a:r>
            <a:endParaRPr lang="en-CA" sz="4000" b="1" dirty="0"/>
          </a:p>
        </p:txBody>
      </p:sp>
    </p:spTree>
    <p:extLst>
      <p:ext uri="{BB962C8B-B14F-4D97-AF65-F5344CB8AC3E}">
        <p14:creationId xmlns:p14="http://schemas.microsoft.com/office/powerpoint/2010/main" val="41103913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5E438C6-D0AC-CA3C-32F8-DC54068ABF5F}"/>
              </a:ext>
            </a:extLst>
          </p:cNvPr>
          <p:cNvSpPr txBox="1"/>
          <p:nvPr/>
        </p:nvSpPr>
        <p:spPr>
          <a:xfrm>
            <a:off x="601579" y="612844"/>
            <a:ext cx="10479505" cy="5632311"/>
          </a:xfrm>
          <a:prstGeom prst="rect">
            <a:avLst/>
          </a:prstGeom>
          <a:noFill/>
        </p:spPr>
        <p:txBody>
          <a:bodyPr wrap="square" rtlCol="0">
            <a:spAutoFit/>
          </a:bodyPr>
          <a:lstStyle/>
          <a:p>
            <a:pPr algn="ctr"/>
            <a:r>
              <a:rPr lang="en-US" sz="4000" b="1" dirty="0"/>
              <a:t>“St. Anthony was questioned on the meaning of the Apostle’s proverb: “Rejoice in the Lord always” so he replied</a:t>
            </a:r>
            <a:r>
              <a:rPr lang="en-US" sz="4000" b="1" dirty="0">
                <a:solidFill>
                  <a:srgbClr val="FFFF00"/>
                </a:solidFill>
              </a:rPr>
              <a:t>: If we delight in keeping the Lord’s commandments, then this is rejoicing in the Lord</a:t>
            </a:r>
            <a:r>
              <a:rPr lang="en-US" sz="4000" b="1" dirty="0"/>
              <a:t>. Thus Let us rejoice in keeping the commandments of the </a:t>
            </a:r>
            <a:r>
              <a:rPr lang="en-US" sz="4000" b="1" dirty="0" err="1"/>
              <a:t>Loard</a:t>
            </a:r>
            <a:r>
              <a:rPr lang="en-US" sz="4000" b="1" dirty="0"/>
              <a:t> and in the success of our brethren, and keep ourselves from worldly joys and pleasures, if we wish to be our God’s elect.”</a:t>
            </a:r>
          </a:p>
        </p:txBody>
      </p:sp>
    </p:spTree>
    <p:extLst>
      <p:ext uri="{BB962C8B-B14F-4D97-AF65-F5344CB8AC3E}">
        <p14:creationId xmlns:p14="http://schemas.microsoft.com/office/powerpoint/2010/main" val="10535744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Revealing Dr. Harris' Highlighting Method for Bible Study – Glory Books">
            <a:extLst>
              <a:ext uri="{FF2B5EF4-FFF2-40B4-BE49-F238E27FC236}">
                <a16:creationId xmlns:a16="http://schemas.microsoft.com/office/drawing/2014/main" id="{EB91A95E-3C45-8219-6387-6F77BB0FA7F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6769" y="223706"/>
            <a:ext cx="8133348" cy="6092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99395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5E438C6-D0AC-CA3C-32F8-DC54068ABF5F}"/>
              </a:ext>
            </a:extLst>
          </p:cNvPr>
          <p:cNvSpPr txBox="1"/>
          <p:nvPr/>
        </p:nvSpPr>
        <p:spPr>
          <a:xfrm>
            <a:off x="962527" y="2345391"/>
            <a:ext cx="10479505" cy="1323439"/>
          </a:xfrm>
          <a:prstGeom prst="rect">
            <a:avLst/>
          </a:prstGeom>
          <a:noFill/>
        </p:spPr>
        <p:txBody>
          <a:bodyPr wrap="square" rtlCol="0">
            <a:spAutoFit/>
          </a:bodyPr>
          <a:lstStyle/>
          <a:p>
            <a:pPr algn="ctr"/>
            <a:r>
              <a:rPr lang="en-US" sz="4000" b="1" dirty="0"/>
              <a:t>Jesus’ Commandments are what he is promising to do through you.</a:t>
            </a:r>
          </a:p>
        </p:txBody>
      </p:sp>
    </p:spTree>
    <p:extLst>
      <p:ext uri="{BB962C8B-B14F-4D97-AF65-F5344CB8AC3E}">
        <p14:creationId xmlns:p14="http://schemas.microsoft.com/office/powerpoint/2010/main" val="19874715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5E438C6-D0AC-CA3C-32F8-DC54068ABF5F}"/>
              </a:ext>
            </a:extLst>
          </p:cNvPr>
          <p:cNvSpPr txBox="1"/>
          <p:nvPr/>
        </p:nvSpPr>
        <p:spPr>
          <a:xfrm>
            <a:off x="601579" y="612844"/>
            <a:ext cx="10479505" cy="3785652"/>
          </a:xfrm>
          <a:prstGeom prst="rect">
            <a:avLst/>
          </a:prstGeom>
          <a:noFill/>
        </p:spPr>
        <p:txBody>
          <a:bodyPr wrap="square" rtlCol="0">
            <a:spAutoFit/>
          </a:bodyPr>
          <a:lstStyle/>
          <a:p>
            <a:pPr algn="ctr"/>
            <a:r>
              <a:rPr lang="en-US" sz="4000" b="1" dirty="0"/>
              <a:t>“that we may present everyone fully mature in Christ. To this end I strenuously contend with all the energy </a:t>
            </a:r>
            <a:r>
              <a:rPr lang="en-US" sz="4000" b="1" dirty="0">
                <a:solidFill>
                  <a:srgbClr val="FFFF00"/>
                </a:solidFill>
              </a:rPr>
              <a:t>Christ so powerfully works in me</a:t>
            </a:r>
            <a:r>
              <a:rPr lang="en-US" sz="4000" b="1" dirty="0"/>
              <a:t>”</a:t>
            </a:r>
          </a:p>
          <a:p>
            <a:pPr algn="ctr"/>
            <a:endParaRPr lang="en-US" sz="4000" b="1" dirty="0"/>
          </a:p>
          <a:p>
            <a:pPr algn="ctr"/>
            <a:r>
              <a:rPr lang="en-US" sz="4000" b="1" dirty="0"/>
              <a:t>Colossians 1:28-29</a:t>
            </a:r>
          </a:p>
        </p:txBody>
      </p:sp>
    </p:spTree>
    <p:extLst>
      <p:ext uri="{BB962C8B-B14F-4D97-AF65-F5344CB8AC3E}">
        <p14:creationId xmlns:p14="http://schemas.microsoft.com/office/powerpoint/2010/main" val="12727846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5E438C6-D0AC-CA3C-32F8-DC54068ABF5F}"/>
              </a:ext>
            </a:extLst>
          </p:cNvPr>
          <p:cNvSpPr txBox="1"/>
          <p:nvPr/>
        </p:nvSpPr>
        <p:spPr>
          <a:xfrm>
            <a:off x="2679031" y="5385841"/>
            <a:ext cx="6833938" cy="707886"/>
          </a:xfrm>
          <a:prstGeom prst="rect">
            <a:avLst/>
          </a:prstGeom>
          <a:noFill/>
        </p:spPr>
        <p:txBody>
          <a:bodyPr wrap="square" rtlCol="0">
            <a:spAutoFit/>
          </a:bodyPr>
          <a:lstStyle/>
          <a:p>
            <a:r>
              <a:rPr lang="en-US" sz="4000" b="1" dirty="0"/>
              <a:t>Commandments = Roadmap</a:t>
            </a:r>
            <a:endParaRPr lang="en-CA" sz="4000" b="1" dirty="0"/>
          </a:p>
        </p:txBody>
      </p:sp>
      <p:pic>
        <p:nvPicPr>
          <p:cNvPr id="12290" name="Picture 2" descr="Considerations for Overhauling Your IT Road Map for 2020">
            <a:extLst>
              <a:ext uri="{FF2B5EF4-FFF2-40B4-BE49-F238E27FC236}">
                <a16:creationId xmlns:a16="http://schemas.microsoft.com/office/drawing/2014/main" id="{CE42239E-E4E6-9373-B1C9-A50A4760245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9767" y="156410"/>
            <a:ext cx="7527507" cy="48176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112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5E438C6-D0AC-CA3C-32F8-DC54068ABF5F}"/>
              </a:ext>
            </a:extLst>
          </p:cNvPr>
          <p:cNvSpPr txBox="1"/>
          <p:nvPr/>
        </p:nvSpPr>
        <p:spPr>
          <a:xfrm>
            <a:off x="601579" y="612844"/>
            <a:ext cx="10479505" cy="5016758"/>
          </a:xfrm>
          <a:prstGeom prst="rect">
            <a:avLst/>
          </a:prstGeom>
          <a:noFill/>
        </p:spPr>
        <p:txBody>
          <a:bodyPr wrap="square" rtlCol="0">
            <a:spAutoFit/>
          </a:bodyPr>
          <a:lstStyle/>
          <a:p>
            <a:pPr algn="ctr"/>
            <a:r>
              <a:rPr lang="en-US" sz="4000" b="1" dirty="0"/>
              <a:t>“…no prophecy of Scripture came about by the prophet’s own interpretation of things. For prophecy never had its origin in the human will, but prophets, though human, spoke from God </a:t>
            </a:r>
            <a:r>
              <a:rPr lang="en-US" sz="4000" b="1" dirty="0">
                <a:solidFill>
                  <a:srgbClr val="FFFF00"/>
                </a:solidFill>
              </a:rPr>
              <a:t>as they were carried along by the Holy Spirit.</a:t>
            </a:r>
          </a:p>
          <a:p>
            <a:pPr algn="ctr"/>
            <a:endParaRPr lang="en-US" sz="4000" b="1" dirty="0"/>
          </a:p>
          <a:p>
            <a:pPr algn="ctr"/>
            <a:r>
              <a:rPr lang="en-CA" sz="4000" b="1" dirty="0"/>
              <a:t>2 Peter 1:20-21</a:t>
            </a:r>
            <a:endParaRPr lang="en-US" sz="4000" b="1" dirty="0"/>
          </a:p>
        </p:txBody>
      </p:sp>
    </p:spTree>
    <p:extLst>
      <p:ext uri="{BB962C8B-B14F-4D97-AF65-F5344CB8AC3E}">
        <p14:creationId xmlns:p14="http://schemas.microsoft.com/office/powerpoint/2010/main" val="26915137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5E438C6-D0AC-CA3C-32F8-DC54068ABF5F}"/>
              </a:ext>
            </a:extLst>
          </p:cNvPr>
          <p:cNvSpPr txBox="1"/>
          <p:nvPr/>
        </p:nvSpPr>
        <p:spPr>
          <a:xfrm>
            <a:off x="601579" y="612844"/>
            <a:ext cx="10479505" cy="5016758"/>
          </a:xfrm>
          <a:prstGeom prst="rect">
            <a:avLst/>
          </a:prstGeom>
          <a:noFill/>
        </p:spPr>
        <p:txBody>
          <a:bodyPr wrap="square" rtlCol="0">
            <a:spAutoFit/>
          </a:bodyPr>
          <a:lstStyle/>
          <a:p>
            <a:pPr algn="ctr"/>
            <a:r>
              <a:rPr lang="en-US" sz="4000" b="1" dirty="0"/>
              <a:t>“For the </a:t>
            </a:r>
            <a:r>
              <a:rPr lang="en-US" sz="4000" b="1" dirty="0">
                <a:solidFill>
                  <a:srgbClr val="FFFF00"/>
                </a:solidFill>
              </a:rPr>
              <a:t>word of God is living and powerful</a:t>
            </a:r>
            <a:r>
              <a:rPr lang="en-US" sz="4000" b="1" dirty="0"/>
              <a:t>, and sharper than any two-edged sword, piercing even to the division of soul and spirit, and of joints and marrow, and is a discerner of the thoughts and intents of the heart.”</a:t>
            </a:r>
          </a:p>
          <a:p>
            <a:pPr algn="ctr"/>
            <a:endParaRPr lang="en-US" sz="4000" b="1" dirty="0"/>
          </a:p>
          <a:p>
            <a:pPr algn="ctr"/>
            <a:r>
              <a:rPr lang="en-CA" sz="4000" b="1" dirty="0"/>
              <a:t>Hebrews 4:12</a:t>
            </a:r>
          </a:p>
        </p:txBody>
      </p:sp>
    </p:spTree>
    <p:extLst>
      <p:ext uri="{BB962C8B-B14F-4D97-AF65-F5344CB8AC3E}">
        <p14:creationId xmlns:p14="http://schemas.microsoft.com/office/powerpoint/2010/main" val="25947593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5E438C6-D0AC-CA3C-32F8-DC54068ABF5F}"/>
              </a:ext>
            </a:extLst>
          </p:cNvPr>
          <p:cNvSpPr txBox="1"/>
          <p:nvPr/>
        </p:nvSpPr>
        <p:spPr>
          <a:xfrm>
            <a:off x="529389" y="0"/>
            <a:ext cx="10479505" cy="8094524"/>
          </a:xfrm>
          <a:prstGeom prst="rect">
            <a:avLst/>
          </a:prstGeom>
          <a:noFill/>
        </p:spPr>
        <p:txBody>
          <a:bodyPr wrap="square" rtlCol="0">
            <a:spAutoFit/>
          </a:bodyPr>
          <a:lstStyle/>
          <a:p>
            <a:pPr algn="ctr"/>
            <a:r>
              <a:rPr lang="en-US" sz="4000" b="1" dirty="0"/>
              <a:t>“This Book of the Law shall not depart from your mouth, but you shall meditate in it day and night, that you may observe to do according to all that is written in it. For then you will make your way prosperous, and then you will have good success. Have I not commanded you? </a:t>
            </a:r>
            <a:r>
              <a:rPr lang="en-US" sz="4000" b="1" dirty="0">
                <a:solidFill>
                  <a:srgbClr val="FFFF00"/>
                </a:solidFill>
              </a:rPr>
              <a:t>Be strong and of good courage;</a:t>
            </a:r>
            <a:r>
              <a:rPr lang="en-US" sz="4000" b="1" dirty="0"/>
              <a:t> do not be afraid, nor be dismayed, for </a:t>
            </a:r>
            <a:r>
              <a:rPr lang="en-US" sz="4000" b="1" dirty="0">
                <a:solidFill>
                  <a:srgbClr val="FFFF00"/>
                </a:solidFill>
              </a:rPr>
              <a:t>the Lord your God is with you wherever you go.”</a:t>
            </a:r>
          </a:p>
          <a:p>
            <a:pPr algn="ctr"/>
            <a:r>
              <a:rPr lang="en-CA" sz="4000" b="1" dirty="0"/>
              <a:t>Joshua 1:8-9</a:t>
            </a:r>
          </a:p>
          <a:p>
            <a:pPr algn="ctr"/>
            <a:br>
              <a:rPr lang="en-CA" sz="4000" b="1" dirty="0"/>
            </a:br>
            <a:endParaRPr lang="en-CA" sz="4000" b="1" dirty="0"/>
          </a:p>
        </p:txBody>
      </p:sp>
    </p:spTree>
    <p:extLst>
      <p:ext uri="{BB962C8B-B14F-4D97-AF65-F5344CB8AC3E}">
        <p14:creationId xmlns:p14="http://schemas.microsoft.com/office/powerpoint/2010/main" val="23769424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1050F4-3EB5-F83C-87C8-B37F76D08E80}"/>
              </a:ext>
            </a:extLst>
          </p:cNvPr>
          <p:cNvSpPr>
            <a:spLocks noGrp="1"/>
          </p:cNvSpPr>
          <p:nvPr>
            <p:ph type="title"/>
          </p:nvPr>
        </p:nvSpPr>
        <p:spPr/>
        <p:txBody>
          <a:bodyPr/>
          <a:lstStyle/>
          <a:p>
            <a:r>
              <a:rPr lang="en-US" dirty="0"/>
              <a:t>Union with Him</a:t>
            </a:r>
            <a:endParaRPr lang="en-CA" dirty="0"/>
          </a:p>
        </p:txBody>
      </p:sp>
      <p:pic>
        <p:nvPicPr>
          <p:cNvPr id="17410" name="Picture 2" descr="Your Unbreakable Union with Christ – Escape to Reality">
            <a:extLst>
              <a:ext uri="{FF2B5EF4-FFF2-40B4-BE49-F238E27FC236}">
                <a16:creationId xmlns:a16="http://schemas.microsoft.com/office/drawing/2014/main" id="{98BC4206-C44A-7801-9AF3-7ACBFDBF164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62490" y="1580050"/>
            <a:ext cx="7856371" cy="50280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75404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Measuring Children's Height and Weight Accurately At Home | Healthy Weight,  Nutrition, and Physical Activity | CDC">
            <a:extLst>
              <a:ext uri="{FF2B5EF4-FFF2-40B4-BE49-F238E27FC236}">
                <a16:creationId xmlns:a16="http://schemas.microsoft.com/office/drawing/2014/main" id="{BFA84C5E-6FCC-8089-5A18-4516ED0DAAA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18548" y="159214"/>
            <a:ext cx="3898230" cy="63582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57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9BA865-E642-39B7-4718-9A78C85C9E25}"/>
              </a:ext>
            </a:extLst>
          </p:cNvPr>
          <p:cNvSpPr>
            <a:spLocks noGrp="1"/>
          </p:cNvSpPr>
          <p:nvPr>
            <p:ph type="title"/>
          </p:nvPr>
        </p:nvSpPr>
        <p:spPr/>
        <p:txBody>
          <a:bodyPr/>
          <a:lstStyle/>
          <a:p>
            <a:r>
              <a:rPr lang="en-US" b="1" dirty="0">
                <a:solidFill>
                  <a:schemeClr val="tx1"/>
                </a:solidFill>
                <a:latin typeface="+mn-lt"/>
                <a:ea typeface="+mn-ea"/>
                <a:cs typeface="+mn-cs"/>
              </a:rPr>
              <a:t>How many bars do you have?</a:t>
            </a:r>
            <a:endParaRPr lang="en-CA" b="1" dirty="0">
              <a:solidFill>
                <a:schemeClr val="tx1"/>
              </a:solidFill>
              <a:latin typeface="+mn-lt"/>
              <a:ea typeface="+mn-ea"/>
              <a:cs typeface="+mn-cs"/>
            </a:endParaRPr>
          </a:p>
        </p:txBody>
      </p:sp>
      <p:pic>
        <p:nvPicPr>
          <p:cNvPr id="13314" name="Picture 2" descr="43,380 Wifi Logo Images, Stock Photos &amp; Vectors | Shutterstock">
            <a:extLst>
              <a:ext uri="{FF2B5EF4-FFF2-40B4-BE49-F238E27FC236}">
                <a16:creationId xmlns:a16="http://schemas.microsoft.com/office/drawing/2014/main" id="{2348F574-876F-778B-2A93-E15DCD21113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2556"/>
          <a:stretch/>
        </p:blipFill>
        <p:spPr bwMode="auto">
          <a:xfrm>
            <a:off x="3631212" y="1830805"/>
            <a:ext cx="4929576" cy="4642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08956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The Jesus Prayer and me 1: Some books, and a little practice | Classically  Christian">
            <a:extLst>
              <a:ext uri="{FF2B5EF4-FFF2-40B4-BE49-F238E27FC236}">
                <a16:creationId xmlns:a16="http://schemas.microsoft.com/office/drawing/2014/main" id="{DDF5CB1A-1A88-FAFE-D76A-516BD65CE61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14788" y="214313"/>
            <a:ext cx="4162425" cy="6429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920799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7D7275E-FA2F-634F-9E25-98D6FD46E456}"/>
              </a:ext>
            </a:extLst>
          </p:cNvPr>
          <p:cNvPicPr>
            <a:picLocks noChangeAspect="1"/>
          </p:cNvPicPr>
          <p:nvPr/>
        </p:nvPicPr>
        <p:blipFill>
          <a:blip r:embed="rId2"/>
          <a:stretch>
            <a:fillRect/>
          </a:stretch>
        </p:blipFill>
        <p:spPr>
          <a:xfrm>
            <a:off x="147607" y="1995576"/>
            <a:ext cx="5727364" cy="4409739"/>
          </a:xfrm>
          <a:prstGeom prst="rect">
            <a:avLst/>
          </a:prstGeom>
        </p:spPr>
      </p:pic>
      <p:pic>
        <p:nvPicPr>
          <p:cNvPr id="5" name="Picture 4">
            <a:extLst>
              <a:ext uri="{FF2B5EF4-FFF2-40B4-BE49-F238E27FC236}">
                <a16:creationId xmlns:a16="http://schemas.microsoft.com/office/drawing/2014/main" id="{1E89D58E-2804-4999-19B9-CD7EC8748179}"/>
              </a:ext>
            </a:extLst>
          </p:cNvPr>
          <p:cNvPicPr>
            <a:picLocks noChangeAspect="1"/>
          </p:cNvPicPr>
          <p:nvPr/>
        </p:nvPicPr>
        <p:blipFill>
          <a:blip r:embed="rId3"/>
          <a:stretch>
            <a:fillRect/>
          </a:stretch>
        </p:blipFill>
        <p:spPr>
          <a:xfrm>
            <a:off x="6185430" y="1995576"/>
            <a:ext cx="5904886" cy="4409739"/>
          </a:xfrm>
          <a:prstGeom prst="rect">
            <a:avLst/>
          </a:prstGeom>
        </p:spPr>
      </p:pic>
      <p:sp>
        <p:nvSpPr>
          <p:cNvPr id="6" name="TextBox 5">
            <a:extLst>
              <a:ext uri="{FF2B5EF4-FFF2-40B4-BE49-F238E27FC236}">
                <a16:creationId xmlns:a16="http://schemas.microsoft.com/office/drawing/2014/main" id="{BD96E18F-FF10-708C-D87E-599617BDEB36}"/>
              </a:ext>
            </a:extLst>
          </p:cNvPr>
          <p:cNvSpPr txBox="1"/>
          <p:nvPr/>
        </p:nvSpPr>
        <p:spPr>
          <a:xfrm>
            <a:off x="4123344" y="491756"/>
            <a:ext cx="3945311" cy="769441"/>
          </a:xfrm>
          <a:prstGeom prst="rect">
            <a:avLst/>
          </a:prstGeom>
          <a:noFill/>
        </p:spPr>
        <p:txBody>
          <a:bodyPr wrap="none" rtlCol="0">
            <a:spAutoFit/>
          </a:bodyPr>
          <a:lstStyle/>
          <a:p>
            <a:pPr algn="ctr"/>
            <a:r>
              <a:rPr lang="en-US" sz="3200" b="1" dirty="0"/>
              <a:t>Guide to Quiet Time</a:t>
            </a:r>
          </a:p>
          <a:p>
            <a:pPr algn="ctr"/>
            <a:r>
              <a:rPr lang="en-US" sz="1200" dirty="0"/>
              <a:t>Only 15 minutes of your day!</a:t>
            </a:r>
            <a:endParaRPr lang="en-CA" sz="1200" dirty="0"/>
          </a:p>
        </p:txBody>
      </p:sp>
    </p:spTree>
    <p:extLst>
      <p:ext uri="{BB962C8B-B14F-4D97-AF65-F5344CB8AC3E}">
        <p14:creationId xmlns:p14="http://schemas.microsoft.com/office/powerpoint/2010/main" val="14225954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Talking With Your Open Hands | Kathleen Ann Thompson">
            <a:extLst>
              <a:ext uri="{FF2B5EF4-FFF2-40B4-BE49-F238E27FC236}">
                <a16:creationId xmlns:a16="http://schemas.microsoft.com/office/drawing/2014/main" id="{0C8D00F4-4E00-BDEA-DD2B-7C9A32F510E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76500" y="1583656"/>
            <a:ext cx="7239000" cy="462915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593F3AE3-CE53-5160-1A5D-BCE6FE689C20}"/>
              </a:ext>
            </a:extLst>
          </p:cNvPr>
          <p:cNvSpPr txBox="1"/>
          <p:nvPr/>
        </p:nvSpPr>
        <p:spPr>
          <a:xfrm>
            <a:off x="493294" y="385011"/>
            <a:ext cx="10479505" cy="707886"/>
          </a:xfrm>
          <a:prstGeom prst="rect">
            <a:avLst/>
          </a:prstGeom>
          <a:noFill/>
        </p:spPr>
        <p:txBody>
          <a:bodyPr wrap="square" rtlCol="0">
            <a:spAutoFit/>
          </a:bodyPr>
          <a:lstStyle/>
          <a:p>
            <a:pPr algn="ctr"/>
            <a:r>
              <a:rPr lang="en-US" sz="4000" b="1" dirty="0"/>
              <a:t>Serve with an open hand</a:t>
            </a:r>
            <a:endParaRPr lang="en-CA" sz="4000" b="1" dirty="0"/>
          </a:p>
        </p:txBody>
      </p:sp>
    </p:spTree>
    <p:extLst>
      <p:ext uri="{BB962C8B-B14F-4D97-AF65-F5344CB8AC3E}">
        <p14:creationId xmlns:p14="http://schemas.microsoft.com/office/powerpoint/2010/main" val="241092430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Katze Mit Löwe Shadow Stockfoto und mehr Bilder von Löwe - Großkatze - Löwe  - Großkatze, Hauskatze, Schlagschatten - iStock">
            <a:extLst>
              <a:ext uri="{FF2B5EF4-FFF2-40B4-BE49-F238E27FC236}">
                <a16:creationId xmlns:a16="http://schemas.microsoft.com/office/drawing/2014/main" id="{9067260D-39AF-FB72-223E-75A7FD8AAC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9132" y="0"/>
            <a:ext cx="635373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09769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DE75AF-C206-6DDB-ED01-7B4E6BA571DA}"/>
              </a:ext>
            </a:extLst>
          </p:cNvPr>
          <p:cNvSpPr>
            <a:spLocks noGrp="1"/>
          </p:cNvSpPr>
          <p:nvPr>
            <p:ph type="title"/>
          </p:nvPr>
        </p:nvSpPr>
        <p:spPr>
          <a:xfrm>
            <a:off x="1094268" y="2458550"/>
            <a:ext cx="10353762" cy="970450"/>
          </a:xfrm>
        </p:spPr>
        <p:txBody>
          <a:bodyPr>
            <a:noAutofit/>
          </a:bodyPr>
          <a:lstStyle/>
          <a:p>
            <a:r>
              <a:rPr lang="en-US" sz="9600" b="1" dirty="0"/>
              <a:t>How have you grown in the last 5 years? 10 years?</a:t>
            </a:r>
            <a:endParaRPr lang="en-CA" sz="9600" b="1" dirty="0"/>
          </a:p>
        </p:txBody>
      </p:sp>
    </p:spTree>
    <p:extLst>
      <p:ext uri="{BB962C8B-B14F-4D97-AF65-F5344CB8AC3E}">
        <p14:creationId xmlns:p14="http://schemas.microsoft.com/office/powerpoint/2010/main" val="18410815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29DD71-7F4A-BF65-39B0-B510E4BD16A5}"/>
              </a:ext>
            </a:extLst>
          </p:cNvPr>
          <p:cNvSpPr>
            <a:spLocks noGrp="1"/>
          </p:cNvSpPr>
          <p:nvPr>
            <p:ph type="title"/>
          </p:nvPr>
        </p:nvSpPr>
        <p:spPr>
          <a:xfrm>
            <a:off x="1070206" y="2330115"/>
            <a:ext cx="10353762" cy="970450"/>
          </a:xfrm>
        </p:spPr>
        <p:txBody>
          <a:bodyPr>
            <a:normAutofit fontScale="90000"/>
          </a:bodyPr>
          <a:lstStyle/>
          <a:p>
            <a:r>
              <a:rPr lang="en-US" sz="9600" b="1" dirty="0"/>
              <a:t>Willful growth happens in the direction we choose</a:t>
            </a:r>
            <a:endParaRPr lang="en-CA" sz="9600" b="1" dirty="0"/>
          </a:p>
        </p:txBody>
      </p:sp>
    </p:spTree>
    <p:extLst>
      <p:ext uri="{BB962C8B-B14F-4D97-AF65-F5344CB8AC3E}">
        <p14:creationId xmlns:p14="http://schemas.microsoft.com/office/powerpoint/2010/main" val="13043469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The Vine and the Branches - Salvation Army Canada">
            <a:extLst>
              <a:ext uri="{FF2B5EF4-FFF2-40B4-BE49-F238E27FC236}">
                <a16:creationId xmlns:a16="http://schemas.microsoft.com/office/drawing/2014/main" id="{15EFFCD3-1FF7-38BD-C936-A1AE4C9E069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428625"/>
            <a:ext cx="11430000" cy="6000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75906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F71AF5-E350-C33F-FD9B-9A485174569A}"/>
              </a:ext>
            </a:extLst>
          </p:cNvPr>
          <p:cNvSpPr>
            <a:spLocks noGrp="1"/>
          </p:cNvSpPr>
          <p:nvPr>
            <p:ph type="title"/>
          </p:nvPr>
        </p:nvSpPr>
        <p:spPr>
          <a:xfrm>
            <a:off x="919119" y="2458550"/>
            <a:ext cx="10353762" cy="970450"/>
          </a:xfrm>
        </p:spPr>
        <p:txBody>
          <a:bodyPr>
            <a:normAutofit fontScale="90000"/>
          </a:bodyPr>
          <a:lstStyle/>
          <a:p>
            <a:r>
              <a:rPr lang="en-US" sz="8600" b="1" dirty="0"/>
              <a:t>If you don’t know exactly where you’re going, how will you know when you get there?</a:t>
            </a:r>
            <a:endParaRPr lang="en-CA" sz="8600" b="1" dirty="0"/>
          </a:p>
        </p:txBody>
      </p:sp>
    </p:spTree>
    <p:extLst>
      <p:ext uri="{BB962C8B-B14F-4D97-AF65-F5344CB8AC3E}">
        <p14:creationId xmlns:p14="http://schemas.microsoft.com/office/powerpoint/2010/main" val="33033474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2A56CB-7B00-5DFD-0987-5A3B3A3021C8}"/>
              </a:ext>
            </a:extLst>
          </p:cNvPr>
          <p:cNvSpPr>
            <a:spLocks noGrp="1"/>
          </p:cNvSpPr>
          <p:nvPr>
            <p:ph type="title"/>
          </p:nvPr>
        </p:nvSpPr>
        <p:spPr>
          <a:xfrm>
            <a:off x="654425" y="208596"/>
            <a:ext cx="5746375" cy="6440807"/>
          </a:xfrm>
        </p:spPr>
        <p:txBody>
          <a:bodyPr>
            <a:normAutofit fontScale="90000"/>
          </a:bodyPr>
          <a:lstStyle/>
          <a:p>
            <a:pPr fontAlgn="base"/>
            <a:r>
              <a:rPr lang="en-US" sz="2700" b="0" i="0" dirty="0">
                <a:solidFill>
                  <a:schemeClr val="tx1"/>
                </a:solidFill>
                <a:effectLst/>
                <a:latin typeface="Gilroy-Light"/>
              </a:rPr>
              <a:t>Alice: </a:t>
            </a:r>
            <a:r>
              <a:rPr lang="en-US" sz="2700" b="0" i="1" dirty="0">
                <a:solidFill>
                  <a:schemeClr val="tx1"/>
                </a:solidFill>
                <a:effectLst/>
                <a:latin typeface="inherit"/>
              </a:rPr>
              <a:t>“Would you tell me, please, which way I ought to go from here?”</a:t>
            </a:r>
            <a:br>
              <a:rPr lang="en-US" sz="2700" b="0" i="1" dirty="0">
                <a:solidFill>
                  <a:schemeClr val="tx1"/>
                </a:solidFill>
                <a:effectLst/>
                <a:latin typeface="inherit"/>
              </a:rPr>
            </a:br>
            <a:br>
              <a:rPr lang="en-US" sz="2700" b="0" i="0" dirty="0">
                <a:solidFill>
                  <a:schemeClr val="tx1"/>
                </a:solidFill>
                <a:effectLst/>
                <a:latin typeface="Gilroy-Light"/>
              </a:rPr>
            </a:br>
            <a:r>
              <a:rPr lang="en-US" sz="2700" b="0" i="0" dirty="0">
                <a:solidFill>
                  <a:schemeClr val="tx1"/>
                </a:solidFill>
                <a:effectLst/>
                <a:latin typeface="Gilroy-Light"/>
              </a:rPr>
              <a:t>The Cheshire Cat:</a:t>
            </a:r>
            <a:r>
              <a:rPr lang="en-US" sz="2700" b="0" i="1" dirty="0">
                <a:solidFill>
                  <a:schemeClr val="tx1"/>
                </a:solidFill>
                <a:effectLst/>
                <a:latin typeface="inherit"/>
              </a:rPr>
              <a:t> “That depends a good deal on where you want to get to.”</a:t>
            </a:r>
            <a:br>
              <a:rPr lang="en-US" sz="2700" b="0" i="1" dirty="0">
                <a:solidFill>
                  <a:schemeClr val="tx1"/>
                </a:solidFill>
                <a:effectLst/>
                <a:latin typeface="inherit"/>
              </a:rPr>
            </a:br>
            <a:br>
              <a:rPr lang="en-US" sz="2700" b="0" i="0" dirty="0">
                <a:solidFill>
                  <a:schemeClr val="tx1"/>
                </a:solidFill>
                <a:effectLst/>
                <a:latin typeface="Gilroy-Light"/>
              </a:rPr>
            </a:br>
            <a:r>
              <a:rPr lang="en-US" sz="2700" b="0" i="0" dirty="0">
                <a:solidFill>
                  <a:schemeClr val="tx1"/>
                </a:solidFill>
                <a:effectLst/>
                <a:latin typeface="Gilroy-Light"/>
              </a:rPr>
              <a:t>Alice: </a:t>
            </a:r>
            <a:r>
              <a:rPr lang="en-US" sz="2700" b="0" i="1" dirty="0">
                <a:solidFill>
                  <a:schemeClr val="tx1"/>
                </a:solidFill>
                <a:effectLst/>
                <a:latin typeface="inherit"/>
              </a:rPr>
              <a:t>“I don’t much care where.”</a:t>
            </a:r>
            <a:br>
              <a:rPr lang="en-US" sz="2700" b="0" i="1" dirty="0">
                <a:solidFill>
                  <a:schemeClr val="tx1"/>
                </a:solidFill>
                <a:effectLst/>
                <a:latin typeface="inherit"/>
              </a:rPr>
            </a:br>
            <a:br>
              <a:rPr lang="en-US" sz="2700" b="0" i="0" dirty="0">
                <a:solidFill>
                  <a:schemeClr val="tx1"/>
                </a:solidFill>
                <a:effectLst/>
                <a:latin typeface="Gilroy-Light"/>
              </a:rPr>
            </a:br>
            <a:r>
              <a:rPr lang="en-US" sz="2700" b="0" i="0" dirty="0">
                <a:solidFill>
                  <a:schemeClr val="tx1"/>
                </a:solidFill>
                <a:effectLst/>
                <a:latin typeface="Gilroy-Light"/>
              </a:rPr>
              <a:t>The Cheshire Cat: </a:t>
            </a:r>
            <a:r>
              <a:rPr lang="en-US" sz="2700" b="0" i="1" dirty="0">
                <a:solidFill>
                  <a:schemeClr val="tx1"/>
                </a:solidFill>
                <a:effectLst/>
                <a:latin typeface="inherit"/>
              </a:rPr>
              <a:t>“Then it doesn’t much matter which way you go.”</a:t>
            </a:r>
            <a:br>
              <a:rPr lang="en-US" sz="2700" b="0" i="1" dirty="0">
                <a:solidFill>
                  <a:schemeClr val="tx1"/>
                </a:solidFill>
                <a:effectLst/>
                <a:latin typeface="inherit"/>
              </a:rPr>
            </a:br>
            <a:br>
              <a:rPr lang="en-US" sz="2700" b="0" i="0" dirty="0">
                <a:solidFill>
                  <a:schemeClr val="tx1"/>
                </a:solidFill>
                <a:effectLst/>
                <a:latin typeface="Gilroy-Light"/>
              </a:rPr>
            </a:br>
            <a:r>
              <a:rPr lang="en-US" sz="2700" b="0" i="0" dirty="0">
                <a:solidFill>
                  <a:schemeClr val="tx1"/>
                </a:solidFill>
                <a:effectLst/>
                <a:latin typeface="Gilroy-Light"/>
              </a:rPr>
              <a:t>Alice: </a:t>
            </a:r>
            <a:r>
              <a:rPr lang="en-US" sz="2700" b="0" i="1" dirty="0">
                <a:solidFill>
                  <a:schemeClr val="tx1"/>
                </a:solidFill>
                <a:effectLst/>
                <a:latin typeface="inherit"/>
              </a:rPr>
              <a:t>“…so long as I get somewhere.”</a:t>
            </a:r>
            <a:br>
              <a:rPr lang="en-US" sz="2700" b="0" i="1" dirty="0">
                <a:solidFill>
                  <a:schemeClr val="tx1"/>
                </a:solidFill>
                <a:effectLst/>
                <a:latin typeface="inherit"/>
              </a:rPr>
            </a:br>
            <a:br>
              <a:rPr lang="en-US" sz="2700" b="0" i="0" dirty="0">
                <a:solidFill>
                  <a:schemeClr val="tx1"/>
                </a:solidFill>
                <a:effectLst/>
                <a:latin typeface="Gilroy-Light"/>
              </a:rPr>
            </a:br>
            <a:r>
              <a:rPr lang="en-US" sz="2700" b="0" i="0" dirty="0">
                <a:solidFill>
                  <a:schemeClr val="tx1"/>
                </a:solidFill>
                <a:effectLst/>
                <a:latin typeface="Gilroy-Light"/>
              </a:rPr>
              <a:t>The Cheshire Cat: </a:t>
            </a:r>
            <a:r>
              <a:rPr lang="en-US" sz="2700" b="0" i="1" dirty="0">
                <a:solidFill>
                  <a:schemeClr val="tx1"/>
                </a:solidFill>
                <a:effectLst/>
                <a:latin typeface="inherit"/>
              </a:rPr>
              <a:t>“Oh, you’re sure to do that, if only you walk long enough.”</a:t>
            </a:r>
            <a:br>
              <a:rPr lang="en-US" b="0" i="0" dirty="0">
                <a:solidFill>
                  <a:schemeClr val="tx1"/>
                </a:solidFill>
                <a:effectLst/>
                <a:latin typeface="Gilroy-Light"/>
              </a:rPr>
            </a:br>
            <a:endParaRPr lang="en-CA" dirty="0">
              <a:solidFill>
                <a:schemeClr val="tx1"/>
              </a:solidFill>
            </a:endParaRPr>
          </a:p>
        </p:txBody>
      </p:sp>
      <p:pic>
        <p:nvPicPr>
          <p:cNvPr id="5122" name="Picture 2" descr="Alice in Wonderland (film) - D23">
            <a:extLst>
              <a:ext uri="{FF2B5EF4-FFF2-40B4-BE49-F238E27FC236}">
                <a16:creationId xmlns:a16="http://schemas.microsoft.com/office/drawing/2014/main" id="{7FC8F4F3-430C-863A-F1AF-D7FF49387E6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65486" y="1191125"/>
            <a:ext cx="5593139" cy="4150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59496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1EBC5-4094-2076-F9E0-839ECADAD871}"/>
              </a:ext>
            </a:extLst>
          </p:cNvPr>
          <p:cNvSpPr>
            <a:spLocks noGrp="1"/>
          </p:cNvSpPr>
          <p:nvPr>
            <p:ph type="title"/>
          </p:nvPr>
        </p:nvSpPr>
        <p:spPr>
          <a:xfrm>
            <a:off x="919119" y="2161674"/>
            <a:ext cx="10353762" cy="970450"/>
          </a:xfrm>
        </p:spPr>
        <p:txBody>
          <a:bodyPr>
            <a:normAutofit fontScale="90000"/>
          </a:bodyPr>
          <a:lstStyle/>
          <a:p>
            <a:r>
              <a:rPr lang="en-US" b="0" i="0" dirty="0">
                <a:solidFill>
                  <a:schemeClr val="tx1"/>
                </a:solidFill>
                <a:effectLst/>
                <a:latin typeface="Arial" panose="020B0604020202020204" pitchFamily="34" charset="0"/>
              </a:rPr>
              <a:t>Jesus answered, “I am </a:t>
            </a:r>
            <a:r>
              <a:rPr lang="en-US" b="0" i="0" dirty="0">
                <a:solidFill>
                  <a:srgbClr val="FFFF00"/>
                </a:solidFill>
                <a:effectLst/>
                <a:latin typeface="Arial" panose="020B0604020202020204" pitchFamily="34" charset="0"/>
              </a:rPr>
              <a:t>the way </a:t>
            </a:r>
            <a:r>
              <a:rPr lang="en-US" b="0" i="0" dirty="0">
                <a:solidFill>
                  <a:schemeClr val="tx1"/>
                </a:solidFill>
                <a:effectLst/>
                <a:latin typeface="Arial" panose="020B0604020202020204" pitchFamily="34" charset="0"/>
              </a:rPr>
              <a:t>and the truth and the life. No one comes to the Father except through me.</a:t>
            </a:r>
            <a:br>
              <a:rPr lang="en-US" b="0" i="0" dirty="0">
                <a:solidFill>
                  <a:schemeClr val="tx1"/>
                </a:solidFill>
                <a:effectLst/>
                <a:latin typeface="Arial" panose="020B0604020202020204" pitchFamily="34" charset="0"/>
              </a:rPr>
            </a:br>
            <a:br>
              <a:rPr lang="en-US" b="0" i="0" dirty="0">
                <a:solidFill>
                  <a:schemeClr val="tx1"/>
                </a:solidFill>
                <a:effectLst/>
                <a:latin typeface="Arial" panose="020B0604020202020204" pitchFamily="34" charset="0"/>
              </a:rPr>
            </a:br>
            <a:r>
              <a:rPr lang="en-CA" b="1" i="0" dirty="0">
                <a:solidFill>
                  <a:schemeClr val="tx1"/>
                </a:solidFill>
                <a:effectLst/>
                <a:latin typeface="Verdana" panose="020B0604030504040204" pitchFamily="34" charset="0"/>
              </a:rPr>
              <a:t>John 14:6</a:t>
            </a:r>
            <a:endParaRPr lang="en-CA" dirty="0">
              <a:solidFill>
                <a:schemeClr val="tx1"/>
              </a:solidFill>
            </a:endParaRPr>
          </a:p>
        </p:txBody>
      </p:sp>
    </p:spTree>
    <p:extLst>
      <p:ext uri="{BB962C8B-B14F-4D97-AF65-F5344CB8AC3E}">
        <p14:creationId xmlns:p14="http://schemas.microsoft.com/office/powerpoint/2010/main" val="234956466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late">
  <a:themeElements>
    <a:clrScheme name="Slate">
      <a:dk1>
        <a:sysClr val="windowText" lastClr="000000"/>
      </a:dk1>
      <a:lt1>
        <a:sysClr val="window" lastClr="FFFFFF"/>
      </a:lt1>
      <a:dk2>
        <a:srgbClr val="212123"/>
      </a:dk2>
      <a:lt2>
        <a:srgbClr val="DADADA"/>
      </a:lt2>
      <a:accent1>
        <a:srgbClr val="BC451B"/>
      </a:accent1>
      <a:accent2>
        <a:srgbClr val="D3BA68"/>
      </a:accent2>
      <a:accent3>
        <a:srgbClr val="BB8640"/>
      </a:accent3>
      <a:accent4>
        <a:srgbClr val="AD9277"/>
      </a:accent4>
      <a:accent5>
        <a:srgbClr val="A55A43"/>
      </a:accent5>
      <a:accent6>
        <a:srgbClr val="AD9D7B"/>
      </a:accent6>
      <a:hlink>
        <a:srgbClr val="E98052"/>
      </a:hlink>
      <a:folHlink>
        <a:srgbClr val="F4B69B"/>
      </a:folHlink>
    </a:clrScheme>
    <a:fontScheme name="Slate">
      <a:maj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ate">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Slate" id="{C3F70B94-7CE9-428E-ADC1-3269CC2C3385}" vid="{3F2DE9A5-64E6-437C-A389-CC4477E817E8}"/>
    </a:ext>
  </a:extLst>
</a:theme>
</file>

<file path=docProps/app.xml><?xml version="1.0" encoding="utf-8"?>
<Properties xmlns="http://schemas.openxmlformats.org/officeDocument/2006/extended-properties" xmlns:vt="http://schemas.openxmlformats.org/officeDocument/2006/docPropsVTypes">
  <Template>TM04033929[[fn=Slate]]</Template>
  <TotalTime>385</TotalTime>
  <Words>746</Words>
  <Application>Microsoft Macintosh PowerPoint</Application>
  <PresentationFormat>Widescreen</PresentationFormat>
  <Paragraphs>43</Paragraphs>
  <Slides>34</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34</vt:i4>
      </vt:variant>
    </vt:vector>
  </HeadingPairs>
  <TitlesOfParts>
    <vt:vector size="44" baseType="lpstr">
      <vt:lpstr>Arial</vt:lpstr>
      <vt:lpstr>Calibri</vt:lpstr>
      <vt:lpstr>Calisto MT</vt:lpstr>
      <vt:lpstr>Georgia</vt:lpstr>
      <vt:lpstr>Gilroy-Light</vt:lpstr>
      <vt:lpstr>inherit</vt:lpstr>
      <vt:lpstr>system-ui</vt:lpstr>
      <vt:lpstr>Verdana</vt:lpstr>
      <vt:lpstr>Wingdings 2</vt:lpstr>
      <vt:lpstr>Slate</vt:lpstr>
      <vt:lpstr>Spiritual Life Growth and Maturity</vt:lpstr>
      <vt:lpstr>PowerPoint Presentation</vt:lpstr>
      <vt:lpstr>PowerPoint Presentation</vt:lpstr>
      <vt:lpstr>How have you grown in the last 5 years? 10 years?</vt:lpstr>
      <vt:lpstr>Willful growth happens in the direction we choose</vt:lpstr>
      <vt:lpstr>PowerPoint Presentation</vt:lpstr>
      <vt:lpstr>If you don’t know exactly where you’re going, how will you know when you get there?</vt:lpstr>
      <vt:lpstr>Alice: “Would you tell me, please, which way I ought to go from here?”  The Cheshire Cat: “That depends a good deal on where you want to get to.”  Alice: “I don’t much care where.”  The Cheshire Cat: “Then it doesn’t much matter which way you go.”  Alice: “…so long as I get somewhere.”  The Cheshire Cat: “Oh, you’re sure to do that, if only you walk long enough.” </vt:lpstr>
      <vt:lpstr>Jesus answered, “I am the way and the truth and the life. No one comes to the Father except through me.  John 14:6</vt:lpstr>
      <vt:lpstr>…so that the body of Christ may be built up 13 until we all reach unity in the faith and in the knowledge of the Son of God and become mature,  Ephesians 4:12-13</vt:lpstr>
      <vt:lpstr>…so that the body of Christ may be built up 13 until we all reach unity in the faith and in the knowledge of the Son of God and become mature, attaining to the whole measure of the fullness of Christ.  Ephesians 4:12-13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Union with Him</vt:lpstr>
      <vt:lpstr>How many bars do you have?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Spiritual Life Growth and Maturity</dc:title>
  <dc:creator>Mina Abdelmasih</dc:creator>
  <cp:lastModifiedBy>WGI - Sam Menshawy</cp:lastModifiedBy>
  <cp:revision>2</cp:revision>
  <dcterms:created xsi:type="dcterms:W3CDTF">2023-01-27T06:57:44Z</dcterms:created>
  <dcterms:modified xsi:type="dcterms:W3CDTF">2023-02-05T04:40:16Z</dcterms:modified>
</cp:coreProperties>
</file>