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42"/>
  </p:notesMasterIdLst>
  <p:sldIdLst>
    <p:sldId id="256" r:id="rId3"/>
    <p:sldId id="344" r:id="rId4"/>
    <p:sldId id="257" r:id="rId5"/>
    <p:sldId id="258" r:id="rId6"/>
    <p:sldId id="336" r:id="rId7"/>
    <p:sldId id="355" r:id="rId8"/>
    <p:sldId id="331" r:id="rId9"/>
    <p:sldId id="337" r:id="rId10"/>
    <p:sldId id="327" r:id="rId11"/>
    <p:sldId id="321" r:id="rId12"/>
    <p:sldId id="322" r:id="rId13"/>
    <p:sldId id="320" r:id="rId14"/>
    <p:sldId id="323" r:id="rId15"/>
    <p:sldId id="318" r:id="rId16"/>
    <p:sldId id="268" r:id="rId17"/>
    <p:sldId id="314" r:id="rId18"/>
    <p:sldId id="340" r:id="rId19"/>
    <p:sldId id="300" r:id="rId20"/>
    <p:sldId id="341" r:id="rId21"/>
    <p:sldId id="266" r:id="rId22"/>
    <p:sldId id="342" r:id="rId23"/>
    <p:sldId id="328" r:id="rId24"/>
    <p:sldId id="343" r:id="rId25"/>
    <p:sldId id="338" r:id="rId26"/>
    <p:sldId id="271" r:id="rId27"/>
    <p:sldId id="345" r:id="rId28"/>
    <p:sldId id="346" r:id="rId29"/>
    <p:sldId id="347" r:id="rId30"/>
    <p:sldId id="348" r:id="rId31"/>
    <p:sldId id="349" r:id="rId32"/>
    <p:sldId id="350" r:id="rId33"/>
    <p:sldId id="351" r:id="rId34"/>
    <p:sldId id="354" r:id="rId35"/>
    <p:sldId id="352" r:id="rId36"/>
    <p:sldId id="353" r:id="rId37"/>
    <p:sldId id="281" r:id="rId38"/>
    <p:sldId id="356" r:id="rId39"/>
    <p:sldId id="357" r:id="rId40"/>
    <p:sldId id="358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5" autoAdjust="0"/>
    <p:restoredTop sz="94696" autoAdjust="0"/>
  </p:normalViewPr>
  <p:slideViewPr>
    <p:cSldViewPr snapToGrid="0" snapToObjects="1">
      <p:cViewPr varScale="1">
        <p:scale>
          <a:sx n="105" d="100"/>
          <a:sy n="105" d="100"/>
        </p:scale>
        <p:origin x="184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1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183ED-E701-A145-8145-F2566AA0E8CF}" type="datetimeFigureOut">
              <a:rPr lang="en-US" smtClean="0"/>
              <a:t>2/11/22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5396B-D8A2-CE43-AC5E-E4EA9AA9A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111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5396B-D8A2-CE43-AC5E-E4EA9AA9A1C6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487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DAC98B3-9B68-45E6-9935-2BE2A15304CF}" type="datetimeFigureOut">
              <a:rPr lang="en-US" smtClean="0"/>
              <a:t>2/11/22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9CE2A42-4D5F-4514-A8ED-EC6006935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635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C98B3-9B68-45E6-9935-2BE2A15304CF}" type="datetimeFigureOut">
              <a:rPr lang="en-US" smtClean="0"/>
              <a:t>2/11/22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E2A42-4D5F-4514-A8ED-EC6006935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278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C98B3-9B68-45E6-9935-2BE2A15304CF}" type="datetimeFigureOut">
              <a:rPr lang="en-US" smtClean="0"/>
              <a:t>2/11/22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E2A42-4D5F-4514-A8ED-EC6006935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260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C98B3-9B68-45E6-9935-2BE2A15304CF}" type="datetimeFigureOut">
              <a:rPr lang="en-US" smtClean="0"/>
              <a:t>2/11/22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E2A42-4D5F-4514-A8ED-EC6006935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140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DAC98B3-9B68-45E6-9935-2BE2A15304CF}" type="datetimeFigureOut">
              <a:rPr lang="en-US" smtClean="0"/>
              <a:t>2/11/22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9CE2A42-4D5F-4514-A8ED-EC6006935885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5646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DAC98B3-9B68-45E6-9935-2BE2A15304CF}" type="datetimeFigureOut">
              <a:rPr lang="en-US" smtClean="0"/>
              <a:t>2/11/22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9CE2A42-4D5F-4514-A8ED-EC6006935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1449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C98B3-9B68-45E6-9935-2BE2A15304CF}" type="datetimeFigureOut">
              <a:rPr lang="en-US" smtClean="0"/>
              <a:t>2/11/22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E2A42-4D5F-4514-A8ED-EC6006935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84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C98B3-9B68-45E6-9935-2BE2A15304CF}" type="datetimeFigureOut">
              <a:rPr lang="en-US" smtClean="0"/>
              <a:t>2/11/22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E2A42-4D5F-4514-A8ED-EC6006935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0352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C98B3-9B68-45E6-9935-2BE2A15304CF}" type="datetimeFigureOut">
              <a:rPr lang="en-US" smtClean="0"/>
              <a:t>2/11/22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E2A42-4D5F-4514-A8ED-EC6006935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8521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C98B3-9B68-45E6-9935-2BE2A15304CF}" type="datetimeFigureOut">
              <a:rPr lang="en-US" smtClean="0"/>
              <a:t>2/11/22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E2A42-4D5F-4514-A8ED-EC6006935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137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C98B3-9B68-45E6-9935-2BE2A15304CF}" type="datetimeFigureOut">
              <a:rPr lang="en-US" smtClean="0"/>
              <a:t>2/11/22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E2A42-4D5F-4514-A8ED-EC6006935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8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2/11/22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DAC98B3-9B68-45E6-9935-2BE2A15304CF}" type="datetimeFigureOut">
              <a:rPr lang="en-US" smtClean="0"/>
              <a:t>2/11/22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9CE2A42-4D5F-4514-A8ED-EC6006935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784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ristianity.com/theology/what-is-grace.htm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ristianity.com/wiki/holidays/how-was-jesus-god-incarnate.html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8001000" cy="2003425"/>
          </a:xfrm>
        </p:spPr>
        <p:txBody>
          <a:bodyPr>
            <a:noAutofit/>
          </a:bodyPr>
          <a:lstStyle/>
          <a:p>
            <a:r>
              <a:rPr sz="6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 To The New Testament Epistles</a:t>
            </a:r>
            <a:endParaRPr lang="en-US" sz="6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Owner\Local Settings\Temporary Internet Files\Content.IE5\N914KX1O\MPj042223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962400"/>
            <a:ext cx="3352800" cy="26670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0" y="1219200"/>
            <a:ext cx="5816600" cy="5638800"/>
          </a:xfrm>
        </p:spPr>
        <p:txBody>
          <a:bodyPr>
            <a:normAutofit lnSpcReduction="10000"/>
          </a:bodyPr>
          <a:lstStyle/>
          <a:p>
            <a:pPr algn="l"/>
            <a:endParaRPr lang="en-US" sz="2400" b="1" dirty="0"/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1. He used to persecute Christians.</a:t>
            </a:r>
          </a:p>
          <a:p>
            <a:pPr algn="l"/>
            <a:r>
              <a:rPr lang="en-US" sz="2000" dirty="0"/>
              <a:t>2. He witnessed the stoning of Stephen (Acts 7).</a:t>
            </a:r>
          </a:p>
          <a:p>
            <a:pPr algn="l"/>
            <a:r>
              <a:rPr lang="en-US" sz="2000" dirty="0"/>
              <a:t>3. He never followed Christ in His mission on earth but He appeared to him after His resurrection in A.D. 36:</a:t>
            </a:r>
          </a:p>
          <a:p>
            <a:pPr algn="l"/>
            <a:r>
              <a:rPr lang="en-US" sz="2000" dirty="0"/>
              <a:t>“Saul Saul, why are you persecuting Me?...</a:t>
            </a:r>
          </a:p>
          <a:p>
            <a:pPr algn="l"/>
            <a:r>
              <a:rPr lang="en-US" sz="2000" dirty="0"/>
              <a:t>Who are you, Lord?…</a:t>
            </a:r>
          </a:p>
          <a:p>
            <a:pPr algn="l"/>
            <a:r>
              <a:rPr lang="en-US" sz="2000" dirty="0"/>
              <a:t>I am Jesus, whom you are persecuting. It is hard for you to kick against the goads…</a:t>
            </a:r>
          </a:p>
          <a:p>
            <a:pPr algn="l"/>
            <a:r>
              <a:rPr lang="en-US" sz="2000" dirty="0"/>
              <a:t>Lord, what do you want me to do?...</a:t>
            </a:r>
          </a:p>
          <a:p>
            <a:pPr algn="l"/>
            <a:r>
              <a:rPr lang="en-US" sz="2000" dirty="0"/>
              <a:t>Arise and go into the city and you will be told what you must do”		        				                             (Acts 9:4-6)</a:t>
            </a:r>
          </a:p>
        </p:txBody>
      </p:sp>
      <p:pic>
        <p:nvPicPr>
          <p:cNvPr id="5" name="Picture 10" descr="stpaul3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" r="2457"/>
          <a:stretch/>
        </p:blipFill>
        <p:spPr bwMode="auto">
          <a:xfrm>
            <a:off x="5854700" y="550110"/>
            <a:ext cx="3124199" cy="554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3AFB30D5-0758-4611-8E03-935BB52F0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2" y="49696"/>
            <a:ext cx="5695121" cy="1724226"/>
          </a:xfrm>
        </p:spPr>
        <p:txBody>
          <a:bodyPr/>
          <a:lstStyle/>
          <a:p>
            <a:r>
              <a:rPr lang="en-US" sz="3200" b="1" dirty="0"/>
              <a:t>From Saul of Tarsus to Paul the Apostle:</a:t>
            </a:r>
            <a:br>
              <a:rPr lang="en-US" sz="3600" b="1" dirty="0"/>
            </a:b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2884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0" y="1219200"/>
            <a:ext cx="5816600" cy="5638800"/>
          </a:xfrm>
        </p:spPr>
        <p:txBody>
          <a:bodyPr>
            <a:noAutofit/>
          </a:bodyPr>
          <a:lstStyle/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4. The Lord appeared to Ananias, the bishop of Damascus, and told him: </a:t>
            </a:r>
          </a:p>
          <a:p>
            <a:pPr algn="l"/>
            <a:r>
              <a:rPr lang="en-US" sz="2000" dirty="0"/>
              <a:t>“Go, for he is a chosen vessel of Mine to bear My name before Gentiles, kings and the children of Israel. For I will show him how many things he must suffer for My name’s sake”									           (Acts 9:15-16)</a:t>
            </a:r>
          </a:p>
          <a:p>
            <a:pPr algn="l"/>
            <a:r>
              <a:rPr lang="en-US" sz="2000" dirty="0"/>
              <a:t>5. From Damascus, he went to Arabia and stayed there for three years (A.D. 36-38). He spent these years studying the Old Testament, being lead by the Spirit to accept many facts.</a:t>
            </a:r>
          </a:p>
        </p:txBody>
      </p:sp>
      <p:pic>
        <p:nvPicPr>
          <p:cNvPr id="5" name="Picture 10" descr="stpaul3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" r="2457"/>
          <a:stretch/>
        </p:blipFill>
        <p:spPr bwMode="auto">
          <a:xfrm>
            <a:off x="5854700" y="550110"/>
            <a:ext cx="3124199" cy="554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6E95D023-4742-41FF-9F08-5CBCD3101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449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0" y="1219200"/>
            <a:ext cx="5816600" cy="5638800"/>
          </a:xfrm>
        </p:spPr>
        <p:txBody>
          <a:bodyPr>
            <a:noAutofit/>
          </a:bodyPr>
          <a:lstStyle/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6. The Lord Christ appeared to him and delivered to him the Sacrament of the Holy Eucharist:</a:t>
            </a:r>
          </a:p>
          <a:p>
            <a:pPr algn="l"/>
            <a:r>
              <a:rPr lang="en-US" sz="2000" dirty="0"/>
              <a:t> “For I received from the Lord that which I also delivered to you: that the Lord Jesus on the same night in which He was betrayed took bread; and when He had given thanks, He broke it and said: Take, eat; this is My body which is broken for you; do this in remembrance of Me”					                  (1 Corinthians 11:23-24)</a:t>
            </a:r>
          </a:p>
        </p:txBody>
      </p:sp>
      <p:pic>
        <p:nvPicPr>
          <p:cNvPr id="5" name="Picture 10" descr="stpaul3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" r="2457"/>
          <a:stretch/>
        </p:blipFill>
        <p:spPr bwMode="auto">
          <a:xfrm>
            <a:off x="5854700" y="550110"/>
            <a:ext cx="3124199" cy="554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402E532-2C50-49BB-A394-4B35308BB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7665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31800"/>
            <a:ext cx="5816600" cy="1041400"/>
          </a:xfrm>
        </p:spPr>
        <p:txBody>
          <a:bodyPr/>
          <a:lstStyle/>
          <a:p>
            <a:pPr algn="l"/>
            <a:r>
              <a:rPr lang="en-US" sz="4600" dirty="0">
                <a:solidFill>
                  <a:srgbClr val="2C7C9F"/>
                </a:solidFill>
                <a:latin typeface="Times New Roman"/>
                <a:cs typeface="Times New Roman"/>
              </a:rPr>
              <a:t>Introduction to</a:t>
            </a:r>
            <a:br>
              <a:rPr lang="en-US" sz="4600" dirty="0">
                <a:solidFill>
                  <a:srgbClr val="2C7C9F"/>
                </a:solidFill>
                <a:latin typeface="Times New Roman"/>
                <a:cs typeface="Times New Roman"/>
              </a:rPr>
            </a:br>
            <a:r>
              <a:rPr lang="en-US" sz="4600" dirty="0">
                <a:solidFill>
                  <a:srgbClr val="2C7C9F"/>
                </a:solidFill>
                <a:latin typeface="Times New Roman"/>
                <a:cs typeface="Times New Roman"/>
              </a:rPr>
              <a:t>the Pauline Epistles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0" y="1219200"/>
            <a:ext cx="5816600" cy="5638800"/>
          </a:xfrm>
        </p:spPr>
        <p:txBody>
          <a:bodyPr>
            <a:normAutofit fontScale="92500" lnSpcReduction="10000"/>
          </a:bodyPr>
          <a:lstStyle/>
          <a:p>
            <a:pPr algn="l"/>
            <a:endParaRPr lang="en-US" sz="2400" b="1" dirty="0"/>
          </a:p>
          <a:p>
            <a:pPr algn="l"/>
            <a:r>
              <a:rPr lang="en-US" sz="2600" b="1" dirty="0"/>
              <a:t>St. Paul’s Service:</a:t>
            </a:r>
          </a:p>
          <a:p>
            <a:pPr algn="l"/>
            <a:endParaRPr lang="en-US" sz="2400" b="1" dirty="0"/>
          </a:p>
          <a:p>
            <a:pPr algn="l"/>
            <a:r>
              <a:rPr lang="en-US" sz="2000" dirty="0"/>
              <a:t>1. St Paul went back to Damascus:</a:t>
            </a:r>
          </a:p>
          <a:p>
            <a:pPr algn="l"/>
            <a:r>
              <a:rPr lang="en-US" sz="2000" dirty="0"/>
              <a:t>“Immediately he preached the Christ in the synagogues, that He is the Son of God”				     		      (Acts 9:20)</a:t>
            </a:r>
          </a:p>
          <a:p>
            <a:pPr algn="l"/>
            <a:r>
              <a:rPr lang="en-US" sz="2000" dirty="0"/>
              <a:t>2. The Jews plotted to kill him then he escaped to Jerusalem.</a:t>
            </a:r>
          </a:p>
          <a:p>
            <a:pPr algn="l"/>
            <a:r>
              <a:rPr lang="en-US" sz="2000" dirty="0"/>
              <a:t>3. He spoke boldly at Jerusalem and they plotted to kill him then he was sent to Tarsus.</a:t>
            </a:r>
          </a:p>
          <a:p>
            <a:pPr algn="l"/>
            <a:r>
              <a:rPr lang="en-US" sz="2000" dirty="0"/>
              <a:t>4. He spent 6 years there, preaching in Syria and Cilicia, and founded many churches. It is most believed that he went through all the hardships he talked about in (2 Corinthians 11:23-26) during this period.</a:t>
            </a:r>
          </a:p>
          <a:p>
            <a:pPr algn="l"/>
            <a:r>
              <a:rPr lang="en-US" sz="2000" dirty="0"/>
              <a:t>5. Barnabas sought Paul at Tarsus till he found him then brought him to Antioch.</a:t>
            </a:r>
          </a:p>
        </p:txBody>
      </p:sp>
      <p:pic>
        <p:nvPicPr>
          <p:cNvPr id="5" name="Picture 10" descr="stpaul3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" r="2457"/>
          <a:stretch/>
        </p:blipFill>
        <p:spPr bwMode="auto">
          <a:xfrm>
            <a:off x="5854700" y="550110"/>
            <a:ext cx="3124199" cy="554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489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31800"/>
            <a:ext cx="5816600" cy="1041400"/>
          </a:xfrm>
        </p:spPr>
        <p:txBody>
          <a:bodyPr/>
          <a:lstStyle/>
          <a:p>
            <a:pPr algn="l"/>
            <a:r>
              <a:rPr lang="en-US" sz="4600" dirty="0">
                <a:solidFill>
                  <a:srgbClr val="2C7C9F"/>
                </a:solidFill>
                <a:latin typeface="Times New Roman"/>
                <a:cs typeface="Times New Roman"/>
              </a:rPr>
              <a:t>Introduction to</a:t>
            </a:r>
            <a:br>
              <a:rPr lang="en-US" sz="4600" dirty="0">
                <a:solidFill>
                  <a:srgbClr val="2C7C9F"/>
                </a:solidFill>
                <a:latin typeface="Times New Roman"/>
                <a:cs typeface="Times New Roman"/>
              </a:rPr>
            </a:br>
            <a:r>
              <a:rPr lang="en-US" sz="4600" dirty="0">
                <a:solidFill>
                  <a:srgbClr val="2C7C9F"/>
                </a:solidFill>
                <a:latin typeface="Times New Roman"/>
                <a:cs typeface="Times New Roman"/>
              </a:rPr>
              <a:t>the Pauline Epistles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0" y="1219200"/>
            <a:ext cx="5816600" cy="5638800"/>
          </a:xfrm>
        </p:spPr>
        <p:txBody>
          <a:bodyPr>
            <a:normAutofit lnSpcReduction="10000"/>
          </a:bodyPr>
          <a:lstStyle/>
          <a:p>
            <a:pPr lvl="0" algn="l">
              <a:buClr>
                <a:srgbClr val="2C7C9F">
                  <a:lumMod val="60000"/>
                  <a:lumOff val="40000"/>
                </a:srgbClr>
              </a:buClr>
            </a:pPr>
            <a:endParaRPr 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lvl="0" algn="l">
              <a:buClr>
                <a:srgbClr val="2C7C9F">
                  <a:lumMod val="60000"/>
                  <a:lumOff val="40000"/>
                </a:srgbClr>
              </a:buClr>
            </a:pPr>
            <a:endParaRPr 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lvl="0" algn="l">
              <a:buClr>
                <a:srgbClr val="2C7C9F">
                  <a:lumMod val="60000"/>
                  <a:lumOff val="40000"/>
                </a:srgbClr>
              </a:buClr>
            </a:pP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6. At Antioch:</a:t>
            </a:r>
          </a:p>
          <a:p>
            <a:pPr lvl="0" algn="l">
              <a:buClr>
                <a:srgbClr val="2C7C9F">
                  <a:lumMod val="60000"/>
                  <a:lumOff val="40000"/>
                </a:srgbClr>
              </a:buClr>
            </a:pP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“As they ministered to the Lord and fasted, the Holy Spirit said: Now separate to Me Barnabas and Saul for the work to which I have called them. Then, having fasted and prayed, and laid hands on them, they sent them away”				   (Act 13:2-3)</a:t>
            </a:r>
          </a:p>
          <a:p>
            <a:pPr lvl="0" algn="l">
              <a:buClr>
                <a:srgbClr val="2C7C9F">
                  <a:lumMod val="60000"/>
                  <a:lumOff val="40000"/>
                </a:srgbClr>
              </a:buClr>
            </a:pP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- And that was the start of St Paul’s Missionary Trips.</a:t>
            </a:r>
          </a:p>
          <a:p>
            <a:pPr lvl="0" algn="l">
              <a:buClr>
                <a:srgbClr val="2C7C9F">
                  <a:lumMod val="60000"/>
                  <a:lumOff val="40000"/>
                </a:srgbClr>
              </a:buClr>
            </a:pP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7. St Paul had three Missionary Trips in between the years: A.D. 45-58.</a:t>
            </a:r>
          </a:p>
          <a:p>
            <a:pPr lvl="0" algn="l">
              <a:buClr>
                <a:srgbClr val="2C7C9F">
                  <a:lumMod val="60000"/>
                  <a:lumOff val="40000"/>
                </a:srgbClr>
              </a:buClr>
            </a:pP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8. He did not start writing till A.D. 52, during his 2</a:t>
            </a:r>
            <a:r>
              <a:rPr lang="en-US" sz="2000" baseline="30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nd</a:t>
            </a: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missionary trip, when he wrote the 1</a:t>
            </a:r>
            <a:r>
              <a:rPr lang="en-US" sz="2000" baseline="30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st</a:t>
            </a: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and 2</a:t>
            </a:r>
            <a:r>
              <a:rPr lang="en-US" sz="2000" baseline="30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nd</a:t>
            </a: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Thessalonians, while being in Corinth.</a:t>
            </a:r>
            <a:endParaRPr lang="en-US" sz="2200" dirty="0"/>
          </a:p>
          <a:p>
            <a:pPr algn="l"/>
            <a:endParaRPr lang="en-US" sz="2200" b="1" dirty="0"/>
          </a:p>
        </p:txBody>
      </p:sp>
      <p:pic>
        <p:nvPicPr>
          <p:cNvPr id="5" name="Picture 10" descr="stpaul3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" r="2457"/>
          <a:stretch/>
        </p:blipFill>
        <p:spPr bwMode="auto">
          <a:xfrm>
            <a:off x="5854700" y="551190"/>
            <a:ext cx="3124199" cy="554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280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567" y="105085"/>
            <a:ext cx="8034866" cy="1336956"/>
          </a:xfrm>
        </p:spPr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St. Paul’s Missionary Trips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9527266"/>
              </p:ext>
            </p:extLst>
          </p:nvPr>
        </p:nvGraphicFramePr>
        <p:xfrm>
          <a:off x="161925" y="2667000"/>
          <a:ext cx="8820150" cy="19202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64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40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40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40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640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Trip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r>
                        <a:rPr lang="en-US" baseline="30000" dirty="0"/>
                        <a:t>nd</a:t>
                      </a:r>
                      <a:r>
                        <a:rPr lang="en-US" dirty="0"/>
                        <a:t> Trip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r>
                        <a:rPr lang="en-US" baseline="30000" dirty="0"/>
                        <a:t>rd</a:t>
                      </a:r>
                      <a:r>
                        <a:rPr lang="en-US" dirty="0"/>
                        <a:t> Trip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Journey</a:t>
                      </a:r>
                      <a:r>
                        <a:rPr lang="en-US" baseline="0" dirty="0"/>
                        <a:t> to Rome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Reference</a:t>
                      </a:r>
                    </a:p>
                    <a:p>
                      <a:pPr algn="ctr"/>
                      <a:endParaRPr kumimoji="0" lang="en-US" sz="18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Acts (13,14)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Acts (15-18)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Acts (18-21)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Acts (21-28)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Time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A.D.</a:t>
                      </a:r>
                      <a:r>
                        <a:rPr lang="en-US" baseline="0" dirty="0"/>
                        <a:t> 45-50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A.D.</a:t>
                      </a:r>
                      <a:r>
                        <a:rPr lang="en-US" baseline="0" dirty="0"/>
                        <a:t> 51-54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A.D. 54-58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A.D.</a:t>
                      </a:r>
                      <a:r>
                        <a:rPr lang="en-US" baseline="0" dirty="0"/>
                        <a:t> 58-63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6933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46100" y="96618"/>
            <a:ext cx="8051801" cy="1336956"/>
          </a:xfrm>
        </p:spPr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St. Paul’s 1</a:t>
            </a:r>
            <a:r>
              <a:rPr lang="en-US" baseline="30000" dirty="0">
                <a:latin typeface="Times New Roman"/>
                <a:cs typeface="Times New Roman"/>
              </a:rPr>
              <a:t>st</a:t>
            </a:r>
            <a:r>
              <a:rPr lang="en-US" dirty="0">
                <a:latin typeface="Times New Roman"/>
                <a:cs typeface="Times New Roman"/>
              </a:rPr>
              <a:t> Missionary Trip</a:t>
            </a:r>
          </a:p>
        </p:txBody>
      </p:sp>
      <p:pic>
        <p:nvPicPr>
          <p:cNvPr id="4" name="Content Placeholder 3" descr="Pauline Epistles.pd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54" b="15054"/>
          <a:stretch>
            <a:fillRect/>
          </a:stretch>
        </p:blipFill>
        <p:spPr>
          <a:xfrm>
            <a:off x="-584851" y="1350307"/>
            <a:ext cx="10081846" cy="5507693"/>
          </a:xfrm>
        </p:spPr>
      </p:pic>
    </p:spTree>
    <p:extLst>
      <p:ext uri="{BB962C8B-B14F-4D97-AF65-F5344CB8AC3E}">
        <p14:creationId xmlns:p14="http://schemas.microsoft.com/office/powerpoint/2010/main" val="2131565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65CF2-7E8A-4D87-B582-B60A6F071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www.St-Takla.org--maps--boles_1">
            <a:hlinkClick r:id="" action="ppaction://media"/>
            <a:extLst>
              <a:ext uri="{FF2B5EF4-FFF2-40B4-BE49-F238E27FC236}">
                <a16:creationId xmlns:a16="http://schemas.microsoft.com/office/drawing/2014/main" id="{8576E4BF-5576-4A9A-A7F2-223B161504FE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1881" y="0"/>
            <a:ext cx="8744682" cy="5397124"/>
          </a:xfrm>
        </p:spPr>
      </p:pic>
    </p:spTree>
    <p:extLst>
      <p:ext uri="{BB962C8B-B14F-4D97-AF65-F5344CB8AC3E}">
        <p14:creationId xmlns:p14="http://schemas.microsoft.com/office/powerpoint/2010/main" val="1882519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983" y="107576"/>
            <a:ext cx="8056034" cy="1336956"/>
          </a:xfrm>
        </p:spPr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St. Paul’s 2</a:t>
            </a:r>
            <a:r>
              <a:rPr lang="en-US" baseline="30000" dirty="0">
                <a:latin typeface="Times New Roman"/>
                <a:cs typeface="Times New Roman"/>
              </a:rPr>
              <a:t>nd</a:t>
            </a:r>
            <a:r>
              <a:rPr lang="en-US" dirty="0">
                <a:latin typeface="Times New Roman"/>
                <a:cs typeface="Times New Roman"/>
              </a:rPr>
              <a:t> Missionary Trip</a:t>
            </a:r>
          </a:p>
        </p:txBody>
      </p:sp>
      <p:pic>
        <p:nvPicPr>
          <p:cNvPr id="4" name="Content Placeholder 3" descr="Pauline Epistles.pd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54" b="15054"/>
          <a:stretch>
            <a:fillRect/>
          </a:stretch>
        </p:blipFill>
        <p:spPr>
          <a:xfrm>
            <a:off x="-662369" y="1355306"/>
            <a:ext cx="10241086" cy="5511161"/>
          </a:xfrm>
        </p:spPr>
      </p:pic>
    </p:spTree>
    <p:extLst>
      <p:ext uri="{BB962C8B-B14F-4D97-AF65-F5344CB8AC3E}">
        <p14:creationId xmlns:p14="http://schemas.microsoft.com/office/powerpoint/2010/main" val="60520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E200B-4502-4847-A40B-BCAD2DCB8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www.St-Takla.org--maps--boles_2">
            <a:hlinkClick r:id="" action="ppaction://media"/>
            <a:extLst>
              <a:ext uri="{FF2B5EF4-FFF2-40B4-BE49-F238E27FC236}">
                <a16:creationId xmlns:a16="http://schemas.microsoft.com/office/drawing/2014/main" id="{29074E8D-4E03-4A90-8990-A5756DBC7198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953" y="31110"/>
            <a:ext cx="9110688" cy="5623019"/>
          </a:xfrm>
        </p:spPr>
      </p:pic>
    </p:spTree>
    <p:extLst>
      <p:ext uri="{BB962C8B-B14F-4D97-AF65-F5344CB8AC3E}">
        <p14:creationId xmlns:p14="http://schemas.microsoft.com/office/powerpoint/2010/main" val="406194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A43CF-547C-4C51-8BAD-591620CA6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What are “the Epistles”?</a:t>
            </a:r>
            <a:b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</a:b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28D1B-B40B-43BA-BCA9-3F587BB599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i="0" dirty="0">
                <a:solidFill>
                  <a:srgbClr val="000000"/>
                </a:solidFill>
                <a:effectLst/>
                <a:latin typeface="-apple-system"/>
              </a:rPr>
              <a:t>The word epistle means “letter,” and in New Testament studies it refers to letters written by the apostles to churches or individuals. </a:t>
            </a:r>
            <a:endParaRPr lang="en-CA" sz="3600" b="1" dirty="0"/>
          </a:p>
        </p:txBody>
      </p:sp>
    </p:spTree>
    <p:extLst>
      <p:ext uri="{BB962C8B-B14F-4D97-AF65-F5344CB8AC3E}">
        <p14:creationId xmlns:p14="http://schemas.microsoft.com/office/powerpoint/2010/main" val="227901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217" y="107576"/>
            <a:ext cx="8047567" cy="1336956"/>
          </a:xfrm>
        </p:spPr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St. Paul’s 3</a:t>
            </a:r>
            <a:r>
              <a:rPr lang="en-US" baseline="30000" dirty="0">
                <a:latin typeface="Times New Roman"/>
                <a:cs typeface="Times New Roman"/>
              </a:rPr>
              <a:t>rd</a:t>
            </a:r>
            <a:r>
              <a:rPr lang="en-US" dirty="0">
                <a:latin typeface="Times New Roman"/>
                <a:cs typeface="Times New Roman"/>
              </a:rPr>
              <a:t> Missionary Trip</a:t>
            </a:r>
          </a:p>
        </p:txBody>
      </p:sp>
      <p:pic>
        <p:nvPicPr>
          <p:cNvPr id="10" name="Content Placeholder 9" descr="Pauline Epistles.pd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54" b="15054"/>
          <a:stretch>
            <a:fillRect/>
          </a:stretch>
        </p:blipFill>
        <p:spPr>
          <a:xfrm>
            <a:off x="-628483" y="1355632"/>
            <a:ext cx="10233268" cy="5502368"/>
          </a:xfrm>
        </p:spPr>
      </p:pic>
    </p:spTree>
    <p:extLst>
      <p:ext uri="{BB962C8B-B14F-4D97-AF65-F5344CB8AC3E}">
        <p14:creationId xmlns:p14="http://schemas.microsoft.com/office/powerpoint/2010/main" val="1658133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8DFC0-6867-490F-892E-1DBD07D57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www.St-Takla.org--maps--boles_3">
            <a:hlinkClick r:id="" action="ppaction://media"/>
            <a:extLst>
              <a:ext uri="{FF2B5EF4-FFF2-40B4-BE49-F238E27FC236}">
                <a16:creationId xmlns:a16="http://schemas.microsoft.com/office/drawing/2014/main" id="{99B67789-760E-42A2-900E-0DE66A632AC1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1"/>
            <a:ext cx="9144000" cy="5643579"/>
          </a:xfrm>
        </p:spPr>
      </p:pic>
    </p:spTree>
    <p:extLst>
      <p:ext uri="{BB962C8B-B14F-4D97-AF65-F5344CB8AC3E}">
        <p14:creationId xmlns:p14="http://schemas.microsoft.com/office/powerpoint/2010/main" val="78626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107576"/>
            <a:ext cx="8043332" cy="1336956"/>
          </a:xfrm>
        </p:spPr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St. Paul’s Journey to Rome</a:t>
            </a:r>
          </a:p>
        </p:txBody>
      </p:sp>
      <p:pic>
        <p:nvPicPr>
          <p:cNvPr id="5" name="Content Placeholder 4" descr="Pauline Epistles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54" b="15054"/>
          <a:stretch>
            <a:fillRect/>
          </a:stretch>
        </p:blipFill>
        <p:spPr>
          <a:xfrm>
            <a:off x="-643466" y="1693338"/>
            <a:ext cx="10248900" cy="5740397"/>
          </a:xfrm>
        </p:spPr>
      </p:pic>
    </p:spTree>
    <p:extLst>
      <p:ext uri="{BB962C8B-B14F-4D97-AF65-F5344CB8AC3E}">
        <p14:creationId xmlns:p14="http://schemas.microsoft.com/office/powerpoint/2010/main" val="161088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685CE-6809-4815-BEA9-6E00CC1E5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www.St-Takla.org--maps--boles_romia">
            <a:hlinkClick r:id="" action="ppaction://media"/>
            <a:extLst>
              <a:ext uri="{FF2B5EF4-FFF2-40B4-BE49-F238E27FC236}">
                <a16:creationId xmlns:a16="http://schemas.microsoft.com/office/drawing/2014/main" id="{888927F7-049F-47D5-B2F9-122139E415CD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1"/>
            <a:ext cx="9144000" cy="5643579"/>
          </a:xfrm>
        </p:spPr>
      </p:pic>
    </p:spTree>
    <p:extLst>
      <p:ext uri="{BB962C8B-B14F-4D97-AF65-F5344CB8AC3E}">
        <p14:creationId xmlns:p14="http://schemas.microsoft.com/office/powerpoint/2010/main" val="414017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2526197"/>
          </a:xfrm>
        </p:spPr>
        <p:txBody>
          <a:bodyPr/>
          <a:lstStyle/>
          <a:p>
            <a:r>
              <a:rPr lang="en-US" sz="5200" b="1" dirty="0">
                <a:solidFill>
                  <a:srgbClr val="2C7C9F"/>
                </a:solidFill>
                <a:latin typeface="Times New Roman"/>
                <a:cs typeface="Times New Roman"/>
              </a:rPr>
              <a:t>The Pauline Epistles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38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" y="105085"/>
            <a:ext cx="8473440" cy="1336956"/>
          </a:xfrm>
        </p:spPr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Introduction to the Pauline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71134"/>
            <a:ext cx="9144000" cy="4986866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The Outline of the Epistles:</a:t>
            </a:r>
          </a:p>
          <a:p>
            <a:pPr marL="0" indent="0">
              <a:buNone/>
            </a:pPr>
            <a:r>
              <a:rPr lang="en-US" sz="2000" dirty="0"/>
              <a:t>1. The name of the Sender.</a:t>
            </a:r>
          </a:p>
          <a:p>
            <a:pPr marL="0" indent="0">
              <a:buNone/>
            </a:pPr>
            <a:r>
              <a:rPr lang="en-US" sz="2000" dirty="0"/>
              <a:t>2. The name of the targeted Church or Person.</a:t>
            </a:r>
          </a:p>
          <a:p>
            <a:pPr marL="0" indent="0">
              <a:buNone/>
            </a:pPr>
            <a:r>
              <a:rPr lang="en-US" sz="2000" dirty="0"/>
              <a:t>3. The Apostolic Greeting: ‘Grace and Peace.’</a:t>
            </a:r>
          </a:p>
          <a:p>
            <a:pPr marL="0" indent="0">
              <a:buNone/>
            </a:pPr>
            <a:r>
              <a:rPr lang="en-US" sz="2000" dirty="0"/>
              <a:t>4. Encouraging introduction.</a:t>
            </a:r>
          </a:p>
          <a:p>
            <a:pPr marL="0" indent="0">
              <a:buNone/>
            </a:pPr>
            <a:r>
              <a:rPr lang="en-US" sz="2000" dirty="0"/>
              <a:t>5. Theoretical or Doctrinal part or solving Problems.</a:t>
            </a:r>
          </a:p>
          <a:p>
            <a:pPr marL="0" indent="0">
              <a:buNone/>
            </a:pPr>
            <a:r>
              <a:rPr lang="en-US" sz="2000" dirty="0"/>
              <a:t>6. Practical Commandments.</a:t>
            </a:r>
          </a:p>
          <a:p>
            <a:pPr marL="0" indent="0">
              <a:buNone/>
            </a:pPr>
            <a:r>
              <a:rPr lang="en-US" sz="2000" dirty="0"/>
              <a:t>7. The Closure.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480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21ADB-42BD-4547-A714-0F00680A2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6312F-8FBF-4B97-9A44-1ACAA9F20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4962919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800" b="1" i="0" dirty="0">
                <a:solidFill>
                  <a:srgbClr val="000000"/>
                </a:solidFill>
                <a:effectLst/>
                <a:latin typeface="-apple-system"/>
              </a:rPr>
              <a:t>Romans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-apple-system"/>
              </a:rPr>
              <a:t> is written by Paul to the church in Rome, systematically explaining the Gospel and its implications.</a:t>
            </a:r>
          </a:p>
          <a:p>
            <a:pPr algn="l"/>
            <a:r>
              <a:rPr lang="en-US" sz="2800" b="1" i="0" dirty="0">
                <a:solidFill>
                  <a:srgbClr val="000000"/>
                </a:solidFill>
                <a:effectLst/>
                <a:latin typeface="-apple-system"/>
              </a:rPr>
              <a:t>1 Corinthians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-apple-system"/>
              </a:rPr>
              <a:t> is Paul writing to the church in Corinth to repent from their many sins and advising how to navigate the particularly pagan culture they lived in.</a:t>
            </a:r>
          </a:p>
          <a:p>
            <a:pPr algn="l"/>
            <a:r>
              <a:rPr lang="en-US" sz="2800" b="1" i="0" dirty="0">
                <a:solidFill>
                  <a:srgbClr val="000000"/>
                </a:solidFill>
                <a:effectLst/>
                <a:latin typeface="-apple-system"/>
              </a:rPr>
              <a:t>2 Corinthians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-apple-system"/>
              </a:rPr>
              <a:t> follows with Paul commending the Corinthian church for their repentance, but also responding to claims that he doesn’t care about them.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9953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8D62F-44AD-4599-9AA7-657BB4D63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47FB4-0DE4-44FD-A340-C225D0D79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Galatians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 is Paul writing to the church in Galatia, rebuking them for drifting into false teaching and reminding them </a:t>
            </a:r>
            <a:r>
              <a:rPr lang="en-US" b="1" i="0" u="sng" dirty="0">
                <a:solidFill>
                  <a:srgbClr val="0000FF"/>
                </a:solidFill>
                <a:effectLst/>
                <a:latin typeface="-apple-system"/>
                <a:hlinkClick r:id="rId2"/>
              </a:rPr>
              <a:t>grace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 removes the need for legalism.</a:t>
            </a:r>
          </a:p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Ephesians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 is Paul writing to the church in Ephesus about the need for Christian unity and how to achieve it.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4508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AFA8F-E11B-45FD-A8DE-39F69F005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560F2D-EE77-4D4A-B4A2-BD44173BD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Philippians 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is Paul writing to the church in Philippi about finding joy in Christ and the freedom that comes from that new life.</a:t>
            </a:r>
          </a:p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Colossians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 is Paul telling the church in Colossae to avoid pagan ideas about Jesus that downplay his divinity, along with instructions about living well.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2584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8E785-1A91-454E-9C00-6C1C84124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E7569-D1E5-43F9-B451-6EC095EC63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1 Thessalonians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 is Paul commending the church in Thessalonica for their great faith and telling them how to continue on that path.</a:t>
            </a:r>
          </a:p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2 Thessalonians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 follows up the previous letter with Paul encouraging the Thessalonian church to stand amidst persecution.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8766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Writers and Divisions of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21936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Epistles </a:t>
            </a:r>
            <a:r>
              <a:rPr lang="en-US" i="1" dirty="0"/>
              <a:t>(letters) </a:t>
            </a:r>
            <a:r>
              <a:rPr lang="en-US" dirty="0"/>
              <a:t>from Romans – Jude were </a:t>
            </a:r>
            <a:r>
              <a:rPr lang="en-US" i="1" dirty="0"/>
              <a:t>addressed to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Christians</a:t>
            </a:r>
          </a:p>
          <a:p>
            <a:endParaRPr lang="en-US" dirty="0"/>
          </a:p>
          <a:p>
            <a:r>
              <a:rPr lang="en-US" dirty="0"/>
              <a:t>The known authors were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Paul, Peter, James, John &amp; Jude</a:t>
            </a:r>
            <a:r>
              <a:rPr lang="en-US" dirty="0"/>
              <a:t> 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principal groups </a:t>
            </a:r>
            <a:r>
              <a:rPr lang="en-US" dirty="0"/>
              <a:t>of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letters: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b="1" dirty="0"/>
              <a:t>Paul’s epistles </a:t>
            </a:r>
            <a:r>
              <a:rPr lang="en-US" dirty="0"/>
              <a:t>(13) – Romans through Titus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b="1" dirty="0"/>
              <a:t>Hebrews</a:t>
            </a:r>
            <a:r>
              <a:rPr lang="en-US" dirty="0"/>
              <a:t> – St Paul as well, although not frank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b="1" dirty="0"/>
              <a:t>General epistles </a:t>
            </a:r>
            <a:r>
              <a:rPr lang="en-US" dirty="0"/>
              <a:t>(7) – James through Jude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19CA4-EC42-44F7-94E8-32AB96A5D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05B58-3F04-42DD-B544-510D3AF9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1 Timothy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 is Paul writing to his disciple Timothy about how to avoid false teachings and operate a church well.</a:t>
            </a:r>
          </a:p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2 Timothy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 is apparently written by Paul in his last years, now in prison and suffering, describing what he’s gained and warning Timothy about the last days.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2146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1D9AE-C6DE-4812-98D7-09A8B7B64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9E5E2-8877-4784-8BB6-EAABF4B9E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Titus 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is Paul writing to a disciple pastoring a church on Crete, advising him on how to pastor well.</a:t>
            </a:r>
          </a:p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Philemon 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is Paul writing to a Christian named Philemon, letting him know he’s met Philemon’s runaway slave Onesimus and asking Philemon to treat Onesimus as a brother when he returns.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4039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9D8CB-87A8-40D3-9BF8-55F77C81F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4FB17D-B653-4C40-BDCD-1630852D47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Hebrews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 reminds Christians who had initially practiced Judaism why Christianity is a better covenant. Explain Priesthood of Jesus Christ.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6208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0D8A8-4E00-488C-A553-622CC58C4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6" name="Picture 2" descr="13. The Holy Bible: The Catholic Epistles - YouTube">
            <a:extLst>
              <a:ext uri="{FF2B5EF4-FFF2-40B4-BE49-F238E27FC236}">
                <a16:creationId xmlns:a16="http://schemas.microsoft.com/office/drawing/2014/main" id="{3BA5015F-AB66-4B7F-A20A-77E10731439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9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237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05260-1AE8-4164-BC63-91F76D9F7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8916D-9D53-486F-A870-3CBC962FC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James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 gives Jewish Christians “scattered abroad” practical principles on how to live for Christ.</a:t>
            </a:r>
            <a:endParaRPr lang="en-US" b="1" i="0" dirty="0">
              <a:solidFill>
                <a:srgbClr val="000000"/>
              </a:solidFill>
              <a:effectLst/>
              <a:latin typeface="-apple-system"/>
            </a:endParaRPr>
          </a:p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1 Peter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 tells Christians (living mostly in modern-day Turkey) to place their trust and hope in Christ, even amidst persecution.</a:t>
            </a:r>
          </a:p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2 Peter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 tells Christians to watch out for scoffers and false prophets and affirms that Jesus will return soon.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76725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67400-2695-4B4E-89F2-7DDBCD474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A50A6-DFE9-435F-ADC4-26D12E2EC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1 John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 tells Christians that Jesus was </a:t>
            </a:r>
            <a:r>
              <a:rPr lang="en-US" b="1" i="0" u="sng" dirty="0">
                <a:solidFill>
                  <a:srgbClr val="0000FF"/>
                </a:solidFill>
                <a:effectLst/>
                <a:latin typeface="-apple-system"/>
                <a:hlinkClick r:id="rId2"/>
              </a:rPr>
              <a:t>human as well as divine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, appealing to the fact the apostles actually saw and touched Jesus. Teaching to “walk in the Light”</a:t>
            </a:r>
          </a:p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2 John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 encourages “the chosen lady and her children” to practice Christian love and watch out for deceptive people.</a:t>
            </a:r>
          </a:p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3 John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 encourages a Christian named Gaius who was going through a church dispute.</a:t>
            </a:r>
          </a:p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-apple-system"/>
              </a:rPr>
              <a:t>Jude</a:t>
            </a: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 warns believers to watch out for false prophets.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23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681" y="121772"/>
            <a:ext cx="8422639" cy="734208"/>
          </a:xfrm>
        </p:spPr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Introduction to the Pauline Epistles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5607762"/>
              </p:ext>
            </p:extLst>
          </p:nvPr>
        </p:nvGraphicFramePr>
        <p:xfrm>
          <a:off x="63501" y="855980"/>
          <a:ext cx="9016999" cy="6507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6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2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717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86740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Epistle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Place of Writing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Time of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dirty="0"/>
                        <a:t>Writing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Main Theme</a:t>
                      </a:r>
                    </a:p>
                    <a:p>
                      <a:pPr algn="ctr"/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280">
                <a:tc>
                  <a:txBody>
                    <a:bodyPr/>
                    <a:lstStyle/>
                    <a:p>
                      <a:pPr algn="ctr"/>
                      <a:r>
                        <a:rPr lang="en-US" b="0" i="1" baseline="0" dirty="0"/>
                        <a:t>1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1800" b="0" i="1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Thessalonians 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Corinth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A.D. 52-53          (2</a:t>
                      </a:r>
                      <a:r>
                        <a:rPr lang="en-US" sz="1400" baseline="30000" dirty="0"/>
                        <a:t>nd</a:t>
                      </a:r>
                      <a:r>
                        <a:rPr lang="en-US" sz="1400" baseline="0" dirty="0"/>
                        <a:t> Trip)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</a:t>
                      </a:r>
                      <a:r>
                        <a:rPr lang="en-US" sz="1400" baseline="0" dirty="0"/>
                        <a:t> Lord’s Second </a:t>
                      </a:r>
                      <a:r>
                        <a:rPr lang="en-US" sz="1400" dirty="0"/>
                        <a:t>Coming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baseline="0" dirty="0"/>
                        <a:t>2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800" b="0" i="1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nd </a:t>
                      </a: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Thessalonians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Corinth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A.D. 52-53          (2</a:t>
                      </a:r>
                      <a:r>
                        <a:rPr lang="en-US" sz="1400" baseline="30000" dirty="0"/>
                        <a:t>nd</a:t>
                      </a:r>
                      <a:r>
                        <a:rPr lang="en-US" sz="1400" dirty="0"/>
                        <a:t> Trip)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 Lord’s Second</a:t>
                      </a:r>
                      <a:r>
                        <a:rPr lang="en-US" sz="1400" baseline="0" dirty="0"/>
                        <a:t> Coming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1800" b="0" i="1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Corinthians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Ephesus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A.D. 57                (3</a:t>
                      </a:r>
                      <a:r>
                        <a:rPr lang="en-US" sz="1400" baseline="30000" dirty="0"/>
                        <a:t>rd</a:t>
                      </a:r>
                      <a:r>
                        <a:rPr lang="en-US" sz="1400" dirty="0"/>
                        <a:t> Trip)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Solving Problems e.g. (Divisions)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800" b="0" i="1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Corinthians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Macedonia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A.D.</a:t>
                      </a:r>
                      <a:r>
                        <a:rPr lang="en-US" sz="1400" baseline="0" dirty="0"/>
                        <a:t> 57                (3</a:t>
                      </a:r>
                      <a:r>
                        <a:rPr lang="en-US" sz="1400" baseline="30000" dirty="0"/>
                        <a:t>rd</a:t>
                      </a:r>
                      <a:r>
                        <a:rPr lang="en-US" sz="1400" baseline="0" dirty="0"/>
                        <a:t> Trip)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Christian</a:t>
                      </a:r>
                      <a:r>
                        <a:rPr lang="en-US" sz="1400" baseline="0" dirty="0"/>
                        <a:t> Ministry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Galatians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Corinth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A.D. 58             </a:t>
                      </a:r>
                      <a:r>
                        <a:rPr lang="en-US" sz="1400" baseline="0" dirty="0"/>
                        <a:t>   </a:t>
                      </a:r>
                      <a:r>
                        <a:rPr lang="en-US" sz="1400" dirty="0"/>
                        <a:t>(3</a:t>
                      </a:r>
                      <a:r>
                        <a:rPr lang="en-US" sz="1400" baseline="30000" dirty="0"/>
                        <a:t>rd</a:t>
                      </a:r>
                      <a:r>
                        <a:rPr lang="en-US" sz="1400" dirty="0"/>
                        <a:t> Trip)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Justification by Faith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Romans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Corinth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A.D.</a:t>
                      </a:r>
                      <a:r>
                        <a:rPr lang="en-US" sz="1400" baseline="0" dirty="0"/>
                        <a:t> 58                (3</a:t>
                      </a:r>
                      <a:r>
                        <a:rPr lang="en-US" sz="1400" baseline="30000" dirty="0"/>
                        <a:t>rd</a:t>
                      </a:r>
                      <a:r>
                        <a:rPr lang="en-US" sz="1400" baseline="0" dirty="0"/>
                        <a:t> Trip)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Salvation through Christ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Ephesians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A.D. 61-63    (1</a:t>
                      </a:r>
                      <a:r>
                        <a:rPr lang="en-US" sz="1400" baseline="30000" dirty="0"/>
                        <a:t>st </a:t>
                      </a:r>
                      <a:r>
                        <a:rPr lang="en-US" sz="1400" dirty="0"/>
                        <a:t>Captivity)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Church</a:t>
                      </a:r>
                      <a:r>
                        <a:rPr lang="en-US" sz="1400" baseline="0" dirty="0"/>
                        <a:t> (Body of Christ)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Philippians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A.D. 61-63    (1</a:t>
                      </a:r>
                      <a:r>
                        <a:rPr lang="en-US" sz="1400" baseline="30000" dirty="0"/>
                        <a:t>st </a:t>
                      </a:r>
                      <a:r>
                        <a:rPr lang="en-US" sz="1400" dirty="0"/>
                        <a:t>Captivity)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Rejoice</a:t>
                      </a:r>
                      <a:r>
                        <a:rPr lang="en-US" sz="1400" baseline="0" dirty="0"/>
                        <a:t> in the Lord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Colossians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A.D. 61-63    (1</a:t>
                      </a:r>
                      <a:r>
                        <a:rPr lang="en-US" sz="1400" baseline="30000" dirty="0"/>
                        <a:t>st </a:t>
                      </a:r>
                      <a:r>
                        <a:rPr lang="en-US" sz="1400" dirty="0"/>
                        <a:t>Captivity)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Christ (Head of the Church)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Philemon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A.D. 61-63    (1</a:t>
                      </a:r>
                      <a:r>
                        <a:rPr lang="en-US" sz="1400" baseline="30000" dirty="0"/>
                        <a:t>st </a:t>
                      </a:r>
                      <a:r>
                        <a:rPr lang="en-US" sz="1400" dirty="0"/>
                        <a:t>Captivity)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/>
                        <a:t>Appeal for </a:t>
                      </a:r>
                      <a:r>
                        <a:rPr lang="en-US" sz="1400" baseline="0" dirty="0" err="1"/>
                        <a:t>Onesimus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Titus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Ephesus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A.D. 63-64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Church</a:t>
                      </a:r>
                      <a:r>
                        <a:rPr lang="en-US" sz="1400" baseline="0" dirty="0"/>
                        <a:t> Order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Hebrews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Italy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A.D. 63-64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Christ’s Heavenly Priesthood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1800" b="0" i="1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Timothy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Macedonia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A.D. 64-65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Pastoral Duties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800" b="0" i="1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Timothy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A.D.</a:t>
                      </a:r>
                      <a:r>
                        <a:rPr lang="en-US" sz="1400" baseline="0" dirty="0"/>
                        <a:t> 67-68   (</a:t>
                      </a:r>
                      <a:r>
                        <a:rPr lang="en-US" sz="1400" dirty="0"/>
                        <a:t>2</a:t>
                      </a:r>
                      <a:r>
                        <a:rPr lang="en-US" sz="1400" baseline="30000" dirty="0"/>
                        <a:t>nd </a:t>
                      </a:r>
                      <a:r>
                        <a:rPr lang="en-US" sz="1400" baseline="0" dirty="0"/>
                        <a:t>Captivity)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Farewell</a:t>
                      </a:r>
                      <a:r>
                        <a:rPr lang="en-US" sz="1400" baseline="0" dirty="0"/>
                        <a:t> Discourse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9680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7 THINGS TO ALWAYS REMEMBER — Steemit">
            <a:extLst>
              <a:ext uri="{FF2B5EF4-FFF2-40B4-BE49-F238E27FC236}">
                <a16:creationId xmlns:a16="http://schemas.microsoft.com/office/drawing/2014/main" id="{5973F671-C88C-4774-8362-A21B87FC55F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697" y="1363596"/>
            <a:ext cx="5783130" cy="4130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592EC4E2-E3E4-4CE6-9229-44341B531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9835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3FEB9-6D4B-44D5-B976-B493F316C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6" name="Picture 2" descr="2 Timothy 3:16 All Scripture Is God:Breathed And Profitable For Doctine Reproof Corection Trainins in Righteousness (black)">
            <a:extLst>
              <a:ext uri="{FF2B5EF4-FFF2-40B4-BE49-F238E27FC236}">
                <a16:creationId xmlns:a16="http://schemas.microsoft.com/office/drawing/2014/main" id="{94BBBD83-C3F4-43C1-BDEC-93F1A836E2B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5" y="64929"/>
            <a:ext cx="9083365" cy="6812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31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5E49F-929E-4F8D-80DE-B921B1369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050" name="Picture 2" descr="PPT - 2 Timothy 3:15-17 PowerPoint Presentation, free download - ID:5759671">
            <a:extLst>
              <a:ext uri="{FF2B5EF4-FFF2-40B4-BE49-F238E27FC236}">
                <a16:creationId xmlns:a16="http://schemas.microsoft.com/office/drawing/2014/main" id="{1E86C917-693B-43B4-B700-7C12107AEF6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15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Purpose of the Epistles…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45736"/>
          </a:xfrm>
        </p:spPr>
        <p:txBody>
          <a:bodyPr/>
          <a:lstStyle/>
          <a:p>
            <a:r>
              <a:rPr lang="en-US" sz="3200" dirty="0"/>
              <a:t>To give instruction to the church, “</a:t>
            </a:r>
            <a:r>
              <a:rPr lang="en-US" sz="3200" i="1" dirty="0"/>
              <a:t>for the perfecting of the saints</a:t>
            </a:r>
            <a:r>
              <a:rPr lang="en-US" sz="3200" dirty="0"/>
              <a:t>” (Eph.4:12).</a:t>
            </a:r>
          </a:p>
          <a:p>
            <a:pPr marL="925830" lvl="1" indent="-514350">
              <a:buFont typeface="Arial" pitchFamily="34" charset="0"/>
              <a:buChar char="•"/>
            </a:pPr>
            <a:r>
              <a:rPr lang="en-US" sz="2800" dirty="0"/>
              <a:t>…to build up the church spiritually by encouraging, consoling, reproving, and exhorting the brethren; </a:t>
            </a:r>
          </a:p>
          <a:p>
            <a:pPr marL="925830" lvl="1" indent="-514350">
              <a:buFont typeface="Arial" pitchFamily="34" charset="0"/>
              <a:buChar char="•"/>
            </a:pPr>
            <a:r>
              <a:rPr lang="en-US" sz="2800" dirty="0"/>
              <a:t>…by strengthening their faith, correcting false doctrine, and giving special instruction in doctrine and practical duties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00809"/>
            <a:ext cx="9144000" cy="5357191"/>
          </a:xfrm>
        </p:spPr>
        <p:txBody>
          <a:bodyPr>
            <a:noAutofit/>
          </a:bodyPr>
          <a:lstStyle/>
          <a:p>
            <a:pPr marL="0" lvl="0" indent="0">
              <a:buClr>
                <a:srgbClr val="2C7C9F">
                  <a:lumMod val="60000"/>
                  <a:lumOff val="40000"/>
                </a:srgbClr>
              </a:buClr>
              <a:buNone/>
            </a:pP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+ It is advisable to read each epistle entirely several times to get the theme then study it in details.</a:t>
            </a:r>
          </a:p>
          <a:p>
            <a:pPr marL="0" lvl="0" indent="0">
              <a:buClr>
                <a:srgbClr val="2C7C9F">
                  <a:lumMod val="60000"/>
                  <a:lumOff val="40000"/>
                </a:srgbClr>
              </a:buClr>
              <a:buNone/>
            </a:pP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+ The epistles are useful to all churches in all times.</a:t>
            </a:r>
          </a:p>
          <a:p>
            <a:pPr marL="0" lvl="0" indent="0">
              <a:buClr>
                <a:srgbClr val="2C7C9F">
                  <a:lumMod val="60000"/>
                  <a:lumOff val="40000"/>
                </a:srgbClr>
              </a:buClr>
              <a:buNone/>
            </a:pP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Reasons that Necessitated Writing the New Testament Epistles:</a:t>
            </a:r>
          </a:p>
          <a:p>
            <a:pPr marL="0" lvl="0" indent="0">
              <a:buClr>
                <a:srgbClr val="2C7C9F">
                  <a:lumMod val="60000"/>
                  <a:lumOff val="40000"/>
                </a:srgbClr>
              </a:buClr>
              <a:buNone/>
            </a:pP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1. Writing gives a precise explanation of ideas and teachings discussed.</a:t>
            </a:r>
          </a:p>
          <a:p>
            <a:pPr marL="0" lvl="0" indent="0">
              <a:buClr>
                <a:srgbClr val="2C7C9F">
                  <a:lumMod val="60000"/>
                  <a:lumOff val="40000"/>
                </a:srgbClr>
              </a:buClr>
              <a:buNone/>
            </a:pP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2. It is also a way of conserving the teachings and unifying the churches.</a:t>
            </a:r>
          </a:p>
          <a:p>
            <a:pPr marL="0" lvl="0" indent="0">
              <a:buClr>
                <a:srgbClr val="2C7C9F">
                  <a:lumMod val="60000"/>
                  <a:lumOff val="40000"/>
                </a:srgbClr>
              </a:buClr>
              <a:buNone/>
            </a:pP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3. The spread of faith over the Roman Empire and the great increase in number of believers which rendered verbal teachings alone impossible.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341DBA0-7DD0-416B-8844-EDEC8F399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358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691F9-4881-4940-8AFF-968ED8A53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066" y="1242391"/>
            <a:ext cx="8042276" cy="2453355"/>
          </a:xfrm>
        </p:spPr>
        <p:txBody>
          <a:bodyPr/>
          <a:lstStyle/>
          <a:p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Introduction to the New Testament Epistles:</a:t>
            </a:r>
            <a:b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</a:rPr>
            </a:b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4045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9857"/>
            <a:ext cx="9144000" cy="60181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+ </a:t>
            </a:r>
            <a:r>
              <a:rPr lang="en-US" b="1" dirty="0"/>
              <a:t>The New Testament epistles include the Pauline epistles and the Catholic epistles.</a:t>
            </a:r>
          </a:p>
          <a:p>
            <a:pPr marL="0" indent="0">
              <a:buNone/>
            </a:pPr>
            <a:r>
              <a:rPr lang="en-US" b="1" dirty="0"/>
              <a:t>+ The Pauline epistles are 14 epistles written by St. Paul, while the Catholic epistles are 7 epistles, of which St. James wrote one epistle, St. Peter two, St. John three and St. Jude wrote one epistle.</a:t>
            </a:r>
          </a:p>
          <a:p>
            <a:pPr marL="0" indent="0">
              <a:buNone/>
            </a:pPr>
            <a:r>
              <a:rPr lang="en-US" b="1" dirty="0"/>
              <a:t>+ The epistles are not a series of writings, focusing on certain topics but the Holy Spirit guided their author to write regarding certain matters according to church needs.</a:t>
            </a:r>
          </a:p>
          <a:p>
            <a:pPr marL="0" indent="0">
              <a:buNone/>
            </a:pPr>
            <a:r>
              <a:rPr lang="en-US" b="1" dirty="0"/>
              <a:t>+ This leads to the importance of knowing the circumstances of writing each epistle.</a:t>
            </a:r>
          </a:p>
        </p:txBody>
      </p:sp>
    </p:spTree>
    <p:extLst>
      <p:ext uri="{BB962C8B-B14F-4D97-AF65-F5344CB8AC3E}">
        <p14:creationId xmlns:p14="http://schemas.microsoft.com/office/powerpoint/2010/main" val="428853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713" y="874591"/>
            <a:ext cx="8458523" cy="1336956"/>
          </a:xfrm>
        </p:spPr>
        <p:txBody>
          <a:bodyPr/>
          <a:lstStyle/>
          <a:p>
            <a:r>
              <a:rPr lang="en-US" sz="4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What Facilitated their Spread?</a:t>
            </a:r>
            <a:b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</a:rPr>
            </a:b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315816"/>
            <a:ext cx="9144000" cy="4542183"/>
          </a:xfrm>
        </p:spPr>
        <p:txBody>
          <a:bodyPr>
            <a:noAutofit/>
          </a:bodyPr>
          <a:lstStyle/>
          <a:p>
            <a:pPr marL="0" lvl="0" indent="0">
              <a:buClr>
                <a:srgbClr val="2C7C9F">
                  <a:lumMod val="60000"/>
                  <a:lumOff val="40000"/>
                </a:srgbClr>
              </a:buClr>
              <a:buNone/>
            </a:pPr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</a:rPr>
              <a:t>1. The widespread Greek language, a language of theology and philosophy.</a:t>
            </a:r>
          </a:p>
          <a:p>
            <a:pPr marL="0" lvl="0" indent="0">
              <a:buClr>
                <a:srgbClr val="2C7C9F">
                  <a:lumMod val="60000"/>
                  <a:lumOff val="40000"/>
                </a:srgbClr>
              </a:buClr>
              <a:buNone/>
            </a:pPr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</a:rPr>
              <a:t>2. The many transportations and roads created by the Roman Empire</a:t>
            </a: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4267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31800"/>
            <a:ext cx="5816600" cy="1041400"/>
          </a:xfrm>
        </p:spPr>
        <p:txBody>
          <a:bodyPr/>
          <a:lstStyle/>
          <a:p>
            <a:pPr algn="l"/>
            <a:r>
              <a:rPr lang="en-US" sz="3600" b="1" dirty="0"/>
              <a:t>Who is Saint Paul?</a:t>
            </a:r>
            <a:br>
              <a:rPr lang="en-US" sz="3600" b="1" dirty="0"/>
            </a:b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0" y="1219200"/>
            <a:ext cx="5816600" cy="5638800"/>
          </a:xfrm>
        </p:spPr>
        <p:txBody>
          <a:bodyPr>
            <a:noAutofit/>
          </a:bodyPr>
          <a:lstStyle/>
          <a:p>
            <a:pPr algn="l"/>
            <a:endParaRPr lang="en-US" sz="2400" b="1" dirty="0"/>
          </a:p>
          <a:p>
            <a:pPr algn="l"/>
            <a:endParaRPr lang="en-US" sz="2400" b="1" dirty="0"/>
          </a:p>
          <a:p>
            <a:pPr algn="l"/>
            <a:r>
              <a:rPr lang="en-US" sz="2000" dirty="0"/>
              <a:t>+ St. Paul was born in A.D. 5 at Tarsus, the capital of Cilicia, located at the south of Asia Minor.</a:t>
            </a:r>
          </a:p>
          <a:p>
            <a:pPr algn="l"/>
            <a:r>
              <a:rPr lang="en-US" sz="2000" dirty="0"/>
              <a:t>+ His Hebrew name was ‘Saul’ and his Roman name was ‘Paul.’</a:t>
            </a:r>
          </a:p>
          <a:p>
            <a:pPr algn="l"/>
            <a:r>
              <a:rPr lang="en-US" sz="2000" dirty="0"/>
              <a:t>+ He is a Jew, a </a:t>
            </a:r>
            <a:r>
              <a:rPr lang="en-US" sz="2000" dirty="0" err="1"/>
              <a:t>Benjamite</a:t>
            </a:r>
            <a:r>
              <a:rPr lang="en-US" sz="2000" dirty="0"/>
              <a:t> and a Pharisee, and he was a student of </a:t>
            </a:r>
            <a:r>
              <a:rPr lang="en-US" sz="2000" dirty="0" err="1"/>
              <a:t>Gamaliel</a:t>
            </a:r>
            <a:r>
              <a:rPr lang="en-US" sz="2000" dirty="0"/>
              <a:t>, who taught him the law.</a:t>
            </a:r>
          </a:p>
          <a:p>
            <a:pPr algn="l"/>
            <a:r>
              <a:rPr lang="en-US" sz="2000" dirty="0"/>
              <a:t>+ He carried a Roman citizenship.</a:t>
            </a:r>
          </a:p>
          <a:p>
            <a:pPr algn="l"/>
            <a:r>
              <a:rPr lang="en-US" sz="2000" dirty="0"/>
              <a:t>+ He Studied Greek language and sciences.</a:t>
            </a:r>
          </a:p>
        </p:txBody>
      </p:sp>
      <p:pic>
        <p:nvPicPr>
          <p:cNvPr id="5" name="Picture 10" descr="stpaul3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" r="2457"/>
          <a:stretch/>
        </p:blipFill>
        <p:spPr bwMode="auto">
          <a:xfrm>
            <a:off x="5854700" y="550110"/>
            <a:ext cx="3124199" cy="554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306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Urb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4016</TotalTime>
  <Words>1976</Words>
  <Application>Microsoft Macintosh PowerPoint</Application>
  <PresentationFormat>On-screen Show (4:3)</PresentationFormat>
  <Paragraphs>203</Paragraphs>
  <Slides>39</Slides>
  <Notes>1</Notes>
  <HiddenSlides>0</HiddenSlides>
  <MMClips>4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-apple-system</vt:lpstr>
      <vt:lpstr>Arial</vt:lpstr>
      <vt:lpstr>Calibri</vt:lpstr>
      <vt:lpstr>Georgia</vt:lpstr>
      <vt:lpstr>News Gothic MT</vt:lpstr>
      <vt:lpstr>Times New Roman</vt:lpstr>
      <vt:lpstr>Trebuchet MS</vt:lpstr>
      <vt:lpstr>Wingdings 2</vt:lpstr>
      <vt:lpstr>Breeze</vt:lpstr>
      <vt:lpstr>Urban</vt:lpstr>
      <vt:lpstr>Introduction To The New Testament Epistles</vt:lpstr>
      <vt:lpstr>What are “the Epistles”? </vt:lpstr>
      <vt:lpstr>Writers and Divisions of the Epistles</vt:lpstr>
      <vt:lpstr>The Purpose of the Epistles…</vt:lpstr>
      <vt:lpstr>PowerPoint Presentation</vt:lpstr>
      <vt:lpstr>Introduction to the New Testament Epistles: </vt:lpstr>
      <vt:lpstr>PowerPoint Presentation</vt:lpstr>
      <vt:lpstr>What Facilitated their Spread? </vt:lpstr>
      <vt:lpstr>Who is Saint Paul? </vt:lpstr>
      <vt:lpstr>From Saul of Tarsus to Paul the Apostle: </vt:lpstr>
      <vt:lpstr>PowerPoint Presentation</vt:lpstr>
      <vt:lpstr>PowerPoint Presentation</vt:lpstr>
      <vt:lpstr>Introduction to the Pauline Epistles</vt:lpstr>
      <vt:lpstr>Introduction to the Pauline Epistles</vt:lpstr>
      <vt:lpstr>St. Paul’s Missionary Trips</vt:lpstr>
      <vt:lpstr>St. Paul’s 1st Missionary Trip</vt:lpstr>
      <vt:lpstr>PowerPoint Presentation</vt:lpstr>
      <vt:lpstr>St. Paul’s 2nd Missionary Trip</vt:lpstr>
      <vt:lpstr>PowerPoint Presentation</vt:lpstr>
      <vt:lpstr>St. Paul’s 3rd Missionary Trip</vt:lpstr>
      <vt:lpstr>PowerPoint Presentation</vt:lpstr>
      <vt:lpstr>St. Paul’s Journey to Rome</vt:lpstr>
      <vt:lpstr>PowerPoint Presentation</vt:lpstr>
      <vt:lpstr>The Pauline Epistles</vt:lpstr>
      <vt:lpstr>Introduction to the Pauline Epistles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Introduction to the Pauline Epistles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Epistles of Saint Paul the Apostle</dc:title>
  <dc:creator>Amir</dc:creator>
  <cp:lastModifiedBy>WGI - Sam Menshawy</cp:lastModifiedBy>
  <cp:revision>333</cp:revision>
  <dcterms:created xsi:type="dcterms:W3CDTF">2011-10-07T20:21:07Z</dcterms:created>
  <dcterms:modified xsi:type="dcterms:W3CDTF">2022-02-11T18:28:46Z</dcterms:modified>
</cp:coreProperties>
</file>