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6" r:id="rId3"/>
    <p:sldId id="257" r:id="rId4"/>
    <p:sldId id="279" r:id="rId5"/>
    <p:sldId id="258" r:id="rId6"/>
    <p:sldId id="281" r:id="rId7"/>
    <p:sldId id="260" r:id="rId8"/>
    <p:sldId id="262" r:id="rId9"/>
    <p:sldId id="263" r:id="rId10"/>
    <p:sldId id="265" r:id="rId11"/>
    <p:sldId id="266" r:id="rId12"/>
    <p:sldId id="269" r:id="rId13"/>
    <p:sldId id="282" r:id="rId14"/>
    <p:sldId id="274"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4660"/>
  </p:normalViewPr>
  <p:slideViewPr>
    <p:cSldViewPr snapToGrid="0">
      <p:cViewPr varScale="1">
        <p:scale>
          <a:sx n="96" d="100"/>
          <a:sy n="96" d="100"/>
        </p:scale>
        <p:origin x="60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1/27/20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1/27/20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1/27/20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accent1">
                <a:lumMod val="45000"/>
                <a:lumOff val="55000"/>
              </a:schemeClr>
            </a:gs>
            <a:gs pos="58000">
              <a:schemeClr val="bg1"/>
            </a:gs>
            <a:gs pos="100000">
              <a:schemeClr val="accent1">
                <a:lumMod val="45000"/>
                <a:lumOff val="55000"/>
              </a:schemeClr>
            </a:gs>
            <a:gs pos="100000">
              <a:schemeClr val="accent1">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1/27/20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NUL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84888-8D39-4E84-BD50-A5C1CEAE7590}"/>
              </a:ext>
            </a:extLst>
          </p:cNvPr>
          <p:cNvSpPr>
            <a:spLocks noGrp="1"/>
          </p:cNvSpPr>
          <p:nvPr>
            <p:ph type="ctrTitle"/>
          </p:nvPr>
        </p:nvSpPr>
        <p:spPr/>
        <p:txBody>
          <a:bodyPr/>
          <a:lstStyle/>
          <a:p>
            <a:r>
              <a:rPr lang="en-CA" dirty="0"/>
              <a:t>Book of Revelations</a:t>
            </a:r>
          </a:p>
        </p:txBody>
      </p:sp>
      <p:sp>
        <p:nvSpPr>
          <p:cNvPr id="3" name="Subtitle 2">
            <a:extLst>
              <a:ext uri="{FF2B5EF4-FFF2-40B4-BE49-F238E27FC236}">
                <a16:creationId xmlns:a16="http://schemas.microsoft.com/office/drawing/2014/main" xmlns="" id="{11D93B0E-D783-4B31-B2E2-B52DFF346E2F}"/>
              </a:ext>
            </a:extLst>
          </p:cNvPr>
          <p:cNvSpPr>
            <a:spLocks noGrp="1"/>
          </p:cNvSpPr>
          <p:nvPr>
            <p:ph type="subTitle" idx="1"/>
          </p:nvPr>
        </p:nvSpPr>
        <p:spPr/>
        <p:txBody>
          <a:bodyPr/>
          <a:lstStyle/>
          <a:p>
            <a:r>
              <a:rPr lang="en-CA" dirty="0"/>
              <a:t>Part II </a:t>
            </a:r>
          </a:p>
        </p:txBody>
      </p:sp>
      <p:sp>
        <p:nvSpPr>
          <p:cNvPr id="4" name="Rectangle 3">
            <a:extLst>
              <a:ext uri="{FF2B5EF4-FFF2-40B4-BE49-F238E27FC236}">
                <a16:creationId xmlns:a16="http://schemas.microsoft.com/office/drawing/2014/main" xmlns="" id="{B024066B-E28D-4A3A-B47C-7D19DDD34FF5}"/>
              </a:ext>
            </a:extLst>
          </p:cNvPr>
          <p:cNvSpPr/>
          <p:nvPr/>
        </p:nvSpPr>
        <p:spPr>
          <a:xfrm>
            <a:off x="407831" y="6134182"/>
            <a:ext cx="5359544" cy="276999"/>
          </a:xfrm>
          <a:prstGeom prst="rect">
            <a:avLst/>
          </a:prstGeom>
        </p:spPr>
        <p:txBody>
          <a:bodyPr wrap="none">
            <a:spAutoFit/>
          </a:bodyPr>
          <a:lstStyle/>
          <a:p>
            <a:r>
              <a:rPr lang="en-US" sz="1200" dirty="0">
                <a:solidFill>
                  <a:schemeClr val="bg1">
                    <a:lumMod val="85000"/>
                  </a:schemeClr>
                </a:solidFill>
              </a:rPr>
              <a:t>*Interpretation is based on common views of Church fathers but is not guaranteed</a:t>
            </a:r>
            <a:endParaRPr lang="en-CA" sz="1200" dirty="0">
              <a:solidFill>
                <a:schemeClr val="bg1">
                  <a:lumMod val="85000"/>
                </a:schemeClr>
              </a:solidFill>
            </a:endParaRPr>
          </a:p>
        </p:txBody>
      </p:sp>
    </p:spTree>
    <p:extLst>
      <p:ext uri="{BB962C8B-B14F-4D97-AF65-F5344CB8AC3E}">
        <p14:creationId xmlns:p14="http://schemas.microsoft.com/office/powerpoint/2010/main" val="2602489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20BE17C-B599-4193-AC85-C74162F5546F}"/>
              </a:ext>
            </a:extLst>
          </p:cNvPr>
          <p:cNvSpPr>
            <a:spLocks noGrp="1"/>
          </p:cNvSpPr>
          <p:nvPr>
            <p:ph type="title"/>
          </p:nvPr>
        </p:nvSpPr>
        <p:spPr/>
        <p:txBody>
          <a:bodyPr>
            <a:normAutofit/>
          </a:bodyPr>
          <a:lstStyle/>
          <a:p>
            <a:r>
              <a:rPr lang="en-CA" sz="3600" b="1" dirty="0">
                <a:solidFill>
                  <a:schemeClr val="tx2">
                    <a:lumMod val="40000"/>
                    <a:lumOff val="60000"/>
                  </a:schemeClr>
                </a:solidFill>
              </a:rPr>
              <a:t>Ch. 15 – 16: </a:t>
            </a:r>
            <a:r>
              <a:rPr lang="en-CA" sz="3600" b="1" dirty="0"/>
              <a:t>FINAL WARNINGS (SERIOUSLY)</a:t>
            </a:r>
          </a:p>
        </p:txBody>
      </p:sp>
      <p:sp>
        <p:nvSpPr>
          <p:cNvPr id="3" name="Content Placeholder 2">
            <a:extLst>
              <a:ext uri="{FF2B5EF4-FFF2-40B4-BE49-F238E27FC236}">
                <a16:creationId xmlns:a16="http://schemas.microsoft.com/office/drawing/2014/main" xmlns="" id="{1E291BED-53C7-4E68-84AC-65DB80E0A8E6}"/>
              </a:ext>
            </a:extLst>
          </p:cNvPr>
          <p:cNvSpPr>
            <a:spLocks noGrp="1"/>
          </p:cNvSpPr>
          <p:nvPr>
            <p:ph idx="1"/>
          </p:nvPr>
        </p:nvSpPr>
        <p:spPr>
          <a:xfrm>
            <a:off x="581192" y="1715956"/>
            <a:ext cx="11029615" cy="1169194"/>
          </a:xfrm>
        </p:spPr>
        <p:txBody>
          <a:bodyPr>
            <a:normAutofit/>
          </a:bodyPr>
          <a:lstStyle/>
          <a:p>
            <a:pPr marL="0" indent="0" algn="ctr">
              <a:buNone/>
            </a:pPr>
            <a:r>
              <a:rPr lang="en-US" sz="2400" dirty="0"/>
              <a:t>John sees seven angels carrying seven bowls (bowls of God’s wrath)</a:t>
            </a:r>
          </a:p>
        </p:txBody>
      </p:sp>
      <p:pic>
        <p:nvPicPr>
          <p:cNvPr id="4" name="Picture 3">
            <a:extLst>
              <a:ext uri="{FF2B5EF4-FFF2-40B4-BE49-F238E27FC236}">
                <a16:creationId xmlns:a16="http://schemas.microsoft.com/office/drawing/2014/main" xmlns="" id="{1EB3955F-46B1-42EA-B558-9800EE0D3320}"/>
              </a:ext>
            </a:extLst>
          </p:cNvPr>
          <p:cNvPicPr>
            <a:picLocks noChangeAspect="1"/>
          </p:cNvPicPr>
          <p:nvPr/>
        </p:nvPicPr>
        <p:blipFill>
          <a:blip r:embed="rId2"/>
          <a:stretch>
            <a:fillRect/>
          </a:stretch>
        </p:blipFill>
        <p:spPr>
          <a:xfrm>
            <a:off x="2491551" y="2584581"/>
            <a:ext cx="7514390" cy="2961012"/>
          </a:xfrm>
          <a:prstGeom prst="rect">
            <a:avLst/>
          </a:prstGeom>
        </p:spPr>
      </p:pic>
      <p:sp>
        <p:nvSpPr>
          <p:cNvPr id="5" name="Content Placeholder 2">
            <a:extLst>
              <a:ext uri="{FF2B5EF4-FFF2-40B4-BE49-F238E27FC236}">
                <a16:creationId xmlns:a16="http://schemas.microsoft.com/office/drawing/2014/main" xmlns="" id="{41960719-75B8-4F95-A98C-8ED1F96416F3}"/>
              </a:ext>
            </a:extLst>
          </p:cNvPr>
          <p:cNvSpPr txBox="1">
            <a:spLocks/>
          </p:cNvSpPr>
          <p:nvPr/>
        </p:nvSpPr>
        <p:spPr>
          <a:xfrm>
            <a:off x="424335" y="5685828"/>
            <a:ext cx="11343330" cy="940032"/>
          </a:xfrm>
          <a:prstGeom prst="rect">
            <a:avLst/>
          </a:prstGeom>
          <a:ln>
            <a:solidFill>
              <a:schemeClr val="accent2"/>
            </a:solidFill>
          </a:ln>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ctr">
              <a:spcBef>
                <a:spcPts val="0"/>
              </a:spcBef>
              <a:spcAft>
                <a:spcPts val="0"/>
              </a:spcAft>
              <a:buFont typeface="Wingdings 2" panose="05020102010507070707" pitchFamily="18" charset="2"/>
              <a:buNone/>
            </a:pPr>
            <a:r>
              <a:rPr lang="en-US" sz="3000" b="1" dirty="0"/>
              <a:t>Why? Is God evil?  </a:t>
            </a:r>
          </a:p>
          <a:p>
            <a:pPr marL="0" indent="0" algn="ctr">
              <a:spcBef>
                <a:spcPts val="0"/>
              </a:spcBef>
              <a:spcAft>
                <a:spcPts val="0"/>
              </a:spcAft>
              <a:buFont typeface="Wingdings 2" panose="05020102010507070707" pitchFamily="18" charset="2"/>
              <a:buNone/>
            </a:pPr>
            <a:r>
              <a:rPr lang="en-US" sz="2400" dirty="0"/>
              <a:t>No! God is doing everything for people to repent and go back to Him before it’s too late</a:t>
            </a:r>
          </a:p>
        </p:txBody>
      </p:sp>
    </p:spTree>
    <p:extLst>
      <p:ext uri="{BB962C8B-B14F-4D97-AF65-F5344CB8AC3E}">
        <p14:creationId xmlns:p14="http://schemas.microsoft.com/office/powerpoint/2010/main" val="1002239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C52897-7EF6-42AD-8829-33187290B9A3}"/>
              </a:ext>
            </a:extLst>
          </p:cNvPr>
          <p:cNvSpPr>
            <a:spLocks noGrp="1"/>
          </p:cNvSpPr>
          <p:nvPr>
            <p:ph type="title"/>
          </p:nvPr>
        </p:nvSpPr>
        <p:spPr/>
        <p:txBody>
          <a:bodyPr>
            <a:normAutofit/>
          </a:bodyPr>
          <a:lstStyle/>
          <a:p>
            <a:r>
              <a:rPr lang="en-CA" sz="3600" b="1" dirty="0">
                <a:solidFill>
                  <a:schemeClr val="bg2">
                    <a:lumMod val="75000"/>
                  </a:schemeClr>
                </a:solidFill>
              </a:rPr>
              <a:t>Ch. 17 – 20: </a:t>
            </a:r>
            <a:r>
              <a:rPr lang="en-CA" sz="3600" dirty="0"/>
              <a:t>The END</a:t>
            </a:r>
          </a:p>
        </p:txBody>
      </p:sp>
      <p:sp>
        <p:nvSpPr>
          <p:cNvPr id="3" name="Content Placeholder 2">
            <a:extLst>
              <a:ext uri="{FF2B5EF4-FFF2-40B4-BE49-F238E27FC236}">
                <a16:creationId xmlns:a16="http://schemas.microsoft.com/office/drawing/2014/main" xmlns="" id="{2B5D5A02-C4DB-4075-80CF-47BF1522AE73}"/>
              </a:ext>
            </a:extLst>
          </p:cNvPr>
          <p:cNvSpPr>
            <a:spLocks noGrp="1"/>
          </p:cNvSpPr>
          <p:nvPr>
            <p:ph idx="1"/>
          </p:nvPr>
        </p:nvSpPr>
        <p:spPr>
          <a:xfrm>
            <a:off x="581193" y="1712435"/>
            <a:ext cx="11029615" cy="1673047"/>
          </a:xfrm>
        </p:spPr>
        <p:txBody>
          <a:bodyPr>
            <a:normAutofit/>
          </a:bodyPr>
          <a:lstStyle/>
          <a:p>
            <a:pPr marL="0" indent="0">
              <a:buNone/>
            </a:pPr>
            <a:r>
              <a:rPr lang="en-US" sz="2000" dirty="0"/>
              <a:t>An angel came down from Heaven and announced that </a:t>
            </a:r>
            <a:r>
              <a:rPr lang="en-US" sz="2000" b="1" dirty="0"/>
              <a:t>Babylon</a:t>
            </a:r>
            <a:r>
              <a:rPr lang="en-US" sz="2000" dirty="0"/>
              <a:t> (resembles the evil empire) has fallen</a:t>
            </a:r>
          </a:p>
          <a:p>
            <a:endParaRPr lang="en-US" sz="2000" dirty="0"/>
          </a:p>
          <a:p>
            <a:endParaRPr lang="en-CA" sz="2000" dirty="0"/>
          </a:p>
        </p:txBody>
      </p:sp>
      <p:pic>
        <p:nvPicPr>
          <p:cNvPr id="10242" name="Picture 2" descr="Image result for Blessed are those who are invited to the wedding supper of the Lamb nkjv">
            <a:extLst>
              <a:ext uri="{FF2B5EF4-FFF2-40B4-BE49-F238E27FC236}">
                <a16:creationId xmlns:a16="http://schemas.microsoft.com/office/drawing/2014/main" xmlns="" id="{8B9B2C5E-83E7-4CF8-854C-FFB5D96A61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192" y="2446323"/>
            <a:ext cx="7375987" cy="414109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xmlns="" id="{58DB244B-299E-406E-BE58-DF65866C9CE4}"/>
              </a:ext>
            </a:extLst>
          </p:cNvPr>
          <p:cNvSpPr/>
          <p:nvPr/>
        </p:nvSpPr>
        <p:spPr>
          <a:xfrm>
            <a:off x="8525639" y="2406632"/>
            <a:ext cx="3549850" cy="584775"/>
          </a:xfrm>
          <a:prstGeom prst="rect">
            <a:avLst/>
          </a:prstGeom>
        </p:spPr>
        <p:txBody>
          <a:bodyPr wrap="square">
            <a:spAutoFit/>
          </a:bodyPr>
          <a:lstStyle/>
          <a:p>
            <a:r>
              <a:rPr lang="en-US" sz="3200" b="1" dirty="0"/>
              <a:t>Judgment Day!</a:t>
            </a:r>
          </a:p>
        </p:txBody>
      </p:sp>
      <p:pic>
        <p:nvPicPr>
          <p:cNvPr id="9" name="Picture 6" descr="Related image">
            <a:extLst>
              <a:ext uri="{FF2B5EF4-FFF2-40B4-BE49-F238E27FC236}">
                <a16:creationId xmlns:a16="http://schemas.microsoft.com/office/drawing/2014/main" xmlns="" id="{1DEE7808-3C75-412C-A6E0-91C289B37C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0484" y="2991407"/>
            <a:ext cx="3171700" cy="215415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xmlns="" id="{778C859E-E6C0-44BF-B861-E96E7299138B}"/>
              </a:ext>
            </a:extLst>
          </p:cNvPr>
          <p:cNvSpPr/>
          <p:nvPr/>
        </p:nvSpPr>
        <p:spPr>
          <a:xfrm>
            <a:off x="8133182" y="5145565"/>
            <a:ext cx="4008193" cy="1477328"/>
          </a:xfrm>
          <a:prstGeom prst="rect">
            <a:avLst/>
          </a:prstGeom>
        </p:spPr>
        <p:txBody>
          <a:bodyPr wrap="square">
            <a:spAutoFit/>
          </a:bodyPr>
          <a:lstStyle/>
          <a:p>
            <a:pPr algn="ctr"/>
            <a:r>
              <a:rPr lang="en-US" dirty="0"/>
              <a:t>Every one is resurrected and judged </a:t>
            </a:r>
            <a:r>
              <a:rPr lang="en-US" b="1" dirty="0"/>
              <a:t>“according to their works” </a:t>
            </a:r>
            <a:r>
              <a:rPr lang="en-US" dirty="0"/>
              <a:t>(20:12)</a:t>
            </a:r>
          </a:p>
          <a:p>
            <a:pPr algn="ctr"/>
            <a:endParaRPr lang="en-US" dirty="0"/>
          </a:p>
          <a:p>
            <a:pPr algn="ctr"/>
            <a:r>
              <a:rPr lang="en-US" dirty="0"/>
              <a:t>God will open up </a:t>
            </a:r>
            <a:r>
              <a:rPr lang="en-US" b="1" dirty="0"/>
              <a:t>his Book </a:t>
            </a:r>
            <a:r>
              <a:rPr lang="en-US" dirty="0"/>
              <a:t>and look over the records</a:t>
            </a:r>
          </a:p>
        </p:txBody>
      </p:sp>
    </p:spTree>
    <p:extLst>
      <p:ext uri="{BB962C8B-B14F-4D97-AF65-F5344CB8AC3E}">
        <p14:creationId xmlns:p14="http://schemas.microsoft.com/office/powerpoint/2010/main" val="2769179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493CFA-907B-47BD-ADEA-1F762746B5E9}"/>
              </a:ext>
            </a:extLst>
          </p:cNvPr>
          <p:cNvSpPr>
            <a:spLocks noGrp="1"/>
          </p:cNvSpPr>
          <p:nvPr>
            <p:ph type="title"/>
          </p:nvPr>
        </p:nvSpPr>
        <p:spPr/>
        <p:txBody>
          <a:bodyPr>
            <a:normAutofit/>
          </a:bodyPr>
          <a:lstStyle/>
          <a:p>
            <a:r>
              <a:rPr lang="en-CA" sz="3600" b="1" dirty="0">
                <a:solidFill>
                  <a:schemeClr val="bg2">
                    <a:lumMod val="75000"/>
                  </a:schemeClr>
                </a:solidFill>
              </a:rPr>
              <a:t>Ch. 21-22: </a:t>
            </a:r>
            <a:r>
              <a:rPr lang="en-CA" sz="3600" dirty="0"/>
              <a:t>HAPPILY EVER AFTER</a:t>
            </a:r>
          </a:p>
        </p:txBody>
      </p:sp>
      <p:sp>
        <p:nvSpPr>
          <p:cNvPr id="3" name="Content Placeholder 2">
            <a:extLst>
              <a:ext uri="{FF2B5EF4-FFF2-40B4-BE49-F238E27FC236}">
                <a16:creationId xmlns:a16="http://schemas.microsoft.com/office/drawing/2014/main" xmlns="" id="{303FA6BA-1EE8-4C85-B0D4-C5016DD1C096}"/>
              </a:ext>
            </a:extLst>
          </p:cNvPr>
          <p:cNvSpPr>
            <a:spLocks noGrp="1"/>
          </p:cNvSpPr>
          <p:nvPr>
            <p:ph idx="1"/>
          </p:nvPr>
        </p:nvSpPr>
        <p:spPr>
          <a:xfrm>
            <a:off x="6109155" y="1900578"/>
            <a:ext cx="5501653" cy="4798802"/>
          </a:xfrm>
        </p:spPr>
        <p:txBody>
          <a:bodyPr>
            <a:normAutofit fontScale="92500" lnSpcReduction="10000"/>
          </a:bodyPr>
          <a:lstStyle/>
          <a:p>
            <a:pPr marL="0" indent="0">
              <a:buNone/>
            </a:pPr>
            <a:endParaRPr lang="en-US" dirty="0"/>
          </a:p>
          <a:p>
            <a:pPr marL="0" indent="0" algn="ctr">
              <a:buNone/>
            </a:pPr>
            <a:r>
              <a:rPr lang="en-US" sz="2400" b="1" dirty="0"/>
              <a:t>The Elect will live there with God. No one will ever mourn or die or be in pain</a:t>
            </a:r>
          </a:p>
          <a:p>
            <a:pPr marL="0" indent="0" algn="ctr">
              <a:buNone/>
            </a:pPr>
            <a:endParaRPr lang="en-US" sz="2400" b="1" dirty="0"/>
          </a:p>
          <a:p>
            <a:r>
              <a:rPr lang="en-US" dirty="0"/>
              <a:t>The whole city is made of gold all different kinds of jewels and gemstones</a:t>
            </a:r>
          </a:p>
          <a:p>
            <a:r>
              <a:rPr lang="en-US" dirty="0"/>
              <a:t>It has 12 gates (with the names of the tribes of Israel written on them) and 12 foundations (with the names of the disciples written on them)</a:t>
            </a:r>
          </a:p>
          <a:p>
            <a:r>
              <a:rPr lang="en-US" dirty="0"/>
              <a:t>This New Jerusalem doesn't have a temple, though, because God himself is the temple</a:t>
            </a:r>
          </a:p>
          <a:p>
            <a:r>
              <a:rPr lang="en-US" dirty="0"/>
              <a:t>There is a beautiful river flowing from God's throne with the water of life</a:t>
            </a:r>
          </a:p>
          <a:p>
            <a:r>
              <a:rPr lang="en-US" dirty="0"/>
              <a:t>On the banks of the river is the tree of life, which grows twelve kinds of fruits</a:t>
            </a:r>
          </a:p>
          <a:p>
            <a:endParaRPr lang="en-CA" dirty="0"/>
          </a:p>
        </p:txBody>
      </p:sp>
      <p:pic>
        <p:nvPicPr>
          <p:cNvPr id="11268" name="Picture 4" descr="Related image">
            <a:extLst>
              <a:ext uri="{FF2B5EF4-FFF2-40B4-BE49-F238E27FC236}">
                <a16:creationId xmlns:a16="http://schemas.microsoft.com/office/drawing/2014/main" xmlns="" id="{096B54CC-68F8-4444-BD9D-BB05B43D3A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62" r="1501"/>
          <a:stretch/>
        </p:blipFill>
        <p:spPr bwMode="auto">
          <a:xfrm>
            <a:off x="397750" y="1965892"/>
            <a:ext cx="5617028" cy="4350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6511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A477A9-04F7-46C1-8DE7-831E4765A66F}"/>
              </a:ext>
            </a:extLst>
          </p:cNvPr>
          <p:cNvSpPr>
            <a:spLocks noGrp="1"/>
          </p:cNvSpPr>
          <p:nvPr>
            <p:ph type="title"/>
          </p:nvPr>
        </p:nvSpPr>
        <p:spPr/>
        <p:txBody>
          <a:bodyPr>
            <a:normAutofit/>
          </a:bodyPr>
          <a:lstStyle/>
          <a:p>
            <a:r>
              <a:rPr lang="en-CA" sz="3600" b="1" dirty="0">
                <a:solidFill>
                  <a:schemeClr val="bg2">
                    <a:lumMod val="75000"/>
                  </a:schemeClr>
                </a:solidFill>
              </a:rPr>
              <a:t>BE READY!</a:t>
            </a:r>
          </a:p>
        </p:txBody>
      </p:sp>
      <p:sp>
        <p:nvSpPr>
          <p:cNvPr id="3" name="Content Placeholder 2">
            <a:extLst>
              <a:ext uri="{FF2B5EF4-FFF2-40B4-BE49-F238E27FC236}">
                <a16:creationId xmlns:a16="http://schemas.microsoft.com/office/drawing/2014/main" xmlns="" id="{C4648371-6127-47C4-B1C8-663104968C98}"/>
              </a:ext>
            </a:extLst>
          </p:cNvPr>
          <p:cNvSpPr>
            <a:spLocks noGrp="1"/>
          </p:cNvSpPr>
          <p:nvPr>
            <p:ph idx="1"/>
          </p:nvPr>
        </p:nvSpPr>
        <p:spPr>
          <a:xfrm>
            <a:off x="581192" y="2339116"/>
            <a:ext cx="4681273" cy="3678303"/>
          </a:xfrm>
        </p:spPr>
        <p:txBody>
          <a:bodyPr>
            <a:normAutofit/>
          </a:bodyPr>
          <a:lstStyle/>
          <a:p>
            <a:r>
              <a:rPr lang="en-US" dirty="0"/>
              <a:t>The angel tells John to go ahead and share all this with the world. “Do not seal up the words of the prophesy of this book, </a:t>
            </a:r>
            <a:r>
              <a:rPr lang="en-US" b="1" dirty="0"/>
              <a:t>for the time is near”</a:t>
            </a:r>
            <a:r>
              <a:rPr lang="en-US" dirty="0"/>
              <a:t> (22:10). </a:t>
            </a:r>
          </a:p>
          <a:p>
            <a:r>
              <a:rPr lang="en-US" dirty="0"/>
              <a:t>In the conclusion of Revelation, Jesus himself promises that God will come soon to reward the righteous and punish the wicked.</a:t>
            </a:r>
          </a:p>
          <a:p>
            <a:endParaRPr lang="en-CA" dirty="0"/>
          </a:p>
        </p:txBody>
      </p:sp>
      <p:pic>
        <p:nvPicPr>
          <p:cNvPr id="4" name="Picture 2" descr="Image result for john  writing revelations">
            <a:extLst>
              <a:ext uri="{FF2B5EF4-FFF2-40B4-BE49-F238E27FC236}">
                <a16:creationId xmlns:a16="http://schemas.microsoft.com/office/drawing/2014/main" xmlns="" id="{A2BF9148-B503-4D53-A8DF-744C955AB4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579" y="1983893"/>
            <a:ext cx="6200228" cy="4650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575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6506756-939A-420A-BF2A-CA7AC0C3CFB6}"/>
              </a:ext>
            </a:extLst>
          </p:cNvPr>
          <p:cNvSpPr>
            <a:spLocks noGrp="1"/>
          </p:cNvSpPr>
          <p:nvPr>
            <p:ph type="title"/>
          </p:nvPr>
        </p:nvSpPr>
        <p:spPr/>
        <p:txBody>
          <a:bodyPr>
            <a:normAutofit/>
          </a:bodyPr>
          <a:lstStyle/>
          <a:p>
            <a:r>
              <a:rPr lang="en-CA" sz="3600" b="1" dirty="0">
                <a:solidFill>
                  <a:schemeClr val="bg2">
                    <a:lumMod val="75000"/>
                  </a:schemeClr>
                </a:solidFill>
              </a:rPr>
              <a:t>A book of hope</a:t>
            </a:r>
          </a:p>
        </p:txBody>
      </p:sp>
      <p:sp>
        <p:nvSpPr>
          <p:cNvPr id="3" name="Content Placeholder 2">
            <a:extLst>
              <a:ext uri="{FF2B5EF4-FFF2-40B4-BE49-F238E27FC236}">
                <a16:creationId xmlns:a16="http://schemas.microsoft.com/office/drawing/2014/main" xmlns="" id="{DFF2216C-9E8F-4FA0-AADC-43BEFE58F03B}"/>
              </a:ext>
            </a:extLst>
          </p:cNvPr>
          <p:cNvSpPr>
            <a:spLocks noGrp="1"/>
          </p:cNvSpPr>
          <p:nvPr>
            <p:ph idx="1"/>
          </p:nvPr>
        </p:nvSpPr>
        <p:spPr>
          <a:xfrm>
            <a:off x="466531" y="2180496"/>
            <a:ext cx="11280709" cy="4406916"/>
          </a:xfrm>
        </p:spPr>
        <p:txBody>
          <a:bodyPr>
            <a:normAutofit/>
          </a:bodyPr>
          <a:lstStyle/>
          <a:p>
            <a:r>
              <a:rPr lang="en-US" sz="2000" dirty="0"/>
              <a:t>Usually when people mention the book of Revelation, they immediately think about judgment. </a:t>
            </a:r>
          </a:p>
          <a:p>
            <a:r>
              <a:rPr lang="en-US" sz="2000" dirty="0"/>
              <a:t>Yes, judgment occurs in the book. However, Revelation does not end with judgment. Instead, it provides a striking bookend for the entire Bible, </a:t>
            </a:r>
            <a:r>
              <a:rPr lang="en-US" sz="2000" b="1" dirty="0"/>
              <a:t>which begins in Paradise and ends in Paradise. </a:t>
            </a:r>
            <a:endParaRPr lang="en-CA" sz="2000" dirty="0"/>
          </a:p>
          <a:p>
            <a:r>
              <a:rPr lang="en-US" sz="2000" dirty="0"/>
              <a:t>The Bible usually portrays the world as place of sufferings since the fall in Genesis 3.</a:t>
            </a:r>
          </a:p>
          <a:p>
            <a:r>
              <a:rPr lang="en-US" sz="2000" dirty="0"/>
              <a:t>The brilliance of Revelation is that it provides a final answer to this problem, </a:t>
            </a:r>
            <a:r>
              <a:rPr lang="en-US" sz="2000" b="1" dirty="0"/>
              <a:t>a hope that Jesus will once and for all heal the wounds wrought by sin and re-create the world </a:t>
            </a:r>
            <a:r>
              <a:rPr lang="en-US" sz="2000" dirty="0"/>
              <a:t>into a place that represents God’s original design (</a:t>
            </a:r>
            <a:r>
              <a:rPr lang="en-US" sz="2000" u="sng" dirty="0">
                <a:hlinkClick r:id="rId2" invalidUrl="https://biblia.com/bible/nlt/Rev 21%E2%80%9322"/>
              </a:rPr>
              <a:t>Revelation 21–22</a:t>
            </a:r>
            <a:r>
              <a:rPr lang="en-US" sz="2000" dirty="0"/>
              <a:t>). </a:t>
            </a:r>
          </a:p>
          <a:p>
            <a:r>
              <a:rPr lang="en-US" sz="2000" dirty="0"/>
              <a:t>The Bible’s narrative is a simple one: </a:t>
            </a:r>
            <a:r>
              <a:rPr lang="en-US" sz="2000" b="1" dirty="0">
                <a:solidFill>
                  <a:schemeClr val="accent2"/>
                </a:solidFill>
              </a:rPr>
              <a:t>creation, fall, re-creation. </a:t>
            </a:r>
          </a:p>
          <a:p>
            <a:r>
              <a:rPr lang="en-US" sz="2000" dirty="0"/>
              <a:t>Without the completion of the redeeming work of Jesus recorded in Revelation, we wouldn’t have the end of the story, leaving our hope for the future in serious doubt.</a:t>
            </a:r>
          </a:p>
          <a:p>
            <a:r>
              <a:rPr lang="en-US" sz="2000" dirty="0"/>
              <a:t>Ultimately, the book—and the world—end in a final victory for truth and goodness and beauty.</a:t>
            </a:r>
          </a:p>
        </p:txBody>
      </p:sp>
    </p:spTree>
    <p:extLst>
      <p:ext uri="{BB962C8B-B14F-4D97-AF65-F5344CB8AC3E}">
        <p14:creationId xmlns:p14="http://schemas.microsoft.com/office/powerpoint/2010/main" val="3067811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3C45D17-0F49-AD42-B4FC-CC8B9364B671}"/>
              </a:ext>
            </a:extLst>
          </p:cNvPr>
          <p:cNvSpPr>
            <a:spLocks noGrp="1"/>
          </p:cNvSpPr>
          <p:nvPr>
            <p:ph type="title"/>
          </p:nvPr>
        </p:nvSpPr>
        <p:spPr/>
        <p:txBody>
          <a:bodyPr>
            <a:normAutofit/>
          </a:bodyPr>
          <a:lstStyle/>
          <a:p>
            <a:r>
              <a:rPr lang="en-US" sz="3600" dirty="0"/>
              <a:t>RECAP &amp; OVERVIEW</a:t>
            </a:r>
          </a:p>
        </p:txBody>
      </p:sp>
      <p:sp>
        <p:nvSpPr>
          <p:cNvPr id="3" name="Content Placeholder 2">
            <a:extLst>
              <a:ext uri="{FF2B5EF4-FFF2-40B4-BE49-F238E27FC236}">
                <a16:creationId xmlns:a16="http://schemas.microsoft.com/office/drawing/2014/main" xmlns="" id="{AB592A96-BFBC-0A43-A6A3-492784D32472}"/>
              </a:ext>
            </a:extLst>
          </p:cNvPr>
          <p:cNvSpPr>
            <a:spLocks noGrp="1"/>
          </p:cNvSpPr>
          <p:nvPr>
            <p:ph idx="1"/>
          </p:nvPr>
        </p:nvSpPr>
        <p:spPr>
          <a:xfrm>
            <a:off x="581192" y="2180496"/>
            <a:ext cx="11029615" cy="1459851"/>
          </a:xfrm>
        </p:spPr>
        <p:txBody>
          <a:bodyPr>
            <a:normAutofit/>
          </a:bodyPr>
          <a:lstStyle/>
          <a:p>
            <a:pPr marL="0" indent="0" algn="ctr">
              <a:buNone/>
            </a:pPr>
            <a:r>
              <a:rPr lang="en-US" sz="3600" b="1" dirty="0">
                <a:solidFill>
                  <a:schemeClr val="tx1">
                    <a:lumMod val="50000"/>
                    <a:lumOff val="50000"/>
                  </a:schemeClr>
                </a:solidFill>
              </a:rPr>
              <a:t>God the king of kings </a:t>
            </a:r>
          </a:p>
          <a:p>
            <a:pPr marL="0" indent="0" algn="ctr">
              <a:buNone/>
            </a:pPr>
            <a:r>
              <a:rPr lang="en-US" sz="2400" b="1" dirty="0"/>
              <a:t>The divinity that we haven’t seen before so clearly</a:t>
            </a:r>
            <a:endParaRPr lang="en-US" dirty="0"/>
          </a:p>
          <a:p>
            <a:pPr marL="0" indent="0">
              <a:buNone/>
            </a:pPr>
            <a:endParaRPr lang="en-US" dirty="0"/>
          </a:p>
          <a:p>
            <a:endParaRPr lang="en-US" dirty="0"/>
          </a:p>
        </p:txBody>
      </p:sp>
      <p:sp>
        <p:nvSpPr>
          <p:cNvPr id="4" name="Rectangle 3">
            <a:extLst>
              <a:ext uri="{FF2B5EF4-FFF2-40B4-BE49-F238E27FC236}">
                <a16:creationId xmlns:a16="http://schemas.microsoft.com/office/drawing/2014/main" xmlns="" id="{1BAE720B-7941-4373-9B4F-669D55663409}"/>
              </a:ext>
            </a:extLst>
          </p:cNvPr>
          <p:cNvSpPr/>
          <p:nvPr/>
        </p:nvSpPr>
        <p:spPr>
          <a:xfrm>
            <a:off x="1442633" y="2507129"/>
            <a:ext cx="2024913" cy="4508927"/>
          </a:xfrm>
          <a:prstGeom prst="rect">
            <a:avLst/>
          </a:prstGeom>
        </p:spPr>
        <p:txBody>
          <a:bodyPr wrap="none">
            <a:spAutoFit/>
          </a:bodyPr>
          <a:lstStyle/>
          <a:p>
            <a:r>
              <a:rPr lang="en-US" sz="28700" dirty="0">
                <a:solidFill>
                  <a:schemeClr val="accent2"/>
                </a:solidFill>
              </a:rPr>
              <a:t>7</a:t>
            </a:r>
            <a:endParaRPr lang="en-CA" sz="28700" dirty="0">
              <a:solidFill>
                <a:schemeClr val="accent2"/>
              </a:solidFill>
            </a:endParaRPr>
          </a:p>
        </p:txBody>
      </p:sp>
      <p:sp>
        <p:nvSpPr>
          <p:cNvPr id="5" name="Rectangle 4">
            <a:extLst>
              <a:ext uri="{FF2B5EF4-FFF2-40B4-BE49-F238E27FC236}">
                <a16:creationId xmlns:a16="http://schemas.microsoft.com/office/drawing/2014/main" xmlns="" id="{A0B0500F-43C5-4A55-A74B-FCE1D24CE90B}"/>
              </a:ext>
            </a:extLst>
          </p:cNvPr>
          <p:cNvSpPr/>
          <p:nvPr/>
        </p:nvSpPr>
        <p:spPr>
          <a:xfrm>
            <a:off x="6020492" y="2526362"/>
            <a:ext cx="2024913" cy="4508927"/>
          </a:xfrm>
          <a:prstGeom prst="rect">
            <a:avLst/>
          </a:prstGeom>
        </p:spPr>
        <p:txBody>
          <a:bodyPr wrap="none">
            <a:spAutoFit/>
          </a:bodyPr>
          <a:lstStyle/>
          <a:p>
            <a:r>
              <a:rPr lang="en-US" sz="28700" dirty="0">
                <a:solidFill>
                  <a:schemeClr val="accent2"/>
                </a:solidFill>
              </a:rPr>
              <a:t>3</a:t>
            </a:r>
            <a:endParaRPr lang="en-CA" sz="28700" dirty="0">
              <a:solidFill>
                <a:schemeClr val="accent2"/>
              </a:solidFill>
            </a:endParaRPr>
          </a:p>
        </p:txBody>
      </p:sp>
      <p:sp>
        <p:nvSpPr>
          <p:cNvPr id="6" name="Rectangle 5">
            <a:extLst>
              <a:ext uri="{FF2B5EF4-FFF2-40B4-BE49-F238E27FC236}">
                <a16:creationId xmlns:a16="http://schemas.microsoft.com/office/drawing/2014/main" xmlns="" id="{2A6D554E-DFD3-47D6-8502-59A9F94CE047}"/>
              </a:ext>
            </a:extLst>
          </p:cNvPr>
          <p:cNvSpPr/>
          <p:nvPr/>
        </p:nvSpPr>
        <p:spPr>
          <a:xfrm>
            <a:off x="2877558" y="4377037"/>
            <a:ext cx="3355291" cy="1938992"/>
          </a:xfrm>
          <a:prstGeom prst="rect">
            <a:avLst/>
          </a:prstGeom>
        </p:spPr>
        <p:txBody>
          <a:bodyPr wrap="square">
            <a:spAutoFit/>
          </a:bodyPr>
          <a:lstStyle/>
          <a:p>
            <a:r>
              <a:rPr lang="en-US" sz="2400" dirty="0"/>
              <a:t>Churches </a:t>
            </a:r>
          </a:p>
          <a:p>
            <a:r>
              <a:rPr lang="en-US" sz="2400" dirty="0"/>
              <a:t>Seals </a:t>
            </a:r>
            <a:r>
              <a:rPr lang="en-US" sz="2400" dirty="0">
                <a:solidFill>
                  <a:schemeClr val="bg2">
                    <a:lumMod val="75000"/>
                  </a:schemeClr>
                </a:solidFill>
              </a:rPr>
              <a:t>(Ch 6-7)</a:t>
            </a:r>
            <a:endParaRPr lang="en-US" sz="2400" dirty="0"/>
          </a:p>
          <a:p>
            <a:r>
              <a:rPr lang="en-US" sz="2400" dirty="0"/>
              <a:t>Trumpets </a:t>
            </a:r>
            <a:r>
              <a:rPr lang="en-US" sz="2400" dirty="0">
                <a:solidFill>
                  <a:schemeClr val="bg2">
                    <a:lumMod val="75000"/>
                  </a:schemeClr>
                </a:solidFill>
              </a:rPr>
              <a:t>(Ch 8-11)</a:t>
            </a:r>
            <a:endParaRPr lang="en-US" sz="2400" dirty="0"/>
          </a:p>
          <a:p>
            <a:r>
              <a:rPr lang="en-US" sz="2400" dirty="0"/>
              <a:t>Bowls/Plagues </a:t>
            </a:r>
            <a:r>
              <a:rPr lang="en-US" sz="2400" dirty="0">
                <a:solidFill>
                  <a:schemeClr val="bg2">
                    <a:lumMod val="75000"/>
                  </a:schemeClr>
                </a:solidFill>
              </a:rPr>
              <a:t>(Ch 15-16)</a:t>
            </a:r>
            <a:endParaRPr lang="en-US" sz="2400" dirty="0"/>
          </a:p>
          <a:p>
            <a:endParaRPr lang="en-US" sz="2400" dirty="0"/>
          </a:p>
        </p:txBody>
      </p:sp>
      <p:sp>
        <p:nvSpPr>
          <p:cNvPr id="7" name="Rectangle 6">
            <a:extLst>
              <a:ext uri="{FF2B5EF4-FFF2-40B4-BE49-F238E27FC236}">
                <a16:creationId xmlns:a16="http://schemas.microsoft.com/office/drawing/2014/main" xmlns="" id="{A4F144A7-3BD2-4CC8-B3BD-4E268D197415}"/>
              </a:ext>
            </a:extLst>
          </p:cNvPr>
          <p:cNvSpPr/>
          <p:nvPr/>
        </p:nvSpPr>
        <p:spPr>
          <a:xfrm>
            <a:off x="7680037" y="4486815"/>
            <a:ext cx="4413849" cy="1200329"/>
          </a:xfrm>
          <a:prstGeom prst="rect">
            <a:avLst/>
          </a:prstGeom>
        </p:spPr>
        <p:txBody>
          <a:bodyPr wrap="square">
            <a:spAutoFit/>
          </a:bodyPr>
          <a:lstStyle/>
          <a:p>
            <a:r>
              <a:rPr lang="en-US" sz="2400" dirty="0"/>
              <a:t>Evil Triangle (Dragon &amp; 2 beasts)</a:t>
            </a:r>
          </a:p>
          <a:p>
            <a:r>
              <a:rPr lang="en-US" sz="2400" dirty="0"/>
              <a:t>The end of Babylon </a:t>
            </a:r>
            <a:r>
              <a:rPr lang="en-US" sz="2400" dirty="0">
                <a:solidFill>
                  <a:schemeClr val="bg2">
                    <a:lumMod val="75000"/>
                  </a:schemeClr>
                </a:solidFill>
              </a:rPr>
              <a:t>(Ch 17-19)</a:t>
            </a:r>
            <a:endParaRPr lang="en-US" sz="2400" dirty="0"/>
          </a:p>
          <a:p>
            <a:r>
              <a:rPr lang="en-US" sz="2400" dirty="0"/>
              <a:t>Heavenly Jerusalem </a:t>
            </a:r>
            <a:r>
              <a:rPr lang="en-US" sz="2400" dirty="0">
                <a:solidFill>
                  <a:schemeClr val="bg2">
                    <a:lumMod val="75000"/>
                  </a:schemeClr>
                </a:solidFill>
              </a:rPr>
              <a:t>(Ch 20-22)</a:t>
            </a:r>
            <a:endParaRPr lang="en-US" sz="2400" dirty="0"/>
          </a:p>
        </p:txBody>
      </p:sp>
    </p:spTree>
    <p:extLst>
      <p:ext uri="{BB962C8B-B14F-4D97-AF65-F5344CB8AC3E}">
        <p14:creationId xmlns:p14="http://schemas.microsoft.com/office/powerpoint/2010/main" val="4200457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436359-4D79-4EE8-A7D5-DEABE37B7A2D}"/>
              </a:ext>
            </a:extLst>
          </p:cNvPr>
          <p:cNvSpPr>
            <a:spLocks noGrp="1"/>
          </p:cNvSpPr>
          <p:nvPr>
            <p:ph type="title"/>
          </p:nvPr>
        </p:nvSpPr>
        <p:spPr/>
        <p:txBody>
          <a:bodyPr>
            <a:normAutofit/>
          </a:bodyPr>
          <a:lstStyle/>
          <a:p>
            <a:r>
              <a:rPr lang="en-CA" sz="3600" b="1" dirty="0">
                <a:solidFill>
                  <a:schemeClr val="bg2">
                    <a:lumMod val="75000"/>
                  </a:schemeClr>
                </a:solidFill>
              </a:rPr>
              <a:t>Ch. 5: </a:t>
            </a:r>
            <a:r>
              <a:rPr lang="en-CA" sz="3600" dirty="0"/>
              <a:t>Seals intro</a:t>
            </a:r>
          </a:p>
        </p:txBody>
      </p:sp>
      <p:sp>
        <p:nvSpPr>
          <p:cNvPr id="3" name="Content Placeholder 2">
            <a:extLst>
              <a:ext uri="{FF2B5EF4-FFF2-40B4-BE49-F238E27FC236}">
                <a16:creationId xmlns:a16="http://schemas.microsoft.com/office/drawing/2014/main" xmlns="" id="{03065839-21A3-4D66-8761-D2D486B52519}"/>
              </a:ext>
            </a:extLst>
          </p:cNvPr>
          <p:cNvSpPr>
            <a:spLocks noGrp="1"/>
          </p:cNvSpPr>
          <p:nvPr>
            <p:ph idx="1"/>
          </p:nvPr>
        </p:nvSpPr>
        <p:spPr>
          <a:xfrm>
            <a:off x="581192" y="1447187"/>
            <a:ext cx="10005943" cy="2397968"/>
          </a:xfrm>
        </p:spPr>
        <p:txBody>
          <a:bodyPr>
            <a:normAutofit/>
          </a:bodyPr>
          <a:lstStyle/>
          <a:p>
            <a:pPr marL="0" indent="0">
              <a:buNone/>
            </a:pPr>
            <a:endParaRPr lang="en-US" sz="2400" dirty="0"/>
          </a:p>
          <a:p>
            <a:r>
              <a:rPr lang="en-US" sz="2400" dirty="0"/>
              <a:t>God is holding a scroll with </a:t>
            </a:r>
            <a:r>
              <a:rPr lang="en-US" sz="2400" b="1" dirty="0"/>
              <a:t>seven</a:t>
            </a:r>
            <a:r>
              <a:rPr lang="en-US" sz="2400" dirty="0"/>
              <a:t> seals in his hand</a:t>
            </a:r>
          </a:p>
          <a:p>
            <a:r>
              <a:rPr lang="en-US" sz="2400" dirty="0"/>
              <a:t>The seals represent the </a:t>
            </a:r>
            <a:r>
              <a:rPr lang="en-US" sz="2400" b="1" dirty="0"/>
              <a:t>history/present/future </a:t>
            </a:r>
            <a:r>
              <a:rPr lang="en-US" sz="2400" dirty="0"/>
              <a:t>of the church</a:t>
            </a:r>
          </a:p>
          <a:p>
            <a:r>
              <a:rPr lang="en-US" sz="2400" dirty="0"/>
              <a:t>The lamb resembles </a:t>
            </a:r>
            <a:r>
              <a:rPr lang="en-US" sz="2400" b="1" dirty="0"/>
              <a:t>Christ</a:t>
            </a:r>
            <a:r>
              <a:rPr lang="en-US" sz="2400" dirty="0"/>
              <a:t> (in His sufferings and His resurrection) </a:t>
            </a:r>
          </a:p>
          <a:p>
            <a:endParaRPr lang="en-US" sz="2400" dirty="0"/>
          </a:p>
        </p:txBody>
      </p:sp>
      <p:pic>
        <p:nvPicPr>
          <p:cNvPr id="3074" name="Picture 2" descr="Related image">
            <a:extLst>
              <a:ext uri="{FF2B5EF4-FFF2-40B4-BE49-F238E27FC236}">
                <a16:creationId xmlns:a16="http://schemas.microsoft.com/office/drawing/2014/main" xmlns="" id="{258D5CBA-F388-4875-B3B6-9E42627CF4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2467" y="3502693"/>
            <a:ext cx="4149506" cy="313625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elated image">
            <a:extLst>
              <a:ext uri="{FF2B5EF4-FFF2-40B4-BE49-F238E27FC236}">
                <a16:creationId xmlns:a16="http://schemas.microsoft.com/office/drawing/2014/main" xmlns="" id="{6DB58246-5962-4D3E-A375-04910CA24A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5940" y="3429000"/>
            <a:ext cx="3172602" cy="3283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039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C50DAE-CFE1-4728-A93F-20E2DFD8A1C4}"/>
              </a:ext>
            </a:extLst>
          </p:cNvPr>
          <p:cNvSpPr>
            <a:spLocks noGrp="1"/>
          </p:cNvSpPr>
          <p:nvPr>
            <p:ph type="title"/>
          </p:nvPr>
        </p:nvSpPr>
        <p:spPr/>
        <p:txBody>
          <a:bodyPr>
            <a:normAutofit/>
          </a:bodyPr>
          <a:lstStyle/>
          <a:p>
            <a:r>
              <a:rPr lang="en-CA" sz="3600" b="1" dirty="0">
                <a:solidFill>
                  <a:schemeClr val="bg2">
                    <a:lumMod val="75000"/>
                  </a:schemeClr>
                </a:solidFill>
              </a:rPr>
              <a:t>Ch. 6: </a:t>
            </a:r>
            <a:r>
              <a:rPr lang="en-CA" sz="3600" dirty="0"/>
              <a:t>THE seals</a:t>
            </a:r>
          </a:p>
        </p:txBody>
      </p:sp>
      <p:pic>
        <p:nvPicPr>
          <p:cNvPr id="4" name="Picture 3">
            <a:extLst>
              <a:ext uri="{FF2B5EF4-FFF2-40B4-BE49-F238E27FC236}">
                <a16:creationId xmlns:a16="http://schemas.microsoft.com/office/drawing/2014/main" xmlns="" id="{5FF948D3-2F58-4471-A78B-0B375C951FB5}"/>
              </a:ext>
            </a:extLst>
          </p:cNvPr>
          <p:cNvPicPr>
            <a:picLocks noChangeAspect="1"/>
          </p:cNvPicPr>
          <p:nvPr/>
        </p:nvPicPr>
        <p:blipFill>
          <a:blip r:embed="rId2"/>
          <a:stretch>
            <a:fillRect/>
          </a:stretch>
        </p:blipFill>
        <p:spPr>
          <a:xfrm>
            <a:off x="317242" y="1933130"/>
            <a:ext cx="11793894" cy="2287358"/>
          </a:xfrm>
          <a:prstGeom prst="rect">
            <a:avLst/>
          </a:prstGeom>
        </p:spPr>
      </p:pic>
      <p:sp>
        <p:nvSpPr>
          <p:cNvPr id="5" name="Rectangle 4">
            <a:extLst>
              <a:ext uri="{FF2B5EF4-FFF2-40B4-BE49-F238E27FC236}">
                <a16:creationId xmlns:a16="http://schemas.microsoft.com/office/drawing/2014/main" xmlns="" id="{FF7B9476-483B-4D3F-848F-0F39D4F40B5F}"/>
              </a:ext>
            </a:extLst>
          </p:cNvPr>
          <p:cNvSpPr/>
          <p:nvPr/>
        </p:nvSpPr>
        <p:spPr>
          <a:xfrm>
            <a:off x="42415" y="4542104"/>
            <a:ext cx="2047598" cy="1754326"/>
          </a:xfrm>
          <a:prstGeom prst="rect">
            <a:avLst/>
          </a:prstGeom>
        </p:spPr>
        <p:txBody>
          <a:bodyPr wrap="square">
            <a:spAutoFit/>
          </a:bodyPr>
          <a:lstStyle/>
          <a:p>
            <a:pPr algn="ctr"/>
            <a:r>
              <a:rPr lang="en-US" sz="2000" b="1" dirty="0">
                <a:solidFill>
                  <a:schemeClr val="bg2">
                    <a:lumMod val="90000"/>
                  </a:schemeClr>
                </a:solidFill>
              </a:rPr>
              <a:t>Apostolic Era</a:t>
            </a:r>
          </a:p>
          <a:p>
            <a:pPr algn="ctr"/>
            <a:endParaRPr lang="en-US" sz="2000" b="1" dirty="0">
              <a:solidFill>
                <a:schemeClr val="accent2"/>
              </a:solidFill>
            </a:endParaRPr>
          </a:p>
          <a:p>
            <a:pPr algn="ctr"/>
            <a:r>
              <a:rPr lang="en-US" sz="1600" dirty="0"/>
              <a:t>White = resurrection</a:t>
            </a:r>
            <a:endParaRPr lang="en-US" sz="2000" dirty="0"/>
          </a:p>
          <a:p>
            <a:pPr algn="ctr"/>
            <a:endParaRPr lang="en-US" sz="2000" dirty="0"/>
          </a:p>
          <a:p>
            <a:pPr algn="ctr"/>
            <a:r>
              <a:rPr lang="en-US" sz="1600" dirty="0"/>
              <a:t>The rider is </a:t>
            </a:r>
            <a:r>
              <a:rPr lang="en-US" sz="1600" b="1" dirty="0"/>
              <a:t>Christ </a:t>
            </a:r>
            <a:r>
              <a:rPr lang="en-US" sz="1600" dirty="0"/>
              <a:t>who conquered death</a:t>
            </a:r>
          </a:p>
        </p:txBody>
      </p:sp>
      <p:sp>
        <p:nvSpPr>
          <p:cNvPr id="6" name="Rectangle 5">
            <a:extLst>
              <a:ext uri="{FF2B5EF4-FFF2-40B4-BE49-F238E27FC236}">
                <a16:creationId xmlns:a16="http://schemas.microsoft.com/office/drawing/2014/main" xmlns="" id="{437D7096-0E12-424A-BFD9-560F45515322}"/>
              </a:ext>
            </a:extLst>
          </p:cNvPr>
          <p:cNvSpPr/>
          <p:nvPr/>
        </p:nvSpPr>
        <p:spPr>
          <a:xfrm>
            <a:off x="1942709" y="4530869"/>
            <a:ext cx="1783272" cy="1908215"/>
          </a:xfrm>
          <a:prstGeom prst="rect">
            <a:avLst/>
          </a:prstGeom>
        </p:spPr>
        <p:txBody>
          <a:bodyPr wrap="square">
            <a:spAutoFit/>
          </a:bodyPr>
          <a:lstStyle/>
          <a:p>
            <a:pPr algn="ctr"/>
            <a:r>
              <a:rPr lang="en-US" sz="2000" b="1" dirty="0">
                <a:solidFill>
                  <a:srgbClr val="FF0000"/>
                </a:solidFill>
              </a:rPr>
              <a:t>Martyrdom</a:t>
            </a:r>
            <a:r>
              <a:rPr lang="en-US" sz="2000" b="1" dirty="0">
                <a:solidFill>
                  <a:schemeClr val="bg2">
                    <a:lumMod val="75000"/>
                  </a:schemeClr>
                </a:solidFill>
              </a:rPr>
              <a:t> </a:t>
            </a:r>
          </a:p>
          <a:p>
            <a:pPr algn="ctr"/>
            <a:endParaRPr lang="en-US" dirty="0"/>
          </a:p>
          <a:p>
            <a:pPr algn="ctr"/>
            <a:r>
              <a:rPr lang="en-US" sz="1600" dirty="0"/>
              <a:t>Red = blood</a:t>
            </a:r>
          </a:p>
          <a:p>
            <a:pPr algn="ctr"/>
            <a:endParaRPr lang="en-US" sz="1600" dirty="0"/>
          </a:p>
          <a:p>
            <a:pPr algn="ctr"/>
            <a:r>
              <a:rPr lang="en-US" sz="1600" dirty="0"/>
              <a:t>The rider is the devil </a:t>
            </a:r>
            <a:r>
              <a:rPr lang="en-US" sz="1600" b="1" dirty="0"/>
              <a:t>(Roman emperors)</a:t>
            </a:r>
          </a:p>
        </p:txBody>
      </p:sp>
      <p:sp>
        <p:nvSpPr>
          <p:cNvPr id="7" name="Rectangle 6">
            <a:extLst>
              <a:ext uri="{FF2B5EF4-FFF2-40B4-BE49-F238E27FC236}">
                <a16:creationId xmlns:a16="http://schemas.microsoft.com/office/drawing/2014/main" xmlns="" id="{6852D345-0F1D-48E0-AD21-7FF1C2DBE0BE}"/>
              </a:ext>
            </a:extLst>
          </p:cNvPr>
          <p:cNvSpPr/>
          <p:nvPr/>
        </p:nvSpPr>
        <p:spPr>
          <a:xfrm>
            <a:off x="3409154" y="4542104"/>
            <a:ext cx="2114944" cy="1969770"/>
          </a:xfrm>
          <a:prstGeom prst="rect">
            <a:avLst/>
          </a:prstGeom>
        </p:spPr>
        <p:txBody>
          <a:bodyPr wrap="square">
            <a:spAutoFit/>
          </a:bodyPr>
          <a:lstStyle/>
          <a:p>
            <a:pPr algn="ctr"/>
            <a:r>
              <a:rPr lang="en-US" sz="2000" b="1" dirty="0"/>
              <a:t>Famines &amp;</a:t>
            </a:r>
          </a:p>
          <a:p>
            <a:pPr algn="ctr"/>
            <a:r>
              <a:rPr lang="en-US" sz="2000" b="1" dirty="0"/>
              <a:t>Heresies</a:t>
            </a:r>
          </a:p>
          <a:p>
            <a:pPr algn="ctr"/>
            <a:endParaRPr lang="en-US" dirty="0"/>
          </a:p>
          <a:p>
            <a:pPr algn="ctr"/>
            <a:r>
              <a:rPr lang="en-US" sz="1600" dirty="0"/>
              <a:t>Black = darkness </a:t>
            </a:r>
          </a:p>
          <a:p>
            <a:pPr algn="ctr"/>
            <a:endParaRPr lang="en-US" sz="1600" dirty="0"/>
          </a:p>
          <a:p>
            <a:pPr algn="ctr"/>
            <a:r>
              <a:rPr lang="en-US" sz="1600" dirty="0"/>
              <a:t> Internal church problems</a:t>
            </a:r>
            <a:endParaRPr lang="en-CA" sz="1600" dirty="0"/>
          </a:p>
        </p:txBody>
      </p:sp>
      <p:sp>
        <p:nvSpPr>
          <p:cNvPr id="9" name="Rectangle 8">
            <a:extLst>
              <a:ext uri="{FF2B5EF4-FFF2-40B4-BE49-F238E27FC236}">
                <a16:creationId xmlns:a16="http://schemas.microsoft.com/office/drawing/2014/main" xmlns="" id="{098359E7-0EA1-4449-9EBD-C3A8594F81E3}"/>
              </a:ext>
            </a:extLst>
          </p:cNvPr>
          <p:cNvSpPr/>
          <p:nvPr/>
        </p:nvSpPr>
        <p:spPr>
          <a:xfrm>
            <a:off x="5045122" y="4530869"/>
            <a:ext cx="2114944" cy="1538883"/>
          </a:xfrm>
          <a:prstGeom prst="rect">
            <a:avLst/>
          </a:prstGeom>
        </p:spPr>
        <p:txBody>
          <a:bodyPr wrap="square">
            <a:spAutoFit/>
          </a:bodyPr>
          <a:lstStyle/>
          <a:p>
            <a:pPr algn="ctr"/>
            <a:r>
              <a:rPr lang="en-US" sz="2000" b="1" dirty="0">
                <a:solidFill>
                  <a:schemeClr val="accent6">
                    <a:lumMod val="75000"/>
                  </a:schemeClr>
                </a:solidFill>
              </a:rPr>
              <a:t>Death </a:t>
            </a:r>
          </a:p>
          <a:p>
            <a:pPr algn="ctr"/>
            <a:r>
              <a:rPr lang="en-US" sz="2000" dirty="0">
                <a:solidFill>
                  <a:schemeClr val="accent6">
                    <a:lumMod val="75000"/>
                  </a:schemeClr>
                </a:solidFill>
              </a:rPr>
              <a:t>Islam??</a:t>
            </a:r>
          </a:p>
          <a:p>
            <a:pPr algn="ctr"/>
            <a:endParaRPr lang="en-US" dirty="0"/>
          </a:p>
          <a:p>
            <a:pPr algn="ctr"/>
            <a:endParaRPr lang="en-US" dirty="0"/>
          </a:p>
          <a:p>
            <a:pPr algn="ctr"/>
            <a:endParaRPr lang="en-US" dirty="0"/>
          </a:p>
        </p:txBody>
      </p:sp>
      <p:sp>
        <p:nvSpPr>
          <p:cNvPr id="8" name="Rectangle 7">
            <a:extLst>
              <a:ext uri="{FF2B5EF4-FFF2-40B4-BE49-F238E27FC236}">
                <a16:creationId xmlns:a16="http://schemas.microsoft.com/office/drawing/2014/main" xmlns="" id="{FFB9843D-2B36-4F9F-9F96-54FEF0C3F63F}"/>
              </a:ext>
            </a:extLst>
          </p:cNvPr>
          <p:cNvSpPr/>
          <p:nvPr/>
        </p:nvSpPr>
        <p:spPr>
          <a:xfrm>
            <a:off x="6843239" y="4946367"/>
            <a:ext cx="1775928" cy="1077218"/>
          </a:xfrm>
          <a:prstGeom prst="rect">
            <a:avLst/>
          </a:prstGeom>
        </p:spPr>
        <p:txBody>
          <a:bodyPr wrap="square">
            <a:spAutoFit/>
          </a:bodyPr>
          <a:lstStyle/>
          <a:p>
            <a:pPr algn="ctr"/>
            <a:r>
              <a:rPr lang="en-US" sz="1600" dirty="0"/>
              <a:t>God gives them white robes and tells them to </a:t>
            </a:r>
            <a:r>
              <a:rPr lang="en-US" sz="1600" b="1" dirty="0"/>
              <a:t>wait</a:t>
            </a:r>
            <a:r>
              <a:rPr lang="en-US" sz="1600" dirty="0"/>
              <a:t> a little longer</a:t>
            </a:r>
            <a:endParaRPr lang="en-CA" sz="1600" dirty="0"/>
          </a:p>
        </p:txBody>
      </p:sp>
      <p:sp>
        <p:nvSpPr>
          <p:cNvPr id="10" name="Rectangle 9">
            <a:extLst>
              <a:ext uri="{FF2B5EF4-FFF2-40B4-BE49-F238E27FC236}">
                <a16:creationId xmlns:a16="http://schemas.microsoft.com/office/drawing/2014/main" xmlns="" id="{3DD42A66-5564-4D5C-B4EE-D6069F1865FC}"/>
              </a:ext>
            </a:extLst>
          </p:cNvPr>
          <p:cNvSpPr/>
          <p:nvPr/>
        </p:nvSpPr>
        <p:spPr>
          <a:xfrm>
            <a:off x="6814168" y="4543876"/>
            <a:ext cx="1742785" cy="400110"/>
          </a:xfrm>
          <a:prstGeom prst="rect">
            <a:avLst/>
          </a:prstGeom>
        </p:spPr>
        <p:txBody>
          <a:bodyPr wrap="none">
            <a:spAutoFit/>
          </a:bodyPr>
          <a:lstStyle/>
          <a:p>
            <a:pPr algn="ctr"/>
            <a:r>
              <a:rPr lang="en-US" sz="2000" b="1" dirty="0">
                <a:solidFill>
                  <a:schemeClr val="bg2">
                    <a:lumMod val="90000"/>
                  </a:schemeClr>
                </a:solidFill>
              </a:rPr>
              <a:t>White Robes</a:t>
            </a:r>
          </a:p>
        </p:txBody>
      </p:sp>
      <p:sp>
        <p:nvSpPr>
          <p:cNvPr id="13" name="Rectangle 12">
            <a:extLst>
              <a:ext uri="{FF2B5EF4-FFF2-40B4-BE49-F238E27FC236}">
                <a16:creationId xmlns:a16="http://schemas.microsoft.com/office/drawing/2014/main" xmlns="" id="{1CC79D4D-5DED-4BB9-9232-FB6FCF6E8E54}"/>
              </a:ext>
            </a:extLst>
          </p:cNvPr>
          <p:cNvSpPr/>
          <p:nvPr/>
        </p:nvSpPr>
        <p:spPr>
          <a:xfrm>
            <a:off x="8964398" y="4964770"/>
            <a:ext cx="2950793" cy="1261884"/>
          </a:xfrm>
          <a:prstGeom prst="rect">
            <a:avLst/>
          </a:prstGeom>
          <a:ln w="28575">
            <a:solidFill>
              <a:schemeClr val="accent2"/>
            </a:solidFill>
          </a:ln>
        </p:spPr>
        <p:txBody>
          <a:bodyPr wrap="square">
            <a:spAutoFit/>
          </a:bodyPr>
          <a:lstStyle/>
          <a:p>
            <a:pPr algn="ctr"/>
            <a:r>
              <a:rPr lang="en-US" sz="1600" dirty="0"/>
              <a:t>Earthquake =shaken faith </a:t>
            </a:r>
          </a:p>
          <a:p>
            <a:pPr algn="ctr"/>
            <a:endParaRPr lang="en-US" sz="400" dirty="0"/>
          </a:p>
          <a:p>
            <a:pPr algn="ctr"/>
            <a:r>
              <a:rPr lang="en-US" sz="1600" dirty="0"/>
              <a:t>Black sun = no proper teaching</a:t>
            </a:r>
          </a:p>
          <a:p>
            <a:pPr algn="ctr"/>
            <a:endParaRPr lang="en-US" sz="400" dirty="0"/>
          </a:p>
          <a:p>
            <a:pPr algn="ctr"/>
            <a:r>
              <a:rPr lang="en-US" sz="1600" dirty="0"/>
              <a:t>Bloody moon = more martyrs</a:t>
            </a:r>
          </a:p>
          <a:p>
            <a:pPr algn="ctr"/>
            <a:endParaRPr lang="en-US" sz="400" dirty="0"/>
          </a:p>
          <a:p>
            <a:pPr algn="ctr"/>
            <a:r>
              <a:rPr lang="en-US" sz="1600" dirty="0"/>
              <a:t>Falling stars = church rankings fall</a:t>
            </a:r>
            <a:endParaRPr lang="en-CA" sz="1600" dirty="0"/>
          </a:p>
        </p:txBody>
      </p:sp>
      <p:sp>
        <p:nvSpPr>
          <p:cNvPr id="12" name="Rectangle 11">
            <a:extLst>
              <a:ext uri="{FF2B5EF4-FFF2-40B4-BE49-F238E27FC236}">
                <a16:creationId xmlns:a16="http://schemas.microsoft.com/office/drawing/2014/main" xmlns="" id="{1F0CBB30-4A5F-4679-BB53-AEEBE24309DA}"/>
              </a:ext>
            </a:extLst>
          </p:cNvPr>
          <p:cNvSpPr/>
          <p:nvPr/>
        </p:nvSpPr>
        <p:spPr>
          <a:xfrm>
            <a:off x="8810183" y="4510717"/>
            <a:ext cx="1588256" cy="400110"/>
          </a:xfrm>
          <a:prstGeom prst="rect">
            <a:avLst/>
          </a:prstGeom>
        </p:spPr>
        <p:txBody>
          <a:bodyPr wrap="none">
            <a:spAutoFit/>
          </a:bodyPr>
          <a:lstStyle/>
          <a:p>
            <a:pPr algn="ctr"/>
            <a:r>
              <a:rPr lang="en-US" sz="2000" b="1" dirty="0"/>
              <a:t>End of Days</a:t>
            </a:r>
            <a:endParaRPr lang="en-US" sz="2000" dirty="0"/>
          </a:p>
        </p:txBody>
      </p:sp>
      <p:sp>
        <p:nvSpPr>
          <p:cNvPr id="14" name="Rectangle 13">
            <a:extLst>
              <a:ext uri="{FF2B5EF4-FFF2-40B4-BE49-F238E27FC236}">
                <a16:creationId xmlns:a16="http://schemas.microsoft.com/office/drawing/2014/main" xmlns="" id="{3392684B-FF99-4E5A-A40F-8D48AB8BBC28}"/>
              </a:ext>
            </a:extLst>
          </p:cNvPr>
          <p:cNvSpPr/>
          <p:nvPr/>
        </p:nvSpPr>
        <p:spPr>
          <a:xfrm>
            <a:off x="9770201" y="1376323"/>
            <a:ext cx="1523366" cy="369332"/>
          </a:xfrm>
          <a:prstGeom prst="rect">
            <a:avLst/>
          </a:prstGeom>
        </p:spPr>
        <p:txBody>
          <a:bodyPr wrap="none">
            <a:spAutoFit/>
          </a:bodyPr>
          <a:lstStyle/>
          <a:p>
            <a:r>
              <a:rPr lang="en-US" dirty="0">
                <a:solidFill>
                  <a:schemeClr val="bg1"/>
                </a:solidFill>
              </a:rPr>
              <a:t>Ch 7 break </a:t>
            </a:r>
            <a:r>
              <a:rPr lang="en-US" dirty="0">
                <a:solidFill>
                  <a:schemeClr val="bg1"/>
                </a:solidFill>
                <a:sym typeface="Wingdings" panose="05000000000000000000" pitchFamily="2" charset="2"/>
              </a:rPr>
              <a:t></a:t>
            </a:r>
            <a:endParaRPr lang="en-CA" dirty="0">
              <a:solidFill>
                <a:schemeClr val="bg1"/>
              </a:solidFill>
            </a:endParaRPr>
          </a:p>
        </p:txBody>
      </p:sp>
    </p:spTree>
    <p:extLst>
      <p:ext uri="{BB962C8B-B14F-4D97-AF65-F5344CB8AC3E}">
        <p14:creationId xmlns:p14="http://schemas.microsoft.com/office/powerpoint/2010/main" val="3750849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6B7D79-5765-4F9B-ADCF-18AB05873D88}"/>
              </a:ext>
            </a:extLst>
          </p:cNvPr>
          <p:cNvSpPr>
            <a:spLocks noGrp="1"/>
          </p:cNvSpPr>
          <p:nvPr>
            <p:ph type="title"/>
          </p:nvPr>
        </p:nvSpPr>
        <p:spPr/>
        <p:txBody>
          <a:bodyPr>
            <a:normAutofit/>
          </a:bodyPr>
          <a:lstStyle/>
          <a:p>
            <a:r>
              <a:rPr lang="en-US" sz="3600" b="1" dirty="0">
                <a:solidFill>
                  <a:schemeClr val="tx2">
                    <a:lumMod val="40000"/>
                    <a:lumOff val="60000"/>
                  </a:schemeClr>
                </a:solidFill>
              </a:rPr>
              <a:t>Ch. 7: </a:t>
            </a:r>
            <a:r>
              <a:rPr lang="en-US" sz="3600" dirty="0"/>
              <a:t>Tickets to Heaven</a:t>
            </a:r>
            <a:endParaRPr lang="en-CA" sz="3600" dirty="0"/>
          </a:p>
        </p:txBody>
      </p:sp>
      <p:sp>
        <p:nvSpPr>
          <p:cNvPr id="3" name="Content Placeholder 2">
            <a:extLst>
              <a:ext uri="{FF2B5EF4-FFF2-40B4-BE49-F238E27FC236}">
                <a16:creationId xmlns:a16="http://schemas.microsoft.com/office/drawing/2014/main" xmlns="" id="{37EB28E0-321B-49B1-A21F-CE3226A19071}"/>
              </a:ext>
            </a:extLst>
          </p:cNvPr>
          <p:cNvSpPr>
            <a:spLocks noGrp="1"/>
          </p:cNvSpPr>
          <p:nvPr>
            <p:ph idx="1"/>
          </p:nvPr>
        </p:nvSpPr>
        <p:spPr>
          <a:xfrm>
            <a:off x="4212940" y="1557800"/>
            <a:ext cx="7561321" cy="2380189"/>
          </a:xfrm>
        </p:spPr>
        <p:txBody>
          <a:bodyPr>
            <a:normAutofit/>
          </a:bodyPr>
          <a:lstStyle/>
          <a:p>
            <a:pPr marL="0" indent="0">
              <a:buNone/>
            </a:pPr>
            <a:r>
              <a:rPr lang="en-US" sz="2400" b="1" dirty="0"/>
              <a:t>A Happy Scene </a:t>
            </a:r>
            <a:r>
              <a:rPr lang="en-US" dirty="0"/>
              <a:t>- Enough with the darkness </a:t>
            </a:r>
          </a:p>
          <a:p>
            <a:r>
              <a:rPr lang="en-US" dirty="0"/>
              <a:t>Four angels standing at the four corners of the Earth</a:t>
            </a:r>
          </a:p>
          <a:p>
            <a:r>
              <a:rPr lang="en-US" dirty="0"/>
              <a:t>The angel marks the foreheads of 144,000 elect ones to protect them from the coming devastation. </a:t>
            </a:r>
          </a:p>
        </p:txBody>
      </p:sp>
      <p:pic>
        <p:nvPicPr>
          <p:cNvPr id="5122" name="Picture 2" descr="Image result for revelations palm white robe">
            <a:extLst>
              <a:ext uri="{FF2B5EF4-FFF2-40B4-BE49-F238E27FC236}">
                <a16:creationId xmlns:a16="http://schemas.microsoft.com/office/drawing/2014/main" xmlns="" id="{A5E454BE-B9D6-40E2-9427-B3984728AB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739" y="1928569"/>
            <a:ext cx="3469149" cy="467750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xmlns="" id="{82CAB41B-9332-4E95-875E-261259FC35E9}"/>
              </a:ext>
            </a:extLst>
          </p:cNvPr>
          <p:cNvSpPr/>
          <p:nvPr/>
        </p:nvSpPr>
        <p:spPr>
          <a:xfrm>
            <a:off x="4556824" y="3685637"/>
            <a:ext cx="6873552" cy="2215991"/>
          </a:xfrm>
          <a:prstGeom prst="rect">
            <a:avLst/>
          </a:prstGeom>
          <a:ln>
            <a:solidFill>
              <a:schemeClr val="accent2"/>
            </a:solidFill>
          </a:ln>
        </p:spPr>
        <p:txBody>
          <a:bodyPr wrap="square">
            <a:spAutoFit/>
          </a:bodyPr>
          <a:lstStyle/>
          <a:p>
            <a:pPr algn="ctr"/>
            <a:r>
              <a:rPr lang="en-US" sz="2800" b="1" dirty="0"/>
              <a:t>Who are the elect? </a:t>
            </a:r>
          </a:p>
          <a:p>
            <a:pPr algn="ctr"/>
            <a:r>
              <a:rPr lang="en-US" dirty="0"/>
              <a:t>The victorious Christians who kept the faith</a:t>
            </a:r>
          </a:p>
          <a:p>
            <a:pPr algn="ctr"/>
            <a:endParaRPr lang="en-US" dirty="0"/>
          </a:p>
          <a:p>
            <a:pPr algn="ctr"/>
            <a:r>
              <a:rPr lang="en-US" sz="3600" b="1" dirty="0">
                <a:solidFill>
                  <a:schemeClr val="accent2"/>
                </a:solidFill>
              </a:rPr>
              <a:t>144,000</a:t>
            </a:r>
            <a:r>
              <a:rPr lang="en-US" dirty="0"/>
              <a:t> </a:t>
            </a:r>
          </a:p>
          <a:p>
            <a:pPr algn="ctr"/>
            <a:r>
              <a:rPr lang="en-US" dirty="0"/>
              <a:t>12x12 = 144 </a:t>
            </a:r>
          </a:p>
          <a:p>
            <a:pPr algn="ctr"/>
            <a:r>
              <a:rPr lang="en-US" b="1" dirty="0"/>
              <a:t>12</a:t>
            </a:r>
            <a:r>
              <a:rPr lang="en-US" dirty="0"/>
              <a:t> (disciples – church of NT) and </a:t>
            </a:r>
            <a:r>
              <a:rPr lang="en-US" b="1" dirty="0"/>
              <a:t>12</a:t>
            </a:r>
            <a:r>
              <a:rPr lang="en-US" dirty="0"/>
              <a:t> (tribes – church of the OT) </a:t>
            </a:r>
          </a:p>
        </p:txBody>
      </p:sp>
      <p:sp>
        <p:nvSpPr>
          <p:cNvPr id="5" name="Rectangle 4">
            <a:extLst>
              <a:ext uri="{FF2B5EF4-FFF2-40B4-BE49-F238E27FC236}">
                <a16:creationId xmlns:a16="http://schemas.microsoft.com/office/drawing/2014/main" xmlns="" id="{3C7D2479-F953-4510-BE11-79518D080569}"/>
              </a:ext>
            </a:extLst>
          </p:cNvPr>
          <p:cNvSpPr/>
          <p:nvPr/>
        </p:nvSpPr>
        <p:spPr>
          <a:xfrm>
            <a:off x="4212940" y="6155844"/>
            <a:ext cx="7968343" cy="400110"/>
          </a:xfrm>
          <a:prstGeom prst="rect">
            <a:avLst/>
          </a:prstGeom>
        </p:spPr>
        <p:txBody>
          <a:bodyPr wrap="square">
            <a:spAutoFit/>
          </a:bodyPr>
          <a:lstStyle/>
          <a:p>
            <a:r>
              <a:rPr lang="en-US" sz="2000" b="1" dirty="0">
                <a:solidFill>
                  <a:schemeClr val="bg2">
                    <a:lumMod val="75000"/>
                  </a:schemeClr>
                </a:solidFill>
              </a:rPr>
              <a:t>“And God will wipe away every tear from their eyes” Rev 7:17</a:t>
            </a:r>
            <a:endParaRPr lang="en-CA" sz="2000" b="1" dirty="0">
              <a:solidFill>
                <a:schemeClr val="bg2">
                  <a:lumMod val="75000"/>
                </a:schemeClr>
              </a:solidFill>
            </a:endParaRPr>
          </a:p>
        </p:txBody>
      </p:sp>
    </p:spTree>
    <p:extLst>
      <p:ext uri="{BB962C8B-B14F-4D97-AF65-F5344CB8AC3E}">
        <p14:creationId xmlns:p14="http://schemas.microsoft.com/office/powerpoint/2010/main" val="3681605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13B5FE9-6F82-4999-B70E-B4E1C552A1D6}"/>
              </a:ext>
            </a:extLst>
          </p:cNvPr>
          <p:cNvSpPr>
            <a:spLocks noGrp="1"/>
          </p:cNvSpPr>
          <p:nvPr>
            <p:ph type="title"/>
          </p:nvPr>
        </p:nvSpPr>
        <p:spPr/>
        <p:txBody>
          <a:bodyPr>
            <a:normAutofit/>
          </a:bodyPr>
          <a:lstStyle/>
          <a:p>
            <a:r>
              <a:rPr lang="en-CA" sz="3600" b="1" dirty="0">
                <a:solidFill>
                  <a:schemeClr val="bg2">
                    <a:lumMod val="75000"/>
                  </a:schemeClr>
                </a:solidFill>
              </a:rPr>
              <a:t>Ch. 8-9:  </a:t>
            </a:r>
            <a:r>
              <a:rPr lang="en-CA" sz="3600" dirty="0"/>
              <a:t>TRUMPET WARNINGS</a:t>
            </a:r>
          </a:p>
        </p:txBody>
      </p:sp>
      <p:sp>
        <p:nvSpPr>
          <p:cNvPr id="3" name="Content Placeholder 2">
            <a:extLst>
              <a:ext uri="{FF2B5EF4-FFF2-40B4-BE49-F238E27FC236}">
                <a16:creationId xmlns:a16="http://schemas.microsoft.com/office/drawing/2014/main" xmlns="" id="{8C595F87-CC2E-4877-A816-AABC6703661C}"/>
              </a:ext>
            </a:extLst>
          </p:cNvPr>
          <p:cNvSpPr>
            <a:spLocks noGrp="1"/>
          </p:cNvSpPr>
          <p:nvPr>
            <p:ph idx="1"/>
          </p:nvPr>
        </p:nvSpPr>
        <p:spPr>
          <a:xfrm>
            <a:off x="388776" y="1788654"/>
            <a:ext cx="7321837" cy="1013801"/>
          </a:xfrm>
        </p:spPr>
        <p:txBody>
          <a:bodyPr>
            <a:normAutofit/>
          </a:bodyPr>
          <a:lstStyle/>
          <a:p>
            <a:pPr marL="0" indent="0">
              <a:buNone/>
            </a:pPr>
            <a:r>
              <a:rPr lang="en-CA" sz="2400" b="1" dirty="0"/>
              <a:t>7</a:t>
            </a:r>
            <a:r>
              <a:rPr lang="en-CA" sz="2400" b="1" baseline="30000" dirty="0"/>
              <a:t>th</a:t>
            </a:r>
            <a:r>
              <a:rPr lang="en-CA" sz="2400" b="1" dirty="0"/>
              <a:t> Seal:  </a:t>
            </a:r>
            <a:r>
              <a:rPr lang="en-CA" sz="2000" dirty="0">
                <a:solidFill>
                  <a:schemeClr val="tx1"/>
                </a:solidFill>
              </a:rPr>
              <a:t>Silence</a:t>
            </a:r>
            <a:r>
              <a:rPr lang="en-CA" sz="2000" dirty="0"/>
              <a:t> for half an hour (prepare for a big event) and gives us time to repent before God’s warnings </a:t>
            </a:r>
          </a:p>
        </p:txBody>
      </p:sp>
      <p:sp>
        <p:nvSpPr>
          <p:cNvPr id="5" name="Rectangle 4">
            <a:extLst>
              <a:ext uri="{FF2B5EF4-FFF2-40B4-BE49-F238E27FC236}">
                <a16:creationId xmlns:a16="http://schemas.microsoft.com/office/drawing/2014/main" xmlns="" id="{BB2DFB30-6268-4A34-812E-46B2FF486988}"/>
              </a:ext>
            </a:extLst>
          </p:cNvPr>
          <p:cNvSpPr/>
          <p:nvPr/>
        </p:nvSpPr>
        <p:spPr>
          <a:xfrm>
            <a:off x="189300" y="2923615"/>
            <a:ext cx="6985929" cy="369332"/>
          </a:xfrm>
          <a:prstGeom prst="rect">
            <a:avLst/>
          </a:prstGeom>
          <a:ln>
            <a:solidFill>
              <a:schemeClr val="accent2"/>
            </a:solidFill>
          </a:ln>
        </p:spPr>
        <p:txBody>
          <a:bodyPr wrap="square">
            <a:spAutoFit/>
          </a:bodyPr>
          <a:lstStyle/>
          <a:p>
            <a:r>
              <a:rPr lang="en-US" dirty="0"/>
              <a:t>Important religious people drifts away from faith – Ex: Arius, Nestorius</a:t>
            </a:r>
            <a:endParaRPr lang="en-CA" dirty="0"/>
          </a:p>
        </p:txBody>
      </p:sp>
      <p:sp>
        <p:nvSpPr>
          <p:cNvPr id="9" name="Rectangle 8">
            <a:extLst>
              <a:ext uri="{FF2B5EF4-FFF2-40B4-BE49-F238E27FC236}">
                <a16:creationId xmlns:a16="http://schemas.microsoft.com/office/drawing/2014/main" xmlns="" id="{851629E1-C94C-4BCC-B68F-1AFF7AEEFA5E}"/>
              </a:ext>
            </a:extLst>
          </p:cNvPr>
          <p:cNvSpPr/>
          <p:nvPr/>
        </p:nvSpPr>
        <p:spPr>
          <a:xfrm>
            <a:off x="188578" y="3552234"/>
            <a:ext cx="6985931" cy="646331"/>
          </a:xfrm>
          <a:prstGeom prst="rect">
            <a:avLst/>
          </a:prstGeom>
          <a:ln>
            <a:solidFill>
              <a:schemeClr val="accent1">
                <a:lumMod val="75000"/>
              </a:schemeClr>
            </a:solidFill>
          </a:ln>
        </p:spPr>
        <p:txBody>
          <a:bodyPr wrap="square">
            <a:spAutoFit/>
          </a:bodyPr>
          <a:lstStyle/>
          <a:p>
            <a:r>
              <a:rPr lang="en-US" dirty="0"/>
              <a:t>The lack of knowledge of God, the church, and less saints</a:t>
            </a:r>
          </a:p>
          <a:p>
            <a:r>
              <a:rPr lang="en-US" dirty="0"/>
              <a:t>Look at Europe now! – we’re probably living through this now.. </a:t>
            </a:r>
            <a:endParaRPr lang="en-CA" dirty="0"/>
          </a:p>
        </p:txBody>
      </p:sp>
      <p:cxnSp>
        <p:nvCxnSpPr>
          <p:cNvPr id="10" name="Straight Arrow Connector 9">
            <a:extLst>
              <a:ext uri="{FF2B5EF4-FFF2-40B4-BE49-F238E27FC236}">
                <a16:creationId xmlns:a16="http://schemas.microsoft.com/office/drawing/2014/main" xmlns="" id="{35F23A8E-9470-4CEB-8897-FD111BA11E10}"/>
              </a:ext>
            </a:extLst>
          </p:cNvPr>
          <p:cNvCxnSpPr>
            <a:cxnSpLocks/>
          </p:cNvCxnSpPr>
          <p:nvPr/>
        </p:nvCxnSpPr>
        <p:spPr>
          <a:xfrm flipH="1">
            <a:off x="7239825" y="4690751"/>
            <a:ext cx="6954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xmlns="" id="{4947D997-6BC1-4CF2-BBCC-B2CF601367CC}"/>
              </a:ext>
            </a:extLst>
          </p:cNvPr>
          <p:cNvSpPr/>
          <p:nvPr/>
        </p:nvSpPr>
        <p:spPr>
          <a:xfrm>
            <a:off x="188578" y="4470090"/>
            <a:ext cx="6985930" cy="369332"/>
          </a:xfrm>
          <a:prstGeom prst="rect">
            <a:avLst/>
          </a:prstGeom>
          <a:ln>
            <a:solidFill>
              <a:schemeClr val="tx2">
                <a:lumMod val="40000"/>
                <a:lumOff val="60000"/>
              </a:schemeClr>
            </a:solidFill>
          </a:ln>
        </p:spPr>
        <p:txBody>
          <a:bodyPr wrap="square">
            <a:spAutoFit/>
          </a:bodyPr>
          <a:lstStyle/>
          <a:p>
            <a:r>
              <a:rPr lang="en-US" dirty="0"/>
              <a:t>The devil is attacking but with limits –5 months as a repentance period</a:t>
            </a:r>
          </a:p>
        </p:txBody>
      </p:sp>
      <p:sp>
        <p:nvSpPr>
          <p:cNvPr id="12" name="Rectangle 11">
            <a:extLst>
              <a:ext uri="{FF2B5EF4-FFF2-40B4-BE49-F238E27FC236}">
                <a16:creationId xmlns:a16="http://schemas.microsoft.com/office/drawing/2014/main" xmlns="" id="{638A5E54-1B58-45E5-A313-33D5F59F4A0B}"/>
              </a:ext>
            </a:extLst>
          </p:cNvPr>
          <p:cNvSpPr/>
          <p:nvPr/>
        </p:nvSpPr>
        <p:spPr>
          <a:xfrm>
            <a:off x="905069" y="4997016"/>
            <a:ext cx="5411755" cy="1200329"/>
          </a:xfrm>
          <a:prstGeom prst="rect">
            <a:avLst/>
          </a:prstGeom>
        </p:spPr>
        <p:txBody>
          <a:bodyPr wrap="square">
            <a:spAutoFit/>
          </a:bodyPr>
          <a:lstStyle/>
          <a:p>
            <a:pPr algn="ctr"/>
            <a:r>
              <a:rPr lang="en-US" dirty="0"/>
              <a:t>The weirdest part is that the people that are left over still aren't convinced. </a:t>
            </a:r>
          </a:p>
          <a:p>
            <a:pPr algn="ctr"/>
            <a:r>
              <a:rPr lang="en-US" b="1" dirty="0"/>
              <a:t>Remember – The Christians who kept the faith did not get affected!</a:t>
            </a:r>
          </a:p>
        </p:txBody>
      </p:sp>
      <p:sp>
        <p:nvSpPr>
          <p:cNvPr id="13" name="Rectangle 12">
            <a:extLst>
              <a:ext uri="{FF2B5EF4-FFF2-40B4-BE49-F238E27FC236}">
                <a16:creationId xmlns:a16="http://schemas.microsoft.com/office/drawing/2014/main" xmlns="" id="{893042E4-23B1-4840-9B0E-6F8000443A46}"/>
              </a:ext>
            </a:extLst>
          </p:cNvPr>
          <p:cNvSpPr/>
          <p:nvPr/>
        </p:nvSpPr>
        <p:spPr>
          <a:xfrm>
            <a:off x="189306" y="6354940"/>
            <a:ext cx="6985929" cy="369332"/>
          </a:xfrm>
          <a:prstGeom prst="rect">
            <a:avLst/>
          </a:prstGeom>
          <a:ln>
            <a:solidFill>
              <a:srgbClr val="0070C0"/>
            </a:solidFill>
          </a:ln>
        </p:spPr>
        <p:txBody>
          <a:bodyPr wrap="square">
            <a:spAutoFit/>
          </a:bodyPr>
          <a:lstStyle/>
          <a:p>
            <a:r>
              <a:rPr lang="en-US" dirty="0"/>
              <a:t>This will come later (</a:t>
            </a:r>
            <a:r>
              <a:rPr lang="en-US" dirty="0" err="1"/>
              <a:t>ch</a:t>
            </a:r>
            <a:r>
              <a:rPr lang="en-US" dirty="0"/>
              <a:t> 11) but there is a small scene in between</a:t>
            </a:r>
          </a:p>
        </p:txBody>
      </p:sp>
      <p:cxnSp>
        <p:nvCxnSpPr>
          <p:cNvPr id="14" name="Straight Arrow Connector 13">
            <a:extLst>
              <a:ext uri="{FF2B5EF4-FFF2-40B4-BE49-F238E27FC236}">
                <a16:creationId xmlns:a16="http://schemas.microsoft.com/office/drawing/2014/main" xmlns="" id="{A73C3AA4-1D39-44AB-8524-B0C1606B614B}"/>
              </a:ext>
            </a:extLst>
          </p:cNvPr>
          <p:cNvCxnSpPr>
            <a:cxnSpLocks/>
            <a:endCxn id="13" idx="3"/>
          </p:cNvCxnSpPr>
          <p:nvPr/>
        </p:nvCxnSpPr>
        <p:spPr>
          <a:xfrm flipH="1">
            <a:off x="7175235" y="6539606"/>
            <a:ext cx="72779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xmlns="" id="{1BB5A62A-FC33-44ED-BA81-FEAAF8CB0621}"/>
              </a:ext>
            </a:extLst>
          </p:cNvPr>
          <p:cNvPicPr>
            <a:picLocks noChangeAspect="1"/>
          </p:cNvPicPr>
          <p:nvPr/>
        </p:nvPicPr>
        <p:blipFill>
          <a:blip r:embed="rId2"/>
          <a:stretch>
            <a:fillRect/>
          </a:stretch>
        </p:blipFill>
        <p:spPr>
          <a:xfrm>
            <a:off x="7968342" y="1333122"/>
            <a:ext cx="4105470" cy="5391150"/>
          </a:xfrm>
          <a:prstGeom prst="rect">
            <a:avLst/>
          </a:prstGeom>
        </p:spPr>
      </p:pic>
      <p:cxnSp>
        <p:nvCxnSpPr>
          <p:cNvPr id="21" name="Straight Arrow Connector 20">
            <a:extLst>
              <a:ext uri="{FF2B5EF4-FFF2-40B4-BE49-F238E27FC236}">
                <a16:creationId xmlns:a16="http://schemas.microsoft.com/office/drawing/2014/main" xmlns="" id="{9BD547A2-6D5E-426A-A7CB-CD1AFC4FE1DD}"/>
              </a:ext>
            </a:extLst>
          </p:cNvPr>
          <p:cNvCxnSpPr>
            <a:cxnSpLocks/>
          </p:cNvCxnSpPr>
          <p:nvPr/>
        </p:nvCxnSpPr>
        <p:spPr>
          <a:xfrm flipH="1">
            <a:off x="7239825" y="3875962"/>
            <a:ext cx="6954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xmlns="" id="{E7D547F1-B971-4249-BF1D-28980A2417F0}"/>
              </a:ext>
            </a:extLst>
          </p:cNvPr>
          <p:cNvCxnSpPr>
            <a:cxnSpLocks/>
          </p:cNvCxnSpPr>
          <p:nvPr/>
        </p:nvCxnSpPr>
        <p:spPr>
          <a:xfrm flipH="1">
            <a:off x="7242931" y="3115149"/>
            <a:ext cx="6954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xmlns="" id="{CEE61B07-3FC0-40E9-8B3D-978E0262D44F}"/>
              </a:ext>
            </a:extLst>
          </p:cNvPr>
          <p:cNvSpPr/>
          <p:nvPr/>
        </p:nvSpPr>
        <p:spPr>
          <a:xfrm>
            <a:off x="10904902" y="5560618"/>
            <a:ext cx="1202573" cy="338554"/>
          </a:xfrm>
          <a:prstGeom prst="rect">
            <a:avLst/>
          </a:prstGeom>
        </p:spPr>
        <p:txBody>
          <a:bodyPr wrap="none">
            <a:spAutoFit/>
          </a:bodyPr>
          <a:lstStyle/>
          <a:p>
            <a:r>
              <a:rPr lang="en-US" sz="1600" b="1" dirty="0"/>
              <a:t>Antichrist!</a:t>
            </a:r>
            <a:endParaRPr lang="en-CA" sz="1600" b="1" dirty="0"/>
          </a:p>
        </p:txBody>
      </p:sp>
    </p:spTree>
    <p:extLst>
      <p:ext uri="{BB962C8B-B14F-4D97-AF65-F5344CB8AC3E}">
        <p14:creationId xmlns:p14="http://schemas.microsoft.com/office/powerpoint/2010/main" val="4282436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CC3507-4E89-46D1-9DBF-B83E1F423043}"/>
              </a:ext>
            </a:extLst>
          </p:cNvPr>
          <p:cNvSpPr>
            <a:spLocks noGrp="1"/>
          </p:cNvSpPr>
          <p:nvPr>
            <p:ph type="title"/>
          </p:nvPr>
        </p:nvSpPr>
        <p:spPr/>
        <p:txBody>
          <a:bodyPr>
            <a:normAutofit/>
          </a:bodyPr>
          <a:lstStyle/>
          <a:p>
            <a:r>
              <a:rPr lang="en-CA" sz="3600" b="1" dirty="0">
                <a:solidFill>
                  <a:schemeClr val="bg2">
                    <a:lumMod val="75000"/>
                  </a:schemeClr>
                </a:solidFill>
              </a:rPr>
              <a:t>Ch. 10-11: </a:t>
            </a:r>
            <a:r>
              <a:rPr lang="en-CA" sz="3600" dirty="0"/>
              <a:t>God’s attitude</a:t>
            </a:r>
          </a:p>
        </p:txBody>
      </p:sp>
      <p:sp>
        <p:nvSpPr>
          <p:cNvPr id="3" name="Content Placeholder 2">
            <a:extLst>
              <a:ext uri="{FF2B5EF4-FFF2-40B4-BE49-F238E27FC236}">
                <a16:creationId xmlns:a16="http://schemas.microsoft.com/office/drawing/2014/main" xmlns="" id="{B136C176-CC56-4048-B8D0-89F3E8F076CD}"/>
              </a:ext>
            </a:extLst>
          </p:cNvPr>
          <p:cNvSpPr>
            <a:spLocks noGrp="1"/>
          </p:cNvSpPr>
          <p:nvPr>
            <p:ph idx="1"/>
          </p:nvPr>
        </p:nvSpPr>
        <p:spPr>
          <a:xfrm>
            <a:off x="581192" y="2313992"/>
            <a:ext cx="11147387" cy="3610947"/>
          </a:xfrm>
        </p:spPr>
        <p:txBody>
          <a:bodyPr>
            <a:normAutofit fontScale="92500" lnSpcReduction="10000"/>
          </a:bodyPr>
          <a:lstStyle/>
          <a:p>
            <a:r>
              <a:rPr lang="en-US" dirty="0"/>
              <a:t>We’ve seen that the last trumpet was the 6</a:t>
            </a:r>
            <a:r>
              <a:rPr lang="en-US" baseline="30000" dirty="0"/>
              <a:t>th</a:t>
            </a:r>
            <a:r>
              <a:rPr lang="en-US" dirty="0"/>
              <a:t> one – the Antichrist (the hardest)</a:t>
            </a:r>
          </a:p>
          <a:p>
            <a:r>
              <a:rPr lang="en-US" dirty="0"/>
              <a:t>The groom won’t leave his beautiful bride (the church) to fight alone</a:t>
            </a:r>
          </a:p>
          <a:p>
            <a:pPr lvl="1"/>
            <a:r>
              <a:rPr lang="en-US" sz="3300" b="1" dirty="0"/>
              <a:t>The little scroll</a:t>
            </a:r>
          </a:p>
          <a:p>
            <a:pPr marL="324000" lvl="1" indent="0">
              <a:buNone/>
            </a:pPr>
            <a:r>
              <a:rPr lang="en-US" dirty="0"/>
              <a:t>This is God’s word to us to reveal His intentions towards mankind, especially in the time of tribulation</a:t>
            </a:r>
          </a:p>
          <a:p>
            <a:pPr marL="324000" lvl="1" indent="0">
              <a:buNone/>
            </a:pPr>
            <a:r>
              <a:rPr lang="en-US" dirty="0"/>
              <a:t>The scroll will taste like honey going down, but is going to leave a bitter taste (God’s commandments)</a:t>
            </a:r>
          </a:p>
          <a:p>
            <a:pPr lvl="1"/>
            <a:r>
              <a:rPr lang="en-US" sz="3300" b="1" dirty="0"/>
              <a:t>Two witnesses </a:t>
            </a:r>
          </a:p>
          <a:p>
            <a:pPr marL="324000" lvl="1" indent="0">
              <a:buNone/>
            </a:pPr>
            <a:r>
              <a:rPr lang="en-US" dirty="0"/>
              <a:t>God always sends us witnesses even in hard times. </a:t>
            </a:r>
            <a:r>
              <a:rPr lang="en-CA" dirty="0"/>
              <a:t>They stand in the face of the Antichrist to resist him and witnesses to the light, and jealous. They perform miracles and die as martyrs, then rise after 3.5 days, and God raises them to heaven</a:t>
            </a:r>
            <a:endParaRPr lang="en-US" dirty="0"/>
          </a:p>
          <a:p>
            <a:pPr marL="324000" lvl="1" indent="0">
              <a:buNone/>
            </a:pPr>
            <a:r>
              <a:rPr lang="en-US" dirty="0"/>
              <a:t>Some church fathers say these two are </a:t>
            </a:r>
            <a:r>
              <a:rPr lang="en-US" b="1" dirty="0"/>
              <a:t>Elijah and Enoch</a:t>
            </a:r>
          </a:p>
          <a:p>
            <a:pPr marL="324000" lvl="1" indent="0">
              <a:buNone/>
            </a:pPr>
            <a:endParaRPr lang="en-US" dirty="0"/>
          </a:p>
          <a:p>
            <a:endParaRPr lang="en-US" dirty="0"/>
          </a:p>
          <a:p>
            <a:endParaRPr lang="en-CA" dirty="0"/>
          </a:p>
        </p:txBody>
      </p:sp>
      <p:pic>
        <p:nvPicPr>
          <p:cNvPr id="7170" name="Picture 2" descr="Image result for the small scroll revelation bitter and sweet">
            <a:extLst>
              <a:ext uri="{FF2B5EF4-FFF2-40B4-BE49-F238E27FC236}">
                <a16:creationId xmlns:a16="http://schemas.microsoft.com/office/drawing/2014/main" xmlns="" id="{61EB2F66-BF78-4F94-A99F-78FB1B8A72F1}"/>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9098875" y="1556762"/>
            <a:ext cx="2254951" cy="300660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xmlns="" id="{52D6DD65-3D76-4D64-AC8C-568E94A22284}"/>
              </a:ext>
            </a:extLst>
          </p:cNvPr>
          <p:cNvPicPr>
            <a:picLocks noChangeAspect="1"/>
          </p:cNvPicPr>
          <p:nvPr/>
        </p:nvPicPr>
        <p:blipFill>
          <a:blip r:embed="rId4"/>
          <a:stretch>
            <a:fillRect/>
          </a:stretch>
        </p:blipFill>
        <p:spPr>
          <a:xfrm>
            <a:off x="581192" y="5503117"/>
            <a:ext cx="1817720" cy="1305453"/>
          </a:xfrm>
          <a:prstGeom prst="rect">
            <a:avLst/>
          </a:prstGeom>
        </p:spPr>
      </p:pic>
      <p:sp>
        <p:nvSpPr>
          <p:cNvPr id="5" name="Rectangle 4">
            <a:extLst>
              <a:ext uri="{FF2B5EF4-FFF2-40B4-BE49-F238E27FC236}">
                <a16:creationId xmlns:a16="http://schemas.microsoft.com/office/drawing/2014/main" xmlns="" id="{BAAD3164-1718-4A55-A214-90055AECA11E}"/>
              </a:ext>
            </a:extLst>
          </p:cNvPr>
          <p:cNvSpPr/>
          <p:nvPr/>
        </p:nvSpPr>
        <p:spPr>
          <a:xfrm>
            <a:off x="2398912" y="5924939"/>
            <a:ext cx="8517904" cy="677108"/>
          </a:xfrm>
          <a:prstGeom prst="rect">
            <a:avLst/>
          </a:prstGeom>
          <a:ln>
            <a:solidFill>
              <a:schemeClr val="tx1"/>
            </a:solidFill>
          </a:ln>
        </p:spPr>
        <p:txBody>
          <a:bodyPr wrap="square">
            <a:spAutoFit/>
          </a:bodyPr>
          <a:lstStyle/>
          <a:p>
            <a:r>
              <a:rPr lang="en-US" sz="2000" b="1" dirty="0">
                <a:solidFill>
                  <a:schemeClr val="accent2"/>
                </a:solidFill>
              </a:rPr>
              <a:t>Justice is here!! </a:t>
            </a:r>
            <a:r>
              <a:rPr lang="en-US" dirty="0"/>
              <a:t>God's reign on Earth has begun.  </a:t>
            </a:r>
          </a:p>
          <a:p>
            <a:r>
              <a:rPr lang="en-US" dirty="0"/>
              <a:t>It’s time for judgement - The faithful are going to be rewarded but non-believers are not</a:t>
            </a:r>
          </a:p>
        </p:txBody>
      </p:sp>
    </p:spTree>
    <p:extLst>
      <p:ext uri="{BB962C8B-B14F-4D97-AF65-F5344CB8AC3E}">
        <p14:creationId xmlns:p14="http://schemas.microsoft.com/office/powerpoint/2010/main" val="2069214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A4AB12-201F-4F7E-94B7-43025FA3B35C}"/>
              </a:ext>
            </a:extLst>
          </p:cNvPr>
          <p:cNvSpPr>
            <a:spLocks noGrp="1"/>
          </p:cNvSpPr>
          <p:nvPr>
            <p:ph type="title"/>
          </p:nvPr>
        </p:nvSpPr>
        <p:spPr/>
        <p:txBody>
          <a:bodyPr>
            <a:normAutofit/>
          </a:bodyPr>
          <a:lstStyle/>
          <a:p>
            <a:r>
              <a:rPr lang="en-CA" sz="3600" b="1" dirty="0">
                <a:solidFill>
                  <a:schemeClr val="bg2">
                    <a:lumMod val="75000"/>
                  </a:schemeClr>
                </a:solidFill>
              </a:rPr>
              <a:t>Ch.12: </a:t>
            </a:r>
            <a:r>
              <a:rPr lang="en-CA" sz="3600" dirty="0"/>
              <a:t>the church and the devil </a:t>
            </a:r>
          </a:p>
        </p:txBody>
      </p:sp>
      <p:sp>
        <p:nvSpPr>
          <p:cNvPr id="3" name="Content Placeholder 2">
            <a:extLst>
              <a:ext uri="{FF2B5EF4-FFF2-40B4-BE49-F238E27FC236}">
                <a16:creationId xmlns:a16="http://schemas.microsoft.com/office/drawing/2014/main" xmlns="" id="{83D9BBF8-0C8D-46DB-A1E7-3F8DEE8E2BB3}"/>
              </a:ext>
            </a:extLst>
          </p:cNvPr>
          <p:cNvSpPr>
            <a:spLocks noGrp="1"/>
          </p:cNvSpPr>
          <p:nvPr>
            <p:ph idx="1"/>
          </p:nvPr>
        </p:nvSpPr>
        <p:spPr>
          <a:xfrm>
            <a:off x="419023" y="1836575"/>
            <a:ext cx="7415851" cy="4927600"/>
          </a:xfrm>
        </p:spPr>
        <p:txBody>
          <a:bodyPr>
            <a:normAutofit fontScale="92500" lnSpcReduction="10000"/>
          </a:bodyPr>
          <a:lstStyle/>
          <a:p>
            <a:r>
              <a:rPr lang="en-US" dirty="0"/>
              <a:t>John sees a </a:t>
            </a:r>
            <a:r>
              <a:rPr lang="en-US" sz="2400" dirty="0">
                <a:solidFill>
                  <a:schemeClr val="accent2"/>
                </a:solidFill>
              </a:rPr>
              <a:t>woman </a:t>
            </a:r>
            <a:r>
              <a:rPr lang="en-US" b="1" dirty="0"/>
              <a:t>(church) </a:t>
            </a:r>
            <a:r>
              <a:rPr lang="en-US" dirty="0"/>
              <a:t>clothed with </a:t>
            </a:r>
            <a:r>
              <a:rPr lang="en-US" sz="2400" dirty="0">
                <a:solidFill>
                  <a:schemeClr val="accent2"/>
                </a:solidFill>
              </a:rPr>
              <a:t>sun </a:t>
            </a:r>
            <a:r>
              <a:rPr lang="en-US" b="1" dirty="0"/>
              <a:t>(united with Christ) </a:t>
            </a:r>
            <a:r>
              <a:rPr lang="en-US" dirty="0"/>
              <a:t>with the </a:t>
            </a:r>
            <a:r>
              <a:rPr lang="en-US" sz="2400" dirty="0">
                <a:solidFill>
                  <a:schemeClr val="accent2"/>
                </a:solidFill>
              </a:rPr>
              <a:t>moon </a:t>
            </a:r>
            <a:r>
              <a:rPr lang="en-US" b="1" dirty="0"/>
              <a:t>(saints) </a:t>
            </a:r>
            <a:r>
              <a:rPr lang="en-US" dirty="0"/>
              <a:t>under her feet, and she wears a crown of </a:t>
            </a:r>
            <a:r>
              <a:rPr lang="en-US" sz="2400" dirty="0">
                <a:solidFill>
                  <a:schemeClr val="accent2"/>
                </a:solidFill>
              </a:rPr>
              <a:t>12 stars </a:t>
            </a:r>
            <a:r>
              <a:rPr lang="en-US" b="1" dirty="0"/>
              <a:t>(disciples – crown of the NT)</a:t>
            </a:r>
          </a:p>
          <a:p>
            <a:r>
              <a:rPr lang="en-US" dirty="0"/>
              <a:t>The woman is in the middle of </a:t>
            </a:r>
            <a:r>
              <a:rPr lang="en-US" sz="2400" dirty="0">
                <a:solidFill>
                  <a:schemeClr val="accent2"/>
                </a:solidFill>
              </a:rPr>
              <a:t>giving birth </a:t>
            </a:r>
            <a:r>
              <a:rPr lang="en-US" b="1" dirty="0"/>
              <a:t>(waiting for salvation) </a:t>
            </a:r>
          </a:p>
          <a:p>
            <a:r>
              <a:rPr lang="en-US" dirty="0"/>
              <a:t>A huge </a:t>
            </a:r>
            <a:r>
              <a:rPr lang="en-US" sz="2400" dirty="0">
                <a:solidFill>
                  <a:schemeClr val="accent2"/>
                </a:solidFill>
              </a:rPr>
              <a:t>red dragon </a:t>
            </a:r>
            <a:r>
              <a:rPr lang="en-US" b="1" dirty="0"/>
              <a:t>(the devil) </a:t>
            </a:r>
            <a:r>
              <a:rPr lang="en-US" dirty="0"/>
              <a:t>heads over to the woman to gobble her up once she finishes giving birth. </a:t>
            </a:r>
          </a:p>
          <a:p>
            <a:r>
              <a:rPr lang="en-US" dirty="0"/>
              <a:t>The woman delivers a baby boy who is promptly taken up into Heaven </a:t>
            </a:r>
            <a:r>
              <a:rPr lang="en-US" b="1" dirty="0"/>
              <a:t>(resurrection and ascension) </a:t>
            </a:r>
            <a:r>
              <a:rPr lang="en-US" dirty="0"/>
              <a:t>and the woman runs away.</a:t>
            </a:r>
          </a:p>
          <a:p>
            <a:pPr marL="0" indent="0">
              <a:spcBef>
                <a:spcPts val="0"/>
              </a:spcBef>
              <a:buNone/>
            </a:pPr>
            <a:endParaRPr lang="en-US" sz="2200" dirty="0"/>
          </a:p>
          <a:p>
            <a:pPr marL="0" indent="0" algn="ctr">
              <a:spcBef>
                <a:spcPts val="0"/>
              </a:spcBef>
              <a:buNone/>
            </a:pPr>
            <a:r>
              <a:rPr lang="en-CA" sz="2600" b="1" dirty="0" err="1">
                <a:solidFill>
                  <a:schemeClr val="tx1"/>
                </a:solidFill>
              </a:rPr>
              <a:t>Inspite</a:t>
            </a:r>
            <a:r>
              <a:rPr lang="en-CA" sz="2600" b="1" dirty="0">
                <a:solidFill>
                  <a:schemeClr val="tx1"/>
                </a:solidFill>
              </a:rPr>
              <a:t> of the severity of the war, the Church, </a:t>
            </a:r>
          </a:p>
          <a:p>
            <a:pPr marL="0" indent="0" algn="ctr">
              <a:spcBef>
                <a:spcPts val="0"/>
              </a:spcBef>
              <a:buNone/>
            </a:pPr>
            <a:r>
              <a:rPr lang="en-CA" sz="2600" b="1" dirty="0">
                <a:solidFill>
                  <a:schemeClr val="tx1"/>
                </a:solidFill>
              </a:rPr>
              <a:t>remains preserved in her Groom's hand</a:t>
            </a:r>
          </a:p>
          <a:p>
            <a:pPr marL="0" indent="0" algn="ctr">
              <a:spcBef>
                <a:spcPts val="0"/>
              </a:spcBef>
              <a:buNone/>
            </a:pPr>
            <a:endParaRPr lang="en-US" dirty="0"/>
          </a:p>
          <a:p>
            <a:r>
              <a:rPr lang="en-US" dirty="0"/>
              <a:t>Then war breaks out in Heaven. Michael the Archangel and his band of angel soldiers attack the Dragon and manage to throw him out of Heaven.</a:t>
            </a:r>
          </a:p>
        </p:txBody>
      </p:sp>
      <p:pic>
        <p:nvPicPr>
          <p:cNvPr id="8196" name="Picture 4" descr="Image result for woman clothed with sun revelation">
            <a:extLst>
              <a:ext uri="{FF2B5EF4-FFF2-40B4-BE49-F238E27FC236}">
                <a16:creationId xmlns:a16="http://schemas.microsoft.com/office/drawing/2014/main" xmlns="" id="{DECCDF82-1F99-4AB3-8140-0C4741F617E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481"/>
          <a:stretch/>
        </p:blipFill>
        <p:spPr bwMode="auto">
          <a:xfrm>
            <a:off x="8065052" y="1930400"/>
            <a:ext cx="3695754" cy="4739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450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9CBD5CF-A021-4014-85BC-5FEE7E66D288}"/>
              </a:ext>
            </a:extLst>
          </p:cNvPr>
          <p:cNvSpPr>
            <a:spLocks noGrp="1"/>
          </p:cNvSpPr>
          <p:nvPr>
            <p:ph type="title"/>
          </p:nvPr>
        </p:nvSpPr>
        <p:spPr/>
        <p:txBody>
          <a:bodyPr>
            <a:normAutofit/>
          </a:bodyPr>
          <a:lstStyle/>
          <a:p>
            <a:r>
              <a:rPr lang="en-CA" sz="3600" b="1" dirty="0">
                <a:solidFill>
                  <a:schemeClr val="tx2">
                    <a:lumMod val="40000"/>
                    <a:lumOff val="60000"/>
                  </a:schemeClr>
                </a:solidFill>
              </a:rPr>
              <a:t>Ch. 13-14: </a:t>
            </a:r>
            <a:r>
              <a:rPr lang="en-CA" sz="3600" dirty="0"/>
              <a:t> Evil triangle but not for long</a:t>
            </a:r>
          </a:p>
        </p:txBody>
      </p:sp>
      <p:sp>
        <p:nvSpPr>
          <p:cNvPr id="3" name="Content Placeholder 2">
            <a:extLst>
              <a:ext uri="{FF2B5EF4-FFF2-40B4-BE49-F238E27FC236}">
                <a16:creationId xmlns:a16="http://schemas.microsoft.com/office/drawing/2014/main" xmlns="" id="{3DCF2E0A-9907-43F5-B3F1-1683CEAD3B5F}"/>
              </a:ext>
            </a:extLst>
          </p:cNvPr>
          <p:cNvSpPr>
            <a:spLocks noGrp="1"/>
          </p:cNvSpPr>
          <p:nvPr>
            <p:ph idx="1"/>
          </p:nvPr>
        </p:nvSpPr>
        <p:spPr>
          <a:xfrm>
            <a:off x="478555" y="2255141"/>
            <a:ext cx="5147803" cy="3035316"/>
          </a:xfrm>
          <a:solidFill>
            <a:schemeClr val="tx1"/>
          </a:solidFill>
        </p:spPr>
        <p:txBody>
          <a:bodyPr>
            <a:normAutofit/>
          </a:bodyPr>
          <a:lstStyle/>
          <a:p>
            <a:r>
              <a:rPr lang="en-US" sz="2000" dirty="0">
                <a:solidFill>
                  <a:schemeClr val="bg1"/>
                </a:solidFill>
              </a:rPr>
              <a:t>The war is tough – Dragon and 2 beasts!</a:t>
            </a:r>
          </a:p>
          <a:p>
            <a:pPr lvl="1">
              <a:buFont typeface="Wingdings" panose="05000000000000000000" pitchFamily="2" charset="2"/>
              <a:buChar char="Ø"/>
            </a:pPr>
            <a:r>
              <a:rPr lang="en-US" sz="1800" b="1" dirty="0">
                <a:solidFill>
                  <a:schemeClr val="accent2"/>
                </a:solidFill>
              </a:rPr>
              <a:t>Sea beast: </a:t>
            </a:r>
            <a:r>
              <a:rPr lang="en-US" sz="1800" dirty="0">
                <a:solidFill>
                  <a:schemeClr val="bg1"/>
                </a:solidFill>
              </a:rPr>
              <a:t>Some fathers say it’s atheism</a:t>
            </a:r>
            <a:endParaRPr lang="en-US" sz="2000" dirty="0">
              <a:solidFill>
                <a:schemeClr val="bg1"/>
              </a:solidFill>
            </a:endParaRPr>
          </a:p>
          <a:p>
            <a:pPr lvl="1">
              <a:buFont typeface="Wingdings" panose="05000000000000000000" pitchFamily="2" charset="2"/>
              <a:buChar char="Ø"/>
            </a:pPr>
            <a:r>
              <a:rPr lang="en-US" sz="1800" b="1" dirty="0">
                <a:solidFill>
                  <a:schemeClr val="accent2"/>
                </a:solidFill>
              </a:rPr>
              <a:t>Earth beast: </a:t>
            </a:r>
            <a:r>
              <a:rPr lang="en-US" sz="1800" dirty="0">
                <a:solidFill>
                  <a:schemeClr val="bg1"/>
                </a:solidFill>
              </a:rPr>
              <a:t>It is very powerful and will have a specific “sign” – may be Romans or ISIS, etc.</a:t>
            </a:r>
          </a:p>
          <a:p>
            <a:r>
              <a:rPr lang="en-US" sz="2000" dirty="0">
                <a:solidFill>
                  <a:schemeClr val="bg1"/>
                </a:solidFill>
              </a:rPr>
              <a:t>This stayed for </a:t>
            </a:r>
            <a:r>
              <a:rPr lang="en-US" sz="2000" b="1" dirty="0">
                <a:solidFill>
                  <a:schemeClr val="bg1"/>
                </a:solidFill>
              </a:rPr>
              <a:t>42 months </a:t>
            </a:r>
          </a:p>
          <a:p>
            <a:pPr marL="0" indent="0">
              <a:buNone/>
            </a:pPr>
            <a:r>
              <a:rPr lang="en-US" sz="2000" dirty="0">
                <a:solidFill>
                  <a:schemeClr val="bg1"/>
                </a:solidFill>
              </a:rPr>
              <a:t>= 3.5 years (half the 7 – only temporarily)</a:t>
            </a:r>
          </a:p>
        </p:txBody>
      </p:sp>
      <p:pic>
        <p:nvPicPr>
          <p:cNvPr id="9218" name="Picture 2" descr="Related image">
            <a:extLst>
              <a:ext uri="{FF2B5EF4-FFF2-40B4-BE49-F238E27FC236}">
                <a16:creationId xmlns:a16="http://schemas.microsoft.com/office/drawing/2014/main" xmlns="" id="{1ECE6E17-6C4A-418C-BBBD-ED6150711C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2931" y="2255141"/>
            <a:ext cx="5711854" cy="441338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xmlns="" id="{EF90BF41-7F7D-4A59-8ED2-AE59B946F9ED}"/>
              </a:ext>
            </a:extLst>
          </p:cNvPr>
          <p:cNvSpPr/>
          <p:nvPr/>
        </p:nvSpPr>
        <p:spPr>
          <a:xfrm>
            <a:off x="407401" y="1885809"/>
            <a:ext cx="878767" cy="369332"/>
          </a:xfrm>
          <a:prstGeom prst="rect">
            <a:avLst/>
          </a:prstGeom>
        </p:spPr>
        <p:txBody>
          <a:bodyPr wrap="none">
            <a:spAutoFit/>
          </a:bodyPr>
          <a:lstStyle/>
          <a:p>
            <a:r>
              <a:rPr lang="en-US" b="1" dirty="0">
                <a:solidFill>
                  <a:schemeClr val="accent2"/>
                </a:solidFill>
              </a:rPr>
              <a:t>Ch 13 </a:t>
            </a:r>
            <a:endParaRPr lang="en-CA" b="1" dirty="0"/>
          </a:p>
        </p:txBody>
      </p:sp>
      <p:sp>
        <p:nvSpPr>
          <p:cNvPr id="7" name="Rectangle 6">
            <a:extLst>
              <a:ext uri="{FF2B5EF4-FFF2-40B4-BE49-F238E27FC236}">
                <a16:creationId xmlns:a16="http://schemas.microsoft.com/office/drawing/2014/main" xmlns="" id="{CF8B623C-DD72-4700-8CF7-E31797233CCB}"/>
              </a:ext>
            </a:extLst>
          </p:cNvPr>
          <p:cNvSpPr/>
          <p:nvPr/>
        </p:nvSpPr>
        <p:spPr>
          <a:xfrm>
            <a:off x="5752813" y="1885809"/>
            <a:ext cx="878767" cy="369332"/>
          </a:xfrm>
          <a:prstGeom prst="rect">
            <a:avLst/>
          </a:prstGeom>
        </p:spPr>
        <p:txBody>
          <a:bodyPr wrap="none">
            <a:spAutoFit/>
          </a:bodyPr>
          <a:lstStyle/>
          <a:p>
            <a:r>
              <a:rPr lang="en-US" b="1" dirty="0">
                <a:solidFill>
                  <a:schemeClr val="accent2"/>
                </a:solidFill>
              </a:rPr>
              <a:t>Ch 14 </a:t>
            </a:r>
            <a:endParaRPr lang="en-CA" b="1" dirty="0"/>
          </a:p>
        </p:txBody>
      </p:sp>
      <p:sp>
        <p:nvSpPr>
          <p:cNvPr id="6" name="Rectangle 5">
            <a:extLst>
              <a:ext uri="{FF2B5EF4-FFF2-40B4-BE49-F238E27FC236}">
                <a16:creationId xmlns:a16="http://schemas.microsoft.com/office/drawing/2014/main" xmlns="" id="{B678EF89-FE3A-46D4-AA74-0D2939C52E35}"/>
              </a:ext>
            </a:extLst>
          </p:cNvPr>
          <p:cNvSpPr/>
          <p:nvPr/>
        </p:nvSpPr>
        <p:spPr>
          <a:xfrm>
            <a:off x="193225" y="5460310"/>
            <a:ext cx="6096000" cy="369332"/>
          </a:xfrm>
          <a:prstGeom prst="rect">
            <a:avLst/>
          </a:prstGeom>
        </p:spPr>
        <p:txBody>
          <a:bodyPr>
            <a:spAutoFit/>
          </a:bodyPr>
          <a:lstStyle/>
          <a:p>
            <a:r>
              <a:rPr lang="en-US" dirty="0"/>
              <a:t>The Lamb standing on Mount Zion with the144,000 Elect. </a:t>
            </a:r>
          </a:p>
        </p:txBody>
      </p:sp>
      <p:sp>
        <p:nvSpPr>
          <p:cNvPr id="10" name="Rectangle 9">
            <a:extLst>
              <a:ext uri="{FF2B5EF4-FFF2-40B4-BE49-F238E27FC236}">
                <a16:creationId xmlns:a16="http://schemas.microsoft.com/office/drawing/2014/main" xmlns="" id="{09DE7B60-EE0F-4618-B62E-9458B9E274C4}"/>
              </a:ext>
            </a:extLst>
          </p:cNvPr>
          <p:cNvSpPr/>
          <p:nvPr/>
        </p:nvSpPr>
        <p:spPr>
          <a:xfrm>
            <a:off x="96196" y="5814829"/>
            <a:ext cx="5999804" cy="369332"/>
          </a:xfrm>
          <a:prstGeom prst="rect">
            <a:avLst/>
          </a:prstGeom>
        </p:spPr>
        <p:txBody>
          <a:bodyPr wrap="square">
            <a:spAutoFit/>
          </a:bodyPr>
          <a:lstStyle/>
          <a:p>
            <a:r>
              <a:rPr lang="en-US" dirty="0"/>
              <a:t>The Son of man is reaping the faithful people from the Earth</a:t>
            </a:r>
            <a:endParaRPr lang="en-CA" dirty="0"/>
          </a:p>
        </p:txBody>
      </p:sp>
      <p:cxnSp>
        <p:nvCxnSpPr>
          <p:cNvPr id="12" name="Straight Arrow Connector 11">
            <a:extLst>
              <a:ext uri="{FF2B5EF4-FFF2-40B4-BE49-F238E27FC236}">
                <a16:creationId xmlns:a16="http://schemas.microsoft.com/office/drawing/2014/main" xmlns="" id="{07E341C5-43CE-48DE-B43A-990F498D2067}"/>
              </a:ext>
            </a:extLst>
          </p:cNvPr>
          <p:cNvCxnSpPr>
            <a:cxnSpLocks/>
          </p:cNvCxnSpPr>
          <p:nvPr/>
        </p:nvCxnSpPr>
        <p:spPr>
          <a:xfrm>
            <a:off x="4495430" y="6390194"/>
            <a:ext cx="11309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436758"/>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65359"/>
      </a:accent1>
      <a:accent2>
        <a:srgbClr val="ED8428"/>
      </a:accent2>
      <a:accent3>
        <a:srgbClr val="E6C46D"/>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docProps/app.xml><?xml version="1.0" encoding="utf-8"?>
<Properties xmlns="http://schemas.openxmlformats.org/officeDocument/2006/extended-properties" xmlns:vt="http://schemas.openxmlformats.org/officeDocument/2006/docPropsVTypes">
  <Template>TM03457464[[fn=Dividend]]</Template>
  <TotalTime>1867</TotalTime>
  <Words>1306</Words>
  <Application>Microsoft Macintosh PowerPoint</Application>
  <PresentationFormat>Widescreen</PresentationFormat>
  <Paragraphs>134</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Gill Sans MT</vt:lpstr>
      <vt:lpstr>Wingdings</vt:lpstr>
      <vt:lpstr>Wingdings 2</vt:lpstr>
      <vt:lpstr>Dividend</vt:lpstr>
      <vt:lpstr>Book of Revelations</vt:lpstr>
      <vt:lpstr>RECAP &amp; OVERVIEW</vt:lpstr>
      <vt:lpstr>Ch. 5: Seals intro</vt:lpstr>
      <vt:lpstr>Ch. 6: THE seals</vt:lpstr>
      <vt:lpstr>Ch. 7: Tickets to Heaven</vt:lpstr>
      <vt:lpstr>Ch. 8-9:  TRUMPET WARNINGS</vt:lpstr>
      <vt:lpstr>Ch. 10-11: God’s attitude</vt:lpstr>
      <vt:lpstr>Ch.12: the church and the devil </vt:lpstr>
      <vt:lpstr>Ch. 13-14:  Evil triangle but not for long</vt:lpstr>
      <vt:lpstr>Ch. 15 – 16: FINAL WARNINGS (SERIOUSLY)</vt:lpstr>
      <vt:lpstr>Ch. 17 – 20: The END</vt:lpstr>
      <vt:lpstr>Ch. 21-22: HAPPILY EVER AFTER</vt:lpstr>
      <vt:lpstr>BE READY!</vt:lpstr>
      <vt:lpstr>A book of hope</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Book of Revelations</dc:title>
  <dc:creator>Monica Salib</dc:creator>
  <cp:lastModifiedBy>Sam Menshawy</cp:lastModifiedBy>
  <cp:revision>79</cp:revision>
  <dcterms:created xsi:type="dcterms:W3CDTF">2019-10-17T19:05:32Z</dcterms:created>
  <dcterms:modified xsi:type="dcterms:W3CDTF">2020-01-28T01:34:56Z</dcterms:modified>
</cp:coreProperties>
</file>