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7" r:id="rId2"/>
    <p:sldId id="279" r:id="rId3"/>
    <p:sldId id="280" r:id="rId4"/>
    <p:sldId id="281" r:id="rId5"/>
    <p:sldId id="282" r:id="rId6"/>
    <p:sldId id="283" r:id="rId7"/>
    <p:sldId id="284" r:id="rId8"/>
    <p:sldId id="278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43"/>
  </p:normalViewPr>
  <p:slideViewPr>
    <p:cSldViewPr>
      <p:cViewPr varScale="1">
        <p:scale>
          <a:sx n="90" d="100"/>
          <a:sy n="90" d="100"/>
        </p:scale>
        <p:origin x="1744" y="2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notesMaster" Target="notesMasters/notesMaster1.xml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6DF5E8-4672-42C0-A9A7-F4E5E45D374A}" type="datetimeFigureOut">
              <a:rPr lang="en-CA" smtClean="0"/>
              <a:t>2019-12-03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47753D-51A1-4A55-B837-5562970ABD6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000650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8E890B-76A2-4281-B293-974EC91CE8B2}" type="slidenum">
              <a:rPr lang="en-CA" smtClean="0"/>
              <a:pPr/>
              <a:t>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183767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5EDD4-4B2C-4A84-B730-561C82CB9D97}" type="datetimeFigureOut">
              <a:rPr lang="en-CA" smtClean="0"/>
              <a:t>2019-12-03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0C27A-B3A2-4DFC-9DF3-9C5C0614744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138380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5EDD4-4B2C-4A84-B730-561C82CB9D97}" type="datetimeFigureOut">
              <a:rPr lang="en-CA" smtClean="0"/>
              <a:t>2019-12-03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0C27A-B3A2-4DFC-9DF3-9C5C0614744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215941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5EDD4-4B2C-4A84-B730-561C82CB9D97}" type="datetimeFigureOut">
              <a:rPr lang="en-CA" smtClean="0"/>
              <a:t>2019-12-03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0C27A-B3A2-4DFC-9DF3-9C5C0614744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867117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5EDD4-4B2C-4A84-B730-561C82CB9D97}" type="datetimeFigureOut">
              <a:rPr lang="en-CA" smtClean="0"/>
              <a:t>2019-12-03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0C27A-B3A2-4DFC-9DF3-9C5C0614744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40388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5EDD4-4B2C-4A84-B730-561C82CB9D97}" type="datetimeFigureOut">
              <a:rPr lang="en-CA" smtClean="0"/>
              <a:t>2019-12-03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0C27A-B3A2-4DFC-9DF3-9C5C0614744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000690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5EDD4-4B2C-4A84-B730-561C82CB9D97}" type="datetimeFigureOut">
              <a:rPr lang="en-CA" smtClean="0"/>
              <a:t>2019-12-03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0C27A-B3A2-4DFC-9DF3-9C5C0614744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09208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5EDD4-4B2C-4A84-B730-561C82CB9D97}" type="datetimeFigureOut">
              <a:rPr lang="en-CA" smtClean="0"/>
              <a:t>2019-12-03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0C27A-B3A2-4DFC-9DF3-9C5C0614744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4964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5EDD4-4B2C-4A84-B730-561C82CB9D97}" type="datetimeFigureOut">
              <a:rPr lang="en-CA" smtClean="0"/>
              <a:t>2019-12-03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0C27A-B3A2-4DFC-9DF3-9C5C0614744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588250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5EDD4-4B2C-4A84-B730-561C82CB9D97}" type="datetimeFigureOut">
              <a:rPr lang="en-CA" smtClean="0"/>
              <a:t>2019-12-03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0C27A-B3A2-4DFC-9DF3-9C5C0614744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515297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5EDD4-4B2C-4A84-B730-561C82CB9D97}" type="datetimeFigureOut">
              <a:rPr lang="en-CA" smtClean="0"/>
              <a:t>2019-12-03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0C27A-B3A2-4DFC-9DF3-9C5C0614744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230185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5EDD4-4B2C-4A84-B730-561C82CB9D97}" type="datetimeFigureOut">
              <a:rPr lang="en-CA" smtClean="0"/>
              <a:t>2019-12-03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0C27A-B3A2-4DFC-9DF3-9C5C0614744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295302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C5EDD4-4B2C-4A84-B730-561C82CB9D97}" type="datetimeFigureOut">
              <a:rPr lang="en-CA" smtClean="0"/>
              <a:t>2019-12-03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B0C27A-B3A2-4DFC-9DF3-9C5C0614744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67460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gi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4" Type="http://schemas.openxmlformats.org/officeDocument/2006/relationships/image" Target="../media/image12.jpeg"/><Relationship Id="rId5" Type="http://schemas.openxmlformats.org/officeDocument/2006/relationships/image" Target="../media/image13.gif"/><Relationship Id="rId6" Type="http://schemas.openxmlformats.org/officeDocument/2006/relationships/image" Target="../media/image14.png"/><Relationship Id="rId7" Type="http://schemas.openxmlformats.org/officeDocument/2006/relationships/image" Target="../media/image15.jpeg"/><Relationship Id="rId8" Type="http://schemas.openxmlformats.org/officeDocument/2006/relationships/image" Target="../media/image16.jpeg"/><Relationship Id="rId9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2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4"/>
          <p:cNvSpPr txBox="1">
            <a:spLocks/>
          </p:cNvSpPr>
          <p:nvPr/>
        </p:nvSpPr>
        <p:spPr>
          <a:xfrm>
            <a:off x="467544" y="548680"/>
            <a:ext cx="8229600" cy="12653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>
                <a:solidFill>
                  <a:srgbClr val="00B0F0"/>
                </a:solidFill>
              </a:rPr>
              <a:t>What is a sacrament?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4" name="Subtitle 5"/>
          <p:cNvSpPr txBox="1">
            <a:spLocks/>
          </p:cNvSpPr>
          <p:nvPr/>
        </p:nvSpPr>
        <p:spPr>
          <a:xfrm>
            <a:off x="765920" y="2133600"/>
            <a:ext cx="7632848" cy="36724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smtClean="0">
                <a:solidFill>
                  <a:schemeClr val="tx1">
                    <a:lumMod val="85000"/>
                  </a:schemeClr>
                </a:solidFill>
                <a:latin typeface="Arial Rounded MT Bold" pitchFamily="34" charset="0"/>
              </a:rPr>
              <a:t>The Church Sacrament is an invisible grace we receive by practicing a visible rite, and a visible sign or substance performed by a priest.</a:t>
            </a:r>
            <a:endParaRPr lang="en-US" sz="4000" dirty="0">
              <a:solidFill>
                <a:schemeClr val="tx1">
                  <a:lumMod val="85000"/>
                </a:schemeClr>
              </a:solidFill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5621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Repentance</a:t>
            </a:r>
            <a:endParaRPr lang="en-CA" dirty="0">
              <a:ln w="18415" cmpd="sng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600200"/>
            <a:ext cx="5194920" cy="4525963"/>
          </a:xfr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en-US" dirty="0" smtClean="0"/>
              <a:t>Do we feel bad that sin hurts my relationship with God?</a:t>
            </a:r>
          </a:p>
          <a:p>
            <a:r>
              <a:rPr lang="en-US" dirty="0" smtClean="0"/>
              <a:t>Do we feel bad that my sin breaks God’s heart? </a:t>
            </a:r>
          </a:p>
          <a:p>
            <a:r>
              <a:rPr lang="en-CA" dirty="0" smtClean="0"/>
              <a:t>Do we feel bad that our sin is what caused Jesus to be nailed to the Cross, suffer, and die for us?</a:t>
            </a:r>
            <a:endParaRPr lang="en-CA" dirty="0"/>
          </a:p>
        </p:txBody>
      </p:sp>
      <p:pic>
        <p:nvPicPr>
          <p:cNvPr id="17410" name="Picture 2" descr="http://growabrain.typepad.com/photos/uncategorized/jesus_nails_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2080041"/>
            <a:ext cx="3923928" cy="477795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29290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404664"/>
            <a:ext cx="8229600" cy="4525963"/>
          </a:xfrm>
        </p:spPr>
        <p:txBody>
          <a:bodyPr/>
          <a:lstStyle/>
          <a:p>
            <a:r>
              <a:rPr lang="en-CA" dirty="0" smtClean="0"/>
              <a:t>Repentance means changing direction.</a:t>
            </a:r>
          </a:p>
          <a:p>
            <a:r>
              <a:rPr lang="en-CA" dirty="0" smtClean="0"/>
              <a:t>Can’t say I’ve repented if I’m not planning on changing or stopping my sin. </a:t>
            </a:r>
          </a:p>
          <a:p>
            <a:r>
              <a:rPr lang="en-CA" dirty="0" smtClean="0"/>
              <a:t>Can’t say I’ve repented from lying, if lie again tomorrow! </a:t>
            </a:r>
            <a:endParaRPr lang="en-CA" dirty="0"/>
          </a:p>
        </p:txBody>
      </p:sp>
      <p:pic>
        <p:nvPicPr>
          <p:cNvPr id="4" name="Picture 4" descr="Image"/>
          <p:cNvPicPr>
            <a:picLocks noChangeAspect="1" noChangeArrowheads="1"/>
          </p:cNvPicPr>
          <p:nvPr/>
        </p:nvPicPr>
        <p:blipFill>
          <a:blip r:embed="rId2" cstate="print"/>
          <a:srcRect t="7161" b="17507"/>
          <a:stretch>
            <a:fillRect/>
          </a:stretch>
        </p:blipFill>
        <p:spPr bwMode="auto">
          <a:xfrm>
            <a:off x="3059832" y="3257600"/>
            <a:ext cx="6480720" cy="3600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94895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Repentance</a:t>
            </a:r>
            <a:endParaRPr lang="en-CA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412776"/>
            <a:ext cx="5688632" cy="504056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en-CA" dirty="0" smtClean="0"/>
              <a:t>Sin is something that God hates, and that we should hate too! </a:t>
            </a:r>
          </a:p>
          <a:p>
            <a:r>
              <a:rPr lang="en-CA" dirty="0" smtClean="0"/>
              <a:t>Must be sad over our sin!</a:t>
            </a:r>
          </a:p>
          <a:p>
            <a:r>
              <a:rPr lang="en-CA" dirty="0" smtClean="0"/>
              <a:t>Must stop that which causes me to sin. </a:t>
            </a:r>
          </a:p>
          <a:p>
            <a:r>
              <a:rPr lang="en-CA" dirty="0" smtClean="0"/>
              <a:t>Must go to the root. </a:t>
            </a:r>
          </a:p>
          <a:p>
            <a:r>
              <a:rPr lang="en-CA" dirty="0" smtClean="0"/>
              <a:t>Need to </a:t>
            </a:r>
            <a:r>
              <a:rPr lang="en-CA" sz="3600" b="1" cap="all" dirty="0" smtClean="0">
                <a:ln w="9000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CHANGE</a:t>
            </a:r>
            <a:endParaRPr lang="en-CA" dirty="0" smtClean="0">
              <a:ln w="9000" cmpd="sng">
                <a:solidFill>
                  <a:schemeClr val="accent6">
                    <a:lumMod val="50000"/>
                  </a:scheme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n-CA" dirty="0" smtClean="0"/>
              <a:t>The feeling we get after sinning, (repentance), makes us not want to do the sin again!</a:t>
            </a:r>
            <a:endParaRPr lang="en-CA" dirty="0"/>
          </a:p>
        </p:txBody>
      </p:sp>
      <p:pic>
        <p:nvPicPr>
          <p:cNvPr id="6" name="Picture 2" descr="http://2.bp.blogspot.com/_Me4N-XwXruc/TTwTfSRc5CI/AAAAAAAAASo/h1eCPg_vcbw/s1600/repentuturn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084168" y="1412776"/>
            <a:ext cx="2843808" cy="50405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44781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>
                <a:ln w="18415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Repentance</a:t>
            </a:r>
            <a:endParaRPr lang="en-CA" dirty="0">
              <a:ln w="18415" cmpd="sng">
                <a:solidFill>
                  <a:srgbClr val="7030A0"/>
                </a:solidFill>
                <a:prstDash val="solid"/>
              </a:ln>
              <a:solidFill>
                <a:srgbClr val="7030A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496" y="1268760"/>
            <a:ext cx="5112568" cy="5184576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CA" sz="2400" dirty="0" smtClean="0"/>
              <a:t>Have you ever seen dishes that were really dirty for days and weren’t washed? </a:t>
            </a:r>
          </a:p>
          <a:p>
            <a:r>
              <a:rPr lang="en-CA" sz="2400" dirty="0" smtClean="0"/>
              <a:t>Isn’t it harder to wash them the longer they have stayed dirty?</a:t>
            </a:r>
          </a:p>
          <a:p>
            <a:r>
              <a:rPr lang="en-CA" sz="2400" dirty="0" smtClean="0"/>
              <a:t>The longer we leave dishes unwashed, the harder it is to remove the stains.</a:t>
            </a:r>
          </a:p>
          <a:p>
            <a:r>
              <a:rPr lang="en-CA" sz="2400" dirty="0" smtClean="0"/>
              <a:t> If I keep living with my sin, it is going to be harder to overcome it. </a:t>
            </a:r>
          </a:p>
          <a:p>
            <a:r>
              <a:rPr lang="en-CA" sz="2400" dirty="0" smtClean="0"/>
              <a:t>If I repent and get rid of it right away, it’s a lot easier to overcome it!</a:t>
            </a:r>
            <a:endParaRPr lang="en-CA" sz="2400" dirty="0"/>
          </a:p>
        </p:txBody>
      </p:sp>
      <p:pic>
        <p:nvPicPr>
          <p:cNvPr id="15362" name="Picture 2" descr="http://3.bp.blogspot.com/_W8k_-zfUyVg/S3C4tiWqCRI/AAAAAAAABwg/2xvUVc3idGo/s320/Dirty_Dish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1340768"/>
            <a:ext cx="3744414" cy="28083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22323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4" name="Picture 8" descr="http://3.bp.blogspot.com/_I-NV8Yc3DQQ/TKYhlJCbT9I/AAAAAAAAALw/W0Wmk84gzm8/s1600/big-heart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268760"/>
            <a:ext cx="5115766" cy="3828679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Repentance</a:t>
            </a:r>
            <a:endParaRPr lang="en-CA" dirty="0">
              <a:ln w="18415" cmpd="sng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</a:endParaRPr>
          </a:p>
        </p:txBody>
      </p:sp>
      <p:pic>
        <p:nvPicPr>
          <p:cNvPr id="14338" name="Picture 2" descr="http://school.discoveryeducation.com/clipart/images/look---.gif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1916832"/>
            <a:ext cx="3857024" cy="3816424"/>
          </a:xfrm>
          <a:prstGeom prst="rect">
            <a:avLst/>
          </a:prstGeom>
          <a:noFill/>
        </p:spPr>
      </p:pic>
      <p:pic>
        <p:nvPicPr>
          <p:cNvPr id="14350" name="Picture 14" descr="http://gigabiting.com/wp-content/uploads/2009/09/53287-Royalty-Free-RF-Clipart-Illustration-Of-A-Digital-Collage-Of-Body-Parts-Over-Colorful-Circles-Eye-Ear-Hand-Mouth-Nose-300x3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412776"/>
            <a:ext cx="4716016" cy="4716016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4427984" y="1700808"/>
            <a:ext cx="4536504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en-CA" sz="2500" dirty="0" smtClean="0">
                <a:solidFill>
                  <a:schemeClr val="bg1"/>
                </a:solidFill>
              </a:rPr>
              <a:t>Pray and as God to forgive us and help us never do it again</a:t>
            </a:r>
            <a:r>
              <a:rPr lang="en-CA" sz="2400" dirty="0" smtClean="0">
                <a:solidFill>
                  <a:schemeClr val="bg1"/>
                </a:solidFill>
              </a:rPr>
              <a:t>. </a:t>
            </a:r>
          </a:p>
        </p:txBody>
      </p:sp>
      <p:pic>
        <p:nvPicPr>
          <p:cNvPr id="14346" name="Picture 10" descr="http://uploads.ronitbaras.com/2009/01/clip-image002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99592" y="1772816"/>
            <a:ext cx="2393429" cy="3785685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27984" y="1772816"/>
            <a:ext cx="4546848" cy="4752528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 fontScale="77500" lnSpcReduction="20000"/>
          </a:bodyPr>
          <a:lstStyle/>
          <a:p>
            <a:r>
              <a:rPr lang="en-CA" dirty="0" smtClean="0"/>
              <a:t>must examine ourselves daily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Decide with all your heart to stay away from the sin and not go back to it.</a:t>
            </a:r>
            <a:endParaRPr lang="en-CA" dirty="0" smtClean="0"/>
          </a:p>
          <a:p>
            <a:r>
              <a:rPr lang="en-US" dirty="0" smtClean="0"/>
              <a:t>Stay away from anything that makes you sin</a:t>
            </a:r>
            <a:endParaRPr lang="en-CA" dirty="0" smtClean="0"/>
          </a:p>
          <a:p>
            <a:r>
              <a:rPr lang="en-US" dirty="0" smtClean="0"/>
              <a:t>Fight any sinful thoughts with the sign of the cross and don’t think about it.</a:t>
            </a:r>
            <a:endParaRPr lang="en-CA" dirty="0" smtClean="0"/>
          </a:p>
          <a:p>
            <a:endParaRPr lang="en-CA" dirty="0"/>
          </a:p>
        </p:txBody>
      </p:sp>
      <p:sp>
        <p:nvSpPr>
          <p:cNvPr id="12" name="Rectangle 11"/>
          <p:cNvSpPr/>
          <p:nvPr/>
        </p:nvSpPr>
        <p:spPr>
          <a:xfrm>
            <a:off x="5544616" y="2060848"/>
            <a:ext cx="2843808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CA" sz="2500" dirty="0" smtClean="0">
                <a:solidFill>
                  <a:schemeClr val="bg1"/>
                </a:solidFill>
                <a:sym typeface="Wingdings" pitchFamily="2" charset="2"/>
              </a:rPr>
              <a:t> </a:t>
            </a:r>
            <a:r>
              <a:rPr lang="en-US" sz="2500" dirty="0" smtClean="0">
                <a:solidFill>
                  <a:schemeClr val="bg1"/>
                </a:solidFill>
              </a:rPr>
              <a:t>Check senses </a:t>
            </a:r>
          </a:p>
          <a:p>
            <a:pPr>
              <a:buNone/>
            </a:pPr>
            <a:r>
              <a:rPr lang="en-US" sz="2500" dirty="0" smtClean="0">
                <a:solidFill>
                  <a:schemeClr val="bg1"/>
                </a:solidFill>
              </a:rPr>
              <a:t>                         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6746626" y="2447890"/>
            <a:ext cx="1497782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500" dirty="0" smtClean="0">
                <a:solidFill>
                  <a:schemeClr val="bg1"/>
                </a:solidFill>
              </a:rPr>
              <a:t>thoughts, </a:t>
            </a:r>
            <a:endParaRPr lang="en-CA" sz="2500" dirty="0"/>
          </a:p>
        </p:txBody>
      </p:sp>
      <p:sp>
        <p:nvSpPr>
          <p:cNvPr id="14" name="Rectangle 13"/>
          <p:cNvSpPr/>
          <p:nvPr/>
        </p:nvSpPr>
        <p:spPr>
          <a:xfrm>
            <a:off x="6768230" y="2927266"/>
            <a:ext cx="1188146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500" dirty="0" smtClean="0">
                <a:solidFill>
                  <a:schemeClr val="bg1"/>
                </a:solidFill>
              </a:rPr>
              <a:t>deeds…</a:t>
            </a:r>
            <a:endParaRPr lang="en-CA" sz="2500" dirty="0" smtClean="0">
              <a:solidFill>
                <a:schemeClr val="bg1"/>
              </a:solidFill>
            </a:endParaRPr>
          </a:p>
          <a:p>
            <a:endParaRPr lang="en-CA" sz="2500" dirty="0"/>
          </a:p>
        </p:txBody>
      </p:sp>
      <p:pic>
        <p:nvPicPr>
          <p:cNvPr id="14358" name="Picture 22" descr="http://www.clker.com/cliparts/b/r/f/j/a/b/green-action-png-md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9512" y="2924944"/>
            <a:ext cx="4009628" cy="2004814"/>
          </a:xfrm>
          <a:prstGeom prst="rect">
            <a:avLst/>
          </a:prstGeom>
          <a:noFill/>
        </p:spPr>
      </p:pic>
      <p:pic>
        <p:nvPicPr>
          <p:cNvPr id="14360" name="Picture 24" descr="http://www.picturesof.net/_images_300/A_Black_and_White_Cartoon_Boy_Refusing_Sin_Royalty_Free_Clipart_Picture_100802-143450-374053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9512" y="1700808"/>
            <a:ext cx="4096346" cy="3809604"/>
          </a:xfrm>
          <a:prstGeom prst="rect">
            <a:avLst/>
          </a:prstGeom>
          <a:noFill/>
        </p:spPr>
      </p:pic>
      <p:pic>
        <p:nvPicPr>
          <p:cNvPr id="14362" name="Picture 26" descr="http://2.bp.blogspot.com/_dy6XOZjRmSk/SR2KArHYGnI/AAAAAAAABU4/UrSegLEJ04k/s400/Roman_Catholicism_Sign_of_the_Cross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95536" y="1844824"/>
            <a:ext cx="3597226" cy="3811117"/>
          </a:xfrm>
          <a:prstGeom prst="rect">
            <a:avLst/>
          </a:prstGeom>
          <a:noFill/>
        </p:spPr>
      </p:pic>
      <p:pic>
        <p:nvPicPr>
          <p:cNvPr id="14356" name="Picture 20" descr="http://oneyearbibleimages.com/pray_boy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83568" y="1484784"/>
            <a:ext cx="3096344" cy="46445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5" name="Content Placeholder 2"/>
          <p:cNvSpPr txBox="1">
            <a:spLocks/>
          </p:cNvSpPr>
          <p:nvPr/>
        </p:nvSpPr>
        <p:spPr>
          <a:xfrm>
            <a:off x="4355976" y="1697316"/>
            <a:ext cx="4788024" cy="1299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CA" sz="2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Pray and ask God for forgiveness and strength to never do the sin again!</a:t>
            </a:r>
            <a:endParaRPr kumimoji="0" lang="en-CA" sz="25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71771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5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4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4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5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43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43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43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43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43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43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2000" fill="hold"/>
                                        <p:tgtEl>
                                          <p:spTgt spid="14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2000" fill="hold"/>
                                        <p:tgtEl>
                                          <p:spTgt spid="14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1" dur="2000"/>
                                        <p:tgtEl>
                                          <p:spTgt spid="14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2000"/>
                                        <p:tgtEl>
                                          <p:spTgt spid="14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3" grpId="0" build="p" animBg="1"/>
      <p:bldP spid="12" grpId="0"/>
      <p:bldP spid="12" grpId="1"/>
      <p:bldP spid="13" grpId="0"/>
      <p:bldP spid="13" grpId="1"/>
      <p:bldP spid="14" grpId="0"/>
      <p:bldP spid="14" grpId="1"/>
      <p:bldP spid="2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2420888"/>
            <a:ext cx="7941568" cy="1828800"/>
          </a:xfrm>
          <a:gradFill>
            <a:gsLst>
              <a:gs pos="0">
                <a:srgbClr val="00B0F0"/>
              </a:gs>
              <a:gs pos="0">
                <a:schemeClr val="tx2">
                  <a:lumMod val="60000"/>
                  <a:lumOff val="40000"/>
                </a:schemeClr>
              </a:gs>
              <a:gs pos="100000">
                <a:srgbClr val="00B0F0"/>
              </a:gs>
            </a:gsLst>
            <a:path path="circle">
              <a:fillToRect l="100000" t="100000"/>
            </a:path>
          </a:gradFill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pPr>
              <a:buNone/>
            </a:pPr>
            <a:r>
              <a:rPr lang="en-CA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He who covers his sins will not prosper, but whoever confesses and forsakes them will have mercy. (Proverbs 28:13)</a:t>
            </a:r>
          </a:p>
          <a:p>
            <a:pPr>
              <a:buNone/>
            </a:pPr>
            <a:endParaRPr lang="en-CA" dirty="0" smtClean="0"/>
          </a:p>
          <a:p>
            <a:pPr>
              <a:buNone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325891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If I did something bad to someone, must apologize!</a:t>
            </a:r>
          </a:p>
          <a:p>
            <a:endParaRPr lang="en-CA" dirty="0" smtClean="0"/>
          </a:p>
          <a:p>
            <a:r>
              <a:rPr lang="en-CA" dirty="0" smtClean="0"/>
              <a:t>“</a:t>
            </a:r>
            <a:r>
              <a:rPr lang="en-US" dirty="0" smtClean="0"/>
              <a:t>If I have taken anything from anyone by false accusation, I restore fourfold.” (Luke 19:8)</a:t>
            </a:r>
            <a:endParaRPr lang="en-CA" dirty="0" smtClean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726412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cap="all" dirty="0" smtClean="0">
                <a:ln w="9000" cmpd="sng">
                  <a:solidFill>
                    <a:srgbClr val="002060"/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Confession</a:t>
            </a:r>
            <a:endParaRPr lang="en-CA" b="1" cap="all" dirty="0">
              <a:ln w="9000" cmpd="sng">
                <a:solidFill>
                  <a:srgbClr val="002060"/>
                </a:solidFill>
                <a:prstDash val="solid"/>
              </a:ln>
              <a:solidFill>
                <a:schemeClr val="bg1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90892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CA" dirty="0" smtClean="0"/>
              <a:t>Comes only after true repentance. </a:t>
            </a:r>
          </a:p>
          <a:p>
            <a:r>
              <a:rPr lang="en-CA" dirty="0" smtClean="0"/>
              <a:t>Not just saying sorry I did this... must FEEL sorry.</a:t>
            </a:r>
          </a:p>
          <a:p>
            <a:r>
              <a:rPr lang="en-CA" dirty="0" smtClean="0"/>
              <a:t>Confession without repentance is something just on the outside. God looks to our HEART!</a:t>
            </a:r>
          </a:p>
        </p:txBody>
      </p:sp>
      <p:pic>
        <p:nvPicPr>
          <p:cNvPr id="11266" name="Picture 2" descr="http://hamby.files.wordpress.com/2011/05/love12.jpg?w=940&amp;h=240&amp;crop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676774"/>
            <a:ext cx="9144000" cy="21812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65758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Confession</a:t>
            </a:r>
            <a:endParaRPr lang="en-CA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84784"/>
            <a:ext cx="9144000" cy="5373216"/>
          </a:xfr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CA" dirty="0" smtClean="0"/>
              <a:t>Don’t make excuses</a:t>
            </a:r>
          </a:p>
          <a:p>
            <a:pPr>
              <a:buNone/>
            </a:pPr>
            <a:r>
              <a:rPr lang="en-CA" dirty="0" smtClean="0">
                <a:sym typeface="Wingdings" pitchFamily="2" charset="2"/>
              </a:rPr>
              <a:t>        “</a:t>
            </a:r>
            <a:r>
              <a:rPr lang="en-CA" dirty="0" smtClean="0"/>
              <a:t>I didn’t meant to”</a:t>
            </a:r>
          </a:p>
          <a:p>
            <a:pPr>
              <a:buNone/>
            </a:pPr>
            <a:r>
              <a:rPr lang="en-CA" dirty="0" smtClean="0"/>
              <a:t>       </a:t>
            </a:r>
            <a:r>
              <a:rPr lang="en-CA" dirty="0" smtClean="0">
                <a:sym typeface="Wingdings" pitchFamily="2" charset="2"/>
              </a:rPr>
              <a:t></a:t>
            </a:r>
            <a:r>
              <a:rPr lang="en-CA" dirty="0" smtClean="0"/>
              <a:t> “It wasn’t  my fault” </a:t>
            </a:r>
          </a:p>
          <a:p>
            <a:pPr>
              <a:buNone/>
            </a:pPr>
            <a:r>
              <a:rPr lang="en-CA" dirty="0" smtClean="0"/>
              <a:t>       </a:t>
            </a:r>
            <a:r>
              <a:rPr lang="en-CA" dirty="0" smtClean="0">
                <a:sym typeface="Wingdings" pitchFamily="2" charset="2"/>
              </a:rPr>
              <a:t></a:t>
            </a:r>
            <a:r>
              <a:rPr lang="en-CA" dirty="0" smtClean="0"/>
              <a:t> “Someone made me do it”...</a:t>
            </a:r>
          </a:p>
          <a:p>
            <a:pPr>
              <a:buNone/>
            </a:pPr>
            <a:endParaRPr lang="en-CA" dirty="0" smtClean="0"/>
          </a:p>
          <a:p>
            <a:r>
              <a:rPr lang="en-US" dirty="0" smtClean="0"/>
              <a:t>Don’t justify your sin by telling stories around it</a:t>
            </a:r>
          </a:p>
          <a:p>
            <a:r>
              <a:rPr lang="en-US" dirty="0" smtClean="0"/>
              <a:t>Confess everything, don’t hide anything. </a:t>
            </a:r>
          </a:p>
          <a:p>
            <a:r>
              <a:rPr lang="en-US" dirty="0" smtClean="0"/>
              <a:t>At the end, could ask </a:t>
            </a:r>
            <a:r>
              <a:rPr lang="en-US" dirty="0" err="1" smtClean="0"/>
              <a:t>Abouna</a:t>
            </a:r>
            <a:r>
              <a:rPr lang="en-US" dirty="0" smtClean="0"/>
              <a:t> to give you a spiritual exercise to overcome the sin. </a:t>
            </a:r>
          </a:p>
        </p:txBody>
      </p:sp>
      <p:pic>
        <p:nvPicPr>
          <p:cNvPr id="10242" name="Picture 2" descr="http://image.spreadshirt.net/image-server/image/composition/15100588/view/1/producttypecolor/95/type/png/width/280/height/280/it-wasn-t-me_desig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1484784"/>
            <a:ext cx="2667000" cy="2667000"/>
          </a:xfrm>
          <a:prstGeom prst="rect">
            <a:avLst/>
          </a:prstGeom>
          <a:noFill/>
        </p:spPr>
      </p:pic>
      <p:pic>
        <p:nvPicPr>
          <p:cNvPr id="10244" name="Picture 4" descr="http://images2.wikia.nocookie.net/__cb20110706104011/dotd/images/a/a9/600px-Red_x.sv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91673" y="1340768"/>
            <a:ext cx="2952327" cy="295232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53866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>
                <a:ln w="18415" cmpd="sng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Confession</a:t>
            </a:r>
            <a:endParaRPr lang="en-CA" dirty="0">
              <a:ln w="18415" cmpd="sng">
                <a:solidFill>
                  <a:schemeClr val="tx2">
                    <a:lumMod val="60000"/>
                    <a:lumOff val="40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r>
              <a:rPr lang="en-CA" dirty="0" smtClean="0"/>
              <a:t>Must be regular.</a:t>
            </a:r>
          </a:p>
          <a:p>
            <a:r>
              <a:rPr lang="en-CA" dirty="0" smtClean="0"/>
              <a:t>We are confessing to God in the PRESENCE of the priest. </a:t>
            </a:r>
          </a:p>
          <a:p>
            <a:r>
              <a:rPr lang="en-CA" dirty="0" smtClean="0"/>
              <a:t>It is God who forgives us our sins. </a:t>
            </a:r>
          </a:p>
          <a:p>
            <a:r>
              <a:rPr lang="en-CA" dirty="0" smtClean="0"/>
              <a:t>This is why it’s a sacrament, a mystery.</a:t>
            </a:r>
          </a:p>
          <a:p>
            <a:pPr>
              <a:buNone/>
            </a:pPr>
            <a:r>
              <a:rPr lang="en-CA" dirty="0" smtClean="0">
                <a:sym typeface="Wingdings" pitchFamily="2" charset="2"/>
              </a:rPr>
              <a:t>         A visible act, with an invisible gift. </a:t>
            </a:r>
            <a:endParaRPr lang="en-CA" dirty="0" smtClean="0"/>
          </a:p>
          <a:p>
            <a:r>
              <a:rPr lang="en-CA" dirty="0" smtClean="0"/>
              <a:t>When the priest prays the absolution, Jesus takes away our sins. </a:t>
            </a:r>
          </a:p>
          <a:p>
            <a:r>
              <a:rPr lang="en-CA" dirty="0" smtClean="0"/>
              <a:t>“The LORD also </a:t>
            </a:r>
            <a:r>
              <a:rPr lang="en-CA" b="1" dirty="0" smtClean="0"/>
              <a:t>has put away your sin</a:t>
            </a:r>
            <a:r>
              <a:rPr lang="en-CA" dirty="0" smtClean="0"/>
              <a:t>” (2 Samuel 12:13)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183042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Purpose of Sacraments</a:t>
            </a:r>
            <a:endParaRPr lang="en-US" sz="4400" dirty="0">
              <a:solidFill>
                <a:srgbClr val="00B0F0"/>
              </a:solidFill>
              <a:effectLst/>
            </a:endParaRPr>
          </a:p>
        </p:txBody>
      </p:sp>
      <p:sp>
        <p:nvSpPr>
          <p:cNvPr id="5" name="Subtitle 5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 algn="just">
              <a:buFont typeface="Wingdings" pitchFamily="2" charset="2"/>
              <a:buChar char="Ø"/>
            </a:pPr>
            <a:r>
              <a:rPr lang="en-US" sz="3200" b="1" dirty="0" smtClean="0">
                <a:solidFill>
                  <a:srgbClr val="92D050"/>
                </a:solidFill>
              </a:rPr>
              <a:t>The Holy Spirit works in the Church through the Sacraments, giving us His gifts, blessing and comfort, and teaches us and guides us to the way of truth.</a:t>
            </a:r>
          </a:p>
          <a:p>
            <a:pPr lvl="0" algn="just"/>
            <a:endParaRPr lang="en-US" sz="3200" b="1" dirty="0" smtClean="0">
              <a:solidFill>
                <a:srgbClr val="92D050"/>
              </a:solidFill>
            </a:endParaRPr>
          </a:p>
          <a:p>
            <a:pPr algn="just">
              <a:buFont typeface="Wingdings" pitchFamily="2" charset="2"/>
              <a:buChar char="Ø"/>
            </a:pPr>
            <a:r>
              <a:rPr lang="en-US" sz="2400" b="1" dirty="0" smtClean="0">
                <a:solidFill>
                  <a:srgbClr val="FF0000"/>
                </a:solidFill>
              </a:rPr>
              <a:t>(John 14:26)</a:t>
            </a:r>
            <a:r>
              <a:rPr lang="en-US" sz="2400" b="1" dirty="0" smtClean="0"/>
              <a:t>“ </a:t>
            </a:r>
            <a:r>
              <a:rPr lang="en-US" sz="3200" b="1" dirty="0" smtClean="0"/>
              <a:t>but the comforter, the Holy Spirit, whom the father will send in My name, He will teach you all things ….I said to you”</a:t>
            </a:r>
            <a:endParaRPr lang="en-US" sz="2400" b="1" dirty="0" smtClean="0">
              <a:solidFill>
                <a:srgbClr val="FF0000"/>
              </a:solidFill>
            </a:endParaRPr>
          </a:p>
          <a:p>
            <a:pPr lvl="0" algn="just">
              <a:buFont typeface="Wingdings" pitchFamily="2" charset="2"/>
              <a:buChar char="Ø"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562692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rd2recovery.files.wordpress.com/2011/01/forgive1.jpg?w=426&amp;h=640"/>
          <p:cNvPicPr>
            <a:picLocks noChangeAspect="1" noChangeArrowheads="1"/>
          </p:cNvPicPr>
          <p:nvPr/>
        </p:nvPicPr>
        <p:blipFill>
          <a:blip r:embed="rId2" cstate="print">
            <a:lum bright="40000" contrast="-40000"/>
          </a:blip>
          <a:srcRect/>
          <a:stretch>
            <a:fillRect/>
          </a:stretch>
        </p:blipFill>
        <p:spPr bwMode="auto">
          <a:xfrm>
            <a:off x="0" y="0"/>
            <a:ext cx="9144000" cy="6882938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916832"/>
            <a:ext cx="8229600" cy="3052936"/>
          </a:xfrm>
        </p:spPr>
        <p:txBody>
          <a:bodyPr/>
          <a:lstStyle/>
          <a:p>
            <a:pPr>
              <a:buNone/>
            </a:pPr>
            <a:r>
              <a:rPr lang="en-C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“If we say that we have no sin, we deceive ourselves, and the truth is not in us. If we </a:t>
            </a:r>
            <a:r>
              <a:rPr lang="en-C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</a:rPr>
              <a:t>confess</a:t>
            </a:r>
            <a:r>
              <a:rPr lang="en-C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our sins, He is faithful and just to </a:t>
            </a:r>
            <a:r>
              <a:rPr lang="en-C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</a:rPr>
              <a:t>forgive</a:t>
            </a:r>
            <a:r>
              <a:rPr lang="en-C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us our sins and to </a:t>
            </a:r>
            <a:r>
              <a:rPr lang="en-C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</a:rPr>
              <a:t>cleanse</a:t>
            </a:r>
            <a:r>
              <a:rPr lang="en-C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n-C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 from all unrighteousness.”  (1 John 1:8-9)</a:t>
            </a:r>
          </a:p>
          <a:p>
            <a:pPr>
              <a:buNone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279863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Repentance</a:t>
            </a:r>
            <a:r>
              <a:rPr lang="en-CA" dirty="0" smtClean="0"/>
              <a:t>                  </a:t>
            </a:r>
            <a:r>
              <a:rPr lang="en-CA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Confession</a:t>
            </a:r>
            <a:endParaRPr lang="en-CA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Repentance MUST come before</a:t>
            </a:r>
            <a:r>
              <a:rPr lang="en-CA" sz="2800" dirty="0" smtClean="0"/>
              <a:t> </a:t>
            </a:r>
            <a:r>
              <a:rPr lang="en-CA" dirty="0" smtClean="0"/>
              <a:t>confession. </a:t>
            </a:r>
          </a:p>
          <a:p>
            <a:r>
              <a:rPr lang="en-CA" dirty="0" smtClean="0"/>
              <a:t>Confession without repentance is useless.</a:t>
            </a:r>
          </a:p>
          <a:p>
            <a:r>
              <a:rPr lang="en-CA" dirty="0" smtClean="0"/>
              <a:t>Shouldn’t be going to confession just because that’s what everyone else does.</a:t>
            </a:r>
          </a:p>
          <a:p>
            <a:r>
              <a:rPr lang="en-CA" dirty="0" smtClean="0"/>
              <a:t>Must feel bad about my sin, pray and ask God to help me change and try to STOP the sin. </a:t>
            </a:r>
          </a:p>
          <a:p>
            <a:r>
              <a:rPr lang="en-CA" dirty="0" smtClean="0"/>
              <a:t>Confession MUST come after repentance.</a:t>
            </a:r>
            <a:endParaRPr lang="en-CA" dirty="0"/>
          </a:p>
        </p:txBody>
      </p:sp>
      <p:sp>
        <p:nvSpPr>
          <p:cNvPr id="4" name="Right Arrow 3"/>
          <p:cNvSpPr/>
          <p:nvPr/>
        </p:nvSpPr>
        <p:spPr>
          <a:xfrm>
            <a:off x="3707904" y="476672"/>
            <a:ext cx="1944216" cy="792088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smtClean="0"/>
              <a:t>AND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337006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171400"/>
            <a:ext cx="9073008" cy="7200800"/>
          </a:xfrm>
        </p:spPr>
        <p:txBody>
          <a:bodyPr>
            <a:normAutofit/>
          </a:bodyPr>
          <a:lstStyle/>
          <a:p>
            <a:r>
              <a:rPr lang="en-CA" b="1" dirty="0" smtClean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  <a:t>Wrong things people sometimes say...</a:t>
            </a:r>
            <a:endParaRPr lang="en-CA" b="1" dirty="0">
              <a:ln w="17780" cmpd="sng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  <a:miter lim="800000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6146" name="Picture 2" descr="http://dclips.fundraw.com/zobo500dir/tasto_8_architetto_franc_01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59632" y="188640"/>
            <a:ext cx="6552728" cy="6552728"/>
          </a:xfrm>
          <a:prstGeom prst="rect">
            <a:avLst/>
          </a:prstGeom>
          <a:noFill/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63688" y="908720"/>
            <a:ext cx="8712968" cy="5544616"/>
          </a:xfrm>
        </p:spPr>
        <p:txBody>
          <a:bodyPr>
            <a:normAutofit/>
          </a:bodyPr>
          <a:lstStyle/>
          <a:p>
            <a:pPr algn="l"/>
            <a:r>
              <a:rPr lang="en-CA" b="1" spc="50" dirty="0" smtClean="0">
                <a:ln w="13500">
                  <a:solidFill>
                    <a:schemeClr val="tx1">
                      <a:lumMod val="95000"/>
                      <a:lumOff val="5000"/>
                      <a:alpha val="65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X. I can’t go </a:t>
            </a:r>
          </a:p>
          <a:p>
            <a:pPr algn="l"/>
            <a:r>
              <a:rPr lang="en-CA" b="1" spc="50" dirty="0" smtClean="0">
                <a:ln w="13500">
                  <a:solidFill>
                    <a:schemeClr val="tx1">
                      <a:lumMod val="95000"/>
                      <a:lumOff val="5000"/>
                      <a:alpha val="65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back to God... </a:t>
            </a:r>
          </a:p>
          <a:p>
            <a:pPr algn="l"/>
            <a:endParaRPr lang="en-CA" b="1" spc="50" dirty="0" smtClean="0">
              <a:ln w="13500">
                <a:solidFill>
                  <a:schemeClr val="tx1">
                    <a:lumMod val="95000"/>
                    <a:lumOff val="5000"/>
                    <a:alpha val="6500"/>
                  </a:scheme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  <a:p>
            <a:pPr algn="l"/>
            <a:r>
              <a:rPr lang="en-CA" b="1" spc="50" dirty="0" smtClean="0">
                <a:ln w="13500">
                  <a:solidFill>
                    <a:schemeClr val="tx1">
                      <a:lumMod val="95000"/>
                      <a:lumOff val="5000"/>
                      <a:alpha val="65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           X. There’s no point </a:t>
            </a:r>
          </a:p>
          <a:p>
            <a:pPr algn="l"/>
            <a:r>
              <a:rPr lang="en-CA" b="1" spc="50" dirty="0" smtClean="0">
                <a:ln w="13500">
                  <a:solidFill>
                    <a:schemeClr val="tx1">
                      <a:lumMod val="95000"/>
                      <a:lumOff val="5000"/>
                      <a:alpha val="65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           confessing after </a:t>
            </a:r>
          </a:p>
          <a:p>
            <a:pPr algn="l"/>
            <a:r>
              <a:rPr lang="en-CA" b="1" spc="50" dirty="0" smtClean="0">
                <a:ln w="13500">
                  <a:solidFill>
                    <a:schemeClr val="tx1">
                      <a:lumMod val="95000"/>
                      <a:lumOff val="5000"/>
                      <a:alpha val="65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                        what  I did.</a:t>
            </a:r>
          </a:p>
          <a:p>
            <a:pPr algn="l"/>
            <a:r>
              <a:rPr lang="en-CA" b="1" spc="50" dirty="0" smtClean="0">
                <a:ln w="13500">
                  <a:solidFill>
                    <a:schemeClr val="tx1">
                      <a:lumMod val="95000"/>
                      <a:lumOff val="5000"/>
                      <a:alpha val="65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X. God will </a:t>
            </a:r>
          </a:p>
          <a:p>
            <a:pPr algn="l"/>
            <a:r>
              <a:rPr lang="en-CA" b="1" spc="50" dirty="0" smtClean="0">
                <a:ln w="13500">
                  <a:solidFill>
                    <a:schemeClr val="tx1">
                      <a:lumMod val="95000"/>
                      <a:lumOff val="5000"/>
                      <a:alpha val="65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never forgive </a:t>
            </a:r>
          </a:p>
          <a:p>
            <a:pPr algn="l"/>
            <a:r>
              <a:rPr lang="en-CA" b="1" spc="50" dirty="0" smtClean="0">
                <a:ln w="13500">
                  <a:solidFill>
                    <a:schemeClr val="tx1">
                      <a:lumMod val="95000"/>
                      <a:lumOff val="5000"/>
                      <a:alpha val="65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me. </a:t>
            </a:r>
          </a:p>
          <a:p>
            <a:pPr algn="l">
              <a:buFontTx/>
              <a:buChar char="-"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922685985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4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5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1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2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8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9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5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6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2" dur="8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3" dur="8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8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9" dur="8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0" dur="8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8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http://www.believersfellowshipnbnc.org/images/Jesus%20Looking%20For%20You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179512" y="3284984"/>
            <a:ext cx="5797152" cy="954107"/>
          </a:xfrm>
          <a:prstGeom prst="rect">
            <a:avLst/>
          </a:prstGeom>
          <a:noFill/>
          <a:ln>
            <a:noFill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CA" sz="2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After repentance and confession, sins are completely forgiven!</a:t>
            </a:r>
          </a:p>
        </p:txBody>
      </p:sp>
      <p:sp>
        <p:nvSpPr>
          <p:cNvPr id="6" name="Rectangle 5"/>
          <p:cNvSpPr/>
          <p:nvPr/>
        </p:nvSpPr>
        <p:spPr>
          <a:xfrm>
            <a:off x="251520" y="404664"/>
            <a:ext cx="4824536" cy="12003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CA" sz="2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“The Lord is merciful and gracious, slow to anger, and abounding in mercy.” Psalm 103:8 </a:t>
            </a:r>
            <a:endParaRPr lang="en-CA" sz="2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23528" y="5013176"/>
            <a:ext cx="6048672" cy="1384995"/>
          </a:xfrm>
          <a:prstGeom prst="rect">
            <a:avLst/>
          </a:prstGeom>
          <a:noFill/>
          <a:ln>
            <a:noFill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CA" sz="28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 far as the east is from the west</a:t>
            </a:r>
            <a:r>
              <a:rPr lang="en-CA" sz="2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So far has He removed our transgressions from us. (Psalm 103:12)</a:t>
            </a:r>
            <a:endParaRPr lang="en-CA" sz="28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16080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Rectangle 3"/>
          <p:cNvSpPr/>
          <p:nvPr/>
        </p:nvSpPr>
        <p:spPr>
          <a:xfrm>
            <a:off x="5364088" y="1268760"/>
            <a:ext cx="3528392" cy="3970318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20000"/>
                  <a:lumOff val="80000"/>
                </a:schemeClr>
              </a:gs>
              <a:gs pos="35000">
                <a:schemeClr val="accent6">
                  <a:lumMod val="40000"/>
                  <a:lumOff val="60000"/>
                </a:schemeClr>
              </a:gs>
              <a:gs pos="26000">
                <a:schemeClr val="accent6">
                  <a:lumMod val="60000"/>
                  <a:lumOff val="40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CA" sz="3600" dirty="0" smtClean="0">
                <a:solidFill>
                  <a:srgbClr val="7030A0"/>
                </a:solidFill>
                <a:sym typeface="Wingdings" pitchFamily="2" charset="2"/>
              </a:rPr>
              <a:t>How amazing is it that our Lord is waiting patiently for us, wanting us to go to Him, ready to forgive us our sins!</a:t>
            </a:r>
            <a:endParaRPr lang="en-CA" sz="3600" dirty="0" smtClean="0">
              <a:solidFill>
                <a:srgbClr val="7030A0"/>
              </a:solidFill>
            </a:endParaRPr>
          </a:p>
        </p:txBody>
      </p:sp>
      <p:pic>
        <p:nvPicPr>
          <p:cNvPr id="45058" name="Picture 2" descr="http://davidanthonyporter.typepad.com/.a/6a00e55043abd088340133f586fe84970b-320w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091786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68437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132856"/>
            <a:ext cx="8229600" cy="2044824"/>
          </a:xfrm>
        </p:spPr>
        <p:txBody>
          <a:bodyPr/>
          <a:lstStyle/>
          <a:p>
            <a:r>
              <a:rPr lang="en-CA" dirty="0" smtClean="0"/>
              <a:t>It’s a great blessing that God gives us that we have a father of confession who will listen to us with love and can guide us to overcome our sins, and bring us closer to Jesus. 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485429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Summing</a:t>
            </a:r>
            <a:r>
              <a:rPr lang="en-CA" dirty="0" smtClean="0"/>
              <a:t> </a:t>
            </a:r>
            <a:r>
              <a:rPr lang="en-CA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it up....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556792"/>
            <a:ext cx="6228184" cy="4781128"/>
          </a:xfrm>
        </p:spPr>
        <p:txBody>
          <a:bodyPr>
            <a:normAutofit fontScale="92500" lnSpcReduction="20000"/>
          </a:bodyPr>
          <a:lstStyle/>
          <a:p>
            <a:r>
              <a:rPr lang="en-C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Examine </a:t>
            </a:r>
            <a:r>
              <a:rPr lang="en-CA" dirty="0" smtClean="0"/>
              <a:t>myself.</a:t>
            </a:r>
          </a:p>
          <a:p>
            <a:r>
              <a:rPr lang="en-C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j-lt"/>
                <a:cs typeface="Aharoni" pitchFamily="2" charset="-79"/>
              </a:rPr>
              <a:t>Admit</a:t>
            </a:r>
            <a:r>
              <a:rPr lang="en-CA" dirty="0" smtClean="0"/>
              <a:t> my sins.</a:t>
            </a:r>
          </a:p>
          <a:p>
            <a:r>
              <a:rPr lang="en-C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Pray </a:t>
            </a:r>
            <a:r>
              <a:rPr lang="en-CA" dirty="0" smtClean="0"/>
              <a:t>to God and ask for forgiveness and strength.</a:t>
            </a:r>
          </a:p>
          <a:p>
            <a:r>
              <a:rPr lang="en-C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Apologize</a:t>
            </a:r>
            <a:r>
              <a:rPr lang="en-CA" dirty="0" smtClean="0"/>
              <a:t> to anyone I wronged</a:t>
            </a:r>
          </a:p>
          <a:p>
            <a:r>
              <a:rPr lang="en-CA" dirty="0" smtClean="0"/>
              <a:t>Make a decision to </a:t>
            </a:r>
            <a:r>
              <a:rPr lang="en-C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change </a:t>
            </a:r>
            <a:r>
              <a:rPr lang="en-CA" dirty="0" smtClean="0"/>
              <a:t>and stop my sin. </a:t>
            </a:r>
          </a:p>
          <a:p>
            <a:r>
              <a:rPr lang="en-C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Confess</a:t>
            </a:r>
            <a:r>
              <a:rPr lang="en-CA" dirty="0" smtClean="0"/>
              <a:t> my sin in the presence of </a:t>
            </a:r>
            <a:r>
              <a:rPr lang="en-CA" dirty="0" err="1" smtClean="0"/>
              <a:t>Abouna</a:t>
            </a:r>
            <a:r>
              <a:rPr lang="en-CA" dirty="0" smtClean="0"/>
              <a:t>.</a:t>
            </a:r>
          </a:p>
          <a:p>
            <a:r>
              <a:rPr lang="en-C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Thank </a:t>
            </a:r>
            <a:r>
              <a:rPr lang="en-CA" dirty="0" smtClean="0"/>
              <a:t>God for His mercy, love and forgiveness. </a:t>
            </a:r>
            <a:endParaRPr lang="en-CA" dirty="0"/>
          </a:p>
        </p:txBody>
      </p:sp>
      <p:sp>
        <p:nvSpPr>
          <p:cNvPr id="5" name="Right Brace 4"/>
          <p:cNvSpPr/>
          <p:nvPr/>
        </p:nvSpPr>
        <p:spPr>
          <a:xfrm>
            <a:off x="6156176" y="1268760"/>
            <a:ext cx="864096" cy="3168352"/>
          </a:xfrm>
          <a:prstGeom prst="rightBrace">
            <a:avLst/>
          </a:prstGeom>
          <a:ln w="76200">
            <a:solidFill>
              <a:schemeClr val="accent4">
                <a:lumMod val="75000"/>
              </a:schemeClr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Rectangle 5"/>
          <p:cNvSpPr/>
          <p:nvPr/>
        </p:nvSpPr>
        <p:spPr>
          <a:xfrm>
            <a:off x="7020272" y="2545740"/>
            <a:ext cx="2154018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repentance</a:t>
            </a:r>
            <a:endParaRPr lang="en-US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43411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9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9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  <p:bldP spid="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95936" y="1916832"/>
            <a:ext cx="5256584" cy="3384376"/>
          </a:xfrm>
          <a:ln w="28575">
            <a:noFill/>
            <a:prstDash val="lgDashDotDot"/>
          </a:ln>
        </p:spPr>
        <p:txBody>
          <a:bodyPr>
            <a:normAutofit/>
          </a:bodyPr>
          <a:lstStyle/>
          <a:p>
            <a:pPr algn="l"/>
            <a:r>
              <a:rPr lang="en-CA" b="1" dirty="0" smtClean="0">
                <a:ln w="31550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And the one who comes to Me I will by no means cast out.  (John 6:37)</a:t>
            </a:r>
            <a:endParaRPr lang="en-CA" b="1" dirty="0">
              <a:ln w="31550" cmpd="sng">
                <a:solidFill>
                  <a:schemeClr val="accent6">
                    <a:lumMod val="50000"/>
                  </a:scheme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051720" y="476672"/>
            <a:ext cx="48907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 w="0"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Memory verse</a:t>
            </a:r>
            <a:endParaRPr lang="en-US" sz="5400" b="1" cap="all" spc="0" dirty="0">
              <a:ln w="0">
                <a:solidFill>
                  <a:schemeClr val="accent6">
                    <a:lumMod val="75000"/>
                  </a:schemeClr>
                </a:solidFill>
              </a:ln>
              <a:solidFill>
                <a:schemeClr val="bg2">
                  <a:lumMod val="25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5122" name="Picture 2" descr="http://theonlinedisciple.files.wordpress.com/2010/11/jesus-holding-gir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00808"/>
            <a:ext cx="4023606" cy="51571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44657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en-C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To Practice</a:t>
            </a:r>
            <a:endParaRPr lang="en-CA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484784"/>
            <a:ext cx="8964488" cy="4669979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r>
              <a:rPr lang="en-US" dirty="0" smtClean="0">
                <a:ln w="18415" cmpd="sng">
                  <a:solidFill>
                    <a:srgbClr val="8D3CCA"/>
                  </a:solidFill>
                  <a:prstDash val="solid"/>
                </a:ln>
                <a:solidFill>
                  <a:srgbClr val="8D3CCA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Praying and asking the Holy Spirit to help me examine myself.</a:t>
            </a:r>
          </a:p>
          <a:p>
            <a:endParaRPr lang="en-US" dirty="0" smtClean="0">
              <a:ln w="18415" cmpd="sng">
                <a:solidFill>
                  <a:srgbClr val="8D3CCA"/>
                </a:solidFill>
                <a:prstDash val="solid"/>
              </a:ln>
              <a:solidFill>
                <a:srgbClr val="8D3CCA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r>
              <a:rPr lang="en-US" dirty="0" smtClean="0">
                <a:ln w="18415" cmpd="sng">
                  <a:solidFill>
                    <a:srgbClr val="8D3CCA"/>
                  </a:solidFill>
                  <a:prstDash val="solid"/>
                </a:ln>
                <a:solidFill>
                  <a:srgbClr val="8D3CCA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Examine myself every night. </a:t>
            </a:r>
            <a:endParaRPr lang="en-CA" dirty="0" smtClean="0">
              <a:ln w="18415" cmpd="sng">
                <a:solidFill>
                  <a:srgbClr val="8D3CCA"/>
                </a:solidFill>
                <a:prstDash val="solid"/>
              </a:ln>
              <a:solidFill>
                <a:srgbClr val="8D3CCA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r>
              <a:rPr lang="en-US" dirty="0" smtClean="0">
                <a:ln w="18415" cmpd="sng">
                  <a:solidFill>
                    <a:srgbClr val="8D3CCA"/>
                  </a:solidFill>
                  <a:prstDash val="solid"/>
                </a:ln>
                <a:solidFill>
                  <a:srgbClr val="8D3CCA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Checking my thoughts, senses, deeds. </a:t>
            </a:r>
          </a:p>
          <a:p>
            <a:pPr>
              <a:buNone/>
            </a:pPr>
            <a:r>
              <a:rPr lang="en-US" dirty="0" smtClean="0">
                <a:ln w="18415" cmpd="sng">
                  <a:solidFill>
                    <a:srgbClr val="8D3CCA"/>
                  </a:solidFill>
                  <a:prstDash val="solid"/>
                </a:ln>
                <a:solidFill>
                  <a:srgbClr val="8D3CCA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sym typeface="Wingdings" pitchFamily="2" charset="2"/>
              </a:rPr>
              <a:t>           </a:t>
            </a:r>
            <a:r>
              <a:rPr lang="en-US" dirty="0" smtClean="0">
                <a:ln w="18415" cmpd="sng">
                  <a:solidFill>
                    <a:srgbClr val="8D3CCA"/>
                  </a:solidFill>
                  <a:prstDash val="solid"/>
                </a:ln>
                <a:solidFill>
                  <a:srgbClr val="8D3CCA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Where did I sin, and what’s causing me to sin. </a:t>
            </a:r>
          </a:p>
          <a:p>
            <a:pPr>
              <a:buNone/>
            </a:pPr>
            <a:endParaRPr lang="en-CA" dirty="0" smtClean="0">
              <a:ln w="18415" cmpd="sng">
                <a:solidFill>
                  <a:srgbClr val="8D3CCA"/>
                </a:solidFill>
                <a:prstDash val="solid"/>
              </a:ln>
              <a:solidFill>
                <a:srgbClr val="8D3CCA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r>
              <a:rPr lang="en-US" dirty="0" smtClean="0">
                <a:ln w="18415" cmpd="sng">
                  <a:solidFill>
                    <a:srgbClr val="8D3CCA"/>
                  </a:solidFill>
                  <a:prstDash val="solid"/>
                </a:ln>
                <a:solidFill>
                  <a:srgbClr val="8D3CCA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Asking God for forgiveness and strength to hate the sin and overcome it.</a:t>
            </a:r>
            <a:endParaRPr lang="en-CA" dirty="0" smtClean="0">
              <a:ln w="18415" cmpd="sng">
                <a:solidFill>
                  <a:srgbClr val="8D3CCA"/>
                </a:solidFill>
                <a:prstDash val="solid"/>
              </a:ln>
              <a:solidFill>
                <a:srgbClr val="8D3CCA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r>
              <a:rPr lang="en-US" dirty="0" smtClean="0">
                <a:ln w="18415" cmpd="sng">
                  <a:solidFill>
                    <a:srgbClr val="8D3CCA"/>
                  </a:solidFill>
                  <a:prstDash val="solid"/>
                </a:ln>
                <a:solidFill>
                  <a:srgbClr val="8D3CCA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Going to Confession where I confess my sins to God in front of </a:t>
            </a:r>
            <a:r>
              <a:rPr lang="en-US" dirty="0" err="1" smtClean="0">
                <a:ln w="18415" cmpd="sng">
                  <a:solidFill>
                    <a:srgbClr val="8D3CCA"/>
                  </a:solidFill>
                  <a:prstDash val="solid"/>
                </a:ln>
                <a:solidFill>
                  <a:srgbClr val="8D3CCA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Abouna</a:t>
            </a:r>
            <a:r>
              <a:rPr lang="en-US" dirty="0" smtClean="0">
                <a:ln w="18415" cmpd="sng">
                  <a:solidFill>
                    <a:srgbClr val="8D3CCA"/>
                  </a:solidFill>
                  <a:prstDash val="solid"/>
                </a:ln>
                <a:solidFill>
                  <a:srgbClr val="8D3CCA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 </a:t>
            </a:r>
          </a:p>
          <a:p>
            <a:pPr>
              <a:buNone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244637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5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4525963"/>
          </a:xfrm>
        </p:spPr>
        <p:txBody>
          <a:bodyPr>
            <a:noAutofit/>
          </a:bodyPr>
          <a:lstStyle/>
          <a:p>
            <a:pPr lvl="0" algn="just"/>
            <a:endParaRPr lang="en-US" sz="3200" b="1" dirty="0" smtClean="0">
              <a:solidFill>
                <a:srgbClr val="92D050"/>
              </a:solidFill>
            </a:endParaRPr>
          </a:p>
          <a:p>
            <a:pPr marL="651510" lvl="0" indent="-514350" algn="ctr">
              <a:buFont typeface="Wingdings" pitchFamily="2" charset="2"/>
              <a:buChar char="v"/>
            </a:pPr>
            <a:r>
              <a:rPr lang="en-US" sz="4500" dirty="0" smtClean="0">
                <a:solidFill>
                  <a:srgbClr val="FF0000"/>
                </a:solidFill>
              </a:rPr>
              <a:t>What Are The Sacraments?</a:t>
            </a:r>
            <a:endParaRPr lang="en-US" sz="4500" dirty="0">
              <a:solidFill>
                <a:srgbClr val="FF0000"/>
              </a:solidFill>
            </a:endParaRPr>
          </a:p>
        </p:txBody>
      </p:sp>
      <p:sp>
        <p:nvSpPr>
          <p:cNvPr id="5" name="Content Placeholder 7"/>
          <p:cNvSpPr txBox="1">
            <a:spLocks/>
          </p:cNvSpPr>
          <p:nvPr/>
        </p:nvSpPr>
        <p:spPr>
          <a:xfrm>
            <a:off x="4343400" y="1524000"/>
            <a:ext cx="4038600" cy="3535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Wingdings" pitchFamily="2" charset="2"/>
              <a:buChar char="Ø"/>
            </a:pPr>
            <a:endParaRPr lang="en-US" sz="4400" dirty="0" smtClean="0"/>
          </a:p>
          <a:p>
            <a:pPr algn="ctr">
              <a:buFont typeface="Wingdings" pitchFamily="2" charset="2"/>
              <a:buChar char="Ø"/>
            </a:pPr>
            <a:r>
              <a:rPr lang="en-US" sz="4400" dirty="0" smtClean="0">
                <a:solidFill>
                  <a:srgbClr val="FFC000"/>
                </a:solidFill>
              </a:rPr>
              <a:t>What are the visible substances of the Sacraments?</a:t>
            </a:r>
            <a:endParaRPr lang="en-US" sz="4400" dirty="0" smtClean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526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880110" lvl="0" indent="-742950">
              <a:buFont typeface="+mj-lt"/>
              <a:buAutoNum type="arabicPeriod"/>
            </a:pPr>
            <a:r>
              <a:rPr lang="en-US" sz="4400" dirty="0" smtClean="0"/>
              <a:t>Sacrament of Baptism</a:t>
            </a:r>
            <a:endParaRPr lang="en-US" sz="4400" dirty="0"/>
          </a:p>
        </p:txBody>
      </p:sp>
      <p:sp>
        <p:nvSpPr>
          <p:cNvPr id="5" name="Subtitle 5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Autofit/>
          </a:bodyPr>
          <a:lstStyle/>
          <a:p>
            <a:pPr lvl="0" algn="just"/>
            <a:endParaRPr lang="en-US" sz="3200" b="1" dirty="0" smtClean="0">
              <a:solidFill>
                <a:srgbClr val="92D050"/>
              </a:solidFill>
            </a:endParaRPr>
          </a:p>
          <a:p>
            <a:pPr lvl="0"/>
            <a:r>
              <a:rPr lang="en-US" sz="3200" dirty="0" smtClean="0"/>
              <a:t>In the Baptism the substance is </a:t>
            </a:r>
            <a:r>
              <a:rPr lang="en-US" sz="3200" dirty="0" smtClean="0">
                <a:solidFill>
                  <a:srgbClr val="00B050"/>
                </a:solidFill>
              </a:rPr>
              <a:t>Water</a:t>
            </a:r>
            <a:r>
              <a:rPr lang="en-US" sz="3200" dirty="0" smtClean="0"/>
              <a:t> by which we receive the </a:t>
            </a:r>
            <a:r>
              <a:rPr lang="en-US" sz="3200" dirty="0" smtClean="0">
                <a:solidFill>
                  <a:srgbClr val="00B050"/>
                </a:solidFill>
              </a:rPr>
              <a:t>second birth </a:t>
            </a:r>
            <a:r>
              <a:rPr lang="en-US" sz="3200" dirty="0" smtClean="0"/>
              <a:t>from water and Spirit.</a:t>
            </a:r>
            <a:endParaRPr lang="en-US" sz="3200" dirty="0"/>
          </a:p>
        </p:txBody>
      </p:sp>
      <p:pic>
        <p:nvPicPr>
          <p:cNvPr id="6" name="Picture 5" descr="Baptsm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64088" y="1268760"/>
            <a:ext cx="3035800" cy="5270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680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100029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0938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880110" lvl="0" indent="-742950">
              <a:buFont typeface="+mj-lt"/>
              <a:buAutoNum type="arabicPeriod" startAt="2"/>
            </a:pPr>
            <a:r>
              <a:rPr lang="en-US" sz="4400" dirty="0" smtClean="0"/>
              <a:t>Sacrament of Confirmation.</a:t>
            </a:r>
            <a:endParaRPr lang="en-US" sz="4400" dirty="0"/>
          </a:p>
        </p:txBody>
      </p:sp>
      <p:sp>
        <p:nvSpPr>
          <p:cNvPr id="5" name="Subtitle 5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Autofit/>
          </a:bodyPr>
          <a:lstStyle/>
          <a:p>
            <a:pPr lvl="0" algn="just"/>
            <a:endParaRPr lang="en-US" sz="3200" b="1" dirty="0" smtClean="0">
              <a:solidFill>
                <a:srgbClr val="92D050"/>
              </a:solidFill>
            </a:endParaRPr>
          </a:p>
          <a:p>
            <a:pPr lvl="0"/>
            <a:r>
              <a:rPr lang="en-US" sz="3200" dirty="0" smtClean="0"/>
              <a:t>In the confirmation the substance is </a:t>
            </a:r>
            <a:r>
              <a:rPr lang="en-US" sz="3200" dirty="0" smtClean="0">
                <a:solidFill>
                  <a:srgbClr val="00B050"/>
                </a:solidFill>
              </a:rPr>
              <a:t>the oil of Myron,</a:t>
            </a:r>
            <a:r>
              <a:rPr lang="en-US" sz="3200" dirty="0" smtClean="0"/>
              <a:t> by which </a:t>
            </a:r>
            <a:r>
              <a:rPr lang="en-US" sz="3200" dirty="0" smtClean="0">
                <a:solidFill>
                  <a:srgbClr val="FF0000"/>
                </a:solidFill>
              </a:rPr>
              <a:t>the Holy Spirit dwells </a:t>
            </a:r>
            <a:r>
              <a:rPr lang="en-US" sz="3200" dirty="0" smtClean="0"/>
              <a:t>in us.</a:t>
            </a:r>
            <a:endParaRPr lang="en-US" sz="3200" dirty="0"/>
          </a:p>
        </p:txBody>
      </p:sp>
      <p:pic>
        <p:nvPicPr>
          <p:cNvPr id="6" name="Picture 5" descr="P100030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95800" y="2170993"/>
            <a:ext cx="4350251" cy="3384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5278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880110" lvl="0" indent="-742950">
              <a:buFont typeface="+mj-lt"/>
              <a:buAutoNum type="arabicPeriod" startAt="3"/>
            </a:pPr>
            <a:r>
              <a:rPr lang="en-US" sz="4400" dirty="0" smtClean="0"/>
              <a:t>Sacrament of Confession.</a:t>
            </a:r>
            <a:endParaRPr lang="en-US" sz="4400" dirty="0"/>
          </a:p>
        </p:txBody>
      </p:sp>
      <p:sp>
        <p:nvSpPr>
          <p:cNvPr id="5" name="Subtitle 5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42792" cy="4925144"/>
          </a:xfrm>
        </p:spPr>
        <p:txBody>
          <a:bodyPr>
            <a:noAutofit/>
          </a:bodyPr>
          <a:lstStyle/>
          <a:p>
            <a:pPr lvl="0"/>
            <a:r>
              <a:rPr lang="en-US" sz="3000" b="1" dirty="0" smtClean="0"/>
              <a:t>The sign of the Sacrament of confession is </a:t>
            </a:r>
            <a:r>
              <a:rPr lang="en-US" sz="3000" b="1" dirty="0" smtClean="0">
                <a:solidFill>
                  <a:srgbClr val="00B050"/>
                </a:solidFill>
              </a:rPr>
              <a:t>the confessing person</a:t>
            </a:r>
            <a:r>
              <a:rPr lang="en-US" sz="3000" b="1" dirty="0" smtClean="0"/>
              <a:t>, who accepts the prayer of absolution at the end of Confession </a:t>
            </a:r>
            <a:r>
              <a:rPr lang="en-US" sz="3000" b="1" dirty="0" smtClean="0">
                <a:solidFill>
                  <a:srgbClr val="FF0000"/>
                </a:solidFill>
              </a:rPr>
              <a:t>to gain forgiveness of sins.</a:t>
            </a:r>
            <a:endParaRPr lang="en-US" sz="3000" b="1" dirty="0">
              <a:solidFill>
                <a:srgbClr val="FF0000"/>
              </a:solidFill>
            </a:endParaRPr>
          </a:p>
        </p:txBody>
      </p:sp>
      <p:pic>
        <p:nvPicPr>
          <p:cNvPr id="6" name="Content Placeholder 6" descr="Prodigal s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90467" y="1219200"/>
            <a:ext cx="4392488" cy="5473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0697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81000" y="1143000"/>
            <a:ext cx="82296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indent="0" algn="ctr">
              <a:buNone/>
            </a:pPr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Repentance  </a:t>
            </a:r>
            <a:r>
              <a:rPr lang="en-US" sz="5400" b="1" cap="none" spc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and </a:t>
            </a:r>
            <a:r>
              <a:rPr lang="en-US" sz="5400" b="1" cap="none" spc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      </a:t>
            </a:r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Confession</a:t>
            </a:r>
            <a:endParaRPr lang="en-US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glow rad="63500">
                  <a:schemeClr val="accent2">
                    <a:satMod val="175000"/>
                    <a:alpha val="4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20025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http://wordunplugged.com/wp-content/files/crosswsin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E6E6E6"/>
              </a:clrFrom>
              <a:clrTo>
                <a:srgbClr val="E6E6E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34025" y="3140968"/>
            <a:ext cx="3609975" cy="394335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71800" y="116632"/>
            <a:ext cx="3600400" cy="908720"/>
          </a:xfrm>
        </p:spPr>
        <p:txBody>
          <a:bodyPr/>
          <a:lstStyle/>
          <a:p>
            <a:r>
              <a:rPr lang="en-CA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SIN</a:t>
            </a:r>
            <a:endParaRPr lang="en-CA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2204864"/>
            <a:ext cx="6048672" cy="1944216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en-CA" dirty="0" smtClean="0"/>
              <a:t>What does sin do?</a:t>
            </a:r>
          </a:p>
          <a:p>
            <a:r>
              <a:rPr lang="en-C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Separates </a:t>
            </a:r>
            <a:r>
              <a:rPr lang="en-CA" dirty="0" smtClean="0"/>
              <a:t>me from God.</a:t>
            </a:r>
          </a:p>
          <a:p>
            <a:r>
              <a:rPr lang="en-C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Hurts</a:t>
            </a:r>
            <a:r>
              <a:rPr lang="en-CA" dirty="0" smtClean="0"/>
              <a:t> my relationship with God.</a:t>
            </a:r>
          </a:p>
          <a:p>
            <a:endParaRPr lang="en-CA" dirty="0" smtClean="0"/>
          </a:p>
        </p:txBody>
      </p:sp>
      <p:sp>
        <p:nvSpPr>
          <p:cNvPr id="4" name="Rectangle 3"/>
          <p:cNvSpPr/>
          <p:nvPr/>
        </p:nvSpPr>
        <p:spPr>
          <a:xfrm>
            <a:off x="251520" y="4258831"/>
            <a:ext cx="4896544" cy="2554545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CA" sz="3200" dirty="0" smtClean="0"/>
              <a:t>Must learn to see my sins in order to overcome them.</a:t>
            </a:r>
          </a:p>
          <a:p>
            <a:r>
              <a:rPr lang="en-CA" sz="3200" dirty="0" smtClean="0"/>
              <a:t>When we confess our sins, Christ carries them on our behalf.</a:t>
            </a:r>
          </a:p>
        </p:txBody>
      </p:sp>
      <p:sp>
        <p:nvSpPr>
          <p:cNvPr id="5" name="Rectangle 4"/>
          <p:cNvSpPr/>
          <p:nvPr/>
        </p:nvSpPr>
        <p:spPr>
          <a:xfrm>
            <a:off x="323528" y="908720"/>
            <a:ext cx="4032448" cy="1077218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CA" sz="3200" dirty="0" smtClean="0"/>
              <a:t>Do we all sin?</a:t>
            </a:r>
          </a:p>
          <a:p>
            <a:r>
              <a:rPr lang="en-CA" sz="3200" dirty="0" smtClean="0"/>
              <a:t>Is anyone without sin?</a:t>
            </a:r>
          </a:p>
        </p:txBody>
      </p:sp>
      <p:sp>
        <p:nvSpPr>
          <p:cNvPr id="8" name="Rectangle 7"/>
          <p:cNvSpPr/>
          <p:nvPr/>
        </p:nvSpPr>
        <p:spPr>
          <a:xfrm>
            <a:off x="4427984" y="908720"/>
            <a:ext cx="4536504" cy="120032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CA" sz="2400" dirty="0" smtClean="0"/>
              <a:t>“If we say that we have no sin, we deceive ourselves, and the truth is not in us. (1 John 1:8)</a:t>
            </a:r>
            <a:endParaRPr lang="en-CA" sz="2400" dirty="0"/>
          </a:p>
        </p:txBody>
      </p:sp>
    </p:spTree>
    <p:extLst>
      <p:ext uri="{BB962C8B-B14F-4D97-AF65-F5344CB8AC3E}">
        <p14:creationId xmlns:p14="http://schemas.microsoft.com/office/powerpoint/2010/main" val="2474441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animBg="1"/>
      <p:bldP spid="8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1185</Words>
  <Application>Microsoft Macintosh PowerPoint</Application>
  <PresentationFormat>On-screen Show (4:3)</PresentationFormat>
  <Paragraphs>132</Paragraphs>
  <Slides>28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4" baseType="lpstr">
      <vt:lpstr>Aharoni</vt:lpstr>
      <vt:lpstr>Arial Rounded MT Bold</vt:lpstr>
      <vt:lpstr>Calibri</vt:lpstr>
      <vt:lpstr>Wingdings</vt:lpstr>
      <vt:lpstr>Arial</vt:lpstr>
      <vt:lpstr>Office Theme</vt:lpstr>
      <vt:lpstr>PowerPoint Presentation</vt:lpstr>
      <vt:lpstr>Purpose of Sacraments</vt:lpstr>
      <vt:lpstr>PowerPoint Presentation</vt:lpstr>
      <vt:lpstr>Sacrament of Baptism</vt:lpstr>
      <vt:lpstr>PowerPoint Presentation</vt:lpstr>
      <vt:lpstr>Sacrament of Confirmation.</vt:lpstr>
      <vt:lpstr>Sacrament of Confession.</vt:lpstr>
      <vt:lpstr>PowerPoint Presentation</vt:lpstr>
      <vt:lpstr>SIN</vt:lpstr>
      <vt:lpstr>Repentance</vt:lpstr>
      <vt:lpstr>PowerPoint Presentation</vt:lpstr>
      <vt:lpstr>Repentance</vt:lpstr>
      <vt:lpstr>Repentance</vt:lpstr>
      <vt:lpstr>Repentance</vt:lpstr>
      <vt:lpstr>PowerPoint Presentation</vt:lpstr>
      <vt:lpstr>PowerPoint Presentation</vt:lpstr>
      <vt:lpstr>Confession</vt:lpstr>
      <vt:lpstr>Confession</vt:lpstr>
      <vt:lpstr>Confession</vt:lpstr>
      <vt:lpstr>PowerPoint Presentation</vt:lpstr>
      <vt:lpstr>Repentance                  Confession</vt:lpstr>
      <vt:lpstr>Wrong things people sometimes say...</vt:lpstr>
      <vt:lpstr>PowerPoint Presentation</vt:lpstr>
      <vt:lpstr>PowerPoint Presentation</vt:lpstr>
      <vt:lpstr>PowerPoint Presentation</vt:lpstr>
      <vt:lpstr>Summing it up....</vt:lpstr>
      <vt:lpstr>And the one who comes to Me I will by no means cast out.  (John 6:37)</vt:lpstr>
      <vt:lpstr>To Practice</vt:lpstr>
    </vt:vector>
  </TitlesOfParts>
  <Company>BC Hydro</Company>
  <LinksUpToDate>false</LinksUpToDate>
  <SharedDoc>false</SharedDoc>
  <HyperlinksChanged>false</HyperlinksChanged>
  <AppVersion>15.0024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Habte, Amanuel</dc:creator>
  <cp:lastModifiedBy>Sam Menshawy</cp:lastModifiedBy>
  <cp:revision>4</cp:revision>
  <dcterms:created xsi:type="dcterms:W3CDTF">2017-08-04T03:16:24Z</dcterms:created>
  <dcterms:modified xsi:type="dcterms:W3CDTF">2019-12-03T18:52:54Z</dcterms:modified>
</cp:coreProperties>
</file>