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 id="264" r:id="rId7"/>
    <p:sldId id="266" r:id="rId8"/>
    <p:sldId id="272" r:id="rId9"/>
    <p:sldId id="267" r:id="rId10"/>
    <p:sldId id="268" r:id="rId11"/>
    <p:sldId id="269" r:id="rId12"/>
    <p:sldId id="270" r:id="rId13"/>
    <p:sldId id="271" r:id="rId14"/>
    <p:sldId id="273" r:id="rId15"/>
    <p:sldId id="274" r:id="rId16"/>
    <p:sldId id="276" r:id="rId17"/>
    <p:sldId id="277" r:id="rId18"/>
    <p:sldId id="278" r:id="rId19"/>
    <p:sldId id="279"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80" autoAdjust="0"/>
    <p:restoredTop sz="94660"/>
  </p:normalViewPr>
  <p:slideViewPr>
    <p:cSldViewPr snapToGrid="0">
      <p:cViewPr varScale="1">
        <p:scale>
          <a:sx n="96" d="100"/>
          <a:sy n="96" d="100"/>
        </p:scale>
        <p:origin x="656"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_rels/data1.xml.rels><?xml version="1.0" encoding="UTF-8" standalone="yes"?>
<Relationships xmlns="http://schemas.openxmlformats.org/package/2006/relationships"><Relationship Id="rId1" Type="http://schemas.openxmlformats.org/officeDocument/2006/relationships/image" Target="../media/image4.jpg"/><Relationship Id="rId2" Type="http://schemas.openxmlformats.org/officeDocument/2006/relationships/image" Target="../media/image5.jpg"/><Relationship Id="rId3" Type="http://schemas.openxmlformats.org/officeDocument/2006/relationships/image" Target="../media/image6.jpg"/></Relationships>
</file>

<file path=ppt/diagrams/_rels/drawing1.xml.rels><?xml version="1.0" encoding="UTF-8" standalone="yes"?>
<Relationships xmlns="http://schemas.openxmlformats.org/package/2006/relationships"><Relationship Id="rId1" Type="http://schemas.openxmlformats.org/officeDocument/2006/relationships/image" Target="../media/image4.jpg"/><Relationship Id="rId2" Type="http://schemas.openxmlformats.org/officeDocument/2006/relationships/image" Target="../media/image5.jpg"/><Relationship Id="rId3" Type="http://schemas.openxmlformats.org/officeDocument/2006/relationships/image" Target="../media/image6.jpg"/></Relationships>
</file>

<file path=ppt/diagrams/colors1.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EADD187-8575-403C-A6CA-F8B68F95C12E}" type="doc">
      <dgm:prSet loTypeId="urn:microsoft.com/office/officeart/2018/2/layout/IconLabelList" loCatId="icon" qsTypeId="urn:microsoft.com/office/officeart/2005/8/quickstyle/simple1" qsCatId="simple" csTypeId="urn:microsoft.com/office/officeart/2018/5/colors/Iconchunking_neutralbg_colorful5" csCatId="colorful" phldr="1"/>
      <dgm:spPr/>
      <dgm:t>
        <a:bodyPr/>
        <a:lstStyle/>
        <a:p>
          <a:endParaRPr lang="en-US"/>
        </a:p>
      </dgm:t>
    </dgm:pt>
    <dgm:pt modelId="{3EB751EB-BD62-495F-A104-D77070299BA7}">
      <dgm:prSet phldrT="[Text]"/>
      <dgm:spPr/>
      <dgm:t>
        <a:bodyPr/>
        <a:lstStyle/>
        <a:p>
          <a:pPr>
            <a:lnSpc>
              <a:spcPct val="100000"/>
            </a:lnSpc>
          </a:pPr>
          <a:r>
            <a:rPr lang="en-US" b="1" dirty="0"/>
            <a:t>Apostolic Era</a:t>
          </a:r>
        </a:p>
      </dgm:t>
    </dgm:pt>
    <dgm:pt modelId="{257BE26A-DF83-4BB4-B7C3-3FC4B5F832F3}" type="parTrans" cxnId="{01F04C9A-FA39-48C2-BAEC-435D61D90148}">
      <dgm:prSet/>
      <dgm:spPr/>
      <dgm:t>
        <a:bodyPr/>
        <a:lstStyle/>
        <a:p>
          <a:endParaRPr lang="en-US"/>
        </a:p>
      </dgm:t>
    </dgm:pt>
    <dgm:pt modelId="{A7BBC83A-4AEC-47C0-9B79-1AEE93455AF9}" type="sibTrans" cxnId="{01F04C9A-FA39-48C2-BAEC-435D61D90148}">
      <dgm:prSet/>
      <dgm:spPr/>
      <dgm:t>
        <a:bodyPr/>
        <a:lstStyle/>
        <a:p>
          <a:endParaRPr lang="en-US"/>
        </a:p>
      </dgm:t>
    </dgm:pt>
    <dgm:pt modelId="{4870696E-AB24-4890-8747-B24D1F1B6205}">
      <dgm:prSet phldrT="[Text]" phldr="1"/>
      <dgm:spPr/>
      <dgm:t>
        <a:bodyPr/>
        <a:lstStyle/>
        <a:p>
          <a:endParaRPr lang="en-US"/>
        </a:p>
      </dgm:t>
    </dgm:pt>
    <dgm:pt modelId="{CB30BF56-ED86-47B2-A576-AC4DC676D93C}" type="parTrans" cxnId="{8761A501-7AD4-4711-BCC4-9204A9063CD6}">
      <dgm:prSet/>
      <dgm:spPr/>
      <dgm:t>
        <a:bodyPr/>
        <a:lstStyle/>
        <a:p>
          <a:endParaRPr lang="en-US"/>
        </a:p>
      </dgm:t>
    </dgm:pt>
    <dgm:pt modelId="{36C8954B-BBFF-4DAA-9335-137B902B3796}" type="sibTrans" cxnId="{8761A501-7AD4-4711-BCC4-9204A9063CD6}">
      <dgm:prSet/>
      <dgm:spPr/>
      <dgm:t>
        <a:bodyPr/>
        <a:lstStyle/>
        <a:p>
          <a:endParaRPr lang="en-US"/>
        </a:p>
      </dgm:t>
    </dgm:pt>
    <dgm:pt modelId="{4C475301-2978-46AA-9CC8-044C01A2F88E}">
      <dgm:prSet phldrT="[Text]"/>
      <dgm:spPr/>
      <dgm:t>
        <a:bodyPr/>
        <a:lstStyle/>
        <a:p>
          <a:pPr>
            <a:lnSpc>
              <a:spcPct val="100000"/>
            </a:lnSpc>
          </a:pPr>
          <a:r>
            <a:rPr lang="en-US" b="1" dirty="0">
              <a:effectLst>
                <a:outerShdw blurRad="38100" dist="38100" dir="2700000" algn="tl">
                  <a:srgbClr val="000000">
                    <a:alpha val="43137"/>
                  </a:srgbClr>
                </a:outerShdw>
              </a:effectLst>
            </a:rPr>
            <a:t>Ante Nicene Fathers</a:t>
          </a:r>
        </a:p>
      </dgm:t>
    </dgm:pt>
    <dgm:pt modelId="{73934F5F-3745-4874-B941-94234554D0AB}" type="parTrans" cxnId="{FFD324CE-1F5C-443D-8061-6821FEE51266}">
      <dgm:prSet/>
      <dgm:spPr/>
      <dgm:t>
        <a:bodyPr/>
        <a:lstStyle/>
        <a:p>
          <a:endParaRPr lang="en-US"/>
        </a:p>
      </dgm:t>
    </dgm:pt>
    <dgm:pt modelId="{7DB46453-5A1B-4989-8F64-4D55BBE934CF}" type="sibTrans" cxnId="{FFD324CE-1F5C-443D-8061-6821FEE51266}">
      <dgm:prSet/>
      <dgm:spPr/>
      <dgm:t>
        <a:bodyPr/>
        <a:lstStyle/>
        <a:p>
          <a:endParaRPr lang="en-US"/>
        </a:p>
      </dgm:t>
    </dgm:pt>
    <dgm:pt modelId="{687110FB-5AD6-470E-97B5-DC0FE9D4867B}">
      <dgm:prSet phldrT="[Text]" phldr="1"/>
      <dgm:spPr/>
      <dgm:t>
        <a:bodyPr/>
        <a:lstStyle/>
        <a:p>
          <a:endParaRPr lang="en-US"/>
        </a:p>
      </dgm:t>
    </dgm:pt>
    <dgm:pt modelId="{78565CDF-F32F-480F-830A-9CFE374682CF}" type="parTrans" cxnId="{0F557129-7B2E-45FB-AD4D-AE59713AF4A0}">
      <dgm:prSet/>
      <dgm:spPr/>
      <dgm:t>
        <a:bodyPr/>
        <a:lstStyle/>
        <a:p>
          <a:endParaRPr lang="en-US"/>
        </a:p>
      </dgm:t>
    </dgm:pt>
    <dgm:pt modelId="{D7EEF20B-F85E-4DED-9653-A3283070C3AD}" type="sibTrans" cxnId="{0F557129-7B2E-45FB-AD4D-AE59713AF4A0}">
      <dgm:prSet/>
      <dgm:spPr/>
      <dgm:t>
        <a:bodyPr/>
        <a:lstStyle/>
        <a:p>
          <a:endParaRPr lang="en-US"/>
        </a:p>
      </dgm:t>
    </dgm:pt>
    <dgm:pt modelId="{EB7518C2-7699-4C77-8E10-B8F1FBE27CBE}">
      <dgm:prSet phldrT="[Text]"/>
      <dgm:spPr/>
      <dgm:t>
        <a:bodyPr/>
        <a:lstStyle/>
        <a:p>
          <a:pPr>
            <a:lnSpc>
              <a:spcPct val="100000"/>
            </a:lnSpc>
          </a:pPr>
          <a:r>
            <a:rPr lang="en-US" b="1" dirty="0"/>
            <a:t>Post Nicene Fathers</a:t>
          </a:r>
        </a:p>
      </dgm:t>
    </dgm:pt>
    <dgm:pt modelId="{B349037A-410F-4D6E-822B-31DF5B176EFD}" type="parTrans" cxnId="{DF856264-46DB-40C7-9AF1-915483A99FB8}">
      <dgm:prSet/>
      <dgm:spPr/>
      <dgm:t>
        <a:bodyPr/>
        <a:lstStyle/>
        <a:p>
          <a:endParaRPr lang="en-US"/>
        </a:p>
      </dgm:t>
    </dgm:pt>
    <dgm:pt modelId="{ECC69B3C-004C-4D51-B2A5-6E6FC45D0983}" type="sibTrans" cxnId="{DF856264-46DB-40C7-9AF1-915483A99FB8}">
      <dgm:prSet/>
      <dgm:spPr/>
      <dgm:t>
        <a:bodyPr/>
        <a:lstStyle/>
        <a:p>
          <a:endParaRPr lang="en-US"/>
        </a:p>
      </dgm:t>
    </dgm:pt>
    <dgm:pt modelId="{2257D76F-569D-44D1-BE6F-0626BF141133}">
      <dgm:prSet phldrT="[Text]" phldr="1"/>
      <dgm:spPr/>
      <dgm:t>
        <a:bodyPr/>
        <a:lstStyle/>
        <a:p>
          <a:endParaRPr lang="en-US"/>
        </a:p>
      </dgm:t>
    </dgm:pt>
    <dgm:pt modelId="{E7EE28FB-1952-41FC-876C-EAD5E47BB10D}" type="parTrans" cxnId="{FF181DE3-4AE0-4610-8346-5BB7E85435E5}">
      <dgm:prSet/>
      <dgm:spPr/>
      <dgm:t>
        <a:bodyPr/>
        <a:lstStyle/>
        <a:p>
          <a:endParaRPr lang="en-US"/>
        </a:p>
      </dgm:t>
    </dgm:pt>
    <dgm:pt modelId="{42D67A63-26CE-4330-BA70-FE1E44FA55A6}" type="sibTrans" cxnId="{FF181DE3-4AE0-4610-8346-5BB7E85435E5}">
      <dgm:prSet/>
      <dgm:spPr/>
      <dgm:t>
        <a:bodyPr/>
        <a:lstStyle/>
        <a:p>
          <a:endParaRPr lang="en-US"/>
        </a:p>
      </dgm:t>
    </dgm:pt>
    <dgm:pt modelId="{1D141C10-8366-4744-8867-01D71295487B}" type="pres">
      <dgm:prSet presAssocID="{6EADD187-8575-403C-A6CA-F8B68F95C12E}" presName="root" presStyleCnt="0">
        <dgm:presLayoutVars>
          <dgm:dir/>
          <dgm:resizeHandles val="exact"/>
        </dgm:presLayoutVars>
      </dgm:prSet>
      <dgm:spPr/>
      <dgm:t>
        <a:bodyPr/>
        <a:lstStyle/>
        <a:p>
          <a:endParaRPr lang="en-US"/>
        </a:p>
      </dgm:t>
    </dgm:pt>
    <dgm:pt modelId="{5AD4901C-C1AB-47F7-AE5E-C91DB6EDA09E}" type="pres">
      <dgm:prSet presAssocID="{3EB751EB-BD62-495F-A104-D77070299BA7}" presName="compNode" presStyleCnt="0"/>
      <dgm:spPr/>
    </dgm:pt>
    <dgm:pt modelId="{1B55DE75-3A2A-4B83-94C1-1F15A74B4CAC}" type="pres">
      <dgm:prSet presAssocID="{3EB751EB-BD62-495F-A104-D77070299BA7}" presName="iconRect" presStyleLbl="node1" presStyleIdx="0" presStyleCnt="3" custScaleX="326346" custScaleY="250768"/>
      <dgm:spPr>
        <a:blipFill>
          <a:blip xmlns:r="http://schemas.openxmlformats.org/officeDocument/2006/relationships" r:embed="rId1">
            <a:extLst>
              <a:ext uri="{28A0092B-C50C-407E-A947-70E740481C1C}">
                <a14:useLocalDpi xmlns:a14="http://schemas.microsoft.com/office/drawing/2010/main" val="0"/>
              </a:ext>
            </a:extLst>
          </a:blip>
          <a:srcRect/>
          <a:stretch>
            <a:fillRect l="-17000" r="-17000"/>
          </a:stretch>
        </a:blipFill>
        <a:ln>
          <a:noFill/>
        </a:ln>
      </dgm:spPr>
    </dgm:pt>
    <dgm:pt modelId="{3106B3E9-725F-4EE0-98A5-C99C1EA6D6C4}" type="pres">
      <dgm:prSet presAssocID="{3EB751EB-BD62-495F-A104-D77070299BA7}" presName="spaceRect" presStyleCnt="0"/>
      <dgm:spPr/>
    </dgm:pt>
    <dgm:pt modelId="{E3EB1A71-9AEC-46C6-BFBE-B8E52ABB4B8A}" type="pres">
      <dgm:prSet presAssocID="{3EB751EB-BD62-495F-A104-D77070299BA7}" presName="textRect" presStyleLbl="revTx" presStyleIdx="0" presStyleCnt="3" custScaleX="150436" custLinFactNeighborX="-2142" custLinFactNeighborY="68179">
        <dgm:presLayoutVars>
          <dgm:chMax val="1"/>
          <dgm:chPref val="1"/>
        </dgm:presLayoutVars>
      </dgm:prSet>
      <dgm:spPr/>
      <dgm:t>
        <a:bodyPr/>
        <a:lstStyle/>
        <a:p>
          <a:endParaRPr lang="en-US"/>
        </a:p>
      </dgm:t>
    </dgm:pt>
    <dgm:pt modelId="{96614EB0-725F-4D99-BA31-AD8DC9A03604}" type="pres">
      <dgm:prSet presAssocID="{A7BBC83A-4AEC-47C0-9B79-1AEE93455AF9}" presName="sibTrans" presStyleCnt="0"/>
      <dgm:spPr/>
    </dgm:pt>
    <dgm:pt modelId="{750DF38F-4DD3-4DBA-9866-23B3F10A2A2B}" type="pres">
      <dgm:prSet presAssocID="{4C475301-2978-46AA-9CC8-044C01A2F88E}" presName="compNode" presStyleCnt="0"/>
      <dgm:spPr/>
    </dgm:pt>
    <dgm:pt modelId="{B8E9734E-F416-45EB-BE2F-2F2BB28EBC04}" type="pres">
      <dgm:prSet presAssocID="{4C475301-2978-46AA-9CC8-044C01A2F88E}" presName="iconRect" presStyleLbl="node1" presStyleIdx="1" presStyleCnt="3" custScaleX="253960" custScaleY="181491"/>
      <dgm:spPr>
        <a:blipFill>
          <a:blip xmlns:r="http://schemas.openxmlformats.org/officeDocument/2006/relationships" r:embed="rId2">
            <a:extLst>
              <a:ext uri="{28A0092B-C50C-407E-A947-70E740481C1C}">
                <a14:useLocalDpi xmlns:a14="http://schemas.microsoft.com/office/drawing/2010/main" val="0"/>
              </a:ext>
            </a:extLst>
          </a:blip>
          <a:srcRect/>
          <a:stretch>
            <a:fillRect t="-20000" b="-20000"/>
          </a:stretch>
        </a:blipFill>
        <a:ln>
          <a:noFill/>
        </a:ln>
      </dgm:spPr>
    </dgm:pt>
    <dgm:pt modelId="{E2EA0CD5-4072-4D4A-9A89-72FA4D3669E3}" type="pres">
      <dgm:prSet presAssocID="{4C475301-2978-46AA-9CC8-044C01A2F88E}" presName="spaceRect" presStyleCnt="0"/>
      <dgm:spPr/>
    </dgm:pt>
    <dgm:pt modelId="{221C1C63-C737-4C93-9764-A0C809FD5FA0}" type="pres">
      <dgm:prSet presAssocID="{4C475301-2978-46AA-9CC8-044C01A2F88E}" presName="textRect" presStyleLbl="revTx" presStyleIdx="1" presStyleCnt="3" custScaleX="109571">
        <dgm:presLayoutVars>
          <dgm:chMax val="1"/>
          <dgm:chPref val="1"/>
        </dgm:presLayoutVars>
      </dgm:prSet>
      <dgm:spPr/>
      <dgm:t>
        <a:bodyPr/>
        <a:lstStyle/>
        <a:p>
          <a:endParaRPr lang="en-US"/>
        </a:p>
      </dgm:t>
    </dgm:pt>
    <dgm:pt modelId="{3AF5937F-B964-41B0-9BF1-3D3F76801A15}" type="pres">
      <dgm:prSet presAssocID="{7DB46453-5A1B-4989-8F64-4D55BBE934CF}" presName="sibTrans" presStyleCnt="0"/>
      <dgm:spPr/>
    </dgm:pt>
    <dgm:pt modelId="{A01753A5-F7A2-4340-B8A9-CBCD98AC3BB4}" type="pres">
      <dgm:prSet presAssocID="{EB7518C2-7699-4C77-8E10-B8F1FBE27CBE}" presName="compNode" presStyleCnt="0"/>
      <dgm:spPr/>
    </dgm:pt>
    <dgm:pt modelId="{AAC3B2C0-39ED-4C81-BE47-881ABC6F4182}" type="pres">
      <dgm:prSet presAssocID="{EB7518C2-7699-4C77-8E10-B8F1FBE27CBE}" presName="iconRect" presStyleLbl="node1" presStyleIdx="2" presStyleCnt="3" custScaleX="256322" custScaleY="177861"/>
      <dgm:spPr>
        <a:blipFill>
          <a:blip xmlns:r="http://schemas.openxmlformats.org/officeDocument/2006/relationships" r:embed="rId3">
            <a:extLst>
              <a:ext uri="{28A0092B-C50C-407E-A947-70E740481C1C}">
                <a14:useLocalDpi xmlns:a14="http://schemas.microsoft.com/office/drawing/2010/main" val="0"/>
              </a:ext>
            </a:extLst>
          </a:blip>
          <a:srcRect/>
          <a:stretch>
            <a:fillRect t="-34000" b="-34000"/>
          </a:stretch>
        </a:blipFill>
        <a:ln>
          <a:noFill/>
        </a:ln>
      </dgm:spPr>
    </dgm:pt>
    <dgm:pt modelId="{7CF2952D-5AB3-481C-B192-9CDF1FB8781D}" type="pres">
      <dgm:prSet presAssocID="{EB7518C2-7699-4C77-8E10-B8F1FBE27CBE}" presName="spaceRect" presStyleCnt="0"/>
      <dgm:spPr/>
    </dgm:pt>
    <dgm:pt modelId="{FE3AEF9B-250F-4B24-85E5-FF3A72632CEE}" type="pres">
      <dgm:prSet presAssocID="{EB7518C2-7699-4C77-8E10-B8F1FBE27CBE}" presName="textRect" presStyleLbl="revTx" presStyleIdx="2" presStyleCnt="3" custScaleX="110607" custLinFactNeighborX="-3573" custLinFactNeighborY="440">
        <dgm:presLayoutVars>
          <dgm:chMax val="1"/>
          <dgm:chPref val="1"/>
        </dgm:presLayoutVars>
      </dgm:prSet>
      <dgm:spPr/>
      <dgm:t>
        <a:bodyPr/>
        <a:lstStyle/>
        <a:p>
          <a:endParaRPr lang="en-US"/>
        </a:p>
      </dgm:t>
    </dgm:pt>
  </dgm:ptLst>
  <dgm:cxnLst>
    <dgm:cxn modelId="{516410A0-B803-4516-9AAA-D59D555FEAA9}" type="presOf" srcId="{6EADD187-8575-403C-A6CA-F8B68F95C12E}" destId="{1D141C10-8366-4744-8867-01D71295487B}" srcOrd="0" destOrd="0" presId="urn:microsoft.com/office/officeart/2018/2/layout/IconLabelList"/>
    <dgm:cxn modelId="{01F04C9A-FA39-48C2-BAEC-435D61D90148}" srcId="{6EADD187-8575-403C-A6CA-F8B68F95C12E}" destId="{3EB751EB-BD62-495F-A104-D77070299BA7}" srcOrd="0" destOrd="0" parTransId="{257BE26A-DF83-4BB4-B7C3-3FC4B5F832F3}" sibTransId="{A7BBC83A-4AEC-47C0-9B79-1AEE93455AF9}"/>
    <dgm:cxn modelId="{0F557129-7B2E-45FB-AD4D-AE59713AF4A0}" srcId="{4C475301-2978-46AA-9CC8-044C01A2F88E}" destId="{687110FB-5AD6-470E-97B5-DC0FE9D4867B}" srcOrd="0" destOrd="0" parTransId="{78565CDF-F32F-480F-830A-9CFE374682CF}" sibTransId="{D7EEF20B-F85E-4DED-9653-A3283070C3AD}"/>
    <dgm:cxn modelId="{DF856264-46DB-40C7-9AF1-915483A99FB8}" srcId="{6EADD187-8575-403C-A6CA-F8B68F95C12E}" destId="{EB7518C2-7699-4C77-8E10-B8F1FBE27CBE}" srcOrd="2" destOrd="0" parTransId="{B349037A-410F-4D6E-822B-31DF5B176EFD}" sibTransId="{ECC69B3C-004C-4D51-B2A5-6E6FC45D0983}"/>
    <dgm:cxn modelId="{8761A501-7AD4-4711-BCC4-9204A9063CD6}" srcId="{3EB751EB-BD62-495F-A104-D77070299BA7}" destId="{4870696E-AB24-4890-8747-B24D1F1B6205}" srcOrd="0" destOrd="0" parTransId="{CB30BF56-ED86-47B2-A576-AC4DC676D93C}" sibTransId="{36C8954B-BBFF-4DAA-9335-137B902B3796}"/>
    <dgm:cxn modelId="{AF55E131-3520-46A1-822B-78D61226907F}" type="presOf" srcId="{EB7518C2-7699-4C77-8E10-B8F1FBE27CBE}" destId="{FE3AEF9B-250F-4B24-85E5-FF3A72632CEE}" srcOrd="0" destOrd="0" presId="urn:microsoft.com/office/officeart/2018/2/layout/IconLabelList"/>
    <dgm:cxn modelId="{B668C089-FD14-4ADF-AB13-9587C5C47D4C}" type="presOf" srcId="{4C475301-2978-46AA-9CC8-044C01A2F88E}" destId="{221C1C63-C737-4C93-9764-A0C809FD5FA0}" srcOrd="0" destOrd="0" presId="urn:microsoft.com/office/officeart/2018/2/layout/IconLabelList"/>
    <dgm:cxn modelId="{FF181DE3-4AE0-4610-8346-5BB7E85435E5}" srcId="{EB7518C2-7699-4C77-8E10-B8F1FBE27CBE}" destId="{2257D76F-569D-44D1-BE6F-0626BF141133}" srcOrd="0" destOrd="0" parTransId="{E7EE28FB-1952-41FC-876C-EAD5E47BB10D}" sibTransId="{42D67A63-26CE-4330-BA70-FE1E44FA55A6}"/>
    <dgm:cxn modelId="{FFD324CE-1F5C-443D-8061-6821FEE51266}" srcId="{6EADD187-8575-403C-A6CA-F8B68F95C12E}" destId="{4C475301-2978-46AA-9CC8-044C01A2F88E}" srcOrd="1" destOrd="0" parTransId="{73934F5F-3745-4874-B941-94234554D0AB}" sibTransId="{7DB46453-5A1B-4989-8F64-4D55BBE934CF}"/>
    <dgm:cxn modelId="{7A2F1A8C-53D6-40A8-92FA-8AFAF6CB7C31}" type="presOf" srcId="{3EB751EB-BD62-495F-A104-D77070299BA7}" destId="{E3EB1A71-9AEC-46C6-BFBE-B8E52ABB4B8A}" srcOrd="0" destOrd="0" presId="urn:microsoft.com/office/officeart/2018/2/layout/IconLabelList"/>
    <dgm:cxn modelId="{50B75477-C94D-4A1E-936B-91BFBC8F2771}" type="presParOf" srcId="{1D141C10-8366-4744-8867-01D71295487B}" destId="{5AD4901C-C1AB-47F7-AE5E-C91DB6EDA09E}" srcOrd="0" destOrd="0" presId="urn:microsoft.com/office/officeart/2018/2/layout/IconLabelList"/>
    <dgm:cxn modelId="{589A343E-7183-48F4-8CBA-979006DCB3C4}" type="presParOf" srcId="{5AD4901C-C1AB-47F7-AE5E-C91DB6EDA09E}" destId="{1B55DE75-3A2A-4B83-94C1-1F15A74B4CAC}" srcOrd="0" destOrd="0" presId="urn:microsoft.com/office/officeart/2018/2/layout/IconLabelList"/>
    <dgm:cxn modelId="{369F3284-5B48-4144-826D-2109214D8648}" type="presParOf" srcId="{5AD4901C-C1AB-47F7-AE5E-C91DB6EDA09E}" destId="{3106B3E9-725F-4EE0-98A5-C99C1EA6D6C4}" srcOrd="1" destOrd="0" presId="urn:microsoft.com/office/officeart/2018/2/layout/IconLabelList"/>
    <dgm:cxn modelId="{1A10A0CC-261A-40CE-8EA6-6655D17AEA57}" type="presParOf" srcId="{5AD4901C-C1AB-47F7-AE5E-C91DB6EDA09E}" destId="{E3EB1A71-9AEC-46C6-BFBE-B8E52ABB4B8A}" srcOrd="2" destOrd="0" presId="urn:microsoft.com/office/officeart/2018/2/layout/IconLabelList"/>
    <dgm:cxn modelId="{EB979EC8-42FF-48C7-AB1D-5C3169A69F85}" type="presParOf" srcId="{1D141C10-8366-4744-8867-01D71295487B}" destId="{96614EB0-725F-4D99-BA31-AD8DC9A03604}" srcOrd="1" destOrd="0" presId="urn:microsoft.com/office/officeart/2018/2/layout/IconLabelList"/>
    <dgm:cxn modelId="{DD0E4386-C713-45B9-8550-7D6EC15D2F02}" type="presParOf" srcId="{1D141C10-8366-4744-8867-01D71295487B}" destId="{750DF38F-4DD3-4DBA-9866-23B3F10A2A2B}" srcOrd="2" destOrd="0" presId="urn:microsoft.com/office/officeart/2018/2/layout/IconLabelList"/>
    <dgm:cxn modelId="{99BAD7F5-0076-4D58-9F1A-67925D8F3203}" type="presParOf" srcId="{750DF38F-4DD3-4DBA-9866-23B3F10A2A2B}" destId="{B8E9734E-F416-45EB-BE2F-2F2BB28EBC04}" srcOrd="0" destOrd="0" presId="urn:microsoft.com/office/officeart/2018/2/layout/IconLabelList"/>
    <dgm:cxn modelId="{1F3C3983-6E6D-4AB3-B372-C34CE43E1F00}" type="presParOf" srcId="{750DF38F-4DD3-4DBA-9866-23B3F10A2A2B}" destId="{E2EA0CD5-4072-4D4A-9A89-72FA4D3669E3}" srcOrd="1" destOrd="0" presId="urn:microsoft.com/office/officeart/2018/2/layout/IconLabelList"/>
    <dgm:cxn modelId="{2B684C58-36F6-456E-BAB2-BEE57DF43DD7}" type="presParOf" srcId="{750DF38F-4DD3-4DBA-9866-23B3F10A2A2B}" destId="{221C1C63-C737-4C93-9764-A0C809FD5FA0}" srcOrd="2" destOrd="0" presId="urn:microsoft.com/office/officeart/2018/2/layout/IconLabelList"/>
    <dgm:cxn modelId="{7FE91008-BA97-43E7-9627-E2DD7E07A8DC}" type="presParOf" srcId="{1D141C10-8366-4744-8867-01D71295487B}" destId="{3AF5937F-B964-41B0-9BF1-3D3F76801A15}" srcOrd="3" destOrd="0" presId="urn:microsoft.com/office/officeart/2018/2/layout/IconLabelList"/>
    <dgm:cxn modelId="{8D5B24C6-153D-4D94-BB98-48C87A4D0229}" type="presParOf" srcId="{1D141C10-8366-4744-8867-01D71295487B}" destId="{A01753A5-F7A2-4340-B8A9-CBCD98AC3BB4}" srcOrd="4" destOrd="0" presId="urn:microsoft.com/office/officeart/2018/2/layout/IconLabelList"/>
    <dgm:cxn modelId="{79424184-5776-41EA-A3AA-D324CA87F810}" type="presParOf" srcId="{A01753A5-F7A2-4340-B8A9-CBCD98AC3BB4}" destId="{AAC3B2C0-39ED-4C81-BE47-881ABC6F4182}" srcOrd="0" destOrd="0" presId="urn:microsoft.com/office/officeart/2018/2/layout/IconLabelList"/>
    <dgm:cxn modelId="{E5FD7B73-7CD3-4D6D-AE8D-D572B7059C92}" type="presParOf" srcId="{A01753A5-F7A2-4340-B8A9-CBCD98AC3BB4}" destId="{7CF2952D-5AB3-481C-B192-9CDF1FB8781D}" srcOrd="1" destOrd="0" presId="urn:microsoft.com/office/officeart/2018/2/layout/IconLabelList"/>
    <dgm:cxn modelId="{6C2458F0-36A7-42D3-8A25-3530449AF35E}" type="presParOf" srcId="{A01753A5-F7A2-4340-B8A9-CBCD98AC3BB4}" destId="{FE3AEF9B-250F-4B24-85E5-FF3A72632CEE}"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55DE75-3A2A-4B83-94C1-1F15A74B4CAC}">
      <dsp:nvSpPr>
        <dsp:cNvPr id="0" name=""/>
        <dsp:cNvSpPr/>
      </dsp:nvSpPr>
      <dsp:spPr>
        <a:xfrm>
          <a:off x="1530701" y="293104"/>
          <a:ext cx="3521375" cy="2705865"/>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7000" r="-17000"/>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3EB1A71-9AEC-46C6-BFBE-B8E52ABB4B8A}">
      <dsp:nvSpPr>
        <dsp:cNvPr id="0" name=""/>
        <dsp:cNvSpPr/>
      </dsp:nvSpPr>
      <dsp:spPr>
        <a:xfrm>
          <a:off x="1436414" y="3088042"/>
          <a:ext cx="3607225"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1022350">
            <a:lnSpc>
              <a:spcPct val="100000"/>
            </a:lnSpc>
            <a:spcBef>
              <a:spcPct val="0"/>
            </a:spcBef>
            <a:spcAft>
              <a:spcPct val="35000"/>
            </a:spcAft>
          </a:pPr>
          <a:r>
            <a:rPr lang="en-US" sz="2300" b="1" kern="1200" dirty="0"/>
            <a:t>Apostolic Era</a:t>
          </a:r>
        </a:p>
      </dsp:txBody>
      <dsp:txXfrm>
        <a:off x="1436414" y="3088042"/>
        <a:ext cx="3607225" cy="720000"/>
      </dsp:txXfrm>
    </dsp:sp>
    <dsp:sp modelId="{B8E9734E-F416-45EB-BE2F-2F2BB28EBC04}">
      <dsp:nvSpPr>
        <dsp:cNvPr id="0" name=""/>
        <dsp:cNvSpPr/>
      </dsp:nvSpPr>
      <dsp:spPr>
        <a:xfrm>
          <a:off x="328526" y="3916615"/>
          <a:ext cx="2740307" cy="1958344"/>
        </a:xfrm>
        <a:prstGeom prst="rect">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t="-20000" b="-20000"/>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21C1C63-C737-4C93-9764-A0C809FD5FA0}">
      <dsp:nvSpPr>
        <dsp:cNvPr id="0" name=""/>
        <dsp:cNvSpPr/>
      </dsp:nvSpPr>
      <dsp:spPr>
        <a:xfrm>
          <a:off x="385007" y="5846903"/>
          <a:ext cx="2627345"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1022350">
            <a:lnSpc>
              <a:spcPct val="100000"/>
            </a:lnSpc>
            <a:spcBef>
              <a:spcPct val="0"/>
            </a:spcBef>
            <a:spcAft>
              <a:spcPct val="35000"/>
            </a:spcAft>
          </a:pPr>
          <a:r>
            <a:rPr lang="en-US" sz="2300" b="1" kern="1200" dirty="0">
              <a:effectLst>
                <a:outerShdw blurRad="38100" dist="38100" dir="2700000" algn="tl">
                  <a:srgbClr val="000000">
                    <a:alpha val="43137"/>
                  </a:srgbClr>
                </a:outerShdw>
              </a:effectLst>
            </a:rPr>
            <a:t>Ante Nicene Fathers</a:t>
          </a:r>
        </a:p>
      </dsp:txBody>
      <dsp:txXfrm>
        <a:off x="385007" y="5846903"/>
        <a:ext cx="2627345" cy="720000"/>
      </dsp:txXfrm>
    </dsp:sp>
    <dsp:sp modelId="{AAC3B2C0-39ED-4C81-BE47-881ABC6F4182}">
      <dsp:nvSpPr>
        <dsp:cNvPr id="0" name=""/>
        <dsp:cNvSpPr/>
      </dsp:nvSpPr>
      <dsp:spPr>
        <a:xfrm>
          <a:off x="3488457" y="3926407"/>
          <a:ext cx="2765794" cy="1919175"/>
        </a:xfrm>
        <a:prstGeom prst="rect">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t="-34000" b="-34000"/>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E3AEF9B-250F-4B24-85E5-FF3A72632CEE}">
      <dsp:nvSpPr>
        <dsp:cNvPr id="0" name=""/>
        <dsp:cNvSpPr/>
      </dsp:nvSpPr>
      <dsp:spPr>
        <a:xfrm>
          <a:off x="3459586" y="5840279"/>
          <a:ext cx="2652187"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lvl="0" algn="ctr" defTabSz="1022350">
            <a:lnSpc>
              <a:spcPct val="100000"/>
            </a:lnSpc>
            <a:spcBef>
              <a:spcPct val="0"/>
            </a:spcBef>
            <a:spcAft>
              <a:spcPct val="35000"/>
            </a:spcAft>
          </a:pPr>
          <a:r>
            <a:rPr lang="en-US" sz="2300" b="1" kern="1200" dirty="0"/>
            <a:t>Post Nicene Fathers</a:t>
          </a:r>
        </a:p>
      </dsp:txBody>
      <dsp:txXfrm>
        <a:off x="3459586" y="5840279"/>
        <a:ext cx="2652187" cy="720000"/>
      </dsp:txXfrm>
    </dsp:sp>
  </dsp:spTree>
</dsp:drawing>
</file>

<file path=ppt/diagrams/layout1.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xmlns="">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44CEABC-8831-4F00-A44C-E374CF34828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xmlns="" id="{A7D84F2B-4BFE-4EEF-96DA-A3939454AFC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xmlns="" id="{385D170A-1C2D-4C1D-8049-579F2F1E31AA}"/>
              </a:ext>
            </a:extLst>
          </p:cNvPr>
          <p:cNvSpPr>
            <a:spLocks noGrp="1"/>
          </p:cNvSpPr>
          <p:nvPr>
            <p:ph type="dt" sz="half" idx="10"/>
          </p:nvPr>
        </p:nvSpPr>
        <p:spPr/>
        <p:txBody>
          <a:bodyPr/>
          <a:lstStyle/>
          <a:p>
            <a:fld id="{34B6074F-2FE0-443C-8A18-BCB38C506616}" type="datetimeFigureOut">
              <a:rPr lang="en-US" smtClean="0"/>
              <a:t>1/18/20</a:t>
            </a:fld>
            <a:endParaRPr lang="en-US"/>
          </a:p>
        </p:txBody>
      </p:sp>
      <p:sp>
        <p:nvSpPr>
          <p:cNvPr id="5" name="Footer Placeholder 4">
            <a:extLst>
              <a:ext uri="{FF2B5EF4-FFF2-40B4-BE49-F238E27FC236}">
                <a16:creationId xmlns:a16="http://schemas.microsoft.com/office/drawing/2014/main" xmlns="" id="{2124F5E5-2C37-4445-BCFC-6E525C28250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A11CCEAA-8BEA-4274-B273-BB58C01CB090}"/>
              </a:ext>
            </a:extLst>
          </p:cNvPr>
          <p:cNvSpPr>
            <a:spLocks noGrp="1"/>
          </p:cNvSpPr>
          <p:nvPr>
            <p:ph type="sldNum" sz="quarter" idx="12"/>
          </p:nvPr>
        </p:nvSpPr>
        <p:spPr/>
        <p:txBody>
          <a:bodyPr/>
          <a:lstStyle/>
          <a:p>
            <a:fld id="{81D13400-B0A3-4C0C-A3AB-5C80210798FF}" type="slidenum">
              <a:rPr lang="en-US" smtClean="0"/>
              <a:t>‹#›</a:t>
            </a:fld>
            <a:endParaRPr lang="en-US"/>
          </a:p>
        </p:txBody>
      </p:sp>
    </p:spTree>
    <p:extLst>
      <p:ext uri="{BB962C8B-B14F-4D97-AF65-F5344CB8AC3E}">
        <p14:creationId xmlns:p14="http://schemas.microsoft.com/office/powerpoint/2010/main" val="4615403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D7425C2-AFD6-483E-A215-21F30C4DB07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xmlns="" id="{FEDEE461-F673-4A60-9147-F0CF6D05224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C9C5981A-42A7-4E54-9786-B1042A963E85}"/>
              </a:ext>
            </a:extLst>
          </p:cNvPr>
          <p:cNvSpPr>
            <a:spLocks noGrp="1"/>
          </p:cNvSpPr>
          <p:nvPr>
            <p:ph type="dt" sz="half" idx="10"/>
          </p:nvPr>
        </p:nvSpPr>
        <p:spPr/>
        <p:txBody>
          <a:bodyPr/>
          <a:lstStyle/>
          <a:p>
            <a:fld id="{34B6074F-2FE0-443C-8A18-BCB38C506616}" type="datetimeFigureOut">
              <a:rPr lang="en-US" smtClean="0"/>
              <a:t>1/18/20</a:t>
            </a:fld>
            <a:endParaRPr lang="en-US"/>
          </a:p>
        </p:txBody>
      </p:sp>
      <p:sp>
        <p:nvSpPr>
          <p:cNvPr id="5" name="Footer Placeholder 4">
            <a:extLst>
              <a:ext uri="{FF2B5EF4-FFF2-40B4-BE49-F238E27FC236}">
                <a16:creationId xmlns:a16="http://schemas.microsoft.com/office/drawing/2014/main" xmlns="" id="{03786B29-611C-4467-A558-EE5E5C873D7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B90BB4EA-04F8-412A-8F4B-9BEC8C0A16F0}"/>
              </a:ext>
            </a:extLst>
          </p:cNvPr>
          <p:cNvSpPr>
            <a:spLocks noGrp="1"/>
          </p:cNvSpPr>
          <p:nvPr>
            <p:ph type="sldNum" sz="quarter" idx="12"/>
          </p:nvPr>
        </p:nvSpPr>
        <p:spPr/>
        <p:txBody>
          <a:bodyPr/>
          <a:lstStyle/>
          <a:p>
            <a:fld id="{81D13400-B0A3-4C0C-A3AB-5C80210798FF}" type="slidenum">
              <a:rPr lang="en-US" smtClean="0"/>
              <a:t>‹#›</a:t>
            </a:fld>
            <a:endParaRPr lang="en-US"/>
          </a:p>
        </p:txBody>
      </p:sp>
    </p:spTree>
    <p:extLst>
      <p:ext uri="{BB962C8B-B14F-4D97-AF65-F5344CB8AC3E}">
        <p14:creationId xmlns:p14="http://schemas.microsoft.com/office/powerpoint/2010/main" val="12342813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6D84AAA6-9342-4970-9758-59749EB00D7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xmlns="" id="{87FA3332-1E82-4CA2-BCB2-0CDBC9DDA0E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FA20D415-4B24-4343-9B14-F2F3B159B83A}"/>
              </a:ext>
            </a:extLst>
          </p:cNvPr>
          <p:cNvSpPr>
            <a:spLocks noGrp="1"/>
          </p:cNvSpPr>
          <p:nvPr>
            <p:ph type="dt" sz="half" idx="10"/>
          </p:nvPr>
        </p:nvSpPr>
        <p:spPr/>
        <p:txBody>
          <a:bodyPr/>
          <a:lstStyle/>
          <a:p>
            <a:fld id="{34B6074F-2FE0-443C-8A18-BCB38C506616}" type="datetimeFigureOut">
              <a:rPr lang="en-US" smtClean="0"/>
              <a:t>1/18/20</a:t>
            </a:fld>
            <a:endParaRPr lang="en-US"/>
          </a:p>
        </p:txBody>
      </p:sp>
      <p:sp>
        <p:nvSpPr>
          <p:cNvPr id="5" name="Footer Placeholder 4">
            <a:extLst>
              <a:ext uri="{FF2B5EF4-FFF2-40B4-BE49-F238E27FC236}">
                <a16:creationId xmlns:a16="http://schemas.microsoft.com/office/drawing/2014/main" xmlns="" id="{96E4B36A-B316-4760-BF22-F3539E7B379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DF9F80D3-A642-433A-953D-549A444201EB}"/>
              </a:ext>
            </a:extLst>
          </p:cNvPr>
          <p:cNvSpPr>
            <a:spLocks noGrp="1"/>
          </p:cNvSpPr>
          <p:nvPr>
            <p:ph type="sldNum" sz="quarter" idx="12"/>
          </p:nvPr>
        </p:nvSpPr>
        <p:spPr/>
        <p:txBody>
          <a:bodyPr/>
          <a:lstStyle/>
          <a:p>
            <a:fld id="{81D13400-B0A3-4C0C-A3AB-5C80210798FF}" type="slidenum">
              <a:rPr lang="en-US" smtClean="0"/>
              <a:t>‹#›</a:t>
            </a:fld>
            <a:endParaRPr lang="en-US"/>
          </a:p>
        </p:txBody>
      </p:sp>
    </p:spTree>
    <p:extLst>
      <p:ext uri="{BB962C8B-B14F-4D97-AF65-F5344CB8AC3E}">
        <p14:creationId xmlns:p14="http://schemas.microsoft.com/office/powerpoint/2010/main" val="42575702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FC19963-1954-4E57-9728-8EEC9C0475E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46257186-DE75-4BF8-8212-F25AFECD3CE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2424C1E2-0013-4896-9274-B283321EE3BD}"/>
              </a:ext>
            </a:extLst>
          </p:cNvPr>
          <p:cNvSpPr>
            <a:spLocks noGrp="1"/>
          </p:cNvSpPr>
          <p:nvPr>
            <p:ph type="dt" sz="half" idx="10"/>
          </p:nvPr>
        </p:nvSpPr>
        <p:spPr/>
        <p:txBody>
          <a:bodyPr/>
          <a:lstStyle/>
          <a:p>
            <a:fld id="{34B6074F-2FE0-443C-8A18-BCB38C506616}" type="datetimeFigureOut">
              <a:rPr lang="en-US" smtClean="0"/>
              <a:t>1/18/20</a:t>
            </a:fld>
            <a:endParaRPr lang="en-US"/>
          </a:p>
        </p:txBody>
      </p:sp>
      <p:sp>
        <p:nvSpPr>
          <p:cNvPr id="5" name="Footer Placeholder 4">
            <a:extLst>
              <a:ext uri="{FF2B5EF4-FFF2-40B4-BE49-F238E27FC236}">
                <a16:creationId xmlns:a16="http://schemas.microsoft.com/office/drawing/2014/main" xmlns="" id="{6BDD1CFF-BCFC-4BAB-8E65-E554D4C7CAA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78AEB48C-27B1-4FD7-8506-DEC986938D93}"/>
              </a:ext>
            </a:extLst>
          </p:cNvPr>
          <p:cNvSpPr>
            <a:spLocks noGrp="1"/>
          </p:cNvSpPr>
          <p:nvPr>
            <p:ph type="sldNum" sz="quarter" idx="12"/>
          </p:nvPr>
        </p:nvSpPr>
        <p:spPr/>
        <p:txBody>
          <a:bodyPr/>
          <a:lstStyle/>
          <a:p>
            <a:fld id="{81D13400-B0A3-4C0C-A3AB-5C80210798FF}" type="slidenum">
              <a:rPr lang="en-US" smtClean="0"/>
              <a:t>‹#›</a:t>
            </a:fld>
            <a:endParaRPr lang="en-US"/>
          </a:p>
        </p:txBody>
      </p:sp>
    </p:spTree>
    <p:extLst>
      <p:ext uri="{BB962C8B-B14F-4D97-AF65-F5344CB8AC3E}">
        <p14:creationId xmlns:p14="http://schemas.microsoft.com/office/powerpoint/2010/main" val="856839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E918849-3E12-4CF5-A942-BBA0737C3A2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xmlns="" id="{90B38FE8-FDEE-4BDC-8182-CEBF139420D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xmlns="" id="{B40D4122-71B1-4C9E-8723-723E393CC141}"/>
              </a:ext>
            </a:extLst>
          </p:cNvPr>
          <p:cNvSpPr>
            <a:spLocks noGrp="1"/>
          </p:cNvSpPr>
          <p:nvPr>
            <p:ph type="dt" sz="half" idx="10"/>
          </p:nvPr>
        </p:nvSpPr>
        <p:spPr/>
        <p:txBody>
          <a:bodyPr/>
          <a:lstStyle/>
          <a:p>
            <a:fld id="{34B6074F-2FE0-443C-8A18-BCB38C506616}" type="datetimeFigureOut">
              <a:rPr lang="en-US" smtClean="0"/>
              <a:t>1/18/20</a:t>
            </a:fld>
            <a:endParaRPr lang="en-US"/>
          </a:p>
        </p:txBody>
      </p:sp>
      <p:sp>
        <p:nvSpPr>
          <p:cNvPr id="5" name="Footer Placeholder 4">
            <a:extLst>
              <a:ext uri="{FF2B5EF4-FFF2-40B4-BE49-F238E27FC236}">
                <a16:creationId xmlns:a16="http://schemas.microsoft.com/office/drawing/2014/main" xmlns="" id="{C418D109-5185-43D0-B278-BFF860F9689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521ED30B-B33F-4A58-92AD-C34744D8D34C}"/>
              </a:ext>
            </a:extLst>
          </p:cNvPr>
          <p:cNvSpPr>
            <a:spLocks noGrp="1"/>
          </p:cNvSpPr>
          <p:nvPr>
            <p:ph type="sldNum" sz="quarter" idx="12"/>
          </p:nvPr>
        </p:nvSpPr>
        <p:spPr/>
        <p:txBody>
          <a:bodyPr/>
          <a:lstStyle/>
          <a:p>
            <a:fld id="{81D13400-B0A3-4C0C-A3AB-5C80210798FF}" type="slidenum">
              <a:rPr lang="en-US" smtClean="0"/>
              <a:t>‹#›</a:t>
            </a:fld>
            <a:endParaRPr lang="en-US"/>
          </a:p>
        </p:txBody>
      </p:sp>
    </p:spTree>
    <p:extLst>
      <p:ext uri="{BB962C8B-B14F-4D97-AF65-F5344CB8AC3E}">
        <p14:creationId xmlns:p14="http://schemas.microsoft.com/office/powerpoint/2010/main" val="37002519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FB6123B-C46D-408E-AB81-891DFD6BEB6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DBE23AAA-7D1D-4723-9499-EE8336EB574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xmlns="" id="{9CE756D4-E4C0-47EA-82CD-179EA0BB3F3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xmlns="" id="{12BFE75D-EED8-405B-BCB5-8613E017526B}"/>
              </a:ext>
            </a:extLst>
          </p:cNvPr>
          <p:cNvSpPr>
            <a:spLocks noGrp="1"/>
          </p:cNvSpPr>
          <p:nvPr>
            <p:ph type="dt" sz="half" idx="10"/>
          </p:nvPr>
        </p:nvSpPr>
        <p:spPr/>
        <p:txBody>
          <a:bodyPr/>
          <a:lstStyle/>
          <a:p>
            <a:fld id="{34B6074F-2FE0-443C-8A18-BCB38C506616}" type="datetimeFigureOut">
              <a:rPr lang="en-US" smtClean="0"/>
              <a:t>1/18/20</a:t>
            </a:fld>
            <a:endParaRPr lang="en-US"/>
          </a:p>
        </p:txBody>
      </p:sp>
      <p:sp>
        <p:nvSpPr>
          <p:cNvPr id="6" name="Footer Placeholder 5">
            <a:extLst>
              <a:ext uri="{FF2B5EF4-FFF2-40B4-BE49-F238E27FC236}">
                <a16:creationId xmlns:a16="http://schemas.microsoft.com/office/drawing/2014/main" xmlns="" id="{C3F233A9-F9DF-421C-AEB9-ECE9ADE1FA2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0F4B3715-212B-4FB8-B76A-2E73328F1ACF}"/>
              </a:ext>
            </a:extLst>
          </p:cNvPr>
          <p:cNvSpPr>
            <a:spLocks noGrp="1"/>
          </p:cNvSpPr>
          <p:nvPr>
            <p:ph type="sldNum" sz="quarter" idx="12"/>
          </p:nvPr>
        </p:nvSpPr>
        <p:spPr/>
        <p:txBody>
          <a:bodyPr/>
          <a:lstStyle/>
          <a:p>
            <a:fld id="{81D13400-B0A3-4C0C-A3AB-5C80210798FF}" type="slidenum">
              <a:rPr lang="en-US" smtClean="0"/>
              <a:t>‹#›</a:t>
            </a:fld>
            <a:endParaRPr lang="en-US"/>
          </a:p>
        </p:txBody>
      </p:sp>
    </p:spTree>
    <p:extLst>
      <p:ext uri="{BB962C8B-B14F-4D97-AF65-F5344CB8AC3E}">
        <p14:creationId xmlns:p14="http://schemas.microsoft.com/office/powerpoint/2010/main" val="1380526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6CF100B-D393-432C-8EEA-05A8457B107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xmlns="" id="{7C6C4DE6-1675-46C7-B3CC-E2842FE2224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xmlns="" id="{CE27CE0D-628D-4644-82F4-02D52703C22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xmlns="" id="{B9A203F3-0206-46F4-8DBE-9B8E758F927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xmlns="" id="{5C78948D-16B6-4D73-9391-C8CCFA1440F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xmlns="" id="{04C84121-BE33-4628-BA4D-B2402F91BF8D}"/>
              </a:ext>
            </a:extLst>
          </p:cNvPr>
          <p:cNvSpPr>
            <a:spLocks noGrp="1"/>
          </p:cNvSpPr>
          <p:nvPr>
            <p:ph type="dt" sz="half" idx="10"/>
          </p:nvPr>
        </p:nvSpPr>
        <p:spPr/>
        <p:txBody>
          <a:bodyPr/>
          <a:lstStyle/>
          <a:p>
            <a:fld id="{34B6074F-2FE0-443C-8A18-BCB38C506616}" type="datetimeFigureOut">
              <a:rPr lang="en-US" smtClean="0"/>
              <a:t>1/18/20</a:t>
            </a:fld>
            <a:endParaRPr lang="en-US"/>
          </a:p>
        </p:txBody>
      </p:sp>
      <p:sp>
        <p:nvSpPr>
          <p:cNvPr id="8" name="Footer Placeholder 7">
            <a:extLst>
              <a:ext uri="{FF2B5EF4-FFF2-40B4-BE49-F238E27FC236}">
                <a16:creationId xmlns:a16="http://schemas.microsoft.com/office/drawing/2014/main" xmlns="" id="{5C90C2DC-E590-4964-8402-91D7D6D2C5B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xmlns="" id="{7CE1BC35-9FBE-4154-9BDD-F01F3BA75534}"/>
              </a:ext>
            </a:extLst>
          </p:cNvPr>
          <p:cNvSpPr>
            <a:spLocks noGrp="1"/>
          </p:cNvSpPr>
          <p:nvPr>
            <p:ph type="sldNum" sz="quarter" idx="12"/>
          </p:nvPr>
        </p:nvSpPr>
        <p:spPr/>
        <p:txBody>
          <a:bodyPr/>
          <a:lstStyle/>
          <a:p>
            <a:fld id="{81D13400-B0A3-4C0C-A3AB-5C80210798FF}" type="slidenum">
              <a:rPr lang="en-US" smtClean="0"/>
              <a:t>‹#›</a:t>
            </a:fld>
            <a:endParaRPr lang="en-US"/>
          </a:p>
        </p:txBody>
      </p:sp>
    </p:spTree>
    <p:extLst>
      <p:ext uri="{BB962C8B-B14F-4D97-AF65-F5344CB8AC3E}">
        <p14:creationId xmlns:p14="http://schemas.microsoft.com/office/powerpoint/2010/main" val="27643489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8891AC3-25C4-4663-B547-AB49A54DEA6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xmlns="" id="{82387BE7-3C3B-4D7B-90BF-27478654DDFF}"/>
              </a:ext>
            </a:extLst>
          </p:cNvPr>
          <p:cNvSpPr>
            <a:spLocks noGrp="1"/>
          </p:cNvSpPr>
          <p:nvPr>
            <p:ph type="dt" sz="half" idx="10"/>
          </p:nvPr>
        </p:nvSpPr>
        <p:spPr/>
        <p:txBody>
          <a:bodyPr/>
          <a:lstStyle/>
          <a:p>
            <a:fld id="{34B6074F-2FE0-443C-8A18-BCB38C506616}" type="datetimeFigureOut">
              <a:rPr lang="en-US" smtClean="0"/>
              <a:t>1/18/20</a:t>
            </a:fld>
            <a:endParaRPr lang="en-US"/>
          </a:p>
        </p:txBody>
      </p:sp>
      <p:sp>
        <p:nvSpPr>
          <p:cNvPr id="4" name="Footer Placeholder 3">
            <a:extLst>
              <a:ext uri="{FF2B5EF4-FFF2-40B4-BE49-F238E27FC236}">
                <a16:creationId xmlns:a16="http://schemas.microsoft.com/office/drawing/2014/main" xmlns="" id="{BF36A062-15DA-4EA9-A1AE-59226148914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xmlns="" id="{BE810AFF-4C8E-4339-8D86-C1D03C8B5931}"/>
              </a:ext>
            </a:extLst>
          </p:cNvPr>
          <p:cNvSpPr>
            <a:spLocks noGrp="1"/>
          </p:cNvSpPr>
          <p:nvPr>
            <p:ph type="sldNum" sz="quarter" idx="12"/>
          </p:nvPr>
        </p:nvSpPr>
        <p:spPr/>
        <p:txBody>
          <a:bodyPr/>
          <a:lstStyle/>
          <a:p>
            <a:fld id="{81D13400-B0A3-4C0C-A3AB-5C80210798FF}" type="slidenum">
              <a:rPr lang="en-US" smtClean="0"/>
              <a:t>‹#›</a:t>
            </a:fld>
            <a:endParaRPr lang="en-US"/>
          </a:p>
        </p:txBody>
      </p:sp>
    </p:spTree>
    <p:extLst>
      <p:ext uri="{BB962C8B-B14F-4D97-AF65-F5344CB8AC3E}">
        <p14:creationId xmlns:p14="http://schemas.microsoft.com/office/powerpoint/2010/main" val="10291856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A591819E-E902-4D7F-904B-E4B76ACDE08C}"/>
              </a:ext>
            </a:extLst>
          </p:cNvPr>
          <p:cNvSpPr>
            <a:spLocks noGrp="1"/>
          </p:cNvSpPr>
          <p:nvPr>
            <p:ph type="dt" sz="half" idx="10"/>
          </p:nvPr>
        </p:nvSpPr>
        <p:spPr/>
        <p:txBody>
          <a:bodyPr/>
          <a:lstStyle/>
          <a:p>
            <a:fld id="{34B6074F-2FE0-443C-8A18-BCB38C506616}" type="datetimeFigureOut">
              <a:rPr lang="en-US" smtClean="0"/>
              <a:t>1/18/20</a:t>
            </a:fld>
            <a:endParaRPr lang="en-US"/>
          </a:p>
        </p:txBody>
      </p:sp>
      <p:sp>
        <p:nvSpPr>
          <p:cNvPr id="3" name="Footer Placeholder 2">
            <a:extLst>
              <a:ext uri="{FF2B5EF4-FFF2-40B4-BE49-F238E27FC236}">
                <a16:creationId xmlns:a16="http://schemas.microsoft.com/office/drawing/2014/main" xmlns="" id="{64130A51-A3E1-4FC0-891C-32A3F5D0C6D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xmlns="" id="{EE241231-C747-4315-9440-E98ED56E394C}"/>
              </a:ext>
            </a:extLst>
          </p:cNvPr>
          <p:cNvSpPr>
            <a:spLocks noGrp="1"/>
          </p:cNvSpPr>
          <p:nvPr>
            <p:ph type="sldNum" sz="quarter" idx="12"/>
          </p:nvPr>
        </p:nvSpPr>
        <p:spPr/>
        <p:txBody>
          <a:bodyPr/>
          <a:lstStyle/>
          <a:p>
            <a:fld id="{81D13400-B0A3-4C0C-A3AB-5C80210798FF}" type="slidenum">
              <a:rPr lang="en-US" smtClean="0"/>
              <a:t>‹#›</a:t>
            </a:fld>
            <a:endParaRPr lang="en-US"/>
          </a:p>
        </p:txBody>
      </p:sp>
    </p:spTree>
    <p:extLst>
      <p:ext uri="{BB962C8B-B14F-4D97-AF65-F5344CB8AC3E}">
        <p14:creationId xmlns:p14="http://schemas.microsoft.com/office/powerpoint/2010/main" val="23892690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B9B5B53-E95D-490E-99C1-45BB5FD2FA4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xmlns="" id="{2FBF0685-2FC1-4870-A7D1-9F56D2DD612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xmlns="" id="{C7450F84-EB85-442C-80E6-82E51A74B9D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AB116B1B-E0AD-4F04-89A3-3F9B8ADB3F4C}"/>
              </a:ext>
            </a:extLst>
          </p:cNvPr>
          <p:cNvSpPr>
            <a:spLocks noGrp="1"/>
          </p:cNvSpPr>
          <p:nvPr>
            <p:ph type="dt" sz="half" idx="10"/>
          </p:nvPr>
        </p:nvSpPr>
        <p:spPr/>
        <p:txBody>
          <a:bodyPr/>
          <a:lstStyle/>
          <a:p>
            <a:fld id="{34B6074F-2FE0-443C-8A18-BCB38C506616}" type="datetimeFigureOut">
              <a:rPr lang="en-US" smtClean="0"/>
              <a:t>1/18/20</a:t>
            </a:fld>
            <a:endParaRPr lang="en-US"/>
          </a:p>
        </p:txBody>
      </p:sp>
      <p:sp>
        <p:nvSpPr>
          <p:cNvPr id="6" name="Footer Placeholder 5">
            <a:extLst>
              <a:ext uri="{FF2B5EF4-FFF2-40B4-BE49-F238E27FC236}">
                <a16:creationId xmlns:a16="http://schemas.microsoft.com/office/drawing/2014/main" xmlns="" id="{A0AAD301-402F-48BF-8DBA-87EE5738DDC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2AD41183-FAEB-4E2D-B6D9-B514FB34DD66}"/>
              </a:ext>
            </a:extLst>
          </p:cNvPr>
          <p:cNvSpPr>
            <a:spLocks noGrp="1"/>
          </p:cNvSpPr>
          <p:nvPr>
            <p:ph type="sldNum" sz="quarter" idx="12"/>
          </p:nvPr>
        </p:nvSpPr>
        <p:spPr/>
        <p:txBody>
          <a:bodyPr/>
          <a:lstStyle/>
          <a:p>
            <a:fld id="{81D13400-B0A3-4C0C-A3AB-5C80210798FF}" type="slidenum">
              <a:rPr lang="en-US" smtClean="0"/>
              <a:t>‹#›</a:t>
            </a:fld>
            <a:endParaRPr lang="en-US"/>
          </a:p>
        </p:txBody>
      </p:sp>
    </p:spTree>
    <p:extLst>
      <p:ext uri="{BB962C8B-B14F-4D97-AF65-F5344CB8AC3E}">
        <p14:creationId xmlns:p14="http://schemas.microsoft.com/office/powerpoint/2010/main" val="8967824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5A5CBCE-DA29-4602-A2EA-12F99BB9A7C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xmlns="" id="{7EE90033-0047-4390-B179-22CEF5242E7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xmlns="" id="{4B841A98-D72D-4DE7-9A1A-CB627E8B245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14FB4956-6284-4B85-9BBD-3A836E432B7B}"/>
              </a:ext>
            </a:extLst>
          </p:cNvPr>
          <p:cNvSpPr>
            <a:spLocks noGrp="1"/>
          </p:cNvSpPr>
          <p:nvPr>
            <p:ph type="dt" sz="half" idx="10"/>
          </p:nvPr>
        </p:nvSpPr>
        <p:spPr/>
        <p:txBody>
          <a:bodyPr/>
          <a:lstStyle/>
          <a:p>
            <a:fld id="{34B6074F-2FE0-443C-8A18-BCB38C506616}" type="datetimeFigureOut">
              <a:rPr lang="en-US" smtClean="0"/>
              <a:t>1/18/20</a:t>
            </a:fld>
            <a:endParaRPr lang="en-US"/>
          </a:p>
        </p:txBody>
      </p:sp>
      <p:sp>
        <p:nvSpPr>
          <p:cNvPr id="6" name="Footer Placeholder 5">
            <a:extLst>
              <a:ext uri="{FF2B5EF4-FFF2-40B4-BE49-F238E27FC236}">
                <a16:creationId xmlns:a16="http://schemas.microsoft.com/office/drawing/2014/main" xmlns="" id="{E3073E5C-1C30-439A-BC49-3F3152B6BAD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4B82684A-7426-45B0-BC41-805446F993A5}"/>
              </a:ext>
            </a:extLst>
          </p:cNvPr>
          <p:cNvSpPr>
            <a:spLocks noGrp="1"/>
          </p:cNvSpPr>
          <p:nvPr>
            <p:ph type="sldNum" sz="quarter" idx="12"/>
          </p:nvPr>
        </p:nvSpPr>
        <p:spPr/>
        <p:txBody>
          <a:bodyPr/>
          <a:lstStyle/>
          <a:p>
            <a:fld id="{81D13400-B0A3-4C0C-A3AB-5C80210798FF}" type="slidenum">
              <a:rPr lang="en-US" smtClean="0"/>
              <a:t>‹#›</a:t>
            </a:fld>
            <a:endParaRPr lang="en-US"/>
          </a:p>
        </p:txBody>
      </p:sp>
    </p:spTree>
    <p:extLst>
      <p:ext uri="{BB962C8B-B14F-4D97-AF65-F5344CB8AC3E}">
        <p14:creationId xmlns:p14="http://schemas.microsoft.com/office/powerpoint/2010/main" val="26781417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FC55A775-CC05-42D4-8DCB-B12A1F30614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xmlns="" id="{E4A0CFCB-8E59-44D8-A4BE-4105C2A3163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68C6D588-E453-484A-8449-5C2C0F6B66A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B6074F-2FE0-443C-8A18-BCB38C506616}" type="datetimeFigureOut">
              <a:rPr lang="en-US" smtClean="0"/>
              <a:t>1/18/20</a:t>
            </a:fld>
            <a:endParaRPr lang="en-US"/>
          </a:p>
        </p:txBody>
      </p:sp>
      <p:sp>
        <p:nvSpPr>
          <p:cNvPr id="5" name="Footer Placeholder 4">
            <a:extLst>
              <a:ext uri="{FF2B5EF4-FFF2-40B4-BE49-F238E27FC236}">
                <a16:creationId xmlns:a16="http://schemas.microsoft.com/office/drawing/2014/main" xmlns="" id="{287FD3A0-246E-463E-A946-A36118C2E82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xmlns="" id="{7590895F-E76C-4074-915A-165C63E416A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D13400-B0A3-4C0C-A3AB-5C80210798FF}" type="slidenum">
              <a:rPr lang="en-US" smtClean="0"/>
              <a:t>‹#›</a:t>
            </a:fld>
            <a:endParaRPr lang="en-US"/>
          </a:p>
        </p:txBody>
      </p:sp>
    </p:spTree>
    <p:extLst>
      <p:ext uri="{BB962C8B-B14F-4D97-AF65-F5344CB8AC3E}">
        <p14:creationId xmlns:p14="http://schemas.microsoft.com/office/powerpoint/2010/main" val="35417551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4.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5.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6.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7.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8.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9.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jpeg"/><Relationship Id="rId3" Type="http://schemas.openxmlformats.org/officeDocument/2006/relationships/image" Target="../media/image23.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9.jpeg"/><Relationship Id="rId3" Type="http://schemas.openxmlformats.org/officeDocument/2006/relationships/image" Target="../media/image10.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1.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2.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0A437E6-852E-4089-9275-550DBBBE3D1B}"/>
              </a:ext>
            </a:extLst>
          </p:cNvPr>
          <p:cNvSpPr>
            <a:spLocks noGrp="1"/>
          </p:cNvSpPr>
          <p:nvPr>
            <p:ph type="ctrTitle"/>
          </p:nvPr>
        </p:nvSpPr>
        <p:spPr>
          <a:xfrm>
            <a:off x="5947350" y="1783959"/>
            <a:ext cx="6172782" cy="2889114"/>
          </a:xfrm>
        </p:spPr>
        <p:txBody>
          <a:bodyPr anchor="b">
            <a:noAutofit/>
          </a:bodyPr>
          <a:lstStyle/>
          <a:p>
            <a:r>
              <a:rPr lang="en-US" sz="9600" b="1" dirty="0">
                <a:effectLst>
                  <a:outerShdw blurRad="38100" dist="38100" dir="2700000" algn="tl">
                    <a:srgbClr val="000000">
                      <a:alpha val="43137"/>
                    </a:srgbClr>
                  </a:outerShdw>
                </a:effectLst>
              </a:rPr>
              <a:t>Introduction to Patristics</a:t>
            </a:r>
          </a:p>
        </p:txBody>
      </p:sp>
      <p:sp>
        <p:nvSpPr>
          <p:cNvPr id="71" name="Freeform: Shape 70">
            <a:extLst>
              <a:ext uri="{FF2B5EF4-FFF2-40B4-BE49-F238E27FC236}">
                <a16:creationId xmlns:a16="http://schemas.microsoft.com/office/drawing/2014/main" xmlns="" id="{1DB7C82F-AB7E-4F0C-B829-FA1B9C41518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26" name="Picture 2" descr="Image result for orthodox church fathers&quot;">
            <a:extLst>
              <a:ext uri="{FF2B5EF4-FFF2-40B4-BE49-F238E27FC236}">
                <a16:creationId xmlns:a16="http://schemas.microsoft.com/office/drawing/2014/main" xmlns="" id="{6780C77C-1A43-455E-86D1-3318F1E988C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4577" r="11519"/>
          <a:stretch/>
        </p:blipFill>
        <p:spPr bwMode="auto">
          <a:xfrm>
            <a:off x="20" y="10"/>
            <a:ext cx="6024134" cy="6857990"/>
          </a:xfrm>
          <a:custGeom>
            <a:avLst/>
            <a:gdLst>
              <a:gd name="connsiteX0" fmla="*/ 0 w 6024154"/>
              <a:gd name="connsiteY0" fmla="*/ 0 h 6858000"/>
              <a:gd name="connsiteX1" fmla="*/ 5953780 w 6024154"/>
              <a:gd name="connsiteY1" fmla="*/ 0 h 6858000"/>
              <a:gd name="connsiteX2" fmla="*/ 5989880 w 6024154"/>
              <a:gd name="connsiteY2" fmla="*/ 284091 h 6858000"/>
              <a:gd name="connsiteX3" fmla="*/ 6024154 w 6024154"/>
              <a:gd name="connsiteY3" fmla="*/ 962844 h 6858000"/>
              <a:gd name="connsiteX4" fmla="*/ 2549934 w 6024154"/>
              <a:gd name="connsiteY4" fmla="*/ 6800152 h 6858000"/>
              <a:gd name="connsiteX5" fmla="*/ 2436987 w 6024154"/>
              <a:gd name="connsiteY5" fmla="*/ 6858000 h 6858000"/>
              <a:gd name="connsiteX6" fmla="*/ 0 w 6024154"/>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762448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xmlns="" id="{4038CB10-1F5C-4D54-9DF7-12586DE5B00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a:off x="327546" y="4572000"/>
            <a:ext cx="7058307" cy="1964266"/>
          </a:xfrm>
          <a:prstGeom prst="rect">
            <a:avLst/>
          </a:prstGeom>
          <a:solidFill>
            <a:srgbClr val="3147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xmlns="" id="{88348582-3F8F-4FF8-A8B5-B8BEFC21FF18}"/>
              </a:ext>
            </a:extLst>
          </p:cNvPr>
          <p:cNvSpPr>
            <a:spLocks noGrp="1"/>
          </p:cNvSpPr>
          <p:nvPr>
            <p:ph type="ctrTitle"/>
          </p:nvPr>
        </p:nvSpPr>
        <p:spPr>
          <a:xfrm>
            <a:off x="524256" y="4767072"/>
            <a:ext cx="6594189" cy="1625210"/>
          </a:xfrm>
        </p:spPr>
        <p:txBody>
          <a:bodyPr vert="horz" lIns="91440" tIns="45720" rIns="91440" bIns="45720" rtlCol="0" anchor="ctr">
            <a:normAutofit/>
          </a:bodyPr>
          <a:lstStyle/>
          <a:p>
            <a:r>
              <a:rPr lang="en-US" sz="4400" b="1" dirty="0">
                <a:solidFill>
                  <a:srgbClr val="FFFFFF"/>
                </a:solidFill>
                <a:effectLst>
                  <a:outerShdw blurRad="38100" dist="38100" dir="2700000" algn="tl">
                    <a:srgbClr val="000000">
                      <a:alpha val="43137"/>
                    </a:srgbClr>
                  </a:outerShdw>
                </a:effectLst>
              </a:rPr>
              <a:t>Ignatius’ 7 epistles:</a:t>
            </a:r>
          </a:p>
        </p:txBody>
      </p:sp>
      <p:pic>
        <p:nvPicPr>
          <p:cNvPr id="12290" name="Picture 2" descr="Image result for ignatius epistle to the ephesians&quot;">
            <a:extLst>
              <a:ext uri="{FF2B5EF4-FFF2-40B4-BE49-F238E27FC236}">
                <a16:creationId xmlns:a16="http://schemas.microsoft.com/office/drawing/2014/main" xmlns="" id="{0BE3EDAB-BE70-4AFD-8F55-748C84A33B3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752" r="1585"/>
          <a:stretch/>
        </p:blipFill>
        <p:spPr bwMode="auto">
          <a:xfrm>
            <a:off x="327547" y="321733"/>
            <a:ext cx="7058306" cy="4107392"/>
          </a:xfrm>
          <a:prstGeom prst="rect">
            <a:avLst/>
          </a:prstGeom>
          <a:noFill/>
          <a:extLst>
            <a:ext uri="{909E8E84-426E-40DD-AFC4-6F175D3DCCD1}">
              <a14:hiddenFill xmlns:a14="http://schemas.microsoft.com/office/drawing/2010/main">
                <a:solidFill>
                  <a:srgbClr val="FFFFFF"/>
                </a:solidFill>
              </a14:hiddenFill>
            </a:ext>
          </a:extLst>
        </p:spPr>
      </p:pic>
      <p:sp>
        <p:nvSpPr>
          <p:cNvPr id="73" name="Rectangle 72">
            <a:extLst>
              <a:ext uri="{FF2B5EF4-FFF2-40B4-BE49-F238E27FC236}">
                <a16:creationId xmlns:a16="http://schemas.microsoft.com/office/drawing/2014/main" xmlns="" id="{73ED6512-6858-4552-B699-9A97FE9A4EA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a:off x="7534655" y="321732"/>
            <a:ext cx="4335613" cy="621453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Subtitle 2">
            <a:extLst>
              <a:ext uri="{FF2B5EF4-FFF2-40B4-BE49-F238E27FC236}">
                <a16:creationId xmlns:a16="http://schemas.microsoft.com/office/drawing/2014/main" xmlns="" id="{3FEBA5B7-8A13-4A91-8A20-CB44B807EC6C}"/>
              </a:ext>
            </a:extLst>
          </p:cNvPr>
          <p:cNvSpPr>
            <a:spLocks noGrp="1"/>
          </p:cNvSpPr>
          <p:nvPr>
            <p:ph type="subTitle" idx="1"/>
          </p:nvPr>
        </p:nvSpPr>
        <p:spPr>
          <a:xfrm>
            <a:off x="7528840" y="321732"/>
            <a:ext cx="4335613" cy="6214534"/>
          </a:xfrm>
        </p:spPr>
        <p:txBody>
          <a:bodyPr vert="horz" lIns="91440" tIns="45720" rIns="91440" bIns="45720" rtlCol="0" anchor="ctr">
            <a:normAutofit lnSpcReduction="10000"/>
          </a:bodyPr>
          <a:lstStyle/>
          <a:p>
            <a:pPr marL="685800" indent="-457200" algn="l">
              <a:buFont typeface="+mj-lt"/>
              <a:buAutoNum type="arabicPeriod"/>
            </a:pPr>
            <a:r>
              <a:rPr lang="en-US" sz="2800" dirty="0">
                <a:solidFill>
                  <a:srgbClr val="FFFFFF"/>
                </a:solidFill>
              </a:rPr>
              <a:t>The Epistle to the </a:t>
            </a:r>
            <a:r>
              <a:rPr lang="en-US" sz="2800" b="1" dirty="0">
                <a:solidFill>
                  <a:srgbClr val="FF0000"/>
                </a:solidFill>
                <a:effectLst>
                  <a:outerShdw blurRad="38100" dist="38100" dir="2700000" algn="tl">
                    <a:srgbClr val="000000">
                      <a:alpha val="43137"/>
                    </a:srgbClr>
                  </a:outerShdw>
                </a:effectLst>
              </a:rPr>
              <a:t>Ephesians</a:t>
            </a:r>
            <a:r>
              <a:rPr lang="en-US" sz="2800" dirty="0">
                <a:solidFill>
                  <a:srgbClr val="FFFFFF"/>
                </a:solidFill>
              </a:rPr>
              <a:t>,</a:t>
            </a:r>
          </a:p>
          <a:p>
            <a:pPr marL="685800" indent="-457200" algn="l">
              <a:buFont typeface="+mj-lt"/>
              <a:buAutoNum type="arabicPeriod"/>
            </a:pPr>
            <a:r>
              <a:rPr lang="en-US" sz="2800" dirty="0">
                <a:solidFill>
                  <a:srgbClr val="FFFFFF"/>
                </a:solidFill>
              </a:rPr>
              <a:t>The Epistle to the Magnesians,</a:t>
            </a:r>
          </a:p>
          <a:p>
            <a:pPr marL="685800" indent="-457200" algn="l">
              <a:buFont typeface="+mj-lt"/>
              <a:buAutoNum type="arabicPeriod"/>
            </a:pPr>
            <a:r>
              <a:rPr lang="en-US" sz="2800" dirty="0">
                <a:solidFill>
                  <a:srgbClr val="FFFFFF"/>
                </a:solidFill>
              </a:rPr>
              <a:t>The Epistle to the </a:t>
            </a:r>
            <a:r>
              <a:rPr lang="en-US" sz="2800" dirty="0" err="1">
                <a:solidFill>
                  <a:srgbClr val="FFFFFF"/>
                </a:solidFill>
              </a:rPr>
              <a:t>Trallians</a:t>
            </a:r>
            <a:r>
              <a:rPr lang="en-US" sz="2800" dirty="0">
                <a:solidFill>
                  <a:srgbClr val="FFFFFF"/>
                </a:solidFill>
              </a:rPr>
              <a:t>,</a:t>
            </a:r>
          </a:p>
          <a:p>
            <a:pPr marL="685800" indent="-457200" algn="l">
              <a:buFont typeface="+mj-lt"/>
              <a:buAutoNum type="arabicPeriod"/>
            </a:pPr>
            <a:r>
              <a:rPr lang="en-US" sz="2800" dirty="0">
                <a:solidFill>
                  <a:srgbClr val="FFFFFF"/>
                </a:solidFill>
              </a:rPr>
              <a:t>The Epistle to the </a:t>
            </a:r>
            <a:r>
              <a:rPr lang="en-US" sz="2800" b="1" dirty="0">
                <a:solidFill>
                  <a:srgbClr val="FF0000"/>
                </a:solidFill>
                <a:effectLst>
                  <a:outerShdw blurRad="38100" dist="38100" dir="2700000" algn="tl">
                    <a:srgbClr val="000000">
                      <a:alpha val="43137"/>
                    </a:srgbClr>
                  </a:outerShdw>
                </a:effectLst>
              </a:rPr>
              <a:t>Romans</a:t>
            </a:r>
            <a:r>
              <a:rPr lang="en-US" sz="2800" dirty="0">
                <a:solidFill>
                  <a:srgbClr val="FFFFFF"/>
                </a:solidFill>
              </a:rPr>
              <a:t>,</a:t>
            </a:r>
          </a:p>
          <a:p>
            <a:pPr marL="685800" indent="-457200" algn="l">
              <a:buFont typeface="+mj-lt"/>
              <a:buAutoNum type="arabicPeriod"/>
            </a:pPr>
            <a:r>
              <a:rPr lang="en-US" sz="2800" dirty="0">
                <a:solidFill>
                  <a:srgbClr val="FFFFFF"/>
                </a:solidFill>
              </a:rPr>
              <a:t>The Epistle to the Philadelphians,</a:t>
            </a:r>
          </a:p>
          <a:p>
            <a:pPr marL="685800" indent="-457200" algn="l">
              <a:buFont typeface="+mj-lt"/>
              <a:buAutoNum type="arabicPeriod"/>
            </a:pPr>
            <a:r>
              <a:rPr lang="en-US" sz="2800" dirty="0">
                <a:solidFill>
                  <a:srgbClr val="FFFFFF"/>
                </a:solidFill>
              </a:rPr>
              <a:t>The Epistle to the </a:t>
            </a:r>
            <a:r>
              <a:rPr lang="en-US" sz="2800" dirty="0" err="1">
                <a:solidFill>
                  <a:srgbClr val="FFFFFF"/>
                </a:solidFill>
              </a:rPr>
              <a:t>Smyrnaeans</a:t>
            </a:r>
            <a:r>
              <a:rPr lang="en-US" sz="2800" dirty="0">
                <a:solidFill>
                  <a:srgbClr val="FFFFFF"/>
                </a:solidFill>
              </a:rPr>
              <a:t>,</a:t>
            </a:r>
          </a:p>
          <a:p>
            <a:pPr marL="685800" indent="-457200" algn="l">
              <a:buFont typeface="+mj-lt"/>
              <a:buAutoNum type="arabicPeriod"/>
            </a:pPr>
            <a:r>
              <a:rPr lang="en-US" sz="2800" dirty="0">
                <a:solidFill>
                  <a:srgbClr val="FFFFFF"/>
                </a:solidFill>
              </a:rPr>
              <a:t>The Epistle to Polycarp, a bishop of Smyrna.</a:t>
            </a:r>
          </a:p>
          <a:p>
            <a:pPr indent="-228600" algn="l">
              <a:buFont typeface="Arial" panose="020B0604020202020204" pitchFamily="34" charset="0"/>
              <a:buChar char="•"/>
            </a:pPr>
            <a:endParaRPr lang="en-US" sz="2000" dirty="0">
              <a:solidFill>
                <a:srgbClr val="FFFFFF"/>
              </a:solidFill>
            </a:endParaRPr>
          </a:p>
        </p:txBody>
      </p:sp>
    </p:spTree>
    <p:extLst>
      <p:ext uri="{BB962C8B-B14F-4D97-AF65-F5344CB8AC3E}">
        <p14:creationId xmlns:p14="http://schemas.microsoft.com/office/powerpoint/2010/main" val="24283716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barn(inVertical)">
                                      <p:cBhvr>
                                        <p:cTn id="1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2" name="Rectangle 191">
            <a:extLst>
              <a:ext uri="{FF2B5EF4-FFF2-40B4-BE49-F238E27FC236}">
                <a16:creationId xmlns:a16="http://schemas.microsoft.com/office/drawing/2014/main" xmlns="" id="{7DD3F227-0B82-4DA2-96AB-406CC7D1F3E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a:off x="0" y="0"/>
            <a:ext cx="1438656" cy="6858000"/>
          </a:xfrm>
          <a:prstGeom prst="rect">
            <a:avLst/>
          </a:prstGeom>
          <a:solidFill>
            <a:schemeClr val="bg1">
              <a:lumMod val="65000"/>
              <a:lumOff val="35000"/>
              <a:alpha val="70000"/>
            </a:schemeClr>
          </a:solidFill>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ED7D31"/>
              </a:solidFill>
              <a:effectLst/>
              <a:uLnTx/>
              <a:uFillTx/>
              <a:latin typeface="Calibri" panose="020F0502020204030204"/>
              <a:ea typeface="+mn-ea"/>
              <a:cs typeface="+mn-cs"/>
            </a:endParaRPr>
          </a:p>
        </p:txBody>
      </p:sp>
      <p:sp>
        <p:nvSpPr>
          <p:cNvPr id="193" name="Rectangle 192">
            <a:extLst>
              <a:ext uri="{FF2B5EF4-FFF2-40B4-BE49-F238E27FC236}">
                <a16:creationId xmlns:a16="http://schemas.microsoft.com/office/drawing/2014/main" xmlns="" id="{E80A7608-824D-4328-8DB4-885C429AF45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a:off x="1438656" y="0"/>
            <a:ext cx="3215640" cy="6858000"/>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3314" name="Picture 2" descr="Image result for ignatius of antioch&quot;">
            <a:extLst>
              <a:ext uri="{FF2B5EF4-FFF2-40B4-BE49-F238E27FC236}">
                <a16:creationId xmlns:a16="http://schemas.microsoft.com/office/drawing/2014/main" xmlns="" id="{80D39786-FBE4-49CE-B617-21D05F28DD3D}"/>
              </a:ext>
            </a:extLst>
          </p:cNvPr>
          <p:cNvPicPr>
            <a:picLocks noChangeAspect="1" noChangeArrowheads="1"/>
          </p:cNvPicPr>
          <p:nvPr/>
        </p:nvPicPr>
        <p:blipFill rotWithShape="1">
          <a:blip r:embed="rId2">
            <a:alphaModFix amt="35000"/>
            <a:extLst>
              <a:ext uri="{28A0092B-C50C-407E-A947-70E740481C1C}">
                <a14:useLocalDpi xmlns:a14="http://schemas.microsoft.com/office/drawing/2010/main" val="0"/>
              </a:ext>
            </a:extLst>
          </a:blip>
          <a:srcRect/>
          <a:stretch/>
        </p:blipFill>
        <p:spPr bwMode="auto">
          <a:xfrm>
            <a:off x="20" y="1"/>
            <a:ext cx="12191980" cy="685799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xmlns="" id="{DE0850AA-81FA-4B03-B804-2F051BE4BF5E}"/>
              </a:ext>
            </a:extLst>
          </p:cNvPr>
          <p:cNvSpPr>
            <a:spLocks noGrp="1"/>
          </p:cNvSpPr>
          <p:nvPr>
            <p:ph type="ctrTitle"/>
          </p:nvPr>
        </p:nvSpPr>
        <p:spPr>
          <a:xfrm>
            <a:off x="5943564" y="1977481"/>
            <a:ext cx="6248416" cy="4880518"/>
          </a:xfrm>
          <a:noFill/>
          <a:ln>
            <a:noFill/>
          </a:ln>
        </p:spPr>
        <p:txBody>
          <a:bodyPr wrap="square" anchor="ctr">
            <a:normAutofit/>
          </a:bodyPr>
          <a:lstStyle/>
          <a:p>
            <a:pPr algn="l"/>
            <a:r>
              <a:rPr lang="en-US" sz="3600" b="1" dirty="0">
                <a:effectLst>
                  <a:outerShdw blurRad="38100" dist="38100" dir="2700000" algn="tl">
                    <a:srgbClr val="000000">
                      <a:alpha val="43137"/>
                    </a:srgbClr>
                  </a:outerShdw>
                </a:effectLst>
              </a:rPr>
              <a:t>“There is one Physician who is possessed both of flesh and spirit; both made and not made; God existing in flesh; true life in death; both of Mary and of God; first passible and then impassible, even Jesus Christ our Lord.”</a:t>
            </a:r>
            <a:r>
              <a:rPr lang="en-US" sz="3400" b="1" dirty="0">
                <a:effectLst>
                  <a:outerShdw blurRad="38100" dist="38100" dir="2700000" algn="tl">
                    <a:srgbClr val="000000">
                      <a:alpha val="43137"/>
                    </a:srgbClr>
                  </a:outerShdw>
                </a:effectLst>
              </a:rPr>
              <a:t/>
            </a:r>
            <a:br>
              <a:rPr lang="en-US" sz="3400" b="1" dirty="0">
                <a:effectLst>
                  <a:outerShdw blurRad="38100" dist="38100" dir="2700000" algn="tl">
                    <a:srgbClr val="000000">
                      <a:alpha val="43137"/>
                    </a:srgbClr>
                  </a:outerShdw>
                </a:effectLst>
              </a:rPr>
            </a:br>
            <a:r>
              <a:rPr lang="en-US" sz="3400" b="1" dirty="0">
                <a:effectLst>
                  <a:outerShdw blurRad="38100" dist="38100" dir="2700000" algn="tl">
                    <a:srgbClr val="000000">
                      <a:alpha val="43137"/>
                    </a:srgbClr>
                  </a:outerShdw>
                </a:effectLst>
              </a:rPr>
              <a:t/>
            </a:r>
            <a:br>
              <a:rPr lang="en-US" sz="3400" b="1" dirty="0">
                <a:effectLst>
                  <a:outerShdw blurRad="38100" dist="38100" dir="2700000" algn="tl">
                    <a:srgbClr val="000000">
                      <a:alpha val="43137"/>
                    </a:srgbClr>
                  </a:outerShdw>
                </a:effectLst>
              </a:rPr>
            </a:br>
            <a:r>
              <a:rPr lang="en-US" sz="3400" i="1" dirty="0"/>
              <a:t>- Letter to the Ephesians, chapter 7</a:t>
            </a:r>
          </a:p>
        </p:txBody>
      </p:sp>
    </p:spTree>
    <p:extLst>
      <p:ext uri="{BB962C8B-B14F-4D97-AF65-F5344CB8AC3E}">
        <p14:creationId xmlns:p14="http://schemas.microsoft.com/office/powerpoint/2010/main" val="84738527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xmlns="" id="{D1A4588A-55D5-49B8-BE41-54ACDCFF2C1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338" name="Picture 2" descr="Image result for sayings irenaeus of lyon&quot;">
            <a:extLst>
              <a:ext uri="{FF2B5EF4-FFF2-40B4-BE49-F238E27FC236}">
                <a16:creationId xmlns:a16="http://schemas.microsoft.com/office/drawing/2014/main" xmlns="" id="{D47E74EB-57DE-4B90-862C-9C068E70F50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0774" b="11289"/>
          <a:stretch/>
        </p:blipFill>
        <p:spPr bwMode="auto">
          <a:xfrm>
            <a:off x="20" y="5924"/>
            <a:ext cx="12191980" cy="4465973"/>
          </a:xfrm>
          <a:prstGeom prst="rect">
            <a:avLst/>
          </a:prstGeom>
          <a:noFill/>
          <a:extLst>
            <a:ext uri="{909E8E84-426E-40DD-AFC4-6F175D3DCCD1}">
              <a14:hiddenFill xmlns:a14="http://schemas.microsoft.com/office/drawing/2010/main">
                <a:solidFill>
                  <a:srgbClr val="FFFFFF"/>
                </a:solidFill>
              </a14:hiddenFill>
            </a:ext>
          </a:extLst>
        </p:spPr>
      </p:pic>
      <p:sp>
        <p:nvSpPr>
          <p:cNvPr id="73" name="Rectangle: Rounded Corners 72">
            <a:extLst>
              <a:ext uri="{FF2B5EF4-FFF2-40B4-BE49-F238E27FC236}">
                <a16:creationId xmlns:a16="http://schemas.microsoft.com/office/drawing/2014/main" xmlns="" id="{F97E7EA2-EDCD-47E9-81BC-415C606D1B5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a:off x="0" y="4119552"/>
            <a:ext cx="9382538" cy="685800"/>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 name="Title 1">
            <a:extLst>
              <a:ext uri="{FF2B5EF4-FFF2-40B4-BE49-F238E27FC236}">
                <a16:creationId xmlns:a16="http://schemas.microsoft.com/office/drawing/2014/main" xmlns="" id="{2D4C65B4-9974-4CD5-B8CA-D3C5D2E69AD2}"/>
              </a:ext>
            </a:extLst>
          </p:cNvPr>
          <p:cNvSpPr>
            <a:spLocks noGrp="1"/>
          </p:cNvSpPr>
          <p:nvPr>
            <p:ph type="ctrTitle"/>
          </p:nvPr>
        </p:nvSpPr>
        <p:spPr>
          <a:xfrm>
            <a:off x="566928" y="4203278"/>
            <a:ext cx="8557193" cy="536063"/>
          </a:xfrm>
        </p:spPr>
        <p:txBody>
          <a:bodyPr vert="horz" lIns="91440" tIns="45720" rIns="91440" bIns="45720" rtlCol="0" anchor="ctr">
            <a:normAutofit/>
          </a:bodyPr>
          <a:lstStyle/>
          <a:p>
            <a:r>
              <a:rPr lang="en-US" sz="2800" b="1" dirty="0">
                <a:solidFill>
                  <a:schemeClr val="bg1"/>
                </a:solidFill>
                <a:effectLst>
                  <a:outerShdw blurRad="38100" dist="38100" dir="2700000" algn="tl">
                    <a:srgbClr val="000000">
                      <a:alpha val="43137"/>
                    </a:srgbClr>
                  </a:outerShdw>
                </a:effectLst>
              </a:rPr>
              <a:t>Ante-Nicene Fathers part 2: Irenaeus of Lyon</a:t>
            </a:r>
          </a:p>
        </p:txBody>
      </p:sp>
      <p:sp>
        <p:nvSpPr>
          <p:cNvPr id="3" name="Subtitle 2">
            <a:extLst>
              <a:ext uri="{FF2B5EF4-FFF2-40B4-BE49-F238E27FC236}">
                <a16:creationId xmlns:a16="http://schemas.microsoft.com/office/drawing/2014/main" xmlns="" id="{5041D000-68AC-47D6-BA26-557AB7D3A90D}"/>
              </a:ext>
            </a:extLst>
          </p:cNvPr>
          <p:cNvSpPr>
            <a:spLocks noGrp="1"/>
          </p:cNvSpPr>
          <p:nvPr>
            <p:ph type="subTitle" idx="1"/>
          </p:nvPr>
        </p:nvSpPr>
        <p:spPr>
          <a:xfrm>
            <a:off x="0" y="4956314"/>
            <a:ext cx="12191980" cy="1895762"/>
          </a:xfrm>
        </p:spPr>
        <p:txBody>
          <a:bodyPr vert="horz" lIns="91440" tIns="45720" rIns="91440" bIns="45720" rtlCol="0">
            <a:normAutofit/>
          </a:bodyPr>
          <a:lstStyle/>
          <a:p>
            <a:pPr marL="342900" indent="-228600" algn="l">
              <a:buFont typeface="Arial" panose="020B0604020202020204" pitchFamily="34" charset="0"/>
              <a:buChar char="•"/>
            </a:pPr>
            <a:r>
              <a:rPr lang="en-US" sz="3500" dirty="0"/>
              <a:t>A Greek bishop, well known for guiding and expanding Christian communities around what we know now to be south France</a:t>
            </a:r>
          </a:p>
          <a:p>
            <a:pPr marL="342900" indent="-228600" algn="l">
              <a:buFont typeface="Arial" panose="020B0604020202020204" pitchFamily="34" charset="0"/>
              <a:buChar char="•"/>
            </a:pPr>
            <a:r>
              <a:rPr lang="en-US" sz="3500" dirty="0"/>
              <a:t>Lived from 130 – 202 AD</a:t>
            </a:r>
          </a:p>
          <a:p>
            <a:pPr indent="-228600" algn="l">
              <a:buFont typeface="Arial" panose="020B0604020202020204" pitchFamily="34" charset="0"/>
              <a:buChar char="•"/>
            </a:pPr>
            <a:endParaRPr lang="en-US" sz="1700" dirty="0"/>
          </a:p>
          <a:p>
            <a:pPr marL="342900" indent="-228600" algn="l">
              <a:buFont typeface="Arial" panose="020B0604020202020204" pitchFamily="34" charset="0"/>
              <a:buChar char="•"/>
            </a:pPr>
            <a:endParaRPr lang="en-US" sz="1700" dirty="0"/>
          </a:p>
        </p:txBody>
      </p:sp>
    </p:spTree>
    <p:extLst>
      <p:ext uri="{BB962C8B-B14F-4D97-AF65-F5344CB8AC3E}">
        <p14:creationId xmlns:p14="http://schemas.microsoft.com/office/powerpoint/2010/main" val="6477341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xmlns="" id="{D618A553-B5BB-412D-A774-6D67704B69A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xmlns="" id="{9848F91B-FA65-4A06-A177-8CCF7EBC863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a:off x="1" y="-2"/>
            <a:ext cx="12178410" cy="619507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386" name="Picture 2" descr="Image result for gnosticism religion&quot;">
            <a:extLst>
              <a:ext uri="{FF2B5EF4-FFF2-40B4-BE49-F238E27FC236}">
                <a16:creationId xmlns:a16="http://schemas.microsoft.com/office/drawing/2014/main" xmlns="" id="{B954C719-71AF-4172-899A-0ABA9D17B14C}"/>
              </a:ext>
            </a:extLst>
          </p:cNvPr>
          <p:cNvPicPr>
            <a:picLocks noChangeAspect="1" noChangeArrowheads="1"/>
          </p:cNvPicPr>
          <p:nvPr/>
        </p:nvPicPr>
        <p:blipFill rotWithShape="1">
          <a:blip r:embed="rId2">
            <a:alphaModFix amt="30000"/>
            <a:extLst>
              <a:ext uri="{28A0092B-C50C-407E-A947-70E740481C1C}">
                <a14:useLocalDpi xmlns:a14="http://schemas.microsoft.com/office/drawing/2010/main" val="0"/>
              </a:ext>
            </a:extLst>
          </a:blip>
          <a:srcRect r="1814" b="-1"/>
          <a:stretch/>
        </p:blipFill>
        <p:spPr bwMode="auto">
          <a:xfrm>
            <a:off x="13373" y="10"/>
            <a:ext cx="12165257" cy="6857990"/>
          </a:xfrm>
          <a:prstGeom prst="rect">
            <a:avLst/>
          </a:prstGeom>
          <a:noFill/>
          <a:extLst>
            <a:ext uri="{909E8E84-426E-40DD-AFC4-6F175D3DCCD1}">
              <a14:hiddenFill xmlns:a14="http://schemas.microsoft.com/office/drawing/2010/main">
                <a:solidFill>
                  <a:srgbClr val="FFFFFF"/>
                </a:solidFill>
              </a14:hiddenFill>
            </a:ext>
          </a:extLst>
        </p:spPr>
      </p:pic>
      <p:sp>
        <p:nvSpPr>
          <p:cNvPr id="75" name="Graphic 14">
            <a:extLst>
              <a:ext uri="{FF2B5EF4-FFF2-40B4-BE49-F238E27FC236}">
                <a16:creationId xmlns:a16="http://schemas.microsoft.com/office/drawing/2014/main" xmlns="" id="{2CF7CF5F-D747-47B3-80B1-8392750446C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rot="10800000" flipH="1" flipV="1">
            <a:off x="0" y="-2"/>
            <a:ext cx="2743200" cy="2746621"/>
          </a:xfrm>
          <a:custGeom>
            <a:avLst/>
            <a:gdLst>
              <a:gd name="connsiteX0" fmla="*/ 2616327 w 2616326"/>
              <a:gd name="connsiteY0" fmla="*/ 634841 h 2618803"/>
              <a:gd name="connsiteX1" fmla="*/ 2616327 w 2616326"/>
              <a:gd name="connsiteY1" fmla="*/ 0 h 2618803"/>
              <a:gd name="connsiteX2" fmla="*/ 0 w 2616326"/>
              <a:gd name="connsiteY2" fmla="*/ 0 h 2618803"/>
              <a:gd name="connsiteX3" fmla="*/ 0 w 2616326"/>
              <a:gd name="connsiteY3" fmla="*/ 2618804 h 2618803"/>
              <a:gd name="connsiteX4" fmla="*/ 634270 w 2616326"/>
              <a:gd name="connsiteY4" fmla="*/ 2618804 h 2618803"/>
              <a:gd name="connsiteX5" fmla="*/ 2616327 w 2616326"/>
              <a:gd name="connsiteY5" fmla="*/ 634841 h 2618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16326" h="2618803">
                <a:moveTo>
                  <a:pt x="2616327" y="634841"/>
                </a:moveTo>
                <a:lnTo>
                  <a:pt x="2616327" y="0"/>
                </a:lnTo>
                <a:lnTo>
                  <a:pt x="0" y="0"/>
                </a:lnTo>
                <a:lnTo>
                  <a:pt x="0" y="2618804"/>
                </a:lnTo>
                <a:lnTo>
                  <a:pt x="634270" y="2618804"/>
                </a:lnTo>
                <a:cubicBezTo>
                  <a:pt x="634270" y="1523143"/>
                  <a:pt x="1521619" y="634841"/>
                  <a:pt x="2616327" y="634841"/>
                </a:cubicBezTo>
                <a:close/>
              </a:path>
            </a:pathLst>
          </a:custGeom>
          <a:solidFill>
            <a:schemeClr val="bg1">
              <a:alpha val="25000"/>
            </a:schemeClr>
          </a:solidFill>
          <a:ln w="9525" cap="flat">
            <a:noFill/>
            <a:prstDash val="solid"/>
            <a:miter/>
          </a:ln>
        </p:spPr>
        <p:txBody>
          <a:bodyPr rtlCol="0" anchor="ctr"/>
          <a:lstStyle/>
          <a:p>
            <a:endParaRPr lang="en-US"/>
          </a:p>
        </p:txBody>
      </p:sp>
      <p:sp>
        <p:nvSpPr>
          <p:cNvPr id="2" name="Title 1">
            <a:extLst>
              <a:ext uri="{FF2B5EF4-FFF2-40B4-BE49-F238E27FC236}">
                <a16:creationId xmlns:a16="http://schemas.microsoft.com/office/drawing/2014/main" xmlns="" id="{F456A7D5-607B-46C6-A9A1-38E76D1CF4DA}"/>
              </a:ext>
            </a:extLst>
          </p:cNvPr>
          <p:cNvSpPr>
            <a:spLocks noGrp="1"/>
          </p:cNvSpPr>
          <p:nvPr>
            <p:ph type="ctrTitle"/>
          </p:nvPr>
        </p:nvSpPr>
        <p:spPr>
          <a:xfrm>
            <a:off x="0" y="0"/>
            <a:ext cx="12178411" cy="980122"/>
          </a:xfrm>
        </p:spPr>
        <p:txBody>
          <a:bodyPr>
            <a:normAutofit/>
          </a:bodyPr>
          <a:lstStyle/>
          <a:p>
            <a:r>
              <a:rPr lang="en-US" b="1" dirty="0">
                <a:solidFill>
                  <a:schemeClr val="bg1"/>
                </a:solidFill>
                <a:effectLst>
                  <a:outerShdw blurRad="38100" dist="38100" dir="2700000" algn="tl">
                    <a:srgbClr val="000000">
                      <a:alpha val="43137"/>
                    </a:srgbClr>
                  </a:outerShdw>
                </a:effectLst>
              </a:rPr>
              <a:t>Against heresies:</a:t>
            </a:r>
          </a:p>
        </p:txBody>
      </p:sp>
      <p:sp>
        <p:nvSpPr>
          <p:cNvPr id="77" name="Graphic 14">
            <a:extLst>
              <a:ext uri="{FF2B5EF4-FFF2-40B4-BE49-F238E27FC236}">
                <a16:creationId xmlns:a16="http://schemas.microsoft.com/office/drawing/2014/main" xmlns="" id="{820B6604-1FF9-43F5-AC47-3D41CB2F563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rot="10800000">
            <a:off x="9448800" y="4111379"/>
            <a:ext cx="2743200" cy="2746621"/>
          </a:xfrm>
          <a:custGeom>
            <a:avLst/>
            <a:gdLst>
              <a:gd name="connsiteX0" fmla="*/ 2616327 w 2616326"/>
              <a:gd name="connsiteY0" fmla="*/ 634841 h 2618803"/>
              <a:gd name="connsiteX1" fmla="*/ 2616327 w 2616326"/>
              <a:gd name="connsiteY1" fmla="*/ 0 h 2618803"/>
              <a:gd name="connsiteX2" fmla="*/ 0 w 2616326"/>
              <a:gd name="connsiteY2" fmla="*/ 0 h 2618803"/>
              <a:gd name="connsiteX3" fmla="*/ 0 w 2616326"/>
              <a:gd name="connsiteY3" fmla="*/ 2618804 h 2618803"/>
              <a:gd name="connsiteX4" fmla="*/ 634270 w 2616326"/>
              <a:gd name="connsiteY4" fmla="*/ 2618804 h 2618803"/>
              <a:gd name="connsiteX5" fmla="*/ 2616327 w 2616326"/>
              <a:gd name="connsiteY5" fmla="*/ 634841 h 2618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16326" h="2618803">
                <a:moveTo>
                  <a:pt x="2616327" y="634841"/>
                </a:moveTo>
                <a:lnTo>
                  <a:pt x="2616327" y="0"/>
                </a:lnTo>
                <a:lnTo>
                  <a:pt x="0" y="0"/>
                </a:lnTo>
                <a:lnTo>
                  <a:pt x="0" y="2618804"/>
                </a:lnTo>
                <a:lnTo>
                  <a:pt x="634270" y="2618804"/>
                </a:lnTo>
                <a:cubicBezTo>
                  <a:pt x="634270" y="1523143"/>
                  <a:pt x="1521619" y="634841"/>
                  <a:pt x="2616327" y="634841"/>
                </a:cubicBezTo>
                <a:close/>
              </a:path>
            </a:pathLst>
          </a:custGeom>
          <a:solidFill>
            <a:schemeClr val="bg1"/>
          </a:solidFill>
          <a:ln w="9525" cap="flat">
            <a:noFill/>
            <a:prstDash val="solid"/>
            <a:miter/>
          </a:ln>
        </p:spPr>
        <p:txBody>
          <a:bodyPr rtlCol="0" anchor="ctr"/>
          <a:lstStyle/>
          <a:p>
            <a:endParaRPr lang="en-US"/>
          </a:p>
        </p:txBody>
      </p:sp>
      <p:sp>
        <p:nvSpPr>
          <p:cNvPr id="3" name="Subtitle 2">
            <a:extLst>
              <a:ext uri="{FF2B5EF4-FFF2-40B4-BE49-F238E27FC236}">
                <a16:creationId xmlns:a16="http://schemas.microsoft.com/office/drawing/2014/main" xmlns="" id="{17617468-0D92-482A-9C70-0E6B3B902DCC}"/>
              </a:ext>
            </a:extLst>
          </p:cNvPr>
          <p:cNvSpPr>
            <a:spLocks noGrp="1"/>
          </p:cNvSpPr>
          <p:nvPr>
            <p:ph type="subTitle" idx="1"/>
          </p:nvPr>
        </p:nvSpPr>
        <p:spPr>
          <a:xfrm>
            <a:off x="72809" y="1183531"/>
            <a:ext cx="9283781" cy="4988670"/>
          </a:xfrm>
        </p:spPr>
        <p:txBody>
          <a:bodyPr>
            <a:normAutofit/>
          </a:bodyPr>
          <a:lstStyle/>
          <a:p>
            <a:pPr marL="342900" indent="-342900" algn="l">
              <a:buFont typeface="Arial" panose="020B0604020202020204" pitchFamily="34" charset="0"/>
              <a:buChar char="•"/>
            </a:pPr>
            <a:r>
              <a:rPr lang="en-US" sz="3200" dirty="0">
                <a:solidFill>
                  <a:schemeClr val="bg1"/>
                </a:solidFill>
              </a:rPr>
              <a:t>One of Irenaeus’ popular writings is his defense against Gnosticism, which was the belief that there was a good and bad God. The bad God was the one who created the materialistic world (often referred to in the old testament). And in order to be saved, one had to had a special knowledge called </a:t>
            </a:r>
            <a:r>
              <a:rPr lang="el-GR" sz="3200" dirty="0">
                <a:solidFill>
                  <a:schemeClr val="bg1"/>
                </a:solidFill>
              </a:rPr>
              <a:t>γνῶσις</a:t>
            </a:r>
            <a:r>
              <a:rPr lang="en-US" sz="3200" dirty="0">
                <a:solidFill>
                  <a:schemeClr val="bg1"/>
                </a:solidFill>
              </a:rPr>
              <a:t> (Greek for knowledge, gnosis)</a:t>
            </a:r>
          </a:p>
          <a:p>
            <a:pPr algn="l"/>
            <a:r>
              <a:rPr lang="en-US" sz="3200" dirty="0">
                <a:solidFill>
                  <a:schemeClr val="bg1"/>
                </a:solidFill>
              </a:rPr>
              <a:t> </a:t>
            </a:r>
          </a:p>
          <a:p>
            <a:pPr marL="342900" indent="-342900" algn="l">
              <a:buFont typeface="Arial" panose="020B0604020202020204" pitchFamily="34" charset="0"/>
              <a:buChar char="•"/>
            </a:pPr>
            <a:r>
              <a:rPr lang="en-US" sz="3200" dirty="0">
                <a:solidFill>
                  <a:schemeClr val="bg1"/>
                </a:solidFill>
              </a:rPr>
              <a:t>Jesus Christ, the son of God, was then sent to free us from the material world created by the evil God</a:t>
            </a:r>
          </a:p>
        </p:txBody>
      </p:sp>
      <p:sp>
        <p:nvSpPr>
          <p:cNvPr id="79" name="Rectangle 78">
            <a:extLst>
              <a:ext uri="{FF2B5EF4-FFF2-40B4-BE49-F238E27FC236}">
                <a16:creationId xmlns:a16="http://schemas.microsoft.com/office/drawing/2014/main" xmlns="" id="{D98779F6-5395-4B82-BDCB-4ADF6A5BB9E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a:off x="13373" y="685797"/>
            <a:ext cx="118872" cy="155045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Graphic 14">
            <a:extLst>
              <a:ext uri="{FF2B5EF4-FFF2-40B4-BE49-F238E27FC236}">
                <a16:creationId xmlns:a16="http://schemas.microsoft.com/office/drawing/2014/main" xmlns="" id="{CE1108CD-786E-4304-9504-9C5AD64829D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rot="10800000" flipV="1">
            <a:off x="9448800" y="-1"/>
            <a:ext cx="2743200" cy="2746621"/>
          </a:xfrm>
          <a:custGeom>
            <a:avLst/>
            <a:gdLst>
              <a:gd name="connsiteX0" fmla="*/ 2616327 w 2616326"/>
              <a:gd name="connsiteY0" fmla="*/ 634841 h 2618803"/>
              <a:gd name="connsiteX1" fmla="*/ 2616327 w 2616326"/>
              <a:gd name="connsiteY1" fmla="*/ 0 h 2618803"/>
              <a:gd name="connsiteX2" fmla="*/ 0 w 2616326"/>
              <a:gd name="connsiteY2" fmla="*/ 0 h 2618803"/>
              <a:gd name="connsiteX3" fmla="*/ 0 w 2616326"/>
              <a:gd name="connsiteY3" fmla="*/ 2618804 h 2618803"/>
              <a:gd name="connsiteX4" fmla="*/ 634270 w 2616326"/>
              <a:gd name="connsiteY4" fmla="*/ 2618804 h 2618803"/>
              <a:gd name="connsiteX5" fmla="*/ 2616327 w 2616326"/>
              <a:gd name="connsiteY5" fmla="*/ 634841 h 2618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16326" h="2618803">
                <a:moveTo>
                  <a:pt x="2616327" y="634841"/>
                </a:moveTo>
                <a:lnTo>
                  <a:pt x="2616327" y="0"/>
                </a:lnTo>
                <a:lnTo>
                  <a:pt x="0" y="0"/>
                </a:lnTo>
                <a:lnTo>
                  <a:pt x="0" y="2618804"/>
                </a:lnTo>
                <a:lnTo>
                  <a:pt x="634270" y="2618804"/>
                </a:lnTo>
                <a:cubicBezTo>
                  <a:pt x="634270" y="1523143"/>
                  <a:pt x="1521619" y="634841"/>
                  <a:pt x="2616327" y="634841"/>
                </a:cubicBezTo>
                <a:close/>
              </a:path>
            </a:pathLst>
          </a:custGeom>
          <a:solidFill>
            <a:schemeClr val="bg1">
              <a:alpha val="25000"/>
            </a:schemeClr>
          </a:solidFill>
          <a:ln w="9525" cap="flat">
            <a:noFill/>
            <a:prstDash val="solid"/>
            <a:miter/>
          </a:ln>
        </p:spPr>
        <p:txBody>
          <a:bodyPr rtlCol="0" anchor="ctr"/>
          <a:lstStyle/>
          <a:p>
            <a:endParaRPr lang="en-US"/>
          </a:p>
        </p:txBody>
      </p:sp>
      <p:sp>
        <p:nvSpPr>
          <p:cNvPr id="83" name="Rectangle 82">
            <a:extLst>
              <a:ext uri="{FF2B5EF4-FFF2-40B4-BE49-F238E27FC236}">
                <a16:creationId xmlns:a16="http://schemas.microsoft.com/office/drawing/2014/main" xmlns="" id="{C70191CD-D48F-4F7A-8077-0380603A29E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a:off x="12073128" y="6172201"/>
            <a:ext cx="118872" cy="685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693126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xmlns="" id="{D618A553-B5BB-412D-A774-6D67704B69A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xmlns="" id="{9848F91B-FA65-4A06-A177-8CCF7EBC863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a:off x="1" y="-2"/>
            <a:ext cx="12178410" cy="619507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410" name="Picture 2" descr="Image result for irenaeus of lyons&quot;">
            <a:extLst>
              <a:ext uri="{FF2B5EF4-FFF2-40B4-BE49-F238E27FC236}">
                <a16:creationId xmlns:a16="http://schemas.microsoft.com/office/drawing/2014/main" xmlns="" id="{F5B119D6-7D71-4930-A59A-3389CCF9FB28}"/>
              </a:ext>
            </a:extLst>
          </p:cNvPr>
          <p:cNvPicPr>
            <a:picLocks noChangeAspect="1" noChangeArrowheads="1"/>
          </p:cNvPicPr>
          <p:nvPr/>
        </p:nvPicPr>
        <p:blipFill rotWithShape="1">
          <a:blip r:embed="rId2">
            <a:alphaModFix amt="30000"/>
            <a:extLst>
              <a:ext uri="{28A0092B-C50C-407E-A947-70E740481C1C}">
                <a14:useLocalDpi xmlns:a14="http://schemas.microsoft.com/office/drawing/2010/main" val="0"/>
              </a:ext>
            </a:extLst>
          </a:blip>
          <a:srcRect t="6320" b="12201"/>
          <a:stretch/>
        </p:blipFill>
        <p:spPr bwMode="auto">
          <a:xfrm>
            <a:off x="13373" y="10"/>
            <a:ext cx="12165257" cy="6195062"/>
          </a:xfrm>
          <a:prstGeom prst="rect">
            <a:avLst/>
          </a:prstGeom>
          <a:noFill/>
          <a:extLst>
            <a:ext uri="{909E8E84-426E-40DD-AFC4-6F175D3DCCD1}">
              <a14:hiddenFill xmlns:a14="http://schemas.microsoft.com/office/drawing/2010/main">
                <a:solidFill>
                  <a:srgbClr val="FFFFFF"/>
                </a:solidFill>
              </a14:hiddenFill>
            </a:ext>
          </a:extLst>
        </p:spPr>
      </p:pic>
      <p:sp>
        <p:nvSpPr>
          <p:cNvPr id="75" name="Graphic 14">
            <a:extLst>
              <a:ext uri="{FF2B5EF4-FFF2-40B4-BE49-F238E27FC236}">
                <a16:creationId xmlns:a16="http://schemas.microsoft.com/office/drawing/2014/main" xmlns="" id="{2CF7CF5F-D747-47B3-80B1-8392750446C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rot="10800000" flipH="1" flipV="1">
            <a:off x="0" y="-2"/>
            <a:ext cx="2743200" cy="2746621"/>
          </a:xfrm>
          <a:custGeom>
            <a:avLst/>
            <a:gdLst>
              <a:gd name="connsiteX0" fmla="*/ 2616327 w 2616326"/>
              <a:gd name="connsiteY0" fmla="*/ 634841 h 2618803"/>
              <a:gd name="connsiteX1" fmla="*/ 2616327 w 2616326"/>
              <a:gd name="connsiteY1" fmla="*/ 0 h 2618803"/>
              <a:gd name="connsiteX2" fmla="*/ 0 w 2616326"/>
              <a:gd name="connsiteY2" fmla="*/ 0 h 2618803"/>
              <a:gd name="connsiteX3" fmla="*/ 0 w 2616326"/>
              <a:gd name="connsiteY3" fmla="*/ 2618804 h 2618803"/>
              <a:gd name="connsiteX4" fmla="*/ 634270 w 2616326"/>
              <a:gd name="connsiteY4" fmla="*/ 2618804 h 2618803"/>
              <a:gd name="connsiteX5" fmla="*/ 2616327 w 2616326"/>
              <a:gd name="connsiteY5" fmla="*/ 634841 h 2618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16326" h="2618803">
                <a:moveTo>
                  <a:pt x="2616327" y="634841"/>
                </a:moveTo>
                <a:lnTo>
                  <a:pt x="2616327" y="0"/>
                </a:lnTo>
                <a:lnTo>
                  <a:pt x="0" y="0"/>
                </a:lnTo>
                <a:lnTo>
                  <a:pt x="0" y="2618804"/>
                </a:lnTo>
                <a:lnTo>
                  <a:pt x="634270" y="2618804"/>
                </a:lnTo>
                <a:cubicBezTo>
                  <a:pt x="634270" y="1523143"/>
                  <a:pt x="1521619" y="634841"/>
                  <a:pt x="2616327" y="634841"/>
                </a:cubicBezTo>
                <a:close/>
              </a:path>
            </a:pathLst>
          </a:custGeom>
          <a:solidFill>
            <a:schemeClr val="bg1">
              <a:alpha val="25000"/>
            </a:schemeClr>
          </a:solidFill>
          <a:ln w="9525" cap="flat">
            <a:noFill/>
            <a:prstDash val="solid"/>
            <a:miter/>
          </a:ln>
        </p:spPr>
        <p:txBody>
          <a:bodyPr rtlCol="0" anchor="ctr"/>
          <a:lstStyle/>
          <a:p>
            <a:endParaRPr lang="en-US"/>
          </a:p>
        </p:txBody>
      </p:sp>
      <p:sp>
        <p:nvSpPr>
          <p:cNvPr id="2" name="Title 1">
            <a:extLst>
              <a:ext uri="{FF2B5EF4-FFF2-40B4-BE49-F238E27FC236}">
                <a16:creationId xmlns:a16="http://schemas.microsoft.com/office/drawing/2014/main" xmlns="" id="{477EC0AC-A37F-4E27-9562-DAE56933F3C1}"/>
              </a:ext>
            </a:extLst>
          </p:cNvPr>
          <p:cNvSpPr>
            <a:spLocks noGrp="1"/>
          </p:cNvSpPr>
          <p:nvPr>
            <p:ph type="ctrTitle"/>
          </p:nvPr>
        </p:nvSpPr>
        <p:spPr>
          <a:xfrm>
            <a:off x="1447315" y="1461024"/>
            <a:ext cx="9283781" cy="4111204"/>
          </a:xfrm>
        </p:spPr>
        <p:txBody>
          <a:bodyPr>
            <a:normAutofit/>
          </a:bodyPr>
          <a:lstStyle/>
          <a:p>
            <a:pPr algn="l"/>
            <a:r>
              <a:rPr lang="en-US" sz="3600" b="1" dirty="0">
                <a:solidFill>
                  <a:schemeClr val="bg1"/>
                </a:solidFill>
                <a:effectLst>
                  <a:outerShdw blurRad="38100" dist="38100" dir="2700000" algn="tl">
                    <a:srgbClr val="000000">
                      <a:alpha val="43137"/>
                    </a:srgbClr>
                  </a:outerShdw>
                </a:effectLst>
              </a:rPr>
              <a:t>“When we stand in the light it is not we who illumine the light and cause it to shine but we are illuminated and made shining by the light... God grants his blessings on those who serve him because they are serving him and on those who follow him because they are following him.”</a:t>
            </a:r>
            <a:r>
              <a:rPr lang="en-US" sz="3600" dirty="0">
                <a:solidFill>
                  <a:schemeClr val="bg1"/>
                </a:solidFill>
              </a:rPr>
              <a:t/>
            </a:r>
            <a:br>
              <a:rPr lang="en-US" sz="3600" dirty="0">
                <a:solidFill>
                  <a:schemeClr val="bg1"/>
                </a:solidFill>
              </a:rPr>
            </a:br>
            <a:r>
              <a:rPr lang="en-US" sz="3600" i="1" dirty="0">
                <a:solidFill>
                  <a:schemeClr val="bg1"/>
                </a:solidFill>
              </a:rPr>
              <a:t/>
            </a:r>
            <a:br>
              <a:rPr lang="en-US" sz="3600" i="1" dirty="0">
                <a:solidFill>
                  <a:schemeClr val="bg1"/>
                </a:solidFill>
              </a:rPr>
            </a:br>
            <a:r>
              <a:rPr lang="en-US" sz="3600" i="1" dirty="0">
                <a:solidFill>
                  <a:schemeClr val="bg1"/>
                </a:solidFill>
              </a:rPr>
              <a:t>- Irenaeus of Lyon, against the heresies</a:t>
            </a:r>
          </a:p>
        </p:txBody>
      </p:sp>
      <p:sp>
        <p:nvSpPr>
          <p:cNvPr id="77" name="Graphic 14">
            <a:extLst>
              <a:ext uri="{FF2B5EF4-FFF2-40B4-BE49-F238E27FC236}">
                <a16:creationId xmlns:a16="http://schemas.microsoft.com/office/drawing/2014/main" xmlns="" id="{820B6604-1FF9-43F5-AC47-3D41CB2F563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rot="10800000">
            <a:off x="9448800" y="4111379"/>
            <a:ext cx="2743200" cy="2746621"/>
          </a:xfrm>
          <a:custGeom>
            <a:avLst/>
            <a:gdLst>
              <a:gd name="connsiteX0" fmla="*/ 2616327 w 2616326"/>
              <a:gd name="connsiteY0" fmla="*/ 634841 h 2618803"/>
              <a:gd name="connsiteX1" fmla="*/ 2616327 w 2616326"/>
              <a:gd name="connsiteY1" fmla="*/ 0 h 2618803"/>
              <a:gd name="connsiteX2" fmla="*/ 0 w 2616326"/>
              <a:gd name="connsiteY2" fmla="*/ 0 h 2618803"/>
              <a:gd name="connsiteX3" fmla="*/ 0 w 2616326"/>
              <a:gd name="connsiteY3" fmla="*/ 2618804 h 2618803"/>
              <a:gd name="connsiteX4" fmla="*/ 634270 w 2616326"/>
              <a:gd name="connsiteY4" fmla="*/ 2618804 h 2618803"/>
              <a:gd name="connsiteX5" fmla="*/ 2616327 w 2616326"/>
              <a:gd name="connsiteY5" fmla="*/ 634841 h 2618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16326" h="2618803">
                <a:moveTo>
                  <a:pt x="2616327" y="634841"/>
                </a:moveTo>
                <a:lnTo>
                  <a:pt x="2616327" y="0"/>
                </a:lnTo>
                <a:lnTo>
                  <a:pt x="0" y="0"/>
                </a:lnTo>
                <a:lnTo>
                  <a:pt x="0" y="2618804"/>
                </a:lnTo>
                <a:lnTo>
                  <a:pt x="634270" y="2618804"/>
                </a:lnTo>
                <a:cubicBezTo>
                  <a:pt x="634270" y="1523143"/>
                  <a:pt x="1521619" y="634841"/>
                  <a:pt x="2616327" y="634841"/>
                </a:cubicBezTo>
                <a:close/>
              </a:path>
            </a:pathLst>
          </a:custGeom>
          <a:solidFill>
            <a:schemeClr val="bg1"/>
          </a:solidFill>
          <a:ln w="9525" cap="flat">
            <a:noFill/>
            <a:prstDash val="solid"/>
            <a:miter/>
          </a:ln>
        </p:spPr>
        <p:txBody>
          <a:bodyPr rtlCol="0" anchor="ctr"/>
          <a:lstStyle/>
          <a:p>
            <a:endParaRPr lang="en-US"/>
          </a:p>
        </p:txBody>
      </p:sp>
      <p:sp>
        <p:nvSpPr>
          <p:cNvPr id="79" name="Rectangle 78">
            <a:extLst>
              <a:ext uri="{FF2B5EF4-FFF2-40B4-BE49-F238E27FC236}">
                <a16:creationId xmlns:a16="http://schemas.microsoft.com/office/drawing/2014/main" xmlns="" id="{D98779F6-5395-4B82-BDCB-4ADF6A5BB9E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a:off x="13373" y="685797"/>
            <a:ext cx="118872" cy="155045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Graphic 14">
            <a:extLst>
              <a:ext uri="{FF2B5EF4-FFF2-40B4-BE49-F238E27FC236}">
                <a16:creationId xmlns:a16="http://schemas.microsoft.com/office/drawing/2014/main" xmlns="" id="{CE1108CD-786E-4304-9504-9C5AD64829D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rot="10800000" flipV="1">
            <a:off x="9448800" y="-1"/>
            <a:ext cx="2743200" cy="2746621"/>
          </a:xfrm>
          <a:custGeom>
            <a:avLst/>
            <a:gdLst>
              <a:gd name="connsiteX0" fmla="*/ 2616327 w 2616326"/>
              <a:gd name="connsiteY0" fmla="*/ 634841 h 2618803"/>
              <a:gd name="connsiteX1" fmla="*/ 2616327 w 2616326"/>
              <a:gd name="connsiteY1" fmla="*/ 0 h 2618803"/>
              <a:gd name="connsiteX2" fmla="*/ 0 w 2616326"/>
              <a:gd name="connsiteY2" fmla="*/ 0 h 2618803"/>
              <a:gd name="connsiteX3" fmla="*/ 0 w 2616326"/>
              <a:gd name="connsiteY3" fmla="*/ 2618804 h 2618803"/>
              <a:gd name="connsiteX4" fmla="*/ 634270 w 2616326"/>
              <a:gd name="connsiteY4" fmla="*/ 2618804 h 2618803"/>
              <a:gd name="connsiteX5" fmla="*/ 2616327 w 2616326"/>
              <a:gd name="connsiteY5" fmla="*/ 634841 h 2618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16326" h="2618803">
                <a:moveTo>
                  <a:pt x="2616327" y="634841"/>
                </a:moveTo>
                <a:lnTo>
                  <a:pt x="2616327" y="0"/>
                </a:lnTo>
                <a:lnTo>
                  <a:pt x="0" y="0"/>
                </a:lnTo>
                <a:lnTo>
                  <a:pt x="0" y="2618804"/>
                </a:lnTo>
                <a:lnTo>
                  <a:pt x="634270" y="2618804"/>
                </a:lnTo>
                <a:cubicBezTo>
                  <a:pt x="634270" y="1523143"/>
                  <a:pt x="1521619" y="634841"/>
                  <a:pt x="2616327" y="634841"/>
                </a:cubicBezTo>
                <a:close/>
              </a:path>
            </a:pathLst>
          </a:custGeom>
          <a:solidFill>
            <a:schemeClr val="bg1">
              <a:alpha val="25000"/>
            </a:schemeClr>
          </a:solidFill>
          <a:ln w="9525" cap="flat">
            <a:noFill/>
            <a:prstDash val="solid"/>
            <a:miter/>
          </a:ln>
        </p:spPr>
        <p:txBody>
          <a:bodyPr rtlCol="0" anchor="ctr"/>
          <a:lstStyle/>
          <a:p>
            <a:endParaRPr lang="en-US"/>
          </a:p>
        </p:txBody>
      </p:sp>
      <p:sp>
        <p:nvSpPr>
          <p:cNvPr id="83" name="Rectangle 82">
            <a:extLst>
              <a:ext uri="{FF2B5EF4-FFF2-40B4-BE49-F238E27FC236}">
                <a16:creationId xmlns:a16="http://schemas.microsoft.com/office/drawing/2014/main" xmlns="" id="{C70191CD-D48F-4F7A-8077-0380603A29E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a:off x="12073128" y="6172201"/>
            <a:ext cx="118872" cy="685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47589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E5D524D-670B-4179-AA9C-5D04B1591AF9}"/>
              </a:ext>
            </a:extLst>
          </p:cNvPr>
          <p:cNvSpPr>
            <a:spLocks noGrp="1"/>
          </p:cNvSpPr>
          <p:nvPr>
            <p:ph type="ctrTitle"/>
          </p:nvPr>
        </p:nvSpPr>
        <p:spPr>
          <a:xfrm>
            <a:off x="4635592" y="0"/>
            <a:ext cx="7556388" cy="2305869"/>
          </a:xfrm>
        </p:spPr>
        <p:txBody>
          <a:bodyPr vert="horz" lIns="91440" tIns="45720" rIns="91440" bIns="45720" rtlCol="0" anchor="ctr">
            <a:noAutofit/>
          </a:bodyPr>
          <a:lstStyle/>
          <a:p>
            <a:r>
              <a:rPr lang="en-US" sz="6600" b="1" dirty="0">
                <a:effectLst>
                  <a:outerShdw blurRad="38100" dist="38100" dir="2700000" algn="tl">
                    <a:srgbClr val="000000">
                      <a:alpha val="43137"/>
                    </a:srgbClr>
                  </a:outerShdw>
                </a:effectLst>
              </a:rPr>
              <a:t>Athanasius the Apostolic:</a:t>
            </a:r>
          </a:p>
        </p:txBody>
      </p:sp>
      <p:sp>
        <p:nvSpPr>
          <p:cNvPr id="3" name="Subtitle 2">
            <a:extLst>
              <a:ext uri="{FF2B5EF4-FFF2-40B4-BE49-F238E27FC236}">
                <a16:creationId xmlns:a16="http://schemas.microsoft.com/office/drawing/2014/main" xmlns="" id="{68AA9026-9662-4BF9-9BEB-66DBC9800C8E}"/>
              </a:ext>
            </a:extLst>
          </p:cNvPr>
          <p:cNvSpPr>
            <a:spLocks noGrp="1"/>
          </p:cNvSpPr>
          <p:nvPr>
            <p:ph type="subTitle" idx="1"/>
          </p:nvPr>
        </p:nvSpPr>
        <p:spPr>
          <a:xfrm>
            <a:off x="4635591" y="2438400"/>
            <a:ext cx="7556389" cy="3785419"/>
          </a:xfrm>
        </p:spPr>
        <p:txBody>
          <a:bodyPr vert="horz" lIns="91440" tIns="45720" rIns="91440" bIns="45720" rtlCol="0">
            <a:normAutofit/>
          </a:bodyPr>
          <a:lstStyle/>
          <a:p>
            <a:pPr marL="342900" indent="-228600" algn="l">
              <a:buFont typeface="Arial" panose="020B0604020202020204" pitchFamily="34" charset="0"/>
              <a:buChar char="•"/>
            </a:pPr>
            <a:r>
              <a:rPr lang="en-US" dirty="0"/>
              <a:t>I am aware that many of you are quite familiar with this name and his timeframe: just a quick overview:</a:t>
            </a:r>
          </a:p>
          <a:p>
            <a:pPr marL="1600200" lvl="2" indent="-457200" algn="l">
              <a:buFont typeface="+mj-lt"/>
              <a:buAutoNum type="arabicPeriod"/>
            </a:pPr>
            <a:r>
              <a:rPr lang="en-US" sz="2200" dirty="0"/>
              <a:t>ⲡⲓⲁⲅⲓⲟⲥ ⲁⲑⲁⲛⲁⲥⲓⲟⲩ ⲡⲓⲁⲡⲟⲥⲧⲟⲗⲓⲕⲟⲥ or Ⲡⲁⲡⲁ ⲁⲑⲁⲛⲁⲥⲓⲟⲩ  ⲁ</a:t>
            </a:r>
            <a:r>
              <a:rPr lang="en-US" sz="2200" dirty="0" err="1"/>
              <a:t>λεξ</a:t>
            </a:r>
            <a:r>
              <a:rPr lang="en-US" sz="2200" dirty="0"/>
              <a:t>ανδρείας, 20</a:t>
            </a:r>
            <a:r>
              <a:rPr lang="en-US" sz="2200" baseline="30000" dirty="0"/>
              <a:t>th</a:t>
            </a:r>
            <a:r>
              <a:rPr lang="en-US" sz="2200" dirty="0"/>
              <a:t> pope </a:t>
            </a:r>
          </a:p>
          <a:p>
            <a:pPr marL="1600200" lvl="2" indent="-457200" algn="l">
              <a:buFont typeface="+mj-lt"/>
              <a:buAutoNum type="arabicPeriod"/>
            </a:pPr>
            <a:r>
              <a:rPr lang="en-US" sz="2200" dirty="0"/>
              <a:t>Lived from 296-373 AD</a:t>
            </a:r>
          </a:p>
          <a:p>
            <a:pPr marL="1600200" lvl="2" indent="-457200" algn="l">
              <a:buFont typeface="+mj-lt"/>
              <a:buAutoNum type="arabicPeriod"/>
            </a:pPr>
            <a:r>
              <a:rPr lang="en-US" sz="2200" dirty="0"/>
              <a:t>Well known for his defense against Arianism  as he was one of the prominent defenders among the 318 bishops who attend the council in Nicaea, 325.</a:t>
            </a:r>
          </a:p>
          <a:p>
            <a:pPr lvl="2" indent="-228600" algn="l">
              <a:buFont typeface="Arial" panose="020B0604020202020204" pitchFamily="34" charset="0"/>
              <a:buChar char="•"/>
            </a:pPr>
            <a:endParaRPr lang="en-US" sz="2200" dirty="0"/>
          </a:p>
        </p:txBody>
      </p:sp>
      <p:pic>
        <p:nvPicPr>
          <p:cNvPr id="18434" name="Picture 2">
            <a:extLst>
              <a:ext uri="{FF2B5EF4-FFF2-40B4-BE49-F238E27FC236}">
                <a16:creationId xmlns:a16="http://schemas.microsoft.com/office/drawing/2014/main" xmlns="" id="{6BC47B49-AB37-487D-9D47-26AC9C1349B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5566" r="3860" b="2"/>
          <a:stretch/>
        </p:blipFill>
        <p:spPr bwMode="auto">
          <a:xfrm>
            <a:off x="20" y="10"/>
            <a:ext cx="4635571" cy="6857990"/>
          </a:xfrm>
          <a:prstGeom prst="rect">
            <a:avLst/>
          </a:prstGeom>
          <a:noFill/>
          <a:effectLst/>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xmlns="" id="{1B43F21A-081B-4E14-A81F-37AA37F93F61}"/>
              </a:ext>
            </a:extLst>
          </p:cNvPr>
          <p:cNvSpPr txBox="1"/>
          <p:nvPr/>
        </p:nvSpPr>
        <p:spPr>
          <a:xfrm>
            <a:off x="4635591" y="5509852"/>
            <a:ext cx="7556389" cy="1200329"/>
          </a:xfrm>
          <a:prstGeom prst="rect">
            <a:avLst/>
          </a:prstGeom>
          <a:noFill/>
        </p:spPr>
        <p:txBody>
          <a:bodyPr wrap="square" rtlCol="0">
            <a:spAutoFit/>
          </a:bodyPr>
          <a:lstStyle/>
          <a:p>
            <a:pPr marL="342900" indent="-342900">
              <a:spcAft>
                <a:spcPts val="600"/>
              </a:spcAft>
              <a:buFont typeface="Arial" panose="020B0604020202020204" pitchFamily="34" charset="0"/>
              <a:buChar char="•"/>
            </a:pPr>
            <a:r>
              <a:rPr lang="en-US" sz="2400" b="1" dirty="0">
                <a:solidFill>
                  <a:srgbClr val="FF0000"/>
                </a:solidFill>
                <a:effectLst>
                  <a:outerShdw blurRad="38100" dist="38100" dir="2700000" algn="tl">
                    <a:srgbClr val="000000">
                      <a:alpha val="43137"/>
                    </a:srgbClr>
                  </a:outerShdw>
                </a:effectLst>
              </a:rPr>
              <a:t>Just as a side note: after the councils were held, Arianism didn’t vanish, it was still a very shaky situation  in terms of political warfare!</a:t>
            </a:r>
          </a:p>
        </p:txBody>
      </p:sp>
    </p:spTree>
    <p:extLst>
      <p:ext uri="{BB962C8B-B14F-4D97-AF65-F5344CB8AC3E}">
        <p14:creationId xmlns:p14="http://schemas.microsoft.com/office/powerpoint/2010/main" val="2500678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31" presetClass="entr" presetSubtype="0" fill="hold" nodeType="clickEffect">
                                  <p:stCondLst>
                                    <p:cond delay="0"/>
                                  </p:stCondLst>
                                  <p:childTnLst>
                                    <p:set>
                                      <p:cBhvr>
                                        <p:cTn id="27" dur="1" fill="hold">
                                          <p:stCondLst>
                                            <p:cond delay="0"/>
                                          </p:stCondLst>
                                        </p:cTn>
                                        <p:tgtEl>
                                          <p:spTgt spid="4">
                                            <p:txEl>
                                              <p:pRg st="0" end="0"/>
                                            </p:txEl>
                                          </p:spTgt>
                                        </p:tgtEl>
                                        <p:attrNameLst>
                                          <p:attrName>style.visibility</p:attrName>
                                        </p:attrNameLst>
                                      </p:cBhvr>
                                      <p:to>
                                        <p:strVal val="visible"/>
                                      </p:to>
                                    </p:set>
                                    <p:anim calcmode="lin" valueType="num">
                                      <p:cBhvr>
                                        <p:cTn id="28"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29" dur="1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30" dur="1000" fill="hold"/>
                                        <p:tgtEl>
                                          <p:spTgt spid="4">
                                            <p:txEl>
                                              <p:pRg st="0" end="0"/>
                                            </p:txEl>
                                          </p:spTgt>
                                        </p:tgtEl>
                                        <p:attrNameLst>
                                          <p:attrName>style.rotation</p:attrName>
                                        </p:attrNameLst>
                                      </p:cBhvr>
                                      <p:tavLst>
                                        <p:tav tm="0">
                                          <p:val>
                                            <p:fltVal val="90"/>
                                          </p:val>
                                        </p:tav>
                                        <p:tav tm="100000">
                                          <p:val>
                                            <p:fltVal val="0"/>
                                          </p:val>
                                        </p:tav>
                                      </p:tavLst>
                                    </p:anim>
                                    <p:animEffect transition="in" filter="fade">
                                      <p:cBhvr>
                                        <p:cTn id="31" dur="1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xmlns="" id="{35B1858D-8C6C-4258-8FC4-813238F43F7A}"/>
              </a:ext>
            </a:extLst>
          </p:cNvPr>
          <p:cNvSpPr>
            <a:spLocks noGrp="1"/>
          </p:cNvSpPr>
          <p:nvPr>
            <p:ph idx="1"/>
          </p:nvPr>
        </p:nvSpPr>
        <p:spPr>
          <a:xfrm>
            <a:off x="4754881" y="2301930"/>
            <a:ext cx="7437100" cy="4419596"/>
          </a:xfrm>
        </p:spPr>
        <p:txBody>
          <a:bodyPr>
            <a:normAutofit fontScale="92500" lnSpcReduction="20000"/>
          </a:bodyPr>
          <a:lstStyle/>
          <a:p>
            <a:pPr marL="0" indent="0">
              <a:buNone/>
            </a:pPr>
            <a:r>
              <a:rPr lang="en-US" sz="3200" b="1" dirty="0">
                <a:solidFill>
                  <a:srgbClr val="FF0000"/>
                </a:solidFill>
                <a:effectLst>
                  <a:outerShdw blurRad="38100" dist="38100" dir="2700000" algn="tl">
                    <a:srgbClr val="000000">
                      <a:alpha val="43137"/>
                    </a:srgbClr>
                  </a:outerShdw>
                </a:effectLst>
              </a:rPr>
              <a:t>“But what is also to the point, let us note that the very tradition, teaching and faith of the Apostolic Church from the beginning, which the Lord gave, was preached by the Apostles, and was preserved by the Fathers. On this was the Church founded; and if anyone departs from this, he neither is nor any longer ought to be called a Christian: there is a Trinity holy and perfect, acknowledged as God, in Father, Son, and Holy Spirit, having nothing foreign or external mixed with It.”</a:t>
            </a:r>
          </a:p>
          <a:p>
            <a:pPr marL="0" indent="0">
              <a:buNone/>
            </a:pPr>
            <a:endParaRPr lang="en-US" sz="2200" i="1" dirty="0"/>
          </a:p>
          <a:p>
            <a:pPr marL="0" indent="0">
              <a:buNone/>
            </a:pPr>
            <a:r>
              <a:rPr lang="en-US" sz="2200" i="1" dirty="0"/>
              <a:t>- Athanasius the Apostolic, against the heathens</a:t>
            </a:r>
            <a:endParaRPr lang="en-US" sz="2200" dirty="0"/>
          </a:p>
        </p:txBody>
      </p:sp>
      <p:pic>
        <p:nvPicPr>
          <p:cNvPr id="20482" name="Picture 2" descr="Image result for athanasius the apostolic coptic icon&quot;">
            <a:extLst>
              <a:ext uri="{FF2B5EF4-FFF2-40B4-BE49-F238E27FC236}">
                <a16:creationId xmlns:a16="http://schemas.microsoft.com/office/drawing/2014/main" xmlns="" id="{376816C8-6C5E-490E-8E5B-AFE608922E8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232" r="-1" b="22621"/>
          <a:stretch/>
        </p:blipFill>
        <p:spPr bwMode="auto">
          <a:xfrm>
            <a:off x="20" y="10"/>
            <a:ext cx="4635571" cy="6857990"/>
          </a:xfrm>
          <a:prstGeom prst="rect">
            <a:avLst/>
          </a:prstGeom>
          <a:noFill/>
          <a:effectLst/>
          <a:extLst>
            <a:ext uri="{909E8E84-426E-40DD-AFC4-6F175D3DCCD1}">
              <a14:hiddenFill xmlns:a14="http://schemas.microsoft.com/office/drawing/2010/main">
                <a:solidFill>
                  <a:srgbClr val="FFFFFF"/>
                </a:solidFill>
              </a14:hiddenFill>
            </a:ext>
          </a:extLst>
        </p:spPr>
      </p:pic>
      <p:cxnSp>
        <p:nvCxnSpPr>
          <p:cNvPr id="71" name="Straight Connector 70">
            <a:extLst>
              <a:ext uri="{FF2B5EF4-FFF2-40B4-BE49-F238E27FC236}">
                <a16:creationId xmlns:a16="http://schemas.microsoft.com/office/drawing/2014/main" xmlns="" id="{A7F400EE-A8A5-48AF-B4D6-291B52C6F0B0}"/>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nvPr>
        </p:nvCxnSpPr>
        <p:spPr>
          <a:xfrm>
            <a:off x="5080934" y="2115117"/>
            <a:ext cx="6309360" cy="0"/>
          </a:xfrm>
          <a:prstGeom prst="line">
            <a:avLst/>
          </a:prstGeom>
          <a:ln w="19050">
            <a:solidFill>
              <a:srgbClr val="ECB15C"/>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xmlns="" id="{3737798F-D6DD-4098-8064-64AC9B85954B}"/>
              </a:ext>
            </a:extLst>
          </p:cNvPr>
          <p:cNvSpPr txBox="1"/>
          <p:nvPr/>
        </p:nvSpPr>
        <p:spPr>
          <a:xfrm>
            <a:off x="4635591" y="468396"/>
            <a:ext cx="7684746" cy="1323439"/>
          </a:xfrm>
          <a:prstGeom prst="rect">
            <a:avLst/>
          </a:prstGeom>
          <a:noFill/>
        </p:spPr>
        <p:txBody>
          <a:bodyPr wrap="square" rtlCol="0">
            <a:spAutoFit/>
          </a:bodyPr>
          <a:lstStyle/>
          <a:p>
            <a:pPr algn="ctr"/>
            <a:r>
              <a:rPr lang="en-US" sz="4000" b="1" dirty="0">
                <a:effectLst>
                  <a:outerShdw blurRad="38100" dist="38100" dir="2700000" algn="tl">
                    <a:srgbClr val="000000">
                      <a:alpha val="43137"/>
                    </a:srgbClr>
                  </a:outerShdw>
                </a:effectLst>
              </a:rPr>
              <a:t>The theology of Athanasius in his book against the followers of Arius:</a:t>
            </a:r>
          </a:p>
        </p:txBody>
      </p:sp>
    </p:spTree>
    <p:extLst>
      <p:ext uri="{BB962C8B-B14F-4D97-AF65-F5344CB8AC3E}">
        <p14:creationId xmlns:p14="http://schemas.microsoft.com/office/powerpoint/2010/main" val="22535489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1CA2D08-A078-4E57-9A73-ADAD8E064E4D}"/>
              </a:ext>
            </a:extLst>
          </p:cNvPr>
          <p:cNvSpPr>
            <a:spLocks noGrp="1"/>
          </p:cNvSpPr>
          <p:nvPr>
            <p:ph type="title"/>
          </p:nvPr>
        </p:nvSpPr>
        <p:spPr>
          <a:xfrm>
            <a:off x="4965430" y="629268"/>
            <a:ext cx="6586491" cy="1286160"/>
          </a:xfrm>
        </p:spPr>
        <p:txBody>
          <a:bodyPr anchor="b">
            <a:noAutofit/>
          </a:bodyPr>
          <a:lstStyle/>
          <a:p>
            <a:pPr algn="ctr"/>
            <a:r>
              <a:rPr lang="en-US" sz="7050" b="1">
                <a:effectLst>
                  <a:outerShdw blurRad="38100" dist="38100" dir="2700000" algn="tl">
                    <a:srgbClr val="000000">
                      <a:alpha val="43137"/>
                    </a:srgbClr>
                  </a:outerShdw>
                </a:effectLst>
              </a:rPr>
              <a:t>Cyril of Alexandria</a:t>
            </a:r>
            <a:endParaRPr lang="en-US" sz="7050" b="1" dirty="0">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xmlns="" id="{68351B24-FC07-4233-B073-B2E09441543F}"/>
              </a:ext>
            </a:extLst>
          </p:cNvPr>
          <p:cNvSpPr>
            <a:spLocks noGrp="1"/>
          </p:cNvSpPr>
          <p:nvPr>
            <p:ph idx="1"/>
          </p:nvPr>
        </p:nvSpPr>
        <p:spPr>
          <a:xfrm>
            <a:off x="4965431" y="2438400"/>
            <a:ext cx="7226549" cy="4419593"/>
          </a:xfrm>
        </p:spPr>
        <p:txBody>
          <a:bodyPr>
            <a:normAutofit/>
          </a:bodyPr>
          <a:lstStyle/>
          <a:p>
            <a:r>
              <a:rPr lang="en-US" sz="2000" dirty="0"/>
              <a:t>Ⲡⲁⲡⲁ Ⲕⲩⲣⲓⲗⲗⲟⲩ, 24</a:t>
            </a:r>
            <a:r>
              <a:rPr lang="en-US" sz="2000" baseline="30000" dirty="0"/>
              <a:t>th </a:t>
            </a:r>
            <a:r>
              <a:rPr lang="en-US" sz="2000" dirty="0"/>
              <a:t> pope (known as the pillar of faith)</a:t>
            </a:r>
          </a:p>
          <a:p>
            <a:r>
              <a:rPr lang="en-US" sz="2000" dirty="0"/>
              <a:t>Lived from 376-444</a:t>
            </a:r>
          </a:p>
          <a:p>
            <a:r>
              <a:rPr lang="en-US" sz="2000" dirty="0"/>
              <a:t>Well known for really 2 things mainly:</a:t>
            </a:r>
          </a:p>
          <a:p>
            <a:pPr marL="1600200" lvl="2" indent="-457200">
              <a:buFont typeface="+mj-lt"/>
              <a:buAutoNum type="arabicPeriod"/>
            </a:pPr>
            <a:r>
              <a:rPr lang="en-US" dirty="0"/>
              <a:t>His defense against the heresies of Nestorius in the council of Ephesus at 431 AD</a:t>
            </a:r>
          </a:p>
          <a:p>
            <a:pPr marL="1600200" lvl="2" indent="-457200">
              <a:buFont typeface="+mj-lt"/>
              <a:buAutoNum type="arabicPeriod"/>
            </a:pPr>
            <a:r>
              <a:rPr lang="en-US" dirty="0"/>
              <a:t>Developed and kept for us the original liturgy of saint mark the apostle, the first pope, with slightly extended texts necessary to further confirm orthodox trinitarian theology</a:t>
            </a:r>
          </a:p>
          <a:p>
            <a:pPr marL="0" indent="0">
              <a:buNone/>
            </a:pPr>
            <a:endParaRPr lang="en-US" sz="2000" dirty="0"/>
          </a:p>
          <a:p>
            <a:pPr marL="0" indent="0">
              <a:buNone/>
            </a:pPr>
            <a:endParaRPr lang="en-US" sz="2000" dirty="0"/>
          </a:p>
          <a:p>
            <a:pPr marL="0" indent="0">
              <a:buNone/>
            </a:pPr>
            <a:endParaRPr lang="en-US" sz="2000" dirty="0"/>
          </a:p>
        </p:txBody>
      </p:sp>
      <p:pic>
        <p:nvPicPr>
          <p:cNvPr id="1026" name="Picture 2" descr="Image result for cyril of alexandria coptic icon&quot;">
            <a:extLst>
              <a:ext uri="{FF2B5EF4-FFF2-40B4-BE49-F238E27FC236}">
                <a16:creationId xmlns:a16="http://schemas.microsoft.com/office/drawing/2014/main" xmlns="" id="{62257663-F0E4-4772-8190-E9742531D6E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546" r="1546"/>
          <a:stretch/>
        </p:blipFill>
        <p:spPr bwMode="auto">
          <a:xfrm>
            <a:off x="20" y="10"/>
            <a:ext cx="4635571" cy="6857990"/>
          </a:xfrm>
          <a:prstGeom prst="rect">
            <a:avLst/>
          </a:prstGeom>
          <a:noFill/>
          <a:effectLst/>
          <a:extLst>
            <a:ext uri="{909E8E84-426E-40DD-AFC4-6F175D3DCCD1}">
              <a14:hiddenFill xmlns:a14="http://schemas.microsoft.com/office/drawing/2010/main">
                <a:solidFill>
                  <a:srgbClr val="FFFFFF"/>
                </a:solidFill>
              </a14:hiddenFill>
            </a:ext>
          </a:extLst>
        </p:spPr>
      </p:pic>
      <p:cxnSp>
        <p:nvCxnSpPr>
          <p:cNvPr id="71" name="Straight Connector 70">
            <a:extLst>
              <a:ext uri="{FF2B5EF4-FFF2-40B4-BE49-F238E27FC236}">
                <a16:creationId xmlns:a16="http://schemas.microsoft.com/office/drawing/2014/main" xmlns="" id="{A7F400EE-A8A5-48AF-B4D6-291B52C6F0B0}"/>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nvPr>
        </p:nvCxnSpPr>
        <p:spPr>
          <a:xfrm>
            <a:off x="5080934" y="2115117"/>
            <a:ext cx="6309360" cy="0"/>
          </a:xfrm>
          <a:prstGeom prst="line">
            <a:avLst/>
          </a:prstGeom>
          <a:ln w="19050">
            <a:solidFill>
              <a:srgbClr val="B0753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210667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2" descr="Image result for holy communion&quot;">
            <a:extLst>
              <a:ext uri="{FF2B5EF4-FFF2-40B4-BE49-F238E27FC236}">
                <a16:creationId xmlns:a16="http://schemas.microsoft.com/office/drawing/2014/main" xmlns="" id="{E21D317A-3E4A-4A1C-A2D7-0970102B1AE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7791" r="9091" b="14253"/>
          <a:stretch/>
        </p:blipFill>
        <p:spPr bwMode="auto">
          <a:xfrm>
            <a:off x="-1" y="10"/>
            <a:ext cx="12192000" cy="6857990"/>
          </a:xfrm>
          <a:prstGeom prst="rect">
            <a:avLst/>
          </a:prstGeom>
          <a:noFill/>
          <a:extLst>
            <a:ext uri="{909E8E84-426E-40DD-AFC4-6F175D3DCCD1}">
              <a14:hiddenFill xmlns:a14="http://schemas.microsoft.com/office/drawing/2010/main">
                <a:solidFill>
                  <a:srgbClr val="FFFFFF"/>
                </a:solidFill>
              </a14:hiddenFill>
            </a:ext>
          </a:extLst>
        </p:spPr>
      </p:pic>
      <p:sp>
        <p:nvSpPr>
          <p:cNvPr id="2054" name="Freeform: Shape 136">
            <a:extLst>
              <a:ext uri="{FF2B5EF4-FFF2-40B4-BE49-F238E27FC236}">
                <a16:creationId xmlns:a16="http://schemas.microsoft.com/office/drawing/2014/main" xmlns="" id="{E862BE82-D00D-42C1-BF16-93AA37870C3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a:off x="0" y="-2008"/>
            <a:ext cx="5609220" cy="5840278"/>
          </a:xfrm>
          <a:custGeom>
            <a:avLst/>
            <a:gdLst>
              <a:gd name="connsiteX0" fmla="*/ 0 w 5609220"/>
              <a:gd name="connsiteY0" fmla="*/ 0 h 5840278"/>
              <a:gd name="connsiteX1" fmla="*/ 4637091 w 5609220"/>
              <a:gd name="connsiteY1" fmla="*/ 0 h 5840278"/>
              <a:gd name="connsiteX2" fmla="*/ 4822569 w 5609220"/>
              <a:gd name="connsiteY2" fmla="*/ 204077 h 5840278"/>
              <a:gd name="connsiteX3" fmla="*/ 5609220 w 5609220"/>
              <a:gd name="connsiteY3" fmla="*/ 2395363 h 5840278"/>
              <a:gd name="connsiteX4" fmla="*/ 2164305 w 5609220"/>
              <a:gd name="connsiteY4" fmla="*/ 5840278 h 5840278"/>
              <a:gd name="connsiteX5" fmla="*/ 238220 w 5609220"/>
              <a:gd name="connsiteY5" fmla="*/ 5251941 h 5840278"/>
              <a:gd name="connsiteX6" fmla="*/ 0 w 5609220"/>
              <a:gd name="connsiteY6" fmla="*/ 5073803 h 5840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09220" h="5840278">
                <a:moveTo>
                  <a:pt x="0" y="0"/>
                </a:moveTo>
                <a:lnTo>
                  <a:pt x="4637091" y="0"/>
                </a:lnTo>
                <a:lnTo>
                  <a:pt x="4822569" y="204077"/>
                </a:lnTo>
                <a:cubicBezTo>
                  <a:pt x="5314007" y="799562"/>
                  <a:pt x="5609220" y="1562987"/>
                  <a:pt x="5609220" y="2395363"/>
                </a:cubicBezTo>
                <a:cubicBezTo>
                  <a:pt x="5609220" y="4297937"/>
                  <a:pt x="4066879" y="5840278"/>
                  <a:pt x="2164305" y="5840278"/>
                </a:cubicBezTo>
                <a:cubicBezTo>
                  <a:pt x="1450840" y="5840278"/>
                  <a:pt x="788032" y="5623387"/>
                  <a:pt x="238220" y="5251941"/>
                </a:cubicBezTo>
                <a:lnTo>
                  <a:pt x="0" y="5073803"/>
                </a:lnTo>
                <a:close/>
              </a:path>
            </a:pathLst>
          </a:cu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9" name="Freeform: Shape 138">
            <a:extLst>
              <a:ext uri="{FF2B5EF4-FFF2-40B4-BE49-F238E27FC236}">
                <a16:creationId xmlns:a16="http://schemas.microsoft.com/office/drawing/2014/main" xmlns="" id="{F6D92C2D-1D3D-4974-918C-06579FB354A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a:off x="-2333" y="-2"/>
            <a:ext cx="5441859" cy="5654940"/>
          </a:xfrm>
          <a:custGeom>
            <a:avLst/>
            <a:gdLst>
              <a:gd name="connsiteX0" fmla="*/ 0 w 5441859"/>
              <a:gd name="connsiteY0" fmla="*/ 0 h 5654940"/>
              <a:gd name="connsiteX1" fmla="*/ 4400492 w 5441859"/>
              <a:gd name="connsiteY1" fmla="*/ 0 h 5654940"/>
              <a:gd name="connsiteX2" fmla="*/ 4484767 w 5441859"/>
              <a:gd name="connsiteY2" fmla="*/ 76595 h 5654940"/>
              <a:gd name="connsiteX3" fmla="*/ 5441859 w 5441859"/>
              <a:gd name="connsiteY3" fmla="*/ 2387221 h 5654940"/>
              <a:gd name="connsiteX4" fmla="*/ 2174140 w 5441859"/>
              <a:gd name="connsiteY4" fmla="*/ 5654940 h 5654940"/>
              <a:gd name="connsiteX5" fmla="*/ 156693 w 5441859"/>
              <a:gd name="connsiteY5" fmla="*/ 4957981 h 5654940"/>
              <a:gd name="connsiteX6" fmla="*/ 0 w 5441859"/>
              <a:gd name="connsiteY6" fmla="*/ 4820612 h 565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41859" h="5654940">
                <a:moveTo>
                  <a:pt x="0" y="0"/>
                </a:moveTo>
                <a:lnTo>
                  <a:pt x="4400492" y="0"/>
                </a:lnTo>
                <a:lnTo>
                  <a:pt x="4484767" y="76595"/>
                </a:lnTo>
                <a:cubicBezTo>
                  <a:pt x="5076108" y="667936"/>
                  <a:pt x="5441859" y="1484866"/>
                  <a:pt x="5441859" y="2387221"/>
                </a:cubicBezTo>
                <a:cubicBezTo>
                  <a:pt x="5441859" y="4191932"/>
                  <a:pt x="3978851" y="5654940"/>
                  <a:pt x="2174140" y="5654940"/>
                </a:cubicBezTo>
                <a:cubicBezTo>
                  <a:pt x="1412778" y="5654940"/>
                  <a:pt x="712231" y="5394557"/>
                  <a:pt x="156693" y="4957981"/>
                </a:cubicBezTo>
                <a:lnTo>
                  <a:pt x="0" y="4820612"/>
                </a:lnTo>
                <a:close/>
              </a:path>
            </a:pathLst>
          </a:cu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xmlns="" id="{9B60BE61-53CD-4AAD-9599-8696B04BE858}"/>
              </a:ext>
            </a:extLst>
          </p:cNvPr>
          <p:cNvSpPr>
            <a:spLocks noGrp="1"/>
          </p:cNvSpPr>
          <p:nvPr>
            <p:ph idx="1"/>
          </p:nvPr>
        </p:nvSpPr>
        <p:spPr>
          <a:xfrm>
            <a:off x="91440" y="254000"/>
            <a:ext cx="4998720" cy="5100320"/>
          </a:xfrm>
        </p:spPr>
        <p:txBody>
          <a:bodyPr anchor="t">
            <a:noAutofit/>
          </a:bodyPr>
          <a:lstStyle/>
          <a:p>
            <a:pPr marL="0" indent="0">
              <a:buNone/>
            </a:pPr>
            <a:r>
              <a:rPr lang="en-US" sz="2300" dirty="0"/>
              <a:t>“He who receives Communion is made holy and Divinized in soul and body in the same way that water, set over a fire, becomes boiling... Communion works like yeast that has been mixed into dough so that it leavens the whole mass; Just as by melting two candles together you get one piece of wax, so, I think, one who receives the Flesh and Blood of Jesus is fused together with Him by this Communion, and the soul finds that he is in Christ and Christ is in him.”</a:t>
            </a:r>
          </a:p>
          <a:p>
            <a:pPr marL="0" indent="0">
              <a:buNone/>
            </a:pPr>
            <a:r>
              <a:rPr lang="en-US" sz="1800" i="1" dirty="0"/>
              <a:t>- Cyril of Alexandria, on the Holy Communion</a:t>
            </a:r>
          </a:p>
        </p:txBody>
      </p:sp>
      <p:pic>
        <p:nvPicPr>
          <p:cNvPr id="4" name="Picture 4" descr="Image result for saint cyril of alexandria&quot;">
            <a:extLst>
              <a:ext uri="{FF2B5EF4-FFF2-40B4-BE49-F238E27FC236}">
                <a16:creationId xmlns:a16="http://schemas.microsoft.com/office/drawing/2014/main" xmlns="" id="{8CFF4F5D-A3F2-4B55-AAFA-7BB23DB904A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31178" y="-2008"/>
            <a:ext cx="1960821" cy="21765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3293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873FE48-1388-4FFA-B38B-18F6CF122107}"/>
              </a:ext>
            </a:extLst>
          </p:cNvPr>
          <p:cNvSpPr>
            <a:spLocks noGrp="1"/>
          </p:cNvSpPr>
          <p:nvPr>
            <p:ph type="ctrTitle"/>
          </p:nvPr>
        </p:nvSpPr>
        <p:spPr>
          <a:xfrm>
            <a:off x="4965430" y="629268"/>
            <a:ext cx="6586491" cy="1286160"/>
          </a:xfrm>
        </p:spPr>
        <p:txBody>
          <a:bodyPr vert="horz" lIns="91440" tIns="45720" rIns="91440" bIns="45720" rtlCol="0" anchor="b">
            <a:normAutofit fontScale="90000"/>
          </a:bodyPr>
          <a:lstStyle/>
          <a:p>
            <a:r>
              <a:rPr lang="en-US" b="1" dirty="0">
                <a:effectLst>
                  <a:outerShdw blurRad="38100" dist="38100" dir="2700000" algn="tl">
                    <a:srgbClr val="000000">
                      <a:alpha val="43137"/>
                    </a:srgbClr>
                  </a:outerShdw>
                </a:effectLst>
              </a:rPr>
              <a:t>Cappadocian Fathers:</a:t>
            </a:r>
          </a:p>
        </p:txBody>
      </p:sp>
      <p:sp>
        <p:nvSpPr>
          <p:cNvPr id="3" name="Subtitle 2">
            <a:extLst>
              <a:ext uri="{FF2B5EF4-FFF2-40B4-BE49-F238E27FC236}">
                <a16:creationId xmlns:a16="http://schemas.microsoft.com/office/drawing/2014/main" xmlns="" id="{83D25BE3-C7C0-4937-B2E7-201EF0AA16FD}"/>
              </a:ext>
            </a:extLst>
          </p:cNvPr>
          <p:cNvSpPr>
            <a:spLocks noGrp="1"/>
          </p:cNvSpPr>
          <p:nvPr>
            <p:ph type="subTitle" idx="1"/>
          </p:nvPr>
        </p:nvSpPr>
        <p:spPr>
          <a:xfrm>
            <a:off x="4635591" y="2438400"/>
            <a:ext cx="7556389" cy="4419598"/>
          </a:xfrm>
        </p:spPr>
        <p:txBody>
          <a:bodyPr vert="horz" lIns="91440" tIns="45720" rIns="91440" bIns="45720" rtlCol="0">
            <a:normAutofit/>
          </a:bodyPr>
          <a:lstStyle/>
          <a:p>
            <a:pPr marL="342900" indent="-228600" algn="l">
              <a:buFont typeface="Arial" panose="020B0604020202020204" pitchFamily="34" charset="0"/>
              <a:buChar char="•"/>
            </a:pPr>
            <a:r>
              <a:rPr lang="en-US" sz="1900" dirty="0"/>
              <a:t>Cappadocia today is located at the center region in Turkey (fun fact!)</a:t>
            </a:r>
          </a:p>
          <a:p>
            <a:pPr algn="l"/>
            <a:r>
              <a:rPr lang="en-US" sz="1800" dirty="0"/>
              <a:t>The 3 main Cappadocian Fathers are:</a:t>
            </a:r>
          </a:p>
          <a:p>
            <a:pPr marL="914400" lvl="1" indent="-228600" algn="l">
              <a:buFont typeface="Arial" panose="020B0604020202020204" pitchFamily="34" charset="0"/>
              <a:buChar char="•"/>
            </a:pPr>
            <a:r>
              <a:rPr lang="en-US" sz="1600" dirty="0"/>
              <a:t>Basil the Great (bishop of Caesarea, lived during 329 – 379 A.D.), one of his popular writings being on the Holy Spirit, wrote several anaphora's which are used not only in the Coptic orthodox church, but the byzantine orthodox as well</a:t>
            </a:r>
          </a:p>
          <a:p>
            <a:pPr marL="914400" lvl="1" indent="-228600" algn="l">
              <a:buFont typeface="Arial" panose="020B0604020202020204" pitchFamily="34" charset="0"/>
              <a:buChar char="•"/>
            </a:pPr>
            <a:endParaRPr lang="en-US" sz="1600" dirty="0"/>
          </a:p>
          <a:p>
            <a:pPr marL="914400" lvl="1" indent="-228600" algn="l">
              <a:buFont typeface="Arial" panose="020B0604020202020204" pitchFamily="34" charset="0"/>
              <a:buChar char="•"/>
            </a:pPr>
            <a:r>
              <a:rPr lang="en-US" sz="1600" dirty="0"/>
              <a:t>Gregory of Nyssa, a dear friend and brother of Basil (bishop of Nyssa, lived during 335-395 A.D.) Has many treatises, including teachings also on the Holy Spirit, directed to the followers of </a:t>
            </a:r>
            <a:r>
              <a:rPr lang="en-US" sz="1600" dirty="0" err="1"/>
              <a:t>Macedonius</a:t>
            </a:r>
            <a:r>
              <a:rPr lang="en-US" sz="1600" dirty="0"/>
              <a:t> (a form of sub-Arianism which led to the council of Constantinople at 381) </a:t>
            </a:r>
          </a:p>
          <a:p>
            <a:pPr marL="914400" lvl="1" indent="-228600" algn="l">
              <a:buFont typeface="Arial" panose="020B0604020202020204" pitchFamily="34" charset="0"/>
              <a:buChar char="•"/>
            </a:pPr>
            <a:endParaRPr lang="en-US" sz="1600" dirty="0"/>
          </a:p>
          <a:p>
            <a:pPr marL="914400" lvl="1" indent="-228600" algn="l">
              <a:buFont typeface="Arial" panose="020B0604020202020204" pitchFamily="34" charset="0"/>
              <a:buChar char="•"/>
            </a:pPr>
            <a:r>
              <a:rPr lang="en-US" sz="1600" dirty="0"/>
              <a:t>Gregory Nazianzus (archbishop of Constantinople, lived during 329-390 A.D.). Also known as Gregory the theologian, he is the one who wrote the Gregorian liturgy which although is longer, is another liturgy commonly utilized in the Coptic orthodox church	</a:t>
            </a:r>
          </a:p>
        </p:txBody>
      </p:sp>
      <p:pic>
        <p:nvPicPr>
          <p:cNvPr id="3074" name="Picture 2" descr="Image result for cappadocian fathers&quot;">
            <a:extLst>
              <a:ext uri="{FF2B5EF4-FFF2-40B4-BE49-F238E27FC236}">
                <a16:creationId xmlns:a16="http://schemas.microsoft.com/office/drawing/2014/main" xmlns="" id="{7664FCDF-6B67-40AA-B74F-BCD32DA5248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 b="4332"/>
          <a:stretch/>
        </p:blipFill>
        <p:spPr bwMode="auto">
          <a:xfrm>
            <a:off x="20" y="10"/>
            <a:ext cx="4635571" cy="6857990"/>
          </a:xfrm>
          <a:prstGeom prst="rect">
            <a:avLst/>
          </a:prstGeom>
          <a:noFill/>
          <a:effectLst/>
          <a:extLst>
            <a:ext uri="{909E8E84-426E-40DD-AFC4-6F175D3DCCD1}">
              <a14:hiddenFill xmlns:a14="http://schemas.microsoft.com/office/drawing/2010/main">
                <a:solidFill>
                  <a:srgbClr val="FFFFFF"/>
                </a:solidFill>
              </a14:hiddenFill>
            </a:ext>
          </a:extLst>
        </p:spPr>
      </p:pic>
      <p:cxnSp>
        <p:nvCxnSpPr>
          <p:cNvPr id="71" name="Straight Connector 70">
            <a:extLst>
              <a:ext uri="{FF2B5EF4-FFF2-40B4-BE49-F238E27FC236}">
                <a16:creationId xmlns:a16="http://schemas.microsoft.com/office/drawing/2014/main" xmlns="" id="{A7F400EE-A8A5-48AF-B4D6-291B52C6F0B0}"/>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nvPr>
        </p:nvCxnSpPr>
        <p:spPr>
          <a:xfrm>
            <a:off x="5080934" y="2115117"/>
            <a:ext cx="6309360" cy="0"/>
          </a:xfrm>
          <a:prstGeom prst="line">
            <a:avLst/>
          </a:prstGeom>
          <a:ln w="19050">
            <a:solidFill>
              <a:srgbClr val="EEF267"/>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26556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arn(inVertical)">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barn(inVertical)">
                                      <p:cBhvr>
                                        <p:cTn id="12" dur="500"/>
                                        <p:tgtEl>
                                          <p:spTgt spid="3">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barn(inVertical)">
                                      <p:cBhvr>
                                        <p:cTn id="1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Image result for church fathers timeline&quot;">
            <a:extLst>
              <a:ext uri="{FF2B5EF4-FFF2-40B4-BE49-F238E27FC236}">
                <a16:creationId xmlns:a16="http://schemas.microsoft.com/office/drawing/2014/main" xmlns="" id="{BD60E6E5-8A7F-4CAB-9729-1B8F583BD29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80" y="0"/>
            <a:ext cx="12270008"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22199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71" name="Freeform: Shape 70">
            <a:extLst>
              <a:ext uri="{FF2B5EF4-FFF2-40B4-BE49-F238E27FC236}">
                <a16:creationId xmlns:a16="http://schemas.microsoft.com/office/drawing/2014/main" xmlns="" id="{CF62D2A7-8207-488C-9F46-316BA81A16C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flipH="1">
            <a:off x="6582780" y="-2008"/>
            <a:ext cx="5609220" cy="5840278"/>
          </a:xfrm>
          <a:custGeom>
            <a:avLst/>
            <a:gdLst>
              <a:gd name="connsiteX0" fmla="*/ 0 w 5609220"/>
              <a:gd name="connsiteY0" fmla="*/ 0 h 5840278"/>
              <a:gd name="connsiteX1" fmla="*/ 4637091 w 5609220"/>
              <a:gd name="connsiteY1" fmla="*/ 0 h 5840278"/>
              <a:gd name="connsiteX2" fmla="*/ 4822569 w 5609220"/>
              <a:gd name="connsiteY2" fmla="*/ 204077 h 5840278"/>
              <a:gd name="connsiteX3" fmla="*/ 5609220 w 5609220"/>
              <a:gd name="connsiteY3" fmla="*/ 2395363 h 5840278"/>
              <a:gd name="connsiteX4" fmla="*/ 2164305 w 5609220"/>
              <a:gd name="connsiteY4" fmla="*/ 5840278 h 5840278"/>
              <a:gd name="connsiteX5" fmla="*/ 238220 w 5609220"/>
              <a:gd name="connsiteY5" fmla="*/ 5251941 h 5840278"/>
              <a:gd name="connsiteX6" fmla="*/ 0 w 5609220"/>
              <a:gd name="connsiteY6" fmla="*/ 5073803 h 5840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09220" h="5840278">
                <a:moveTo>
                  <a:pt x="0" y="0"/>
                </a:moveTo>
                <a:lnTo>
                  <a:pt x="4637091" y="0"/>
                </a:lnTo>
                <a:lnTo>
                  <a:pt x="4822569" y="204077"/>
                </a:lnTo>
                <a:cubicBezTo>
                  <a:pt x="5314007" y="799562"/>
                  <a:pt x="5609220" y="1562987"/>
                  <a:pt x="5609220" y="2395363"/>
                </a:cubicBezTo>
                <a:cubicBezTo>
                  <a:pt x="5609220" y="4297937"/>
                  <a:pt x="4066879" y="5840278"/>
                  <a:pt x="2164305" y="5840278"/>
                </a:cubicBezTo>
                <a:cubicBezTo>
                  <a:pt x="1450840" y="5840278"/>
                  <a:pt x="788032" y="5623387"/>
                  <a:pt x="238220" y="5251941"/>
                </a:cubicBezTo>
                <a:lnTo>
                  <a:pt x="0" y="5073803"/>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074" name="Picture 2" descr="Image result for apostles&quot;">
            <a:extLst>
              <a:ext uri="{FF2B5EF4-FFF2-40B4-BE49-F238E27FC236}">
                <a16:creationId xmlns:a16="http://schemas.microsoft.com/office/drawing/2014/main" xmlns="" id="{09D9BA3C-7B0C-49EF-A468-925B4E8E414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6058" r="31118" b="-1"/>
          <a:stretch/>
        </p:blipFill>
        <p:spPr bwMode="auto">
          <a:xfrm>
            <a:off x="6750141" y="-2"/>
            <a:ext cx="5441859" cy="5654940"/>
          </a:xfrm>
          <a:custGeom>
            <a:avLst/>
            <a:gdLst>
              <a:gd name="connsiteX0" fmla="*/ 1041368 w 5441859"/>
              <a:gd name="connsiteY0" fmla="*/ 0 h 5654940"/>
              <a:gd name="connsiteX1" fmla="*/ 5441859 w 5441859"/>
              <a:gd name="connsiteY1" fmla="*/ 0 h 5654940"/>
              <a:gd name="connsiteX2" fmla="*/ 5441859 w 5441859"/>
              <a:gd name="connsiteY2" fmla="*/ 4820612 h 5654940"/>
              <a:gd name="connsiteX3" fmla="*/ 5285166 w 5441859"/>
              <a:gd name="connsiteY3" fmla="*/ 4957981 h 5654940"/>
              <a:gd name="connsiteX4" fmla="*/ 3267719 w 5441859"/>
              <a:gd name="connsiteY4" fmla="*/ 5654940 h 5654940"/>
              <a:gd name="connsiteX5" fmla="*/ 0 w 5441859"/>
              <a:gd name="connsiteY5" fmla="*/ 2387221 h 5654940"/>
              <a:gd name="connsiteX6" fmla="*/ 957093 w 5441859"/>
              <a:gd name="connsiteY6" fmla="*/ 76595 h 565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41859" h="5654940">
                <a:moveTo>
                  <a:pt x="1041368" y="0"/>
                </a:moveTo>
                <a:lnTo>
                  <a:pt x="5441859" y="0"/>
                </a:lnTo>
                <a:lnTo>
                  <a:pt x="5441859" y="4820612"/>
                </a:lnTo>
                <a:lnTo>
                  <a:pt x="5285166" y="4957981"/>
                </a:lnTo>
                <a:cubicBezTo>
                  <a:pt x="4729628" y="5394557"/>
                  <a:pt x="4029081" y="5654940"/>
                  <a:pt x="3267719" y="5654940"/>
                </a:cubicBezTo>
                <a:cubicBezTo>
                  <a:pt x="1463008" y="5654940"/>
                  <a:pt x="0" y="4191932"/>
                  <a:pt x="0" y="2387221"/>
                </a:cubicBezTo>
                <a:cubicBezTo>
                  <a:pt x="0" y="1484866"/>
                  <a:pt x="365752" y="667936"/>
                  <a:pt x="957093" y="76595"/>
                </a:cubicBezTo>
                <a:close/>
              </a:path>
            </a:pathLst>
          </a:custGeom>
          <a:noFill/>
          <a:extLst>
            <a:ext uri="{909E8E84-426E-40DD-AFC4-6F175D3DCCD1}">
              <a14:hiddenFill xmlns:a14="http://schemas.microsoft.com/office/drawing/2010/main">
                <a:solidFill>
                  <a:srgbClr val="FFFFFF"/>
                </a:solidFill>
              </a14:hiddenFill>
            </a:ext>
          </a:extLst>
        </p:spPr>
      </p:pic>
      <p:graphicFrame>
        <p:nvGraphicFramePr>
          <p:cNvPr id="4" name="Diagram 3">
            <a:extLst>
              <a:ext uri="{FF2B5EF4-FFF2-40B4-BE49-F238E27FC236}">
                <a16:creationId xmlns:a16="http://schemas.microsoft.com/office/drawing/2014/main" xmlns="" id="{FF476190-B824-4BAE-8DE6-0EB288F68683}"/>
              </a:ext>
            </a:extLst>
          </p:cNvPr>
          <p:cNvGraphicFramePr/>
          <p:nvPr>
            <p:extLst>
              <p:ext uri="{D42A27DB-BD31-4B8C-83A1-F6EECF244321}">
                <p14:modId xmlns:p14="http://schemas.microsoft.com/office/powerpoint/2010/main" val="1391982492"/>
              </p:ext>
            </p:extLst>
          </p:nvPr>
        </p:nvGraphicFramePr>
        <p:xfrm>
          <a:off x="0" y="-2008"/>
          <a:ext cx="6582779" cy="68600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8803437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4AF1A78-ACF0-44EF-B36F-8B6011DB7479}"/>
              </a:ext>
            </a:extLst>
          </p:cNvPr>
          <p:cNvSpPr>
            <a:spLocks noGrp="1"/>
          </p:cNvSpPr>
          <p:nvPr>
            <p:ph type="ctrTitle"/>
          </p:nvPr>
        </p:nvSpPr>
        <p:spPr>
          <a:xfrm>
            <a:off x="488952" y="0"/>
            <a:ext cx="5006336" cy="1325563"/>
          </a:xfrm>
        </p:spPr>
        <p:txBody>
          <a:bodyPr vert="horz" lIns="91440" tIns="45720" rIns="91440" bIns="45720" rtlCol="0" anchor="ctr">
            <a:normAutofit/>
          </a:bodyPr>
          <a:lstStyle/>
          <a:p>
            <a:pPr algn="l"/>
            <a:r>
              <a:rPr lang="en-US" sz="4400" b="1" dirty="0">
                <a:effectLst>
                  <a:outerShdw blurRad="38100" dist="38100" dir="2700000" algn="tl">
                    <a:srgbClr val="000000">
                      <a:alpha val="43137"/>
                    </a:srgbClr>
                  </a:outerShdw>
                </a:effectLst>
              </a:rPr>
              <a:t>The Didache (</a:t>
            </a:r>
            <a:r>
              <a:rPr lang="en-US" sz="4400" b="1" dirty="0" err="1">
                <a:effectLst>
                  <a:outerShdw blurRad="38100" dist="38100" dir="2700000" algn="tl">
                    <a:srgbClr val="000000">
                      <a:alpha val="43137"/>
                    </a:srgbClr>
                  </a:outerShdw>
                </a:effectLst>
              </a:rPr>
              <a:t>διδ</a:t>
            </a:r>
            <a:r>
              <a:rPr lang="en-US" sz="4400" b="1" dirty="0">
                <a:effectLst>
                  <a:outerShdw blurRad="38100" dist="38100" dir="2700000" algn="tl">
                    <a:srgbClr val="000000">
                      <a:alpha val="43137"/>
                    </a:srgbClr>
                  </a:outerShdw>
                </a:effectLst>
              </a:rPr>
              <a:t>αχή)</a:t>
            </a:r>
          </a:p>
        </p:txBody>
      </p:sp>
      <p:sp>
        <p:nvSpPr>
          <p:cNvPr id="3" name="Subtitle 2">
            <a:extLst>
              <a:ext uri="{FF2B5EF4-FFF2-40B4-BE49-F238E27FC236}">
                <a16:creationId xmlns:a16="http://schemas.microsoft.com/office/drawing/2014/main" xmlns="" id="{0BA75F78-07A6-4805-BA67-558CF52C0C4F}"/>
              </a:ext>
            </a:extLst>
          </p:cNvPr>
          <p:cNvSpPr>
            <a:spLocks noGrp="1"/>
          </p:cNvSpPr>
          <p:nvPr>
            <p:ph type="subTitle" idx="1"/>
          </p:nvPr>
        </p:nvSpPr>
        <p:spPr>
          <a:xfrm>
            <a:off x="81280" y="1101354"/>
            <a:ext cx="5821680" cy="5685526"/>
          </a:xfrm>
        </p:spPr>
        <p:txBody>
          <a:bodyPr vert="horz" lIns="91440" tIns="45720" rIns="91440" bIns="45720" rtlCol="0" anchor="t">
            <a:noAutofit/>
          </a:bodyPr>
          <a:lstStyle/>
          <a:p>
            <a:pPr indent="-228600" algn="l">
              <a:buFont typeface="Arial" panose="020B0604020202020204" pitchFamily="34" charset="0"/>
              <a:buChar char="•"/>
            </a:pPr>
            <a:r>
              <a:rPr lang="en-US" sz="2950" dirty="0"/>
              <a:t>The full title is: </a:t>
            </a:r>
            <a:r>
              <a:rPr lang="en-US" sz="2950" dirty="0" err="1"/>
              <a:t>Διδ</a:t>
            </a:r>
            <a:r>
              <a:rPr lang="en-US" sz="2950" dirty="0"/>
              <a:t>αχὴ Κυρίου διὰ τῶν δώδεκα ἀποστόλων τοῖς ἔθνεσιν </a:t>
            </a:r>
          </a:p>
          <a:p>
            <a:pPr indent="-228600" algn="l">
              <a:buFont typeface="Arial" panose="020B0604020202020204" pitchFamily="34" charset="0"/>
              <a:buChar char="•"/>
            </a:pPr>
            <a:r>
              <a:rPr lang="en-US" sz="2950" dirty="0"/>
              <a:t>(The Lord's Teaching Through the Twelve Apostles to the Nations)</a:t>
            </a:r>
          </a:p>
          <a:p>
            <a:pPr indent="-228600" algn="l">
              <a:buFont typeface="Arial" panose="020B0604020202020204" pitchFamily="34" charset="0"/>
              <a:buChar char="•"/>
            </a:pPr>
            <a:r>
              <a:rPr lang="en-US" sz="2950" dirty="0"/>
              <a:t>Was commonly used as a form of catechism for those who decided to enter the faith</a:t>
            </a:r>
          </a:p>
          <a:p>
            <a:pPr indent="-228600" algn="l">
              <a:buFont typeface="Arial" panose="020B0604020202020204" pitchFamily="34" charset="0"/>
              <a:buChar char="•"/>
            </a:pPr>
            <a:r>
              <a:rPr lang="en-US" sz="2950" dirty="0"/>
              <a:t>It is a document which clearly shows us the lived practice of the Christian faith in the 1</a:t>
            </a:r>
            <a:r>
              <a:rPr lang="en-US" sz="2950" baseline="30000" dirty="0"/>
              <a:t>st</a:t>
            </a:r>
            <a:r>
              <a:rPr lang="en-US" sz="2950" dirty="0"/>
              <a:t> century</a:t>
            </a:r>
          </a:p>
          <a:p>
            <a:pPr indent="-228600" algn="l">
              <a:buFont typeface="Arial" panose="020B0604020202020204" pitchFamily="34" charset="0"/>
              <a:buChar char="•"/>
            </a:pPr>
            <a:r>
              <a:rPr lang="en-US" sz="2950" dirty="0"/>
              <a:t>Was not just directed towards Jews, but to the Gentiles also</a:t>
            </a:r>
          </a:p>
        </p:txBody>
      </p:sp>
      <p:sp>
        <p:nvSpPr>
          <p:cNvPr id="4100" name="Freeform: Shape 70">
            <a:extLst>
              <a:ext uri="{FF2B5EF4-FFF2-40B4-BE49-F238E27FC236}">
                <a16:creationId xmlns:a16="http://schemas.microsoft.com/office/drawing/2014/main" xmlns="" id="{4F74D28C-3268-4E35-8EE1-D92CB4A85A7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a:off x="6019218"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098" name="Picture 2" descr="Image result for didache&quot;">
            <a:extLst>
              <a:ext uri="{FF2B5EF4-FFF2-40B4-BE49-F238E27FC236}">
                <a16:creationId xmlns:a16="http://schemas.microsoft.com/office/drawing/2014/main" xmlns="" id="{70BFDED9-6384-4360-AB63-13EC2FF1D43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0998" r="1" b="14113"/>
          <a:stretch/>
        </p:blipFill>
        <p:spPr bwMode="auto">
          <a:xfrm>
            <a:off x="6167846" y="10"/>
            <a:ext cx="6024154" cy="6857990"/>
          </a:xfrm>
          <a:custGeom>
            <a:avLst/>
            <a:gdLst>
              <a:gd name="connsiteX0" fmla="*/ 70374 w 6024154"/>
              <a:gd name="connsiteY0" fmla="*/ 0 h 6858000"/>
              <a:gd name="connsiteX1" fmla="*/ 6024154 w 6024154"/>
              <a:gd name="connsiteY1" fmla="*/ 0 h 6858000"/>
              <a:gd name="connsiteX2" fmla="*/ 6024154 w 6024154"/>
              <a:gd name="connsiteY2" fmla="*/ 6858000 h 6858000"/>
              <a:gd name="connsiteX3" fmla="*/ 3587167 w 6024154"/>
              <a:gd name="connsiteY3" fmla="*/ 6858000 h 6858000"/>
              <a:gd name="connsiteX4" fmla="*/ 3474220 w 6024154"/>
              <a:gd name="connsiteY4" fmla="*/ 6800152 h 6858000"/>
              <a:gd name="connsiteX5" fmla="*/ 0 w 6024154"/>
              <a:gd name="connsiteY5" fmla="*/ 962844 h 6858000"/>
              <a:gd name="connsiteX6" fmla="*/ 34274 w 6024154"/>
              <a:gd name="connsiteY6" fmla="*/ 28409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70374" y="0"/>
                </a:moveTo>
                <a:lnTo>
                  <a:pt x="6024154" y="0"/>
                </a:lnTo>
                <a:lnTo>
                  <a:pt x="6024154" y="6858000"/>
                </a:lnTo>
                <a:lnTo>
                  <a:pt x="3587167" y="6858000"/>
                </a:lnTo>
                <a:lnTo>
                  <a:pt x="3474220" y="6800152"/>
                </a:lnTo>
                <a:cubicBezTo>
                  <a:pt x="1404818" y="5675986"/>
                  <a:pt x="0" y="3483472"/>
                  <a:pt x="0" y="962844"/>
                </a:cubicBezTo>
                <a:cubicBezTo>
                  <a:pt x="0" y="733696"/>
                  <a:pt x="11610" y="507260"/>
                  <a:pt x="34274" y="284091"/>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250731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xmlns="" id="{0B761509-3B9A-49A6-A84B-C3D86811697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a:off x="2" y="0"/>
            <a:ext cx="12191997"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3" name="Freeform: Shape 72">
            <a:extLst>
              <a:ext uri="{FF2B5EF4-FFF2-40B4-BE49-F238E27FC236}">
                <a16:creationId xmlns:a16="http://schemas.microsoft.com/office/drawing/2014/main" xmlns="" id="{91DE43FD-EB47-414A-B0AB-169B0FFFA52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a:off x="0" y="0"/>
            <a:ext cx="9272922" cy="6858000"/>
          </a:xfrm>
          <a:custGeom>
            <a:avLst/>
            <a:gdLst>
              <a:gd name="connsiteX0" fmla="*/ 0 w 9272922"/>
              <a:gd name="connsiteY0" fmla="*/ 0 h 6858000"/>
              <a:gd name="connsiteX1" fmla="*/ 1733417 w 9272922"/>
              <a:gd name="connsiteY1" fmla="*/ 0 h 6858000"/>
              <a:gd name="connsiteX2" fmla="*/ 3307976 w 9272922"/>
              <a:gd name="connsiteY2" fmla="*/ 0 h 6858000"/>
              <a:gd name="connsiteX3" fmla="*/ 8126249 w 9272922"/>
              <a:gd name="connsiteY3" fmla="*/ 0 h 6858000"/>
              <a:gd name="connsiteX4" fmla="*/ 8138896 w 9272922"/>
              <a:gd name="connsiteY4" fmla="*/ 31774 h 6858000"/>
              <a:gd name="connsiteX5" fmla="*/ 9193904 w 9272922"/>
              <a:gd name="connsiteY5" fmla="*/ 2682457 h 6858000"/>
              <a:gd name="connsiteX6" fmla="*/ 9193904 w 9272922"/>
              <a:gd name="connsiteY6" fmla="*/ 3752208 h 6858000"/>
              <a:gd name="connsiteX7" fmla="*/ 8036400 w 9272922"/>
              <a:gd name="connsiteY7" fmla="*/ 6660411 h 6858000"/>
              <a:gd name="connsiteX8" fmla="*/ 7957938 w 9272922"/>
              <a:gd name="connsiteY8" fmla="*/ 6857542 h 6858000"/>
              <a:gd name="connsiteX9" fmla="*/ 3307976 w 9272922"/>
              <a:gd name="connsiteY9" fmla="*/ 6857542 h 6858000"/>
              <a:gd name="connsiteX10" fmla="*/ 3307976 w 9272922"/>
              <a:gd name="connsiteY10" fmla="*/ 6858000 h 6858000"/>
              <a:gd name="connsiteX11" fmla="*/ 0 w 9272922"/>
              <a:gd name="connsiteY11"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272922" h="6858000">
                <a:moveTo>
                  <a:pt x="0" y="0"/>
                </a:moveTo>
                <a:lnTo>
                  <a:pt x="1733417" y="0"/>
                </a:lnTo>
                <a:lnTo>
                  <a:pt x="3307976" y="0"/>
                </a:lnTo>
                <a:lnTo>
                  <a:pt x="8126249" y="0"/>
                </a:lnTo>
                <a:lnTo>
                  <a:pt x="8138896" y="31774"/>
                </a:lnTo>
                <a:cubicBezTo>
                  <a:pt x="9193904" y="2682457"/>
                  <a:pt x="9193904" y="2682457"/>
                  <a:pt x="9193904" y="2682457"/>
                </a:cubicBezTo>
                <a:cubicBezTo>
                  <a:pt x="9299262" y="2988100"/>
                  <a:pt x="9299262" y="3446565"/>
                  <a:pt x="9193904" y="3752208"/>
                </a:cubicBezTo>
                <a:cubicBezTo>
                  <a:pt x="8709916" y="4968215"/>
                  <a:pt x="8331802" y="5918220"/>
                  <a:pt x="8036400" y="6660411"/>
                </a:cubicBezTo>
                <a:lnTo>
                  <a:pt x="7957938" y="6857542"/>
                </a:lnTo>
                <a:lnTo>
                  <a:pt x="3307976" y="6857542"/>
                </a:lnTo>
                <a:lnTo>
                  <a:pt x="3307976"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6146" name="Picture 2" descr="Image result for acts 2 42&quot;">
            <a:extLst>
              <a:ext uri="{FF2B5EF4-FFF2-40B4-BE49-F238E27FC236}">
                <a16:creationId xmlns:a16="http://schemas.microsoft.com/office/drawing/2014/main" xmlns="" id="{EB6D07A7-E20D-49D1-8FB4-BB43C0DDC954}"/>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841559" y="0"/>
            <a:ext cx="6868160" cy="6868160"/>
          </a:xfrm>
          <a:prstGeom prst="rect">
            <a:avLst/>
          </a:prstGeom>
          <a:noFill/>
          <a:extLst>
            <a:ext uri="{909E8E84-426E-40DD-AFC4-6F175D3DCCD1}">
              <a14:hiddenFill xmlns:a14="http://schemas.microsoft.com/office/drawing/2010/main">
                <a:solidFill>
                  <a:srgbClr val="FFFFFF"/>
                </a:solidFill>
              </a14:hiddenFill>
            </a:ext>
          </a:extLst>
        </p:spPr>
      </p:pic>
      <p:grpSp>
        <p:nvGrpSpPr>
          <p:cNvPr id="75" name="Group 74">
            <a:extLst>
              <a:ext uri="{FF2B5EF4-FFF2-40B4-BE49-F238E27FC236}">
                <a16:creationId xmlns:a16="http://schemas.microsoft.com/office/drawing/2014/main" xmlns="" id="{58495BCC-CE77-4CC2-952E-846F41119FD5}"/>
              </a:ext>
              <a:ext uri="{C183D7F6-B498-43B3-948B-1728B52AA6E4}">
                <adec:decorative xmlns:adec="http://schemas.microsoft.com/office/drawing/2017/decorative" xmlns="" val="1"/>
              </a:ext>
            </a:extLst>
          </p:cNvPr>
          <p:cNvGrpSpPr>
            <a:grpSpLocks noGrp="1" noUngrp="1" noRot="1" noChangeAspect="1" noMove="1" noResize="1"/>
          </p:cNvGrpSpPr>
          <p:nvPr>
            <p:extLst/>
          </p:nvPr>
        </p:nvGrpSpPr>
        <p:grpSpPr>
          <a:xfrm>
            <a:off x="9160561" y="1075188"/>
            <a:ext cx="1562267" cy="1172973"/>
            <a:chOff x="9160561" y="1075188"/>
            <a:chExt cx="1562267" cy="1172973"/>
          </a:xfrm>
        </p:grpSpPr>
        <p:sp>
          <p:nvSpPr>
            <p:cNvPr id="76" name="Freeform 5">
              <a:extLst>
                <a:ext uri="{FF2B5EF4-FFF2-40B4-BE49-F238E27FC236}">
                  <a16:creationId xmlns:a16="http://schemas.microsoft.com/office/drawing/2014/main" xmlns="" id="{1B42538B-E30F-4967-A6C1-8EBA775F4D60}"/>
                </a:ext>
                <a:ext uri="{C183D7F6-B498-43B3-948B-1728B52AA6E4}">
                  <adec:decorative xmlns:adec="http://schemas.microsoft.com/office/drawing/2017/decorative" xmlns="" val="1"/>
                </a:ext>
              </a:extLst>
            </p:cNvPr>
            <p:cNvSpPr>
              <a:spLocks/>
            </p:cNvSpPr>
            <p:nvPr>
              <p:extLst/>
            </p:nvPr>
          </p:nvSpPr>
          <p:spPr bwMode="auto">
            <a:xfrm>
              <a:off x="9160561" y="1423846"/>
              <a:ext cx="935037" cy="8243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77" name="Freeform 5">
              <a:extLst>
                <a:ext uri="{FF2B5EF4-FFF2-40B4-BE49-F238E27FC236}">
                  <a16:creationId xmlns:a16="http://schemas.microsoft.com/office/drawing/2014/main" xmlns="" id="{9A6BD9AC-4DE7-4B20-8547-4E3B375C21F7}"/>
                </a:ext>
                <a:ext uri="{C183D7F6-B498-43B3-948B-1728B52AA6E4}">
                  <adec:decorative xmlns:adec="http://schemas.microsoft.com/office/drawing/2017/decorative" xmlns="" val="1"/>
                </a:ext>
              </a:extLst>
            </p:cNvPr>
            <p:cNvSpPr>
              <a:spLocks/>
            </p:cNvSpPr>
            <p:nvPr>
              <p:extLst/>
            </p:nvPr>
          </p:nvSpPr>
          <p:spPr bwMode="auto">
            <a:xfrm>
              <a:off x="9960661" y="1075188"/>
              <a:ext cx="762167" cy="671915"/>
            </a:xfrm>
            <a:custGeom>
              <a:avLst/>
              <a:gdLst>
                <a:gd name="T0" fmla="*/ 225 w 785"/>
                <a:gd name="T1" fmla="*/ 692 h 692"/>
                <a:gd name="T2" fmla="*/ 177 w 785"/>
                <a:gd name="T3" fmla="*/ 665 h 692"/>
                <a:gd name="T4" fmla="*/ 9 w 785"/>
                <a:gd name="T5" fmla="*/ 374 h 692"/>
                <a:gd name="T6" fmla="*/ 9 w 785"/>
                <a:gd name="T7" fmla="*/ 318 h 692"/>
                <a:gd name="T8" fmla="*/ 177 w 785"/>
                <a:gd name="T9" fmla="*/ 27 h 692"/>
                <a:gd name="T10" fmla="*/ 225 w 785"/>
                <a:gd name="T11" fmla="*/ 0 h 692"/>
                <a:gd name="T12" fmla="*/ 561 w 785"/>
                <a:gd name="T13" fmla="*/ 0 h 692"/>
                <a:gd name="T14" fmla="*/ 609 w 785"/>
                <a:gd name="T15" fmla="*/ 27 h 692"/>
                <a:gd name="T16" fmla="*/ 777 w 785"/>
                <a:gd name="T17" fmla="*/ 318 h 692"/>
                <a:gd name="T18" fmla="*/ 777 w 785"/>
                <a:gd name="T19" fmla="*/ 374 h 692"/>
                <a:gd name="T20" fmla="*/ 609 w 785"/>
                <a:gd name="T21" fmla="*/ 665 h 692"/>
                <a:gd name="T22" fmla="*/ 561 w 785"/>
                <a:gd name="T23" fmla="*/ 692 h 692"/>
                <a:gd name="T24" fmla="*/ 225 w 785"/>
                <a:gd name="T25" fmla="*/ 692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5" h="692">
                  <a:moveTo>
                    <a:pt x="225" y="692"/>
                  </a:moveTo>
                  <a:cubicBezTo>
                    <a:pt x="207" y="692"/>
                    <a:pt x="185" y="680"/>
                    <a:pt x="177" y="665"/>
                  </a:cubicBezTo>
                  <a:cubicBezTo>
                    <a:pt x="9" y="374"/>
                    <a:pt x="9" y="374"/>
                    <a:pt x="9" y="374"/>
                  </a:cubicBezTo>
                  <a:cubicBezTo>
                    <a:pt x="0" y="358"/>
                    <a:pt x="0" y="334"/>
                    <a:pt x="9" y="318"/>
                  </a:cubicBezTo>
                  <a:cubicBezTo>
                    <a:pt x="177" y="27"/>
                    <a:pt x="177" y="27"/>
                    <a:pt x="177" y="27"/>
                  </a:cubicBezTo>
                  <a:cubicBezTo>
                    <a:pt x="185" y="12"/>
                    <a:pt x="207" y="0"/>
                    <a:pt x="225" y="0"/>
                  </a:cubicBezTo>
                  <a:cubicBezTo>
                    <a:pt x="561" y="0"/>
                    <a:pt x="561" y="0"/>
                    <a:pt x="561" y="0"/>
                  </a:cubicBezTo>
                  <a:cubicBezTo>
                    <a:pt x="578" y="0"/>
                    <a:pt x="600" y="12"/>
                    <a:pt x="609" y="27"/>
                  </a:cubicBezTo>
                  <a:cubicBezTo>
                    <a:pt x="777" y="318"/>
                    <a:pt x="777" y="318"/>
                    <a:pt x="777" y="318"/>
                  </a:cubicBezTo>
                  <a:cubicBezTo>
                    <a:pt x="785" y="334"/>
                    <a:pt x="785" y="358"/>
                    <a:pt x="777" y="374"/>
                  </a:cubicBezTo>
                  <a:cubicBezTo>
                    <a:pt x="609" y="665"/>
                    <a:pt x="609" y="665"/>
                    <a:pt x="609" y="665"/>
                  </a:cubicBezTo>
                  <a:cubicBezTo>
                    <a:pt x="600" y="680"/>
                    <a:pt x="578" y="692"/>
                    <a:pt x="561" y="692"/>
                  </a:cubicBezTo>
                  <a:lnTo>
                    <a:pt x="225" y="692"/>
                  </a:lnTo>
                  <a:close/>
                </a:path>
              </a:pathLst>
            </a:custGeom>
            <a:noFill/>
            <a:ln w="28575" cmpd="sng">
              <a:solidFill>
                <a:schemeClr val="bg1"/>
              </a:solid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877773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5" name="Rectangle 74">
            <a:extLst>
              <a:ext uri="{FF2B5EF4-FFF2-40B4-BE49-F238E27FC236}">
                <a16:creationId xmlns:a16="http://schemas.microsoft.com/office/drawing/2014/main" xmlns="" id="{765F4110-C0FC-4D61-ACD2-A7C950EAE90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bwMode="ltGray">
          <a:xfrm>
            <a:off x="4708357" y="3509963"/>
            <a:ext cx="7092215" cy="2967839"/>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DE2A65B7-E792-42DA-AFA8-939831FB000B}"/>
              </a:ext>
            </a:extLst>
          </p:cNvPr>
          <p:cNvSpPr>
            <a:spLocks noGrp="1"/>
          </p:cNvSpPr>
          <p:nvPr>
            <p:ph type="ctrTitle"/>
          </p:nvPr>
        </p:nvSpPr>
        <p:spPr>
          <a:xfrm>
            <a:off x="4708358" y="3509963"/>
            <a:ext cx="7092214" cy="602552"/>
          </a:xfrm>
        </p:spPr>
        <p:txBody>
          <a:bodyPr>
            <a:noAutofit/>
          </a:bodyPr>
          <a:lstStyle/>
          <a:p>
            <a:r>
              <a:rPr lang="en-US" sz="3800" b="1" dirty="0">
                <a:solidFill>
                  <a:srgbClr val="FFFFFF"/>
                </a:solidFill>
                <a:effectLst>
                  <a:outerShdw blurRad="38100" dist="38100" dir="2700000" algn="tl">
                    <a:srgbClr val="000000">
                      <a:alpha val="43137"/>
                    </a:srgbClr>
                  </a:outerShdw>
                </a:effectLst>
              </a:rPr>
              <a:t>What does the Didache Talk About?</a:t>
            </a:r>
          </a:p>
        </p:txBody>
      </p:sp>
      <p:sp>
        <p:nvSpPr>
          <p:cNvPr id="3" name="Subtitle 2">
            <a:extLst>
              <a:ext uri="{FF2B5EF4-FFF2-40B4-BE49-F238E27FC236}">
                <a16:creationId xmlns:a16="http://schemas.microsoft.com/office/drawing/2014/main" xmlns="" id="{4F42C332-8DCC-49C6-86A9-06ED831B03B5}"/>
              </a:ext>
            </a:extLst>
          </p:cNvPr>
          <p:cNvSpPr>
            <a:spLocks noGrp="1"/>
          </p:cNvSpPr>
          <p:nvPr>
            <p:ph type="subTitle" idx="1"/>
          </p:nvPr>
        </p:nvSpPr>
        <p:spPr>
          <a:xfrm>
            <a:off x="4908017" y="3979381"/>
            <a:ext cx="6465286" cy="2029001"/>
          </a:xfrm>
        </p:spPr>
        <p:txBody>
          <a:bodyPr>
            <a:noAutofit/>
          </a:bodyPr>
          <a:lstStyle/>
          <a:p>
            <a:pPr marL="457200" indent="-457200" algn="l">
              <a:buFont typeface="+mj-lt"/>
              <a:buAutoNum type="arabicPeriod"/>
            </a:pPr>
            <a:r>
              <a:rPr lang="en-US" sz="1800" dirty="0">
                <a:solidFill>
                  <a:srgbClr val="E7B35F"/>
                </a:solidFill>
              </a:rPr>
              <a:t>Procedures of baptism</a:t>
            </a:r>
          </a:p>
          <a:p>
            <a:pPr marL="457200" indent="-457200" algn="l">
              <a:buFont typeface="+mj-lt"/>
              <a:buAutoNum type="arabicPeriod"/>
            </a:pPr>
            <a:r>
              <a:rPr lang="en-US" sz="1800" dirty="0">
                <a:solidFill>
                  <a:srgbClr val="E7B35F"/>
                </a:solidFill>
              </a:rPr>
              <a:t>Rites and tradition of the Passover feast</a:t>
            </a:r>
          </a:p>
          <a:p>
            <a:pPr marL="457200" indent="-457200" algn="l">
              <a:buFont typeface="+mj-lt"/>
              <a:buAutoNum type="arabicPeriod"/>
            </a:pPr>
            <a:r>
              <a:rPr lang="en-US" sz="1800" dirty="0">
                <a:solidFill>
                  <a:srgbClr val="E7B35F"/>
                </a:solidFill>
              </a:rPr>
              <a:t>Origins of fasting</a:t>
            </a:r>
          </a:p>
          <a:p>
            <a:pPr marL="457200" indent="-457200" algn="l">
              <a:buFont typeface="+mj-lt"/>
              <a:buAutoNum type="arabicPeriod"/>
            </a:pPr>
            <a:r>
              <a:rPr lang="en-US" sz="1800" dirty="0">
                <a:solidFill>
                  <a:srgbClr val="E7B35F"/>
                </a:solidFill>
              </a:rPr>
              <a:t>Origins of prayer, and so on and so forth</a:t>
            </a:r>
          </a:p>
        </p:txBody>
      </p:sp>
      <p:cxnSp>
        <p:nvCxnSpPr>
          <p:cNvPr id="77" name="Straight Connector 76">
            <a:extLst>
              <a:ext uri="{FF2B5EF4-FFF2-40B4-BE49-F238E27FC236}">
                <a16:creationId xmlns:a16="http://schemas.microsoft.com/office/drawing/2014/main" xmlns="" id="{CC94CBDB-A76C-499E-95AB-C0A049E3154E}"/>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nvPr>
        </p:nvCxnSpPr>
        <p:spPr>
          <a:xfrm>
            <a:off x="5138287" y="5443086"/>
            <a:ext cx="64008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8194" name="Picture 2" descr="Image result for john the baptist coptic icon&quot;">
            <a:extLst>
              <a:ext uri="{FF2B5EF4-FFF2-40B4-BE49-F238E27FC236}">
                <a16:creationId xmlns:a16="http://schemas.microsoft.com/office/drawing/2014/main" xmlns="" id="{9DC88013-BC38-4B36-B4A1-F225DE528C9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5706" b="-2"/>
          <a:stretch/>
        </p:blipFill>
        <p:spPr bwMode="auto">
          <a:xfrm flipH="1">
            <a:off x="0" y="0"/>
            <a:ext cx="4646532" cy="6940600"/>
          </a:xfrm>
          <a:prstGeom prst="rect">
            <a:avLst/>
          </a:prstGeom>
          <a:noFill/>
          <a:extLst>
            <a:ext uri="{909E8E84-426E-40DD-AFC4-6F175D3DCCD1}">
              <a14:hiddenFill xmlns:a14="http://schemas.microsoft.com/office/drawing/2010/main">
                <a:solidFill>
                  <a:srgbClr val="FFFFFF"/>
                </a:solidFill>
              </a14:hiddenFill>
            </a:ext>
          </a:extLst>
        </p:spPr>
      </p:pic>
      <p:pic>
        <p:nvPicPr>
          <p:cNvPr id="8198" name="Picture 6" descr="Image result for passover feast&quot;">
            <a:extLst>
              <a:ext uri="{FF2B5EF4-FFF2-40B4-BE49-F238E27FC236}">
                <a16:creationId xmlns:a16="http://schemas.microsoft.com/office/drawing/2014/main" xmlns="" id="{B95FB27A-7BE1-4325-8354-B17D1AE6849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1593" r="2" b="14528"/>
          <a:stretch/>
        </p:blipFill>
        <p:spPr bwMode="auto">
          <a:xfrm>
            <a:off x="4654296" y="0"/>
            <a:ext cx="7537704" cy="34140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62880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30"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73" name="Rectangle 72">
            <a:extLst>
              <a:ext uri="{FF2B5EF4-FFF2-40B4-BE49-F238E27FC236}">
                <a16:creationId xmlns:a16="http://schemas.microsoft.com/office/drawing/2014/main" xmlns="" id="{71B2258F-86CA-4D4D-8270-BC05FCDEBFB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a:off x="0" y="0"/>
            <a:ext cx="12192000" cy="6857999"/>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44" name="Picture 4" descr="Image result for baptismal water&quot;">
            <a:extLst>
              <a:ext uri="{FF2B5EF4-FFF2-40B4-BE49-F238E27FC236}">
                <a16:creationId xmlns:a16="http://schemas.microsoft.com/office/drawing/2014/main" xmlns="" id="{356B9E23-0BD9-477B-9F81-3742FE8DED56}"/>
              </a:ext>
            </a:extLst>
          </p:cNvPr>
          <p:cNvPicPr>
            <a:picLocks noChangeAspect="1" noChangeArrowheads="1"/>
          </p:cNvPicPr>
          <p:nvPr/>
        </p:nvPicPr>
        <p:blipFill rotWithShape="1">
          <a:blip r:embed="rId2">
            <a:alphaModFix amt="50000"/>
            <a:extLst>
              <a:ext uri="{28A0092B-C50C-407E-A947-70E740481C1C}">
                <a14:useLocalDpi xmlns:a14="http://schemas.microsoft.com/office/drawing/2010/main" val="0"/>
              </a:ext>
            </a:extLst>
          </a:blip>
          <a:srcRect t="6987" b="8743"/>
          <a:stretch/>
        </p:blipFill>
        <p:spPr bwMode="auto">
          <a:xfrm>
            <a:off x="20" y="1"/>
            <a:ext cx="12191980" cy="6857999"/>
          </a:xfrm>
          <a:prstGeom prst="rect">
            <a:avLst/>
          </a:prstGeom>
          <a:noFill/>
          <a:extLst>
            <a:ext uri="{909E8E84-426E-40DD-AFC4-6F175D3DCCD1}">
              <a14:hiddenFill xmlns:a14="http://schemas.microsoft.com/office/drawing/2010/main">
                <a:solidFill>
                  <a:srgbClr val="FFFFFF"/>
                </a:solidFill>
              </a14:hiddenFill>
            </a:ext>
          </a:extLst>
        </p:spPr>
      </p:pic>
      <p:sp>
        <p:nvSpPr>
          <p:cNvPr id="3" name="Subtitle 2">
            <a:extLst>
              <a:ext uri="{FF2B5EF4-FFF2-40B4-BE49-F238E27FC236}">
                <a16:creationId xmlns:a16="http://schemas.microsoft.com/office/drawing/2014/main" xmlns="" id="{B7559F4B-5CB4-4C53-BB0D-E202987232C5}"/>
              </a:ext>
            </a:extLst>
          </p:cNvPr>
          <p:cNvSpPr>
            <a:spLocks noGrp="1"/>
          </p:cNvSpPr>
          <p:nvPr>
            <p:ph type="subTitle" idx="1"/>
          </p:nvPr>
        </p:nvSpPr>
        <p:spPr>
          <a:xfrm>
            <a:off x="20" y="2672080"/>
            <a:ext cx="12191980" cy="4185920"/>
          </a:xfrm>
        </p:spPr>
        <p:txBody>
          <a:bodyPr>
            <a:normAutofit fontScale="92500" lnSpcReduction="20000"/>
          </a:bodyPr>
          <a:lstStyle/>
          <a:p>
            <a:r>
              <a:rPr lang="en-US" sz="5400" dirty="0">
                <a:solidFill>
                  <a:srgbClr val="FFFFFF"/>
                </a:solidFill>
              </a:rPr>
              <a:t>“And concerning baptism, baptize this way: Having first said </a:t>
            </a:r>
            <a:r>
              <a:rPr lang="en-US" sz="5400" b="1" dirty="0">
                <a:solidFill>
                  <a:srgbClr val="FFFFFF"/>
                </a:solidFill>
              </a:rPr>
              <a:t>all these things, </a:t>
            </a:r>
            <a:r>
              <a:rPr lang="en-US" sz="5400" dirty="0">
                <a:solidFill>
                  <a:srgbClr val="FFFFFF"/>
                </a:solidFill>
              </a:rPr>
              <a:t>baptize into the name of </a:t>
            </a:r>
            <a:r>
              <a:rPr lang="en-US" sz="5400" b="1" dirty="0">
                <a:solidFill>
                  <a:srgbClr val="FFFFFF"/>
                </a:solidFill>
              </a:rPr>
              <a:t>the Father, and of the Son, and of the Holy Spirit,</a:t>
            </a:r>
            <a:r>
              <a:rPr lang="en-US" sz="5400" dirty="0">
                <a:solidFill>
                  <a:srgbClr val="FFFFFF"/>
                </a:solidFill>
              </a:rPr>
              <a:t> in living water.”</a:t>
            </a:r>
          </a:p>
          <a:p>
            <a:endParaRPr lang="en-US" sz="5400" b="0" dirty="0">
              <a:solidFill>
                <a:srgbClr val="FFFFFF"/>
              </a:solidFill>
              <a:effectLst/>
            </a:endParaRPr>
          </a:p>
          <a:p>
            <a:pPr algn="l"/>
            <a:r>
              <a:rPr lang="en-US" sz="5400" dirty="0">
                <a:solidFill>
                  <a:srgbClr val="FFFFFF"/>
                </a:solidFill>
              </a:rPr>
              <a:t>-</a:t>
            </a:r>
            <a:r>
              <a:rPr lang="en-US" sz="4800" b="0" dirty="0">
                <a:solidFill>
                  <a:srgbClr val="FFFFFF"/>
                </a:solidFill>
                <a:effectLst/>
              </a:rPr>
              <a:t>Didache 7:1</a:t>
            </a:r>
            <a:endParaRPr lang="en-US" sz="5400" b="0" dirty="0">
              <a:solidFill>
                <a:srgbClr val="FFFFFF"/>
              </a:solidFill>
              <a:effectLst/>
            </a:endParaRPr>
          </a:p>
          <a:p>
            <a:r>
              <a:rPr lang="en-US" sz="1500" dirty="0">
                <a:solidFill>
                  <a:srgbClr val="FFFFFF"/>
                </a:solidFill>
              </a:rPr>
              <a:t/>
            </a:r>
            <a:br>
              <a:rPr lang="en-US" sz="1500" dirty="0">
                <a:solidFill>
                  <a:srgbClr val="FFFFFF"/>
                </a:solidFill>
              </a:rPr>
            </a:br>
            <a:endParaRPr lang="en-US" sz="1500" dirty="0">
              <a:solidFill>
                <a:srgbClr val="FFFFFF"/>
              </a:solidFill>
            </a:endParaRPr>
          </a:p>
        </p:txBody>
      </p:sp>
    </p:spTree>
    <p:extLst>
      <p:ext uri="{BB962C8B-B14F-4D97-AF65-F5344CB8AC3E}">
        <p14:creationId xmlns:p14="http://schemas.microsoft.com/office/powerpoint/2010/main" val="113222483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5" name="Rectangle 134">
            <a:extLst>
              <a:ext uri="{FF2B5EF4-FFF2-40B4-BE49-F238E27FC236}">
                <a16:creationId xmlns:a16="http://schemas.microsoft.com/office/drawing/2014/main" xmlns="" id="{B91DC64C-88DE-4204-8BC8-E1B86FEBB25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362" name="Picture 2" descr="Image result for coptic fasting calendar&quot;">
            <a:extLst>
              <a:ext uri="{FF2B5EF4-FFF2-40B4-BE49-F238E27FC236}">
                <a16:creationId xmlns:a16="http://schemas.microsoft.com/office/drawing/2014/main" xmlns="" id="{659CF979-FA18-4E00-8A32-CDBCB2672B2B}"/>
              </a:ext>
            </a:extLst>
          </p:cNvPr>
          <p:cNvPicPr>
            <a:picLocks noChangeAspect="1" noChangeArrowheads="1"/>
          </p:cNvPicPr>
          <p:nvPr/>
        </p:nvPicPr>
        <p:blipFill rotWithShape="1">
          <a:blip r:embed="rId2">
            <a:alphaModFix amt="30000"/>
            <a:extLst>
              <a:ext uri="{28A0092B-C50C-407E-A947-70E740481C1C}">
                <a14:useLocalDpi xmlns:a14="http://schemas.microsoft.com/office/drawing/2010/main" val="0"/>
              </a:ext>
            </a:extLst>
          </a:blip>
          <a:srcRect t="9160" b="8704"/>
          <a:stretch/>
        </p:blipFill>
        <p:spPr bwMode="auto">
          <a:xfrm>
            <a:off x="13373" y="10"/>
            <a:ext cx="12165257" cy="6195062"/>
          </a:xfrm>
          <a:prstGeom prst="rect">
            <a:avLst/>
          </a:prstGeom>
          <a:noFill/>
          <a:extLst>
            <a:ext uri="{909E8E84-426E-40DD-AFC4-6F175D3DCCD1}">
              <a14:hiddenFill xmlns:a14="http://schemas.microsoft.com/office/drawing/2010/main">
                <a:solidFill>
                  <a:srgbClr val="FFFFFF"/>
                </a:solidFill>
              </a14:hiddenFill>
            </a:ext>
          </a:extLst>
        </p:spPr>
      </p:pic>
      <p:sp>
        <p:nvSpPr>
          <p:cNvPr id="137" name="Graphic 14">
            <a:extLst>
              <a:ext uri="{FF2B5EF4-FFF2-40B4-BE49-F238E27FC236}">
                <a16:creationId xmlns:a16="http://schemas.microsoft.com/office/drawing/2014/main" xmlns="" id="{2CF7CF5F-D747-47B3-80B1-8392750446C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rot="10800000" flipH="1" flipV="1">
            <a:off x="0" y="-2"/>
            <a:ext cx="2743200" cy="2746621"/>
          </a:xfrm>
          <a:custGeom>
            <a:avLst/>
            <a:gdLst>
              <a:gd name="connsiteX0" fmla="*/ 2616327 w 2616326"/>
              <a:gd name="connsiteY0" fmla="*/ 634841 h 2618803"/>
              <a:gd name="connsiteX1" fmla="*/ 2616327 w 2616326"/>
              <a:gd name="connsiteY1" fmla="*/ 0 h 2618803"/>
              <a:gd name="connsiteX2" fmla="*/ 0 w 2616326"/>
              <a:gd name="connsiteY2" fmla="*/ 0 h 2618803"/>
              <a:gd name="connsiteX3" fmla="*/ 0 w 2616326"/>
              <a:gd name="connsiteY3" fmla="*/ 2618804 h 2618803"/>
              <a:gd name="connsiteX4" fmla="*/ 634270 w 2616326"/>
              <a:gd name="connsiteY4" fmla="*/ 2618804 h 2618803"/>
              <a:gd name="connsiteX5" fmla="*/ 2616327 w 2616326"/>
              <a:gd name="connsiteY5" fmla="*/ 634841 h 2618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16326" h="2618803">
                <a:moveTo>
                  <a:pt x="2616327" y="634841"/>
                </a:moveTo>
                <a:lnTo>
                  <a:pt x="2616327" y="0"/>
                </a:lnTo>
                <a:lnTo>
                  <a:pt x="0" y="0"/>
                </a:lnTo>
                <a:lnTo>
                  <a:pt x="0" y="2618804"/>
                </a:lnTo>
                <a:lnTo>
                  <a:pt x="634270" y="2618804"/>
                </a:lnTo>
                <a:cubicBezTo>
                  <a:pt x="634270" y="1523143"/>
                  <a:pt x="1521619" y="634841"/>
                  <a:pt x="2616327" y="634841"/>
                </a:cubicBezTo>
                <a:close/>
              </a:path>
            </a:pathLst>
          </a:custGeom>
          <a:solidFill>
            <a:schemeClr val="bg1">
              <a:alpha val="70000"/>
            </a:schemeClr>
          </a:solidFill>
          <a:ln w="9525" cap="flat">
            <a:noFill/>
            <a:prstDash val="solid"/>
            <a:miter/>
          </a:ln>
        </p:spPr>
        <p:txBody>
          <a:bodyPr rtlCol="0" anchor="ctr"/>
          <a:lstStyle/>
          <a:p>
            <a:endParaRPr lang="en-US"/>
          </a:p>
        </p:txBody>
      </p:sp>
      <p:sp>
        <p:nvSpPr>
          <p:cNvPr id="2" name="Title 1">
            <a:extLst>
              <a:ext uri="{FF2B5EF4-FFF2-40B4-BE49-F238E27FC236}">
                <a16:creationId xmlns:a16="http://schemas.microsoft.com/office/drawing/2014/main" xmlns="" id="{B3C91FD6-08B3-4B07-B954-7F01103EA358}"/>
              </a:ext>
            </a:extLst>
          </p:cNvPr>
          <p:cNvSpPr>
            <a:spLocks noGrp="1"/>
          </p:cNvSpPr>
          <p:nvPr>
            <p:ph type="ctrTitle"/>
          </p:nvPr>
        </p:nvSpPr>
        <p:spPr>
          <a:xfrm>
            <a:off x="10325" y="3537434"/>
            <a:ext cx="8142274" cy="848042"/>
          </a:xfrm>
        </p:spPr>
        <p:txBody>
          <a:bodyPr>
            <a:noAutofit/>
          </a:bodyPr>
          <a:lstStyle/>
          <a:p>
            <a:r>
              <a:rPr lang="en-US" b="1" dirty="0">
                <a:effectLst>
                  <a:outerShdw blurRad="38100" dist="38100" dir="2700000" algn="tl">
                    <a:srgbClr val="000000">
                      <a:alpha val="43137"/>
                    </a:srgbClr>
                  </a:outerShdw>
                </a:effectLst>
              </a:rPr>
              <a:t>Fasting:</a:t>
            </a:r>
          </a:p>
        </p:txBody>
      </p:sp>
      <p:sp>
        <p:nvSpPr>
          <p:cNvPr id="139" name="Graphic 14">
            <a:extLst>
              <a:ext uri="{FF2B5EF4-FFF2-40B4-BE49-F238E27FC236}">
                <a16:creationId xmlns:a16="http://schemas.microsoft.com/office/drawing/2014/main" xmlns="" id="{820B6604-1FF9-43F5-AC47-3D41CB2F563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rot="10800000">
            <a:off x="9448800" y="4111379"/>
            <a:ext cx="2743200" cy="2746621"/>
          </a:xfrm>
          <a:custGeom>
            <a:avLst/>
            <a:gdLst>
              <a:gd name="connsiteX0" fmla="*/ 2616327 w 2616326"/>
              <a:gd name="connsiteY0" fmla="*/ 634841 h 2618803"/>
              <a:gd name="connsiteX1" fmla="*/ 2616327 w 2616326"/>
              <a:gd name="connsiteY1" fmla="*/ 0 h 2618803"/>
              <a:gd name="connsiteX2" fmla="*/ 0 w 2616326"/>
              <a:gd name="connsiteY2" fmla="*/ 0 h 2618803"/>
              <a:gd name="connsiteX3" fmla="*/ 0 w 2616326"/>
              <a:gd name="connsiteY3" fmla="*/ 2618804 h 2618803"/>
              <a:gd name="connsiteX4" fmla="*/ 634270 w 2616326"/>
              <a:gd name="connsiteY4" fmla="*/ 2618804 h 2618803"/>
              <a:gd name="connsiteX5" fmla="*/ 2616327 w 2616326"/>
              <a:gd name="connsiteY5" fmla="*/ 634841 h 2618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16326" h="2618803">
                <a:moveTo>
                  <a:pt x="2616327" y="634841"/>
                </a:moveTo>
                <a:lnTo>
                  <a:pt x="2616327" y="0"/>
                </a:lnTo>
                <a:lnTo>
                  <a:pt x="0" y="0"/>
                </a:lnTo>
                <a:lnTo>
                  <a:pt x="0" y="2618804"/>
                </a:lnTo>
                <a:lnTo>
                  <a:pt x="634270" y="2618804"/>
                </a:lnTo>
                <a:cubicBezTo>
                  <a:pt x="634270" y="1523143"/>
                  <a:pt x="1521619" y="634841"/>
                  <a:pt x="2616327" y="634841"/>
                </a:cubicBezTo>
                <a:close/>
              </a:path>
            </a:pathLst>
          </a:custGeom>
          <a:solidFill>
            <a:schemeClr val="bg1"/>
          </a:solidFill>
          <a:ln w="9525" cap="flat">
            <a:noFill/>
            <a:prstDash val="solid"/>
            <a:miter/>
          </a:ln>
        </p:spPr>
        <p:txBody>
          <a:bodyPr rtlCol="0" anchor="ctr"/>
          <a:lstStyle/>
          <a:p>
            <a:endParaRPr lang="en-US"/>
          </a:p>
        </p:txBody>
      </p:sp>
      <p:sp>
        <p:nvSpPr>
          <p:cNvPr id="3" name="Subtitle 2">
            <a:extLst>
              <a:ext uri="{FF2B5EF4-FFF2-40B4-BE49-F238E27FC236}">
                <a16:creationId xmlns:a16="http://schemas.microsoft.com/office/drawing/2014/main" xmlns="" id="{D51AD0E0-AC64-4099-A5E5-F9DA3FBB8FFD}"/>
              </a:ext>
            </a:extLst>
          </p:cNvPr>
          <p:cNvSpPr>
            <a:spLocks noGrp="1"/>
          </p:cNvSpPr>
          <p:nvPr>
            <p:ph type="subTitle" idx="1"/>
          </p:nvPr>
        </p:nvSpPr>
        <p:spPr>
          <a:xfrm>
            <a:off x="-15785" y="4385477"/>
            <a:ext cx="9283781" cy="2446338"/>
          </a:xfrm>
        </p:spPr>
        <p:txBody>
          <a:bodyPr>
            <a:normAutofit/>
          </a:bodyPr>
          <a:lstStyle/>
          <a:p>
            <a:pPr algn="l"/>
            <a:r>
              <a:rPr lang="en-US" sz="3000" b="1" dirty="0">
                <a:effectLst>
                  <a:outerShdw blurRad="38100" dist="38100" dir="2700000" algn="tl">
                    <a:srgbClr val="000000">
                      <a:alpha val="43137"/>
                    </a:srgbClr>
                  </a:outerShdw>
                </a:effectLst>
              </a:rPr>
              <a:t>“But let not your fasts be with the hypocrites (pharisees),  for they fast on the second and fifth day of the week (Monday and Thursday). Rather, fast on the fourth day (Wednesday) and the preparation (Friday).”</a:t>
            </a:r>
          </a:p>
          <a:p>
            <a:pPr algn="l"/>
            <a:r>
              <a:rPr lang="en-US" sz="3000" b="1" dirty="0">
                <a:effectLst>
                  <a:outerShdw blurRad="38100" dist="38100" dir="2700000" algn="tl">
                    <a:srgbClr val="000000">
                      <a:alpha val="43137"/>
                    </a:srgbClr>
                  </a:outerShdw>
                </a:effectLst>
              </a:rPr>
              <a:t>- Didache 8:1</a:t>
            </a:r>
          </a:p>
        </p:txBody>
      </p:sp>
      <p:sp>
        <p:nvSpPr>
          <p:cNvPr id="141" name="Rectangle 140">
            <a:extLst>
              <a:ext uri="{FF2B5EF4-FFF2-40B4-BE49-F238E27FC236}">
                <a16:creationId xmlns:a16="http://schemas.microsoft.com/office/drawing/2014/main" xmlns="" id="{5912B5B1-BC40-4CD1-8541-549C583431E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a:off x="-15785" y="685797"/>
            <a:ext cx="118872" cy="155045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3" name="Graphic 14">
            <a:extLst>
              <a:ext uri="{FF2B5EF4-FFF2-40B4-BE49-F238E27FC236}">
                <a16:creationId xmlns:a16="http://schemas.microsoft.com/office/drawing/2014/main" xmlns="" id="{CE1108CD-786E-4304-9504-9C5AD64829D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rot="10800000" flipV="1">
            <a:off x="9448800" y="-1"/>
            <a:ext cx="2743200" cy="2746621"/>
          </a:xfrm>
          <a:custGeom>
            <a:avLst/>
            <a:gdLst>
              <a:gd name="connsiteX0" fmla="*/ 2616327 w 2616326"/>
              <a:gd name="connsiteY0" fmla="*/ 634841 h 2618803"/>
              <a:gd name="connsiteX1" fmla="*/ 2616327 w 2616326"/>
              <a:gd name="connsiteY1" fmla="*/ 0 h 2618803"/>
              <a:gd name="connsiteX2" fmla="*/ 0 w 2616326"/>
              <a:gd name="connsiteY2" fmla="*/ 0 h 2618803"/>
              <a:gd name="connsiteX3" fmla="*/ 0 w 2616326"/>
              <a:gd name="connsiteY3" fmla="*/ 2618804 h 2618803"/>
              <a:gd name="connsiteX4" fmla="*/ 634270 w 2616326"/>
              <a:gd name="connsiteY4" fmla="*/ 2618804 h 2618803"/>
              <a:gd name="connsiteX5" fmla="*/ 2616327 w 2616326"/>
              <a:gd name="connsiteY5" fmla="*/ 634841 h 2618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16326" h="2618803">
                <a:moveTo>
                  <a:pt x="2616327" y="634841"/>
                </a:moveTo>
                <a:lnTo>
                  <a:pt x="2616327" y="0"/>
                </a:lnTo>
                <a:lnTo>
                  <a:pt x="0" y="0"/>
                </a:lnTo>
                <a:lnTo>
                  <a:pt x="0" y="2618804"/>
                </a:lnTo>
                <a:lnTo>
                  <a:pt x="634270" y="2618804"/>
                </a:lnTo>
                <a:cubicBezTo>
                  <a:pt x="634270" y="1523143"/>
                  <a:pt x="1521619" y="634841"/>
                  <a:pt x="2616327" y="634841"/>
                </a:cubicBezTo>
                <a:close/>
              </a:path>
            </a:pathLst>
          </a:custGeom>
          <a:solidFill>
            <a:schemeClr val="bg1">
              <a:alpha val="70000"/>
            </a:schemeClr>
          </a:solidFill>
          <a:ln w="9525" cap="flat">
            <a:noFill/>
            <a:prstDash val="solid"/>
            <a:miter/>
          </a:ln>
        </p:spPr>
        <p:txBody>
          <a:bodyPr rtlCol="0" anchor="ctr"/>
          <a:lstStyle/>
          <a:p>
            <a:endParaRPr lang="en-US"/>
          </a:p>
        </p:txBody>
      </p:sp>
      <p:sp>
        <p:nvSpPr>
          <p:cNvPr id="145" name="Rectangle 144">
            <a:extLst>
              <a:ext uri="{FF2B5EF4-FFF2-40B4-BE49-F238E27FC236}">
                <a16:creationId xmlns:a16="http://schemas.microsoft.com/office/drawing/2014/main" xmlns="" id="{E252BF65-A104-4DD3-8D54-285294DCC0C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nvPr>
        </p:nvSpPr>
        <p:spPr>
          <a:xfrm>
            <a:off x="12073128" y="6172201"/>
            <a:ext cx="118872" cy="685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992563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3AF4614-86B1-4367-9C5E-5A03829212CF}"/>
              </a:ext>
            </a:extLst>
          </p:cNvPr>
          <p:cNvSpPr>
            <a:spLocks noGrp="1"/>
          </p:cNvSpPr>
          <p:nvPr>
            <p:ph type="ctrTitle"/>
          </p:nvPr>
        </p:nvSpPr>
        <p:spPr>
          <a:xfrm>
            <a:off x="4635592" y="356138"/>
            <a:ext cx="7556388" cy="1559290"/>
          </a:xfrm>
        </p:spPr>
        <p:txBody>
          <a:bodyPr vert="horz" lIns="91440" tIns="45720" rIns="91440" bIns="45720" rtlCol="0" anchor="b">
            <a:noAutofit/>
          </a:bodyPr>
          <a:lstStyle/>
          <a:p>
            <a:r>
              <a:rPr lang="en-US" sz="5400" b="1" dirty="0">
                <a:effectLst>
                  <a:outerShdw blurRad="38100" dist="38100" dir="2700000" algn="tl">
                    <a:srgbClr val="000000">
                      <a:alpha val="43137"/>
                    </a:srgbClr>
                  </a:outerShdw>
                </a:effectLst>
              </a:rPr>
              <a:t>Ante-Nicene Fathers: Ignatius of Antioch</a:t>
            </a:r>
          </a:p>
        </p:txBody>
      </p:sp>
      <p:sp>
        <p:nvSpPr>
          <p:cNvPr id="3" name="Subtitle 2">
            <a:extLst>
              <a:ext uri="{FF2B5EF4-FFF2-40B4-BE49-F238E27FC236}">
                <a16:creationId xmlns:a16="http://schemas.microsoft.com/office/drawing/2014/main" xmlns="" id="{E6048639-EF73-404E-ABBE-E5A4B794EB5D}"/>
              </a:ext>
            </a:extLst>
          </p:cNvPr>
          <p:cNvSpPr>
            <a:spLocks noGrp="1"/>
          </p:cNvSpPr>
          <p:nvPr>
            <p:ph type="subTitle" idx="1"/>
          </p:nvPr>
        </p:nvSpPr>
        <p:spPr>
          <a:xfrm>
            <a:off x="4965431" y="2438400"/>
            <a:ext cx="7226549" cy="4419599"/>
          </a:xfrm>
        </p:spPr>
        <p:txBody>
          <a:bodyPr vert="horz" lIns="91440" tIns="45720" rIns="91440" bIns="45720" rtlCol="0">
            <a:normAutofit/>
          </a:bodyPr>
          <a:lstStyle/>
          <a:p>
            <a:pPr marL="342900" indent="-228600" algn="l">
              <a:buFont typeface="Arial" panose="020B0604020202020204" pitchFamily="34" charset="0"/>
              <a:buChar char="•"/>
            </a:pPr>
            <a:r>
              <a:rPr lang="en-US" sz="2800" dirty="0"/>
              <a:t>Also known as </a:t>
            </a:r>
            <a:r>
              <a:rPr lang="en-US" sz="2800" dirty="0" err="1"/>
              <a:t>Ιγνάτιος</a:t>
            </a:r>
            <a:r>
              <a:rPr lang="en-US" sz="2800" dirty="0"/>
              <a:t> ὁ </a:t>
            </a:r>
            <a:r>
              <a:rPr lang="en-US" sz="2800" dirty="0" err="1"/>
              <a:t>Θεοφόρος</a:t>
            </a:r>
            <a:r>
              <a:rPr lang="en-US" sz="2800" dirty="0"/>
              <a:t> which means “the God bearing”</a:t>
            </a:r>
          </a:p>
          <a:p>
            <a:pPr marL="342900" indent="-228600" algn="l">
              <a:buFont typeface="Arial" panose="020B0604020202020204" pitchFamily="34" charset="0"/>
              <a:buChar char="•"/>
            </a:pPr>
            <a:r>
              <a:rPr lang="en-US" sz="2800" dirty="0"/>
              <a:t>Lived from 35 – 107 AD</a:t>
            </a:r>
          </a:p>
          <a:p>
            <a:pPr marL="342900" indent="-228600" algn="l">
              <a:buFont typeface="Arial" panose="020B0604020202020204" pitchFamily="34" charset="0"/>
              <a:buChar char="•"/>
            </a:pPr>
            <a:r>
              <a:rPr lang="en-US" sz="2800" dirty="0"/>
              <a:t>Death by martyrdom</a:t>
            </a:r>
          </a:p>
          <a:p>
            <a:pPr marL="342900" indent="-228600" algn="l">
              <a:buFont typeface="Arial" panose="020B0604020202020204" pitchFamily="34" charset="0"/>
              <a:buChar char="•"/>
            </a:pPr>
            <a:r>
              <a:rPr lang="en-US" sz="2800" dirty="0"/>
              <a:t>“Let my spirit be counted as nothing for the sake of the cross, which is a stumbling-block to those that do not believe, but to us salvation and life eternal.”</a:t>
            </a:r>
          </a:p>
          <a:p>
            <a:pPr indent="-228600" algn="l">
              <a:buFont typeface="Arial" panose="020B0604020202020204" pitchFamily="34" charset="0"/>
              <a:buChar char="•"/>
            </a:pPr>
            <a:r>
              <a:rPr lang="en-US" sz="2800" dirty="0"/>
              <a:t>	- Letter to the Ephesians, chapter 18.</a:t>
            </a:r>
          </a:p>
          <a:p>
            <a:pPr marL="342900" indent="-228600" algn="l">
              <a:buFont typeface="Arial" panose="020B0604020202020204" pitchFamily="34" charset="0"/>
              <a:buChar char="•"/>
            </a:pPr>
            <a:endParaRPr lang="en-US" sz="2000" dirty="0"/>
          </a:p>
          <a:p>
            <a:pPr algn="l"/>
            <a:endParaRPr lang="en-US" sz="2000" dirty="0"/>
          </a:p>
        </p:txBody>
      </p:sp>
      <p:pic>
        <p:nvPicPr>
          <p:cNvPr id="11266" name="Picture 2" descr="Image result for ignatius of antioch&quot;">
            <a:extLst>
              <a:ext uri="{FF2B5EF4-FFF2-40B4-BE49-F238E27FC236}">
                <a16:creationId xmlns:a16="http://schemas.microsoft.com/office/drawing/2014/main" xmlns="" id="{DFE47241-137C-45BB-86E4-B30FBD09999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2392"/>
          <a:stretch/>
        </p:blipFill>
        <p:spPr bwMode="auto">
          <a:xfrm>
            <a:off x="20" y="10"/>
            <a:ext cx="4635571" cy="6857990"/>
          </a:xfrm>
          <a:prstGeom prst="rect">
            <a:avLst/>
          </a:prstGeom>
          <a:noFill/>
          <a:effectLst/>
          <a:extLst>
            <a:ext uri="{909E8E84-426E-40DD-AFC4-6F175D3DCCD1}">
              <a14:hiddenFill xmlns:a14="http://schemas.microsoft.com/office/drawing/2010/main">
                <a:solidFill>
                  <a:srgbClr val="FFFFFF"/>
                </a:solidFill>
              </a14:hiddenFill>
            </a:ext>
          </a:extLst>
        </p:spPr>
      </p:pic>
      <p:cxnSp>
        <p:nvCxnSpPr>
          <p:cNvPr id="71" name="Straight Connector 70">
            <a:extLst>
              <a:ext uri="{FF2B5EF4-FFF2-40B4-BE49-F238E27FC236}">
                <a16:creationId xmlns:a16="http://schemas.microsoft.com/office/drawing/2014/main" xmlns="" id="{A7F400EE-A8A5-48AF-B4D6-291B52C6F0B0}"/>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nvPr>
        </p:nvCxnSpPr>
        <p:spPr>
          <a:xfrm>
            <a:off x="5080934" y="2115117"/>
            <a:ext cx="6309360" cy="0"/>
          </a:xfrm>
          <a:prstGeom prst="line">
            <a:avLst/>
          </a:prstGeom>
          <a:ln w="19050">
            <a:solidFill>
              <a:srgbClr val="CF943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438491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TotalTime>
  <Words>1027</Words>
  <Application>Microsoft Macintosh PowerPoint</Application>
  <PresentationFormat>Widescreen</PresentationFormat>
  <Paragraphs>72</Paragraphs>
  <Slides>19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Calibri</vt:lpstr>
      <vt:lpstr>Calibri Light</vt:lpstr>
      <vt:lpstr>Arial</vt:lpstr>
      <vt:lpstr>Office Theme</vt:lpstr>
      <vt:lpstr>Introduction to Patristics</vt:lpstr>
      <vt:lpstr>PowerPoint Presentation</vt:lpstr>
      <vt:lpstr>PowerPoint Presentation</vt:lpstr>
      <vt:lpstr>The Didache (διδαχή)</vt:lpstr>
      <vt:lpstr>PowerPoint Presentation</vt:lpstr>
      <vt:lpstr>What does the Didache Talk About?</vt:lpstr>
      <vt:lpstr>PowerPoint Presentation</vt:lpstr>
      <vt:lpstr>Fasting:</vt:lpstr>
      <vt:lpstr>Ante-Nicene Fathers: Ignatius of Antioch</vt:lpstr>
      <vt:lpstr>Ignatius’ 7 epistles:</vt:lpstr>
      <vt:lpstr>“There is one Physician who is possessed both of flesh and spirit; both made and not made; God existing in flesh; true life in death; both of Mary and of God; first passible and then impassible, even Jesus Christ our Lord.”  - Letter to the Ephesians, chapter 7</vt:lpstr>
      <vt:lpstr>Ante-Nicene Fathers part 2: Irenaeus of Lyon</vt:lpstr>
      <vt:lpstr>Against heresies:</vt:lpstr>
      <vt:lpstr>“When we stand in the light it is not we who illumine the light and cause it to shine but we are illuminated and made shining by the light... God grants his blessings on those who serve him because they are serving him and on those who follow him because they are following him.”  - Irenaeus of Lyon, against the heresies</vt:lpstr>
      <vt:lpstr>Athanasius the Apostolic:</vt:lpstr>
      <vt:lpstr>PowerPoint Presentation</vt:lpstr>
      <vt:lpstr>Cyril of Alexandria</vt:lpstr>
      <vt:lpstr>PowerPoint Presentation</vt:lpstr>
      <vt:lpstr>Cappadocian Fathers:</vt:lpstr>
    </vt:vector>
  </TitlesOfParts>
  <LinksUpToDate>false</LinksUpToDate>
  <SharedDoc>false</SharedDoc>
  <HyperlinksChanged>false</HyperlinksChanged>
  <AppVersion>15.0024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Patristics</dc:title>
  <dc:creator>Philip Awad</dc:creator>
  <cp:lastModifiedBy>Sam Menshawy</cp:lastModifiedBy>
  <cp:revision>2</cp:revision>
  <dcterms:created xsi:type="dcterms:W3CDTF">2020-01-14T21:57:38Z</dcterms:created>
  <dcterms:modified xsi:type="dcterms:W3CDTF">2020-01-18T20:07:40Z</dcterms:modified>
</cp:coreProperties>
</file>