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87" r:id="rId7"/>
    <p:sldId id="270" r:id="rId8"/>
    <p:sldId id="294" r:id="rId9"/>
    <p:sldId id="286" r:id="rId10"/>
    <p:sldId id="295" r:id="rId11"/>
    <p:sldId id="291" r:id="rId12"/>
    <p:sldId id="290" r:id="rId13"/>
    <p:sldId id="292" r:id="rId14"/>
    <p:sldId id="293" r:id="rId15"/>
    <p:sldId id="279" r:id="rId16"/>
    <p:sldId id="296" r:id="rId17"/>
    <p:sldId id="297" r:id="rId18"/>
    <p:sldId id="298" r:id="rId19"/>
    <p:sldId id="29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75" autoAdjust="0"/>
    <p:restoredTop sz="93929" autoAdjust="0"/>
  </p:normalViewPr>
  <p:slideViewPr>
    <p:cSldViewPr snapToGrid="0" showGuides="1">
      <p:cViewPr varScale="1">
        <p:scale>
          <a:sx n="90" d="100"/>
          <a:sy n="90" d="100"/>
        </p:scale>
        <p:origin x="3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1/27/20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1/27/20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Civil = family, marriage, business</a:t>
            </a:r>
          </a:p>
          <a:p>
            <a:r>
              <a:rPr lang="en-US" dirty="0"/>
              <a:t>Social = Widow, orphan, immigrants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3563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8953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4889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435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4441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0309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435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324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6931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4315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1/27/20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slide" Target="slide14.xml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slide" Target="slide16.xml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microsoft.com/office/2007/relationships/hdphoto" Target="../media/hdphoto2.wdp"/><Relationship Id="rId5" Type="http://schemas.openxmlformats.org/officeDocument/2006/relationships/image" Target="../media/image21.png"/><Relationship Id="rId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tiff"/><Relationship Id="rId12" Type="http://schemas.openxmlformats.org/officeDocument/2006/relationships/image" Target="../media/image8.png"/><Relationship Id="rId13" Type="http://schemas.openxmlformats.org/officeDocument/2006/relationships/slide" Target="slide8.xml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slide" Target="slide10.xml"/><Relationship Id="rId17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slide" Target="slide11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" Target="slide9.xml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slide" Target="slide4.xml"/><Relationship Id="rId10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slide" Target="slide10.xml"/><Relationship Id="rId14" Type="http://schemas.openxmlformats.org/officeDocument/2006/relationships/image" Target="../media/image9.png"/><Relationship Id="rId15" Type="http://schemas.openxmlformats.org/officeDocument/2006/relationships/image" Target="../media/image10.png"/><Relationship Id="rId16" Type="http://schemas.openxmlformats.org/officeDocument/2006/relationships/slide" Target="slide6.xml"/><Relationship Id="rId17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slide" Target="slide11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" Target="slide9.xml"/><Relationship Id="rId7" Type="http://schemas.openxmlformats.org/officeDocument/2006/relationships/image" Target="../media/image5.png"/><Relationship Id="rId8" Type="http://schemas.openxmlformats.org/officeDocument/2006/relationships/image" Target="../media/image7.tiff"/><Relationship Id="rId9" Type="http://schemas.openxmlformats.org/officeDocument/2006/relationships/image" Target="../media/image8.png"/><Relationship Id="rId10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tiff"/><Relationship Id="rId12" Type="http://schemas.openxmlformats.org/officeDocument/2006/relationships/image" Target="../media/image8.png"/><Relationship Id="rId13" Type="http://schemas.openxmlformats.org/officeDocument/2006/relationships/slide" Target="slide8.xml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slide" Target="slide10.xml"/><Relationship Id="rId17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slide" Target="slide11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" Target="slide9.xml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slide" Target="slide4.xml"/><Relationship Id="rId10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/>
          <a:lstStyle/>
          <a:p>
            <a:r>
              <a:rPr lang="en-US" dirty="0"/>
              <a:t>NUMBERS &amp;</a:t>
            </a:r>
            <a:br>
              <a:rPr lang="en-US" dirty="0"/>
            </a:br>
            <a:r>
              <a:rPr lang="en-US" dirty="0" err="1"/>
              <a:t>DEUTeRONOMY</a:t>
            </a:r>
            <a:endParaRPr lang="en-US" dirty="0"/>
          </a:p>
        </p:txBody>
      </p:sp>
      <p:pic>
        <p:nvPicPr>
          <p:cNvPr id="4" name="Picture Placeholder 3" descr="Open book on table, blurred shelves of books in background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– Travel: 20-21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584947" y="1582271"/>
            <a:ext cx="5591735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Chapter 20 – </a:t>
            </a:r>
            <a:r>
              <a:rPr lang="en-US" b="1" dirty="0">
                <a:solidFill>
                  <a:srgbClr val="0070C0"/>
                </a:solidFill>
              </a:rPr>
              <a:t>Water from Rock</a:t>
            </a:r>
          </a:p>
          <a:p>
            <a:r>
              <a:rPr lang="en-US" dirty="0"/>
              <a:t>Journey continues</a:t>
            </a:r>
          </a:p>
          <a:p>
            <a:r>
              <a:rPr lang="en-US" dirty="0"/>
              <a:t>Water from rock – round 2</a:t>
            </a:r>
          </a:p>
          <a:p>
            <a:pPr lvl="1"/>
            <a:r>
              <a:rPr lang="en-US" dirty="0"/>
              <a:t>People complain from thirst</a:t>
            </a:r>
          </a:p>
          <a:p>
            <a:pPr lvl="1"/>
            <a:r>
              <a:rPr lang="en-US" dirty="0"/>
              <a:t>God to Moses &amp; Aaron = speak to rock for water</a:t>
            </a:r>
          </a:p>
          <a:p>
            <a:pPr lvl="1"/>
            <a:r>
              <a:rPr lang="en-US" dirty="0"/>
              <a:t>Moses and Aaron are angry: “Must we bring water from this rock?”</a:t>
            </a:r>
          </a:p>
          <a:p>
            <a:pPr lvl="1"/>
            <a:r>
              <a:rPr lang="en-US" dirty="0"/>
              <a:t>Moses strikes the rock 2 times, water gushes out</a:t>
            </a:r>
          </a:p>
          <a:p>
            <a:pPr lvl="1"/>
            <a:r>
              <a:rPr lang="en-US" dirty="0"/>
              <a:t>God to Moses: you will not enter the land</a:t>
            </a:r>
          </a:p>
          <a:p>
            <a:r>
              <a:rPr lang="en-US" dirty="0"/>
              <a:t>Moses &amp; Aaron assumed God’s place</a:t>
            </a:r>
          </a:p>
          <a:p>
            <a:r>
              <a:rPr lang="en-US" dirty="0"/>
              <a:t>Disobedience leads to misery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xmlns="" id="{FC0C6E6E-7876-4087-B20F-64B24A50E54E}"/>
              </a:ext>
            </a:extLst>
          </p:cNvPr>
          <p:cNvSpPr txBox="1">
            <a:spLocks/>
          </p:cNvSpPr>
          <p:nvPr/>
        </p:nvSpPr>
        <p:spPr>
          <a:xfrm>
            <a:off x="6176682" y="2376338"/>
            <a:ext cx="5591735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>
                <a:solidFill>
                  <a:srgbClr val="0070C0"/>
                </a:solidFill>
              </a:rPr>
              <a:t>Chapter 21 – </a:t>
            </a:r>
            <a:r>
              <a:rPr lang="en-US" b="1" dirty="0">
                <a:solidFill>
                  <a:srgbClr val="0070C0"/>
                </a:solidFill>
              </a:rPr>
              <a:t>Bronze snake</a:t>
            </a:r>
          </a:p>
          <a:p>
            <a:r>
              <a:rPr lang="en-US" dirty="0"/>
              <a:t>People complain</a:t>
            </a:r>
          </a:p>
          <a:p>
            <a:r>
              <a:rPr lang="en-US" dirty="0"/>
              <a:t>God sends poisonous snakes – many die</a:t>
            </a:r>
          </a:p>
          <a:p>
            <a:r>
              <a:rPr lang="en-US" dirty="0"/>
              <a:t>Moses intercedes</a:t>
            </a:r>
          </a:p>
          <a:p>
            <a:pPr lvl="1"/>
            <a:r>
              <a:rPr lang="en-US" dirty="0"/>
              <a:t>Make snake replica on a pole</a:t>
            </a:r>
          </a:p>
          <a:p>
            <a:pPr lvl="1"/>
            <a:r>
              <a:rPr lang="en-US" dirty="0"/>
              <a:t>Anyone who looks at it is healed</a:t>
            </a:r>
          </a:p>
          <a:p>
            <a:r>
              <a:rPr lang="en-US" dirty="0"/>
              <a:t>God turns his justice into mercy</a:t>
            </a:r>
          </a:p>
          <a:p>
            <a:endParaRPr lang="en-US" dirty="0"/>
          </a:p>
        </p:txBody>
      </p:sp>
      <p:pic>
        <p:nvPicPr>
          <p:cNvPr id="1028" name="Picture 4" descr="Image result for water from rock png">
            <a:extLst>
              <a:ext uri="{FF2B5EF4-FFF2-40B4-BE49-F238E27FC236}">
                <a16:creationId xmlns:a16="http://schemas.microsoft.com/office/drawing/2014/main" xmlns="" id="{4E4A598D-4C90-4AC7-9809-CCC3B75F0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7534">
            <a:off x="4068224" y="4876800"/>
            <a:ext cx="3002595" cy="218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bronze snake png">
            <a:extLst>
              <a:ext uri="{FF2B5EF4-FFF2-40B4-BE49-F238E27FC236}">
                <a16:creationId xmlns:a16="http://schemas.microsoft.com/office/drawing/2014/main" xmlns="" id="{46AED39D-D7C9-4758-ACFB-DC5ABCD3D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972" y="546847"/>
            <a:ext cx="1830481" cy="266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E612C5EB-0167-4343-87C5-648DB8CD8D97}"/>
              </a:ext>
            </a:extLst>
          </p:cNvPr>
          <p:cNvCxnSpPr>
            <a:cxnSpLocks/>
          </p:cNvCxnSpPr>
          <p:nvPr/>
        </p:nvCxnSpPr>
        <p:spPr>
          <a:xfrm>
            <a:off x="5952566" y="1506071"/>
            <a:ext cx="0" cy="37382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02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– Part 3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7140820" y="1639226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26-36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New Census</a:t>
            </a:r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22-25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Balaam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3767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6731602" y="1410122"/>
            <a:ext cx="3157995" cy="14765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xmlns="" id="{98BF6961-4652-9341-A387-392729D0B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148" y="2579248"/>
            <a:ext cx="5300251" cy="406359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Israel settles into plains of Moab</a:t>
            </a:r>
          </a:p>
          <a:p>
            <a:r>
              <a:rPr lang="en-US" dirty="0" err="1"/>
              <a:t>Balak</a:t>
            </a:r>
            <a:r>
              <a:rPr lang="en-US" dirty="0"/>
              <a:t> (King of Moab) was terrified</a:t>
            </a:r>
          </a:p>
          <a:p>
            <a:r>
              <a:rPr lang="en-US" dirty="0" err="1"/>
              <a:t>Balak</a:t>
            </a:r>
            <a:r>
              <a:rPr lang="en-US" dirty="0"/>
              <a:t> sends for Balaam (a wicked prophet)</a:t>
            </a:r>
          </a:p>
          <a:p>
            <a:pPr lvl="1"/>
            <a:r>
              <a:rPr lang="en-US" dirty="0"/>
              <a:t>Asks him to curse Israel 3 times</a:t>
            </a:r>
          </a:p>
          <a:p>
            <a:pPr lvl="1"/>
            <a:r>
              <a:rPr lang="en-US" dirty="0"/>
              <a:t>Balaam is unable to and instead he blesses</a:t>
            </a:r>
          </a:p>
          <a:p>
            <a:r>
              <a:rPr lang="en-US" dirty="0"/>
              <a:t>Balaam advises </a:t>
            </a:r>
            <a:r>
              <a:rPr lang="en-US" dirty="0" err="1"/>
              <a:t>Balak</a:t>
            </a:r>
            <a:r>
              <a:rPr lang="en-US" dirty="0"/>
              <a:t> to sexually entice them (not in book of Numbers)</a:t>
            </a:r>
          </a:p>
          <a:p>
            <a:r>
              <a:rPr lang="en-US" dirty="0"/>
              <a:t>God looking out for Israel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xmlns="" id="{52B2FA8F-506D-2B42-B9E3-1F57EDDA4E53}"/>
              </a:ext>
            </a:extLst>
          </p:cNvPr>
          <p:cNvSpPr txBox="1">
            <a:spLocks/>
          </p:cNvSpPr>
          <p:nvPr/>
        </p:nvSpPr>
        <p:spPr>
          <a:xfrm>
            <a:off x="6731602" y="3195783"/>
            <a:ext cx="5134499" cy="28305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Old generation is now dead</a:t>
            </a:r>
          </a:p>
          <a:p>
            <a:r>
              <a:rPr lang="en-US" dirty="0"/>
              <a:t>New Census before battles</a:t>
            </a:r>
          </a:p>
          <a:p>
            <a:r>
              <a:rPr lang="en-US" dirty="0"/>
              <a:t>Battles are successful</a:t>
            </a:r>
          </a:p>
          <a:p>
            <a:r>
              <a:rPr lang="en-US" dirty="0"/>
              <a:t>Moses is about to give final words</a:t>
            </a:r>
          </a:p>
          <a:p>
            <a:r>
              <a:rPr lang="en-US" dirty="0"/>
              <a:t>Final words in Deuteronomy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xmlns="" id="{A668D504-D0DE-40A1-A0AC-4FF00BE83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6"/>
          <a:stretch/>
        </p:blipFill>
        <p:spPr bwMode="auto">
          <a:xfrm>
            <a:off x="4012449" y="627393"/>
            <a:ext cx="2140938" cy="249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24BAD86F-F6A8-45F9-870D-D5642DC52574}"/>
              </a:ext>
            </a:extLst>
          </p:cNvPr>
          <p:cNvCxnSpPr>
            <a:cxnSpLocks/>
          </p:cNvCxnSpPr>
          <p:nvPr/>
        </p:nvCxnSpPr>
        <p:spPr>
          <a:xfrm>
            <a:off x="6248399" y="1639226"/>
            <a:ext cx="0" cy="477950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75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73DB63E-AFEF-4B9E-9793-0340AB671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750" y="2319154"/>
            <a:ext cx="10096500" cy="2219691"/>
          </a:xfrm>
        </p:spPr>
        <p:txBody>
          <a:bodyPr/>
          <a:lstStyle/>
          <a:p>
            <a:pPr algn="ctr"/>
            <a:r>
              <a:rPr lang="en-US" dirty="0"/>
              <a:t>Deuteronomy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467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9" name="Slide Zoom 8">
                <a:extLst>
                  <a:ext uri="{FF2B5EF4-FFF2-40B4-BE49-F238E27FC236}">
                    <a16:creationId xmlns:a16="http://schemas.microsoft.com/office/drawing/2014/main" id="{496D30BC-215F-4A4A-8420-E302DF6D4F7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58414665"/>
                  </p:ext>
                </p:extLst>
              </p:nvPr>
            </p:nvGraphicFramePr>
            <p:xfrm>
              <a:off x="4350669" y="2844872"/>
              <a:ext cx="3464863" cy="1948985"/>
            </p:xfrm>
            <a:graphic>
              <a:graphicData uri="http://schemas.microsoft.com/office/powerpoint/2016/slidezoom">
                <pslz:sldZm>
                  <pslz:sldZmObj sldId="298" cId="3731858297">
                    <pslz:zmPr id="{2DFB52F4-9DC8-324C-A350-FB7AAC99C151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64863" cy="194898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9" name="Slide Zoom 8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496D30BC-215F-4A4A-8420-E302DF6D4F7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0669" y="2844872"/>
                <a:ext cx="3464863" cy="194898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DF660E06-08EF-0441-8D3C-C3397654AA6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38822442"/>
                  </p:ext>
                </p:extLst>
              </p:nvPr>
            </p:nvGraphicFramePr>
            <p:xfrm>
              <a:off x="267815" y="942624"/>
              <a:ext cx="3535136" cy="1988514"/>
            </p:xfrm>
            <a:graphic>
              <a:graphicData uri="http://schemas.microsoft.com/office/powerpoint/2016/slidezoom">
                <pslz:sldZm>
                  <pslz:sldZmObj sldId="297" cId="2289124642">
                    <pslz:zmPr id="{A28BC5AB-B503-AE4B-8DCE-28A01D1C053A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35136" cy="198851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7" name="Slide Zoom 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DF660E06-08EF-0441-8D3C-C3397654AA6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7815" y="942624"/>
                <a:ext cx="3535136" cy="198851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2" name="Content Placeholder 13">
            <a:extLst>
              <a:ext uri="{FF2B5EF4-FFF2-40B4-BE49-F238E27FC236}">
                <a16:creationId xmlns:a16="http://schemas.microsoft.com/office/drawing/2014/main" xmlns="" id="{1AACE633-6897-C449-BBFB-AF6551D2B056}"/>
              </a:ext>
            </a:extLst>
          </p:cNvPr>
          <p:cNvSpPr txBox="1">
            <a:spLocks/>
          </p:cNvSpPr>
          <p:nvPr/>
        </p:nvSpPr>
        <p:spPr>
          <a:xfrm>
            <a:off x="4654495" y="2030099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2 – Chapters 12-26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Second Law</a:t>
            </a:r>
          </a:p>
          <a:p>
            <a:endParaRPr lang="en-US" dirty="0"/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xmlns="" id="{C6D06841-4688-FD4C-8435-562F733FB99E}"/>
              </a:ext>
            </a:extLst>
          </p:cNvPr>
          <p:cNvSpPr txBox="1">
            <a:spLocks/>
          </p:cNvSpPr>
          <p:nvPr/>
        </p:nvSpPr>
        <p:spPr>
          <a:xfrm>
            <a:off x="621130" y="228424"/>
            <a:ext cx="2752787" cy="9255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Part 1 - Chapters 1-11</a:t>
            </a:r>
          </a:p>
          <a:p>
            <a:pPr marL="0" indent="0" algn="ctr">
              <a:buNone/>
            </a:pPr>
            <a:r>
              <a:rPr lang="en-US" b="1" dirty="0"/>
              <a:t>Recap and SHEMA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58F9EF-C0E7-1B4C-AF33-6EC6C8C82A2F}"/>
              </a:ext>
            </a:extLst>
          </p:cNvPr>
          <p:cNvSpPr/>
          <p:nvPr/>
        </p:nvSpPr>
        <p:spPr>
          <a:xfrm>
            <a:off x="143104" y="125549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2E522BA-3ED4-B142-B4C8-9C726CF5DBE0}"/>
              </a:ext>
            </a:extLst>
          </p:cNvPr>
          <p:cNvSpPr txBox="1">
            <a:spLocks/>
          </p:cNvSpPr>
          <p:nvPr/>
        </p:nvSpPr>
        <p:spPr>
          <a:xfrm>
            <a:off x="8739778" y="3906701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3 - Chapters 22-36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Conclusion</a:t>
            </a:r>
          </a:p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7E8F7E1-A320-754C-8969-B590F4234878}"/>
              </a:ext>
            </a:extLst>
          </p:cNvPr>
          <p:cNvSpPr/>
          <p:nvPr/>
        </p:nvSpPr>
        <p:spPr>
          <a:xfrm>
            <a:off x="4233911" y="2000004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A8383A8-0718-0A48-8893-E50B41471EBC}"/>
              </a:ext>
            </a:extLst>
          </p:cNvPr>
          <p:cNvSpPr/>
          <p:nvPr/>
        </p:nvSpPr>
        <p:spPr>
          <a:xfrm>
            <a:off x="8331004" y="3893317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1" name="Slide Zoom 10">
                <a:extLst>
                  <a:ext uri="{FF2B5EF4-FFF2-40B4-BE49-F238E27FC236}">
                    <a16:creationId xmlns:a16="http://schemas.microsoft.com/office/drawing/2014/main" id="{2A8F471C-4706-9C4C-A77F-F436934D3F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12127178"/>
                  </p:ext>
                </p:extLst>
              </p:nvPr>
            </p:nvGraphicFramePr>
            <p:xfrm>
              <a:off x="8556081" y="4793857"/>
              <a:ext cx="3309118" cy="1861379"/>
            </p:xfrm>
            <a:graphic>
              <a:graphicData uri="http://schemas.microsoft.com/office/powerpoint/2016/slidezoom">
                <pslz:sldZm>
                  <pslz:sldZmObj sldId="299" cId="3676665240">
                    <pslz:zmPr id="{EC9A6FE8-E562-B34A-9359-0C6B478D2A8B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309118" cy="1861379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1" name="Slide Zoom 10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2A8F471C-4706-9C4C-A77F-F436934D3FB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556081" y="4793857"/>
                <a:ext cx="3309118" cy="1861379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863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Deuteronomy – Part 1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6929110" y="1639226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4-11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SHEMA</a:t>
            </a:r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1-3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Recap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3767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6519892" y="1410122"/>
            <a:ext cx="3157995" cy="14765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xmlns="" id="{98BF6961-4652-9341-A387-392729D0B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149" y="2579248"/>
            <a:ext cx="4807192" cy="406359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Moses recaps their journey so far</a:t>
            </a:r>
          </a:p>
          <a:p>
            <a:r>
              <a:rPr lang="en-US" dirty="0"/>
              <a:t>Recap is not from beginning</a:t>
            </a:r>
          </a:p>
          <a:p>
            <a:pPr lvl="1"/>
            <a:r>
              <a:rPr lang="en-US" dirty="0"/>
              <a:t>Recap is from Jethro’s advice</a:t>
            </a:r>
          </a:p>
          <a:p>
            <a:r>
              <a:rPr lang="en-US" dirty="0"/>
              <a:t>Refusal to enter land</a:t>
            </a:r>
          </a:p>
          <a:p>
            <a:r>
              <a:rPr lang="en-US" dirty="0"/>
              <a:t>Punishment for rebellion</a:t>
            </a:r>
          </a:p>
          <a:p>
            <a:r>
              <a:rPr lang="en-US" dirty="0"/>
              <a:t>Defeat of battles</a:t>
            </a:r>
          </a:p>
          <a:p>
            <a:endParaRPr lang="en-US" dirty="0"/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xmlns="" id="{52B2FA8F-506D-2B42-B9E3-1F57EDDA4E53}"/>
              </a:ext>
            </a:extLst>
          </p:cNvPr>
          <p:cNvSpPr txBox="1">
            <a:spLocks/>
          </p:cNvSpPr>
          <p:nvPr/>
        </p:nvSpPr>
        <p:spPr>
          <a:xfrm>
            <a:off x="6519892" y="3195783"/>
            <a:ext cx="5134499" cy="2830528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Moses reminds people of covenant terms</a:t>
            </a:r>
          </a:p>
          <a:p>
            <a:r>
              <a:rPr lang="en-US" b="1" i="1" u="sng" dirty="0"/>
              <a:t>SHEMA: Deuteronomy 6:4-5</a:t>
            </a:r>
          </a:p>
          <a:p>
            <a:pPr lvl="1"/>
            <a:r>
              <a:rPr lang="en-US" b="1" dirty="0"/>
              <a:t>Jesus affirms great commandment (Mark 12:29)</a:t>
            </a:r>
          </a:p>
          <a:p>
            <a:r>
              <a:rPr lang="en-US" dirty="0"/>
              <a:t>Constant reminder of relationship with God</a:t>
            </a:r>
          </a:p>
          <a:p>
            <a:r>
              <a:rPr lang="en-US" dirty="0"/>
              <a:t>Obedience = blessing</a:t>
            </a:r>
          </a:p>
          <a:p>
            <a:r>
              <a:rPr lang="en-US" dirty="0"/>
              <a:t>Disobedience = cursing</a:t>
            </a:r>
          </a:p>
        </p:txBody>
      </p:sp>
    </p:spTree>
    <p:extLst>
      <p:ext uri="{BB962C8B-B14F-4D97-AF65-F5344CB8AC3E}">
        <p14:creationId xmlns:p14="http://schemas.microsoft.com/office/powerpoint/2010/main" val="228912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Deuteronomy – Part 2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6929110" y="1639226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16-18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Authority</a:t>
            </a:r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12-16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Worship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3767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6519892" y="1410122"/>
            <a:ext cx="3157995" cy="14765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xmlns="" id="{98BF6961-4652-9341-A387-392729D0B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148" y="2579248"/>
            <a:ext cx="5032521" cy="406359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Moses instructs = One temple, One God</a:t>
            </a:r>
          </a:p>
          <a:p>
            <a:r>
              <a:rPr lang="en-US" dirty="0"/>
              <a:t>Entering land filled with idols</a:t>
            </a:r>
          </a:p>
          <a:p>
            <a:r>
              <a:rPr lang="en-US" dirty="0"/>
              <a:t>Israel’s history is not good with idols</a:t>
            </a:r>
          </a:p>
          <a:p>
            <a:r>
              <a:rPr lang="en-US" dirty="0"/>
              <a:t>Introduction of tithing (1/10)</a:t>
            </a:r>
          </a:p>
          <a:p>
            <a:pPr lvl="1"/>
            <a:r>
              <a:rPr lang="en-US" dirty="0"/>
              <a:t>1/10 of annual for temple</a:t>
            </a:r>
          </a:p>
          <a:p>
            <a:pPr lvl="1"/>
            <a:r>
              <a:rPr lang="en-US" dirty="0"/>
              <a:t>1/10 of 3 years to poor</a:t>
            </a:r>
          </a:p>
          <a:p>
            <a:r>
              <a:rPr lang="en-US" dirty="0"/>
              <a:t>God’s care for one God and loving neighbor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xmlns="" id="{52B2FA8F-506D-2B42-B9E3-1F57EDDA4E53}"/>
              </a:ext>
            </a:extLst>
          </p:cNvPr>
          <p:cNvSpPr txBox="1">
            <a:spLocks/>
          </p:cNvSpPr>
          <p:nvPr/>
        </p:nvSpPr>
        <p:spPr>
          <a:xfrm>
            <a:off x="6519892" y="3951272"/>
            <a:ext cx="5134499" cy="28305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Judges, kings, priests are accountable</a:t>
            </a:r>
          </a:p>
          <a:p>
            <a:r>
              <a:rPr lang="en-US" dirty="0"/>
              <a:t>God will raise a prophet to speak to them</a:t>
            </a:r>
          </a:p>
          <a:p>
            <a:r>
              <a:rPr lang="en-US" dirty="0"/>
              <a:t>Don’t listen = God holds accountable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EA769F4-0584-2145-A1E1-0B083ADED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3282" y="771756"/>
            <a:ext cx="2120900" cy="3162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D9D665D-793F-EE46-889D-72578A539034}"/>
              </a:ext>
            </a:extLst>
          </p:cNvPr>
          <p:cNvSpPr txBox="1"/>
          <p:nvPr/>
        </p:nvSpPr>
        <p:spPr>
          <a:xfrm>
            <a:off x="3773564" y="6259953"/>
            <a:ext cx="4414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of part 2 is civil and social laws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C1B9238A-B39C-FD41-9E03-C8FD2288D375}"/>
              </a:ext>
            </a:extLst>
          </p:cNvPr>
          <p:cNvCxnSpPr>
            <a:cxnSpLocks/>
          </p:cNvCxnSpPr>
          <p:nvPr/>
        </p:nvCxnSpPr>
        <p:spPr>
          <a:xfrm>
            <a:off x="6248399" y="1639226"/>
            <a:ext cx="0" cy="449852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185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Deuteronomy – Part 3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6929110" y="1639226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31-34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SHEMA</a:t>
            </a:r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27-30</a:t>
            </a: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Blessing &amp;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Cursing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3767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6519892" y="1410122"/>
            <a:ext cx="3157995" cy="14765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xmlns="" id="{98BF6961-4652-9341-A387-392729D0B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149" y="2579248"/>
            <a:ext cx="4807192" cy="406359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Listen &amp; Obey = Blessing</a:t>
            </a:r>
          </a:p>
          <a:p>
            <a:r>
              <a:rPr lang="en-US" dirty="0"/>
              <a:t>Disobedience = Curse &amp; Exile</a:t>
            </a:r>
          </a:p>
          <a:p>
            <a:r>
              <a:rPr lang="en-US" dirty="0"/>
              <a:t>Predicts what happens in exile</a:t>
            </a:r>
          </a:p>
          <a:p>
            <a:r>
              <a:rPr lang="en-US" dirty="0"/>
              <a:t>God will restore land again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xmlns="" id="{52B2FA8F-506D-2B42-B9E3-1F57EDDA4E53}"/>
              </a:ext>
            </a:extLst>
          </p:cNvPr>
          <p:cNvSpPr txBox="1">
            <a:spLocks/>
          </p:cNvSpPr>
          <p:nvPr/>
        </p:nvSpPr>
        <p:spPr>
          <a:xfrm>
            <a:off x="6519892" y="3195783"/>
            <a:ext cx="5134499" cy="28305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Joshua becomes Moses’ successor</a:t>
            </a:r>
          </a:p>
          <a:p>
            <a:r>
              <a:rPr lang="en-US" dirty="0"/>
              <a:t>32-33 are songs by Moses</a:t>
            </a:r>
          </a:p>
          <a:p>
            <a:r>
              <a:rPr lang="en-US" dirty="0"/>
              <a:t>Moses blesses Israel</a:t>
            </a:r>
          </a:p>
          <a:p>
            <a:r>
              <a:rPr lang="en-US" dirty="0"/>
              <a:t>Climbs mountain and dies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3D8FD17-F76A-F842-8BC4-DC112FE06A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7382" y="4434150"/>
            <a:ext cx="5715000" cy="279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4B64AAC-85CB-424C-A33B-7F79001FD5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20" b="97490" l="5137" r="89726">
                        <a14:foregroundMark x1="12329" y1="29079" x2="6164" y2="33682"/>
                        <a14:foregroundMark x1="5479" y1="35565" x2="6849" y2="38494"/>
                        <a14:foregroundMark x1="56164" y1="34937" x2="73973" y2="24477"/>
                        <a14:foregroundMark x1="88699" y1="24059" x2="85616" y2="7950"/>
                        <a14:foregroundMark x1="85616" y1="7950" x2="90068" y2="2720"/>
                        <a14:foregroundMark x1="38014" y1="88075" x2="40099" y2="90941"/>
                        <a14:backgroundMark x1="41438" y1="93933" x2="41438" y2="93933"/>
                        <a14:backgroundMark x1="41438" y1="93933" x2="41438" y2="93933"/>
                        <a14:backgroundMark x1="40068" y1="94770" x2="33904" y2="99163"/>
                        <a14:backgroundMark x1="37329" y1="93933" x2="44178" y2="93096"/>
                        <a14:backgroundMark x1="40753" y1="96234" x2="41438" y2="94351"/>
                        <a14:backgroundMark x1="31849" y1="95188" x2="42808" y2="94351"/>
                        <a14:backgroundMark x1="42808" y1="93933" x2="37329" y2="974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58482" y="4015722"/>
            <a:ext cx="18542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66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900" y="1600200"/>
            <a:ext cx="9636546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Leviticus ends with building of Tabernacle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Israelites had been living at mount Sinai for 1 year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They restart journey to the promised land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The book is in sequence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Three main sections: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20" name="Slide Zoom 19">
                <a:extLst>
                  <a:ext uri="{FF2B5EF4-FFF2-40B4-BE49-F238E27FC236}">
                    <a16:creationId xmlns:a16="http://schemas.microsoft.com/office/drawing/2014/main" id="{A4BE66A2-2A46-4A26-A30D-624019559EA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49248140"/>
                  </p:ext>
                </p:extLst>
              </p:nvPr>
            </p:nvGraphicFramePr>
            <p:xfrm>
              <a:off x="8113475" y="1268068"/>
              <a:ext cx="3687555" cy="2074250"/>
            </p:xfrm>
            <a:graphic>
              <a:graphicData uri="http://schemas.microsoft.com/office/powerpoint/2016/slidezoom">
                <pslz:sldZm>
                  <pslz:sldZmObj sldId="293" cId="4215753033">
                    <pslz:zmPr id="{DE55C0BE-0409-48F5-8080-DE718E4C8C5F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87555" cy="207425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0" name="Slide Zoom 1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A4BE66A2-2A46-4A26-A30D-624019559EA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13475" y="1268068"/>
                <a:ext cx="3687555" cy="207425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4" name="Slide Zoom 13">
                <a:extLst>
                  <a:ext uri="{FF2B5EF4-FFF2-40B4-BE49-F238E27FC236}">
                    <a16:creationId xmlns:a16="http://schemas.microsoft.com/office/drawing/2014/main" id="{59342260-0638-40D9-836F-77143A4262F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05714736"/>
                  </p:ext>
                </p:extLst>
              </p:nvPr>
            </p:nvGraphicFramePr>
            <p:xfrm>
              <a:off x="4248984" y="1268067"/>
              <a:ext cx="3681821" cy="2071024"/>
            </p:xfrm>
            <a:graphic>
              <a:graphicData uri="http://schemas.microsoft.com/office/powerpoint/2016/slidezoom">
                <pslz:sldZm>
                  <pslz:sldZmObj sldId="290" cId="4258207720">
                    <pslz:zmPr id="{FBD442EB-745E-4921-933C-F3EC9AB2E67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81821" cy="207102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4" name="Slide Zoom 13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59342260-0638-40D9-836F-77143A4262F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48984" y="1268067"/>
                <a:ext cx="3681821" cy="207102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3" name="Slide Zoom 12">
                <a:extLst>
                  <a:ext uri="{FF2B5EF4-FFF2-40B4-BE49-F238E27FC236}">
                    <a16:creationId xmlns:a16="http://schemas.microsoft.com/office/drawing/2014/main" id="{182A6F7F-4B5B-D84F-9F93-20A18AB125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10988028"/>
                  </p:ext>
                </p:extLst>
              </p:nvPr>
            </p:nvGraphicFramePr>
            <p:xfrm>
              <a:off x="396492" y="1295827"/>
              <a:ext cx="3717892" cy="2091315"/>
            </p:xfrm>
            <a:graphic>
              <a:graphicData uri="http://schemas.microsoft.com/office/powerpoint/2016/slidezoom">
                <pslz:sldZm>
                  <pslz:sldZmObj sldId="270" cId="2527498608">
                    <pslz:zmPr id="{1FD412AD-9FA1-F24E-BC65-D45462EB1F77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717892" cy="209131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3" name="Slide Zoom 1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182A6F7F-4B5B-D84F-9F93-20A18AB125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6492" y="1295827"/>
                <a:ext cx="3717892" cy="209131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2" name="Content Placeholder 13">
            <a:extLst>
              <a:ext uri="{FF2B5EF4-FFF2-40B4-BE49-F238E27FC236}">
                <a16:creationId xmlns:a16="http://schemas.microsoft.com/office/drawing/2014/main" xmlns="" id="{1AACE633-6897-C449-BBFB-AF6551D2B056}"/>
              </a:ext>
            </a:extLst>
          </p:cNvPr>
          <p:cNvSpPr txBox="1">
            <a:spLocks/>
          </p:cNvSpPr>
          <p:nvPr/>
        </p:nvSpPr>
        <p:spPr>
          <a:xfrm>
            <a:off x="4651533" y="537362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2 – Chapters 13-19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At </a:t>
            </a:r>
            <a:r>
              <a:rPr lang="en-US" b="1" dirty="0" err="1"/>
              <a:t>Paran</a:t>
            </a:r>
            <a:r>
              <a:rPr lang="en-US" b="1" dirty="0"/>
              <a:t>, reject Canaan</a:t>
            </a:r>
          </a:p>
          <a:p>
            <a:endParaRPr lang="en-US" dirty="0"/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xmlns="" id="{C6D06841-4688-FD4C-8435-562F733FB99E}"/>
              </a:ext>
            </a:extLst>
          </p:cNvPr>
          <p:cNvSpPr txBox="1">
            <a:spLocks/>
          </p:cNvSpPr>
          <p:nvPr/>
        </p:nvSpPr>
        <p:spPr>
          <a:xfrm>
            <a:off x="874518" y="614015"/>
            <a:ext cx="2752787" cy="9255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Part 1 - Chapters 1-10</a:t>
            </a:r>
          </a:p>
          <a:p>
            <a:pPr marL="0" indent="0" algn="ctr">
              <a:buNone/>
            </a:pPr>
            <a:r>
              <a:rPr lang="en-US" b="1" dirty="0"/>
              <a:t>Census &amp; Laws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58F9EF-C0E7-1B4C-AF33-6EC6C8C82A2F}"/>
              </a:ext>
            </a:extLst>
          </p:cNvPr>
          <p:cNvSpPr/>
          <p:nvPr/>
        </p:nvSpPr>
        <p:spPr>
          <a:xfrm>
            <a:off x="396492" y="511140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2E522BA-3ED4-B142-B4C8-9C726CF5DBE0}"/>
              </a:ext>
            </a:extLst>
          </p:cNvPr>
          <p:cNvSpPr txBox="1">
            <a:spLocks/>
          </p:cNvSpPr>
          <p:nvPr/>
        </p:nvSpPr>
        <p:spPr>
          <a:xfrm>
            <a:off x="8486390" y="524524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3 - Chapters 22-36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At Moab &amp; New Census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4CD01E7-C3BF-5549-80E5-566630E8F4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467622">
            <a:off x="3276739" y="2908314"/>
            <a:ext cx="2193005" cy="1644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9375826-2E80-D942-9543-44935C864D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467622">
            <a:off x="6852338" y="2908314"/>
            <a:ext cx="2193005" cy="16447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DB1D7A9-6AC4-654B-AA0A-4E96782FA316}"/>
              </a:ext>
            </a:extLst>
          </p:cNvPr>
          <p:cNvSpPr txBox="1"/>
          <p:nvPr/>
        </p:nvSpPr>
        <p:spPr>
          <a:xfrm>
            <a:off x="3179062" y="4243137"/>
            <a:ext cx="2388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Travel</a:t>
            </a:r>
          </a:p>
          <a:p>
            <a:pPr algn="ctr"/>
            <a:r>
              <a:rPr lang="en-US" b="1" dirty="0"/>
              <a:t>Chapters 10-12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DD6E16F-A4E8-0740-ADD1-0139EFB60057}"/>
              </a:ext>
            </a:extLst>
          </p:cNvPr>
          <p:cNvSpPr txBox="1"/>
          <p:nvPr/>
        </p:nvSpPr>
        <p:spPr>
          <a:xfrm>
            <a:off x="6754661" y="4234171"/>
            <a:ext cx="2388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Travel</a:t>
            </a:r>
          </a:p>
          <a:p>
            <a:pPr algn="ctr"/>
            <a:r>
              <a:rPr lang="en-US" b="1" dirty="0"/>
              <a:t>Chapters 20-21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7E8F7E1-A320-754C-8969-B590F4234878}"/>
              </a:ext>
            </a:extLst>
          </p:cNvPr>
          <p:cNvSpPr/>
          <p:nvPr/>
        </p:nvSpPr>
        <p:spPr>
          <a:xfrm>
            <a:off x="4230949" y="507267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A8383A8-0718-0A48-8893-E50B41471EBC}"/>
              </a:ext>
            </a:extLst>
          </p:cNvPr>
          <p:cNvSpPr/>
          <p:nvPr/>
        </p:nvSpPr>
        <p:spPr>
          <a:xfrm>
            <a:off x="8077616" y="511140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399AFFA2-092A-4B9B-BF9F-EB04CD50828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96248288"/>
                  </p:ext>
                </p:extLst>
              </p:nvPr>
            </p:nvGraphicFramePr>
            <p:xfrm>
              <a:off x="2574342" y="4880502"/>
              <a:ext cx="3515552" cy="1977498"/>
            </p:xfrm>
            <a:graphic>
              <a:graphicData uri="http://schemas.microsoft.com/office/powerpoint/2016/slidezoom">
                <pslz:sldZm>
                  <pslz:sldZmObj sldId="291" cId="3063513214">
                    <pslz:zmPr id="{9ADAFB2A-65AA-4984-AB88-E6FF1C31DE8D}" returnToParent="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15552" cy="1977498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7" name="Slide Zoom 6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99AFFA2-092A-4B9B-BF9F-EB04CD50828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74342" y="4880502"/>
                <a:ext cx="3515552" cy="1977498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3B7E849C-FC25-42C9-88EE-59B21BC1C3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0452389"/>
                  </p:ext>
                </p:extLst>
              </p:nvPr>
            </p:nvGraphicFramePr>
            <p:xfrm>
              <a:off x="6122395" y="4889468"/>
              <a:ext cx="3521573" cy="1980885"/>
            </p:xfrm>
            <a:graphic>
              <a:graphicData uri="http://schemas.microsoft.com/office/powerpoint/2016/slidezoom">
                <pslz:sldZm>
                  <pslz:sldZmObj sldId="292" cId="979026565">
                    <pslz:zmPr id="{1BE7D0F3-4C3F-4A6A-A704-B3C1F47022D4}" returnToParent="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21573" cy="198088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8" name="Slide Zoom 17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B7E849C-FC25-42C9-88EE-59B21BC1C3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122395" y="4889468"/>
                <a:ext cx="3521573" cy="198088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51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– Part 1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6929110" y="1689873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5-10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Laws, rituals </a:t>
            </a:r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1-4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Census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6519892" y="1410122"/>
            <a:ext cx="3157995" cy="16564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xmlns="" id="{98BF6961-4652-9341-A387-392729D0B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3457790"/>
            <a:ext cx="4531625" cy="2588168"/>
          </a:xfrm>
        </p:spPr>
        <p:txBody>
          <a:bodyPr/>
          <a:lstStyle/>
          <a:p>
            <a:r>
              <a:rPr lang="en-US" dirty="0"/>
              <a:t>At mount Sinai</a:t>
            </a:r>
          </a:p>
          <a:p>
            <a:r>
              <a:rPr lang="en-US" dirty="0"/>
              <a:t>People are to be numbered</a:t>
            </a:r>
          </a:p>
          <a:p>
            <a:r>
              <a:rPr lang="en-US" dirty="0"/>
              <a:t>Arrangement in camp</a:t>
            </a:r>
          </a:p>
          <a:p>
            <a:pPr lvl="1"/>
            <a:r>
              <a:rPr lang="en-US" dirty="0"/>
              <a:t>There are different arrangements suggested</a:t>
            </a:r>
          </a:p>
          <a:p>
            <a:pPr lvl="1"/>
            <a:r>
              <a:rPr lang="en-US" dirty="0"/>
              <a:t>Some arrangement info not clear in text</a:t>
            </a:r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xmlns="" id="{52B2FA8F-506D-2B42-B9E3-1F57EDDA4E53}"/>
              </a:ext>
            </a:extLst>
          </p:cNvPr>
          <p:cNvSpPr txBox="1">
            <a:spLocks/>
          </p:cNvSpPr>
          <p:nvPr/>
        </p:nvSpPr>
        <p:spPr>
          <a:xfrm>
            <a:off x="6555477" y="3462696"/>
            <a:ext cx="4531625" cy="258816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Laws about ritual purity</a:t>
            </a:r>
          </a:p>
          <a:p>
            <a:r>
              <a:rPr lang="en-US" dirty="0"/>
              <a:t>Purity – important</a:t>
            </a:r>
          </a:p>
          <a:p>
            <a:r>
              <a:rPr lang="en-US" dirty="0"/>
              <a:t>God’s presence requires holiness</a:t>
            </a:r>
          </a:p>
          <a:p>
            <a:r>
              <a:rPr lang="en-US" dirty="0"/>
              <a:t>Cloud lifts and guides travel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49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20" name="Slide Zoom 19">
                <a:extLst>
                  <a:ext uri="{FF2B5EF4-FFF2-40B4-BE49-F238E27FC236}">
                    <a16:creationId xmlns:a16="http://schemas.microsoft.com/office/drawing/2014/main" id="{A4BE66A2-2A46-4A26-A30D-624019559EA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113475" y="1268068"/>
              <a:ext cx="3687555" cy="2074250"/>
            </p:xfrm>
            <a:graphic>
              <a:graphicData uri="http://schemas.microsoft.com/office/powerpoint/2016/slidezoom">
                <pslz:sldZm>
                  <pslz:sldZmObj sldId="293" cId="4215753033">
                    <pslz:zmPr id="{DE55C0BE-0409-48F5-8080-DE718E4C8C5F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87555" cy="207425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0" name="Slide Zoom 1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A4BE66A2-2A46-4A26-A30D-624019559EA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13475" y="1268068"/>
                <a:ext cx="3687555" cy="207425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4" name="Slide Zoom 13">
                <a:extLst>
                  <a:ext uri="{FF2B5EF4-FFF2-40B4-BE49-F238E27FC236}">
                    <a16:creationId xmlns:a16="http://schemas.microsoft.com/office/drawing/2014/main" id="{59342260-0638-40D9-836F-77143A4262F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248984" y="1268067"/>
              <a:ext cx="3681821" cy="2071024"/>
            </p:xfrm>
            <a:graphic>
              <a:graphicData uri="http://schemas.microsoft.com/office/powerpoint/2016/slidezoom">
                <pslz:sldZm>
                  <pslz:sldZmObj sldId="290" cId="4258207720">
                    <pslz:zmPr id="{FBD442EB-745E-4921-933C-F3EC9AB2E67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81821" cy="207102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4" name="Slide Zoom 13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59342260-0638-40D9-836F-77143A4262F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48984" y="1268067"/>
                <a:ext cx="3681821" cy="207102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2" name="Content Placeholder 13">
            <a:extLst>
              <a:ext uri="{FF2B5EF4-FFF2-40B4-BE49-F238E27FC236}">
                <a16:creationId xmlns:a16="http://schemas.microsoft.com/office/drawing/2014/main" xmlns="" id="{1AACE633-6897-C449-BBFB-AF6551D2B056}"/>
              </a:ext>
            </a:extLst>
          </p:cNvPr>
          <p:cNvSpPr txBox="1">
            <a:spLocks/>
          </p:cNvSpPr>
          <p:nvPr/>
        </p:nvSpPr>
        <p:spPr>
          <a:xfrm>
            <a:off x="4651533" y="537362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2 – Chapters 13-19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At </a:t>
            </a:r>
            <a:r>
              <a:rPr lang="en-US" b="1" dirty="0" err="1"/>
              <a:t>Paran</a:t>
            </a:r>
            <a:r>
              <a:rPr lang="en-US" b="1" dirty="0"/>
              <a:t>, reject Canaan</a:t>
            </a:r>
          </a:p>
          <a:p>
            <a:endParaRPr lang="en-US" dirty="0"/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xmlns="" id="{C6D06841-4688-FD4C-8435-562F733FB99E}"/>
              </a:ext>
            </a:extLst>
          </p:cNvPr>
          <p:cNvSpPr txBox="1">
            <a:spLocks/>
          </p:cNvSpPr>
          <p:nvPr/>
        </p:nvSpPr>
        <p:spPr>
          <a:xfrm>
            <a:off x="874518" y="614015"/>
            <a:ext cx="2752787" cy="9255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Part 1 - Chapters 1-10</a:t>
            </a:r>
          </a:p>
          <a:p>
            <a:pPr marL="0" indent="0" algn="ctr">
              <a:buNone/>
            </a:pPr>
            <a:r>
              <a:rPr lang="en-US" b="1" dirty="0"/>
              <a:t>Census &amp; Laws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58F9EF-C0E7-1B4C-AF33-6EC6C8C82A2F}"/>
              </a:ext>
            </a:extLst>
          </p:cNvPr>
          <p:cNvSpPr/>
          <p:nvPr/>
        </p:nvSpPr>
        <p:spPr>
          <a:xfrm>
            <a:off x="396492" y="511140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2E522BA-3ED4-B142-B4C8-9C726CF5DBE0}"/>
              </a:ext>
            </a:extLst>
          </p:cNvPr>
          <p:cNvSpPr txBox="1">
            <a:spLocks/>
          </p:cNvSpPr>
          <p:nvPr/>
        </p:nvSpPr>
        <p:spPr>
          <a:xfrm>
            <a:off x="8486390" y="524524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3 - Chapters 22-36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At Moab &amp; New Census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4CD01E7-C3BF-5549-80E5-566630E8F4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67622">
            <a:off x="3276739" y="2908314"/>
            <a:ext cx="2193005" cy="1644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9375826-2E80-D942-9543-44935C864D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67622">
            <a:off x="6852338" y="2908314"/>
            <a:ext cx="2193005" cy="16447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DB1D7A9-6AC4-654B-AA0A-4E96782FA316}"/>
              </a:ext>
            </a:extLst>
          </p:cNvPr>
          <p:cNvSpPr txBox="1"/>
          <p:nvPr/>
        </p:nvSpPr>
        <p:spPr>
          <a:xfrm>
            <a:off x="3179062" y="4243137"/>
            <a:ext cx="2388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Travel</a:t>
            </a:r>
          </a:p>
          <a:p>
            <a:pPr algn="ctr"/>
            <a:r>
              <a:rPr lang="en-US" b="1" dirty="0"/>
              <a:t>Chapters 10-12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DD6E16F-A4E8-0740-ADD1-0139EFB60057}"/>
              </a:ext>
            </a:extLst>
          </p:cNvPr>
          <p:cNvSpPr txBox="1"/>
          <p:nvPr/>
        </p:nvSpPr>
        <p:spPr>
          <a:xfrm>
            <a:off x="6754661" y="4234171"/>
            <a:ext cx="2388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Travel</a:t>
            </a:r>
          </a:p>
          <a:p>
            <a:pPr algn="ctr"/>
            <a:r>
              <a:rPr lang="en-US" b="1" dirty="0"/>
              <a:t>Chapters 20-21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7E8F7E1-A320-754C-8969-B590F4234878}"/>
              </a:ext>
            </a:extLst>
          </p:cNvPr>
          <p:cNvSpPr/>
          <p:nvPr/>
        </p:nvSpPr>
        <p:spPr>
          <a:xfrm>
            <a:off x="4230949" y="507267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A8383A8-0718-0A48-8893-E50B41471EBC}"/>
              </a:ext>
            </a:extLst>
          </p:cNvPr>
          <p:cNvSpPr/>
          <p:nvPr/>
        </p:nvSpPr>
        <p:spPr>
          <a:xfrm>
            <a:off x="8077616" y="511140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399AFFA2-092A-4B9B-BF9F-EB04CD50828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74342" y="4880502"/>
              <a:ext cx="3515552" cy="1977498"/>
            </p:xfrm>
            <a:graphic>
              <a:graphicData uri="http://schemas.microsoft.com/office/powerpoint/2016/slidezoom">
                <pslz:sldZm>
                  <pslz:sldZmObj sldId="291" cId="3063513214">
                    <pslz:zmPr id="{9ADAFB2A-65AA-4984-AB88-E6FF1C31DE8D}" returnToParent="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15552" cy="1977498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7" name="Slide Zoom 6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99AFFA2-092A-4B9B-BF9F-EB04CD50828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574342" y="4880502"/>
                <a:ext cx="3515552" cy="1977498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3B7E849C-FC25-42C9-88EE-59B21BC1C39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122395" y="4889468"/>
              <a:ext cx="3521573" cy="1980885"/>
            </p:xfrm>
            <a:graphic>
              <a:graphicData uri="http://schemas.microsoft.com/office/powerpoint/2016/slidezoom">
                <pslz:sldZm>
                  <pslz:sldZmObj sldId="292" cId="979026565">
                    <pslz:zmPr id="{1BE7D0F3-4C3F-4A6A-A704-B3C1F47022D4}" returnToParent="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21573" cy="198088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8" name="Slide Zoom 17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B7E849C-FC25-42C9-88EE-59B21BC1C3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122395" y="4889468"/>
                <a:ext cx="3521573" cy="198088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2" name="Slide Zoom 11">
                <a:extLst>
                  <a:ext uri="{FF2B5EF4-FFF2-40B4-BE49-F238E27FC236}">
                    <a16:creationId xmlns:a16="http://schemas.microsoft.com/office/drawing/2014/main" id="{BF1313B5-2253-47B9-9F9E-7EDCBA080FE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51446419"/>
                  </p:ext>
                </p:extLst>
              </p:nvPr>
            </p:nvGraphicFramePr>
            <p:xfrm>
              <a:off x="643324" y="1505390"/>
              <a:ext cx="3229085" cy="1816360"/>
            </p:xfrm>
            <a:graphic>
              <a:graphicData uri="http://schemas.microsoft.com/office/powerpoint/2016/slidezoom">
                <pslz:sldZm>
                  <pslz:sldZmObj sldId="286" cId="2704675838">
                    <pslz:zmPr id="{1D344CFC-8B96-498B-A7C5-DA99C8640EC7}" transitionDur="10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229085" cy="181636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2" name="Slide Zoom 11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F1313B5-2253-47B9-9F9E-7EDCBA080FE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43324" y="1505390"/>
                <a:ext cx="3229085" cy="181636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71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112EFA7-0B61-9644-BB53-D4442C6E3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947" y="-1"/>
            <a:ext cx="918410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7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20" name="Slide Zoom 19">
                <a:extLst>
                  <a:ext uri="{FF2B5EF4-FFF2-40B4-BE49-F238E27FC236}">
                    <a16:creationId xmlns:a16="http://schemas.microsoft.com/office/drawing/2014/main" id="{A4BE66A2-2A46-4A26-A30D-624019559EA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57594904"/>
                  </p:ext>
                </p:extLst>
              </p:nvPr>
            </p:nvGraphicFramePr>
            <p:xfrm>
              <a:off x="8113475" y="1268068"/>
              <a:ext cx="3687555" cy="2074250"/>
            </p:xfrm>
            <a:graphic>
              <a:graphicData uri="http://schemas.microsoft.com/office/powerpoint/2016/slidezoom">
                <pslz:sldZm>
                  <pslz:sldZmObj sldId="293" cId="4215753033">
                    <pslz:zmPr id="{DE55C0BE-0409-48F5-8080-DE718E4C8C5F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87555" cy="207425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0" name="Slide Zoom 1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A4BE66A2-2A46-4A26-A30D-624019559EA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13475" y="1268068"/>
                <a:ext cx="3687555" cy="207425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4" name="Slide Zoom 13">
                <a:extLst>
                  <a:ext uri="{FF2B5EF4-FFF2-40B4-BE49-F238E27FC236}">
                    <a16:creationId xmlns:a16="http://schemas.microsoft.com/office/drawing/2014/main" id="{59342260-0638-40D9-836F-77143A4262F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97360652"/>
                  </p:ext>
                </p:extLst>
              </p:nvPr>
            </p:nvGraphicFramePr>
            <p:xfrm>
              <a:off x="4248984" y="1268067"/>
              <a:ext cx="3681821" cy="2071024"/>
            </p:xfrm>
            <a:graphic>
              <a:graphicData uri="http://schemas.microsoft.com/office/powerpoint/2016/slidezoom">
                <pslz:sldZm>
                  <pslz:sldZmObj sldId="290" cId="4258207720">
                    <pslz:zmPr id="{FBD442EB-745E-4921-933C-F3EC9AB2E67C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81821" cy="207102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4" name="Slide Zoom 13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59342260-0638-40D9-836F-77143A4262F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48984" y="1268067"/>
                <a:ext cx="3681821" cy="207102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3" name="Slide Zoom 12">
                <a:extLst>
                  <a:ext uri="{FF2B5EF4-FFF2-40B4-BE49-F238E27FC236}">
                    <a16:creationId xmlns:a16="http://schemas.microsoft.com/office/drawing/2014/main" id="{182A6F7F-4B5B-D84F-9F93-20A18AB1257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96492" y="1295827"/>
              <a:ext cx="3717892" cy="2091315"/>
            </p:xfrm>
            <a:graphic>
              <a:graphicData uri="http://schemas.microsoft.com/office/powerpoint/2016/slidezoom">
                <pslz:sldZm>
                  <pslz:sldZmObj sldId="270" cId="2527498608">
                    <pslz:zmPr id="{1FD412AD-9FA1-F24E-BC65-D45462EB1F77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717892" cy="209131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3" name="Slide Zoom 1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182A6F7F-4B5B-D84F-9F93-20A18AB125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6492" y="1295827"/>
                <a:ext cx="3717892" cy="209131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2" name="Content Placeholder 13">
            <a:extLst>
              <a:ext uri="{FF2B5EF4-FFF2-40B4-BE49-F238E27FC236}">
                <a16:creationId xmlns:a16="http://schemas.microsoft.com/office/drawing/2014/main" xmlns="" id="{1AACE633-6897-C449-BBFB-AF6551D2B056}"/>
              </a:ext>
            </a:extLst>
          </p:cNvPr>
          <p:cNvSpPr txBox="1">
            <a:spLocks/>
          </p:cNvSpPr>
          <p:nvPr/>
        </p:nvSpPr>
        <p:spPr>
          <a:xfrm>
            <a:off x="4651533" y="537362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2 – Chapters 13-19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At </a:t>
            </a:r>
            <a:r>
              <a:rPr lang="en-US" b="1" dirty="0" err="1"/>
              <a:t>Paran</a:t>
            </a:r>
            <a:r>
              <a:rPr lang="en-US" b="1" dirty="0"/>
              <a:t>, reject Canaan</a:t>
            </a:r>
          </a:p>
          <a:p>
            <a:endParaRPr lang="en-US" dirty="0"/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xmlns="" id="{C6D06841-4688-FD4C-8435-562F733FB99E}"/>
              </a:ext>
            </a:extLst>
          </p:cNvPr>
          <p:cNvSpPr txBox="1">
            <a:spLocks/>
          </p:cNvSpPr>
          <p:nvPr/>
        </p:nvSpPr>
        <p:spPr>
          <a:xfrm>
            <a:off x="874518" y="614015"/>
            <a:ext cx="2752787" cy="9255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Part 1 - Chapters 1-10</a:t>
            </a:r>
          </a:p>
          <a:p>
            <a:pPr marL="0" indent="0" algn="ctr">
              <a:buNone/>
            </a:pPr>
            <a:r>
              <a:rPr lang="en-US" b="1" dirty="0"/>
              <a:t>Census &amp; Laws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58F9EF-C0E7-1B4C-AF33-6EC6C8C82A2F}"/>
              </a:ext>
            </a:extLst>
          </p:cNvPr>
          <p:cNvSpPr/>
          <p:nvPr/>
        </p:nvSpPr>
        <p:spPr>
          <a:xfrm>
            <a:off x="396492" y="511140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2E522BA-3ED4-B142-B4C8-9C726CF5DBE0}"/>
              </a:ext>
            </a:extLst>
          </p:cNvPr>
          <p:cNvSpPr txBox="1">
            <a:spLocks/>
          </p:cNvSpPr>
          <p:nvPr/>
        </p:nvSpPr>
        <p:spPr>
          <a:xfrm>
            <a:off x="8486390" y="524524"/>
            <a:ext cx="2941724" cy="9534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Part 3 - Chapters 22-36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At Moab &amp; New Census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4CD01E7-C3BF-5549-80E5-566630E8F4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467622">
            <a:off x="3276739" y="2908314"/>
            <a:ext cx="2193005" cy="1644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9375826-2E80-D942-9543-44935C864D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467622">
            <a:off x="6852338" y="2908314"/>
            <a:ext cx="2193005" cy="16447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DB1D7A9-6AC4-654B-AA0A-4E96782FA316}"/>
              </a:ext>
            </a:extLst>
          </p:cNvPr>
          <p:cNvSpPr txBox="1"/>
          <p:nvPr/>
        </p:nvSpPr>
        <p:spPr>
          <a:xfrm>
            <a:off x="3179062" y="4243137"/>
            <a:ext cx="2388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Travel</a:t>
            </a:r>
          </a:p>
          <a:p>
            <a:pPr algn="ctr"/>
            <a:r>
              <a:rPr lang="en-US" b="1" dirty="0"/>
              <a:t>Chapters 10-12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DD6E16F-A4E8-0740-ADD1-0139EFB60057}"/>
              </a:ext>
            </a:extLst>
          </p:cNvPr>
          <p:cNvSpPr txBox="1"/>
          <p:nvPr/>
        </p:nvSpPr>
        <p:spPr>
          <a:xfrm>
            <a:off x="6754661" y="4234171"/>
            <a:ext cx="2388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Travel</a:t>
            </a:r>
          </a:p>
          <a:p>
            <a:pPr algn="ctr"/>
            <a:r>
              <a:rPr lang="en-US" b="1" dirty="0"/>
              <a:t>Chapters 20-21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7E8F7E1-A320-754C-8969-B590F4234878}"/>
              </a:ext>
            </a:extLst>
          </p:cNvPr>
          <p:cNvSpPr/>
          <p:nvPr/>
        </p:nvSpPr>
        <p:spPr>
          <a:xfrm>
            <a:off x="4230949" y="507267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A8383A8-0718-0A48-8893-E50B41471EBC}"/>
              </a:ext>
            </a:extLst>
          </p:cNvPr>
          <p:cNvSpPr/>
          <p:nvPr/>
        </p:nvSpPr>
        <p:spPr>
          <a:xfrm>
            <a:off x="8077616" y="511140"/>
            <a:ext cx="3717892" cy="2857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399AFFA2-092A-4B9B-BF9F-EB04CD50828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21622316"/>
                  </p:ext>
                </p:extLst>
              </p:nvPr>
            </p:nvGraphicFramePr>
            <p:xfrm>
              <a:off x="2574342" y="4880502"/>
              <a:ext cx="3515552" cy="1977498"/>
            </p:xfrm>
            <a:graphic>
              <a:graphicData uri="http://schemas.microsoft.com/office/powerpoint/2016/slidezoom">
                <pslz:sldZm>
                  <pslz:sldZmObj sldId="291" cId="3063513214">
                    <pslz:zmPr id="{9ADAFB2A-65AA-4984-AB88-E6FF1C31DE8D}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15552" cy="1977498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7" name="Slide Zoom 6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99AFFA2-092A-4B9B-BF9F-EB04CD50828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74342" y="4880502"/>
                <a:ext cx="3515552" cy="1977498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3B7E849C-FC25-42C9-88EE-59B21BC1C3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4869827"/>
                  </p:ext>
                </p:extLst>
              </p:nvPr>
            </p:nvGraphicFramePr>
            <p:xfrm>
              <a:off x="6122395" y="4889468"/>
              <a:ext cx="3521573" cy="1980885"/>
            </p:xfrm>
            <a:graphic>
              <a:graphicData uri="http://schemas.microsoft.com/office/powerpoint/2016/slidezoom">
                <pslz:sldZm>
                  <pslz:sldZmObj sldId="292" cId="979026565">
                    <pslz:zmPr id="{1BE7D0F3-4C3F-4A6A-A704-B3C1F47022D4}" transitionDur="10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21573" cy="198088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8" name="Slide Zoom 17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B7E849C-FC25-42C9-88EE-59B21BC1C3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122395" y="4889468"/>
                <a:ext cx="3521573" cy="198088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7486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– Travel: 10-12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900" y="1600200"/>
            <a:ext cx="824842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Chapters 10-12</a:t>
            </a:r>
          </a:p>
          <a:p>
            <a:r>
              <a:rPr lang="en-US" sz="2400" dirty="0"/>
              <a:t>Cloud lifts from tabernacle</a:t>
            </a:r>
          </a:p>
          <a:p>
            <a:pPr lvl="1"/>
            <a:r>
              <a:rPr lang="en-US" sz="1800" dirty="0"/>
              <a:t>Leads into wilderness</a:t>
            </a:r>
          </a:p>
          <a:p>
            <a:r>
              <a:rPr lang="en-US" sz="2400" dirty="0"/>
              <a:t>People complain against God of hunger and thirst (Chapter 11)</a:t>
            </a:r>
          </a:p>
          <a:p>
            <a:pPr lvl="1"/>
            <a:r>
              <a:rPr lang="en-US" sz="1800" dirty="0"/>
              <a:t>God sends plagues</a:t>
            </a:r>
          </a:p>
          <a:p>
            <a:r>
              <a:rPr lang="en-US" sz="2400" dirty="0"/>
              <a:t>Miriam &amp; Aaron criticize Moses for marrying a Cushite</a:t>
            </a:r>
          </a:p>
          <a:p>
            <a:pPr lvl="1"/>
            <a:r>
              <a:rPr lang="en-US" sz="1800" dirty="0"/>
              <a:t>God punishes Miriam with leprosy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026" name="Picture 2" descr="Image result for miriam prophetess leprous">
            <a:extLst>
              <a:ext uri="{FF2B5EF4-FFF2-40B4-BE49-F238E27FC236}">
                <a16:creationId xmlns:a16="http://schemas.microsoft.com/office/drawing/2014/main" xmlns="" id="{9DF25D60-A38C-49B4-9046-F820E462D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363" y="1422899"/>
            <a:ext cx="2537638" cy="543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5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– Part 2</a:t>
            </a:r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xmlns="" id="{67801660-35A7-4CD4-A154-DADCA0FDD544}"/>
              </a:ext>
            </a:extLst>
          </p:cNvPr>
          <p:cNvSpPr txBox="1">
            <a:spLocks/>
          </p:cNvSpPr>
          <p:nvPr/>
        </p:nvSpPr>
        <p:spPr>
          <a:xfrm>
            <a:off x="6929110" y="1639226"/>
            <a:ext cx="2339558" cy="109696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b="1" dirty="0"/>
              <a:t>Chapters 16-17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 err="1"/>
              <a:t>Korah’s</a:t>
            </a:r>
            <a:r>
              <a:rPr lang="en-US" b="1" dirty="0"/>
              <a:t> rebellion</a:t>
            </a:r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xmlns="" id="{9161BE9C-9018-4702-9472-D1B925A4F8F9}"/>
              </a:ext>
            </a:extLst>
          </p:cNvPr>
          <p:cNvSpPr txBox="1">
            <a:spLocks/>
          </p:cNvSpPr>
          <p:nvPr/>
        </p:nvSpPr>
        <p:spPr>
          <a:xfrm>
            <a:off x="1019867" y="1639226"/>
            <a:ext cx="2583364" cy="1427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Chapters 13-14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Spies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5884430-A469-434F-BB66-048A4A26A72F}"/>
              </a:ext>
            </a:extLst>
          </p:cNvPr>
          <p:cNvSpPr/>
          <p:nvPr/>
        </p:nvSpPr>
        <p:spPr>
          <a:xfrm>
            <a:off x="732552" y="1410122"/>
            <a:ext cx="3157995" cy="13767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ACABF02-080D-4B88-BFCA-586D0D653337}"/>
              </a:ext>
            </a:extLst>
          </p:cNvPr>
          <p:cNvSpPr/>
          <p:nvPr/>
        </p:nvSpPr>
        <p:spPr>
          <a:xfrm>
            <a:off x="6519892" y="1410122"/>
            <a:ext cx="3157995" cy="14765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xmlns="" id="{98BF6961-4652-9341-A387-392729D0B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149" y="2579248"/>
            <a:ext cx="4807192" cy="406359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12 spies sent out to explore Canaan</a:t>
            </a:r>
          </a:p>
          <a:p>
            <a:pPr lvl="1"/>
            <a:r>
              <a:rPr lang="en-US" dirty="0"/>
              <a:t>1 from each tribe</a:t>
            </a:r>
          </a:p>
          <a:p>
            <a:r>
              <a:rPr lang="en-US" dirty="0"/>
              <a:t>10 negative, 2 positive reports</a:t>
            </a:r>
          </a:p>
          <a:p>
            <a:r>
              <a:rPr lang="en-US" dirty="0"/>
              <a:t>2 positive = </a:t>
            </a:r>
            <a:r>
              <a:rPr lang="en-US" b="1" u="sng" dirty="0"/>
              <a:t>Joshua &amp; Caleb</a:t>
            </a:r>
          </a:p>
          <a:p>
            <a:r>
              <a:rPr lang="en-US" dirty="0"/>
              <a:t>Israel weeps from negative reports</a:t>
            </a:r>
          </a:p>
          <a:p>
            <a:pPr lvl="1"/>
            <a:r>
              <a:rPr lang="en-US" dirty="0"/>
              <a:t>Refuse to go to promised land</a:t>
            </a:r>
          </a:p>
          <a:p>
            <a:r>
              <a:rPr lang="en-US" dirty="0"/>
              <a:t>God’s punishment = die in wilderness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xmlns="" id="{52B2FA8F-506D-2B42-B9E3-1F57EDDA4E53}"/>
              </a:ext>
            </a:extLst>
          </p:cNvPr>
          <p:cNvSpPr txBox="1">
            <a:spLocks/>
          </p:cNvSpPr>
          <p:nvPr/>
        </p:nvSpPr>
        <p:spPr>
          <a:xfrm>
            <a:off x="6519892" y="3195783"/>
            <a:ext cx="5134499" cy="28305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Levites accuse Moses of going too far</a:t>
            </a:r>
          </a:p>
          <a:p>
            <a:pPr lvl="1"/>
            <a:r>
              <a:rPr lang="en-US" dirty="0"/>
              <a:t>250 leaders</a:t>
            </a:r>
          </a:p>
          <a:p>
            <a:r>
              <a:rPr lang="en-US" dirty="0"/>
              <a:t>God’s punishment = Earth swallowed men</a:t>
            </a:r>
          </a:p>
          <a:p>
            <a:r>
              <a:rPr lang="en-US" dirty="0"/>
              <a:t>People are angry from punishment</a:t>
            </a:r>
          </a:p>
          <a:p>
            <a:r>
              <a:rPr lang="en-US" dirty="0"/>
              <a:t>God plagues the people and 14.7k die</a:t>
            </a:r>
          </a:p>
          <a:p>
            <a:r>
              <a:rPr lang="en-US" dirty="0"/>
              <a:t>Aaron’s staff buds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20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15" grpId="0" animBg="1"/>
    </p:bld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4873beb7-5857-4685-be1f-d57550cc96cc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Literature 16x9</Template>
  <TotalTime>950</TotalTime>
  <Words>765</Words>
  <Application>Microsoft Macintosh PowerPoint</Application>
  <PresentationFormat>Widescreen</PresentationFormat>
  <Paragraphs>195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Euphemia</vt:lpstr>
      <vt:lpstr>Plantagenet Cherokee</vt:lpstr>
      <vt:lpstr>Wingdings</vt:lpstr>
      <vt:lpstr>Arial</vt:lpstr>
      <vt:lpstr>Academic Literature 16x9</vt:lpstr>
      <vt:lpstr>NUMBERS &amp; DEUTeRONOMY</vt:lpstr>
      <vt:lpstr>Numbers</vt:lpstr>
      <vt:lpstr>PowerPoint Presentation</vt:lpstr>
      <vt:lpstr>Numbers – Part 1</vt:lpstr>
      <vt:lpstr>PowerPoint Presentation</vt:lpstr>
      <vt:lpstr>PowerPoint Presentation</vt:lpstr>
      <vt:lpstr>PowerPoint Presentation</vt:lpstr>
      <vt:lpstr>Numbers – Travel: 10-12</vt:lpstr>
      <vt:lpstr>Numbers – Part 2</vt:lpstr>
      <vt:lpstr>Numbers – Travel: 20-21</vt:lpstr>
      <vt:lpstr>Numbers – Part 3</vt:lpstr>
      <vt:lpstr>Deuteronomy</vt:lpstr>
      <vt:lpstr>PowerPoint Presentation</vt:lpstr>
      <vt:lpstr>Deuteronomy – Part 1</vt:lpstr>
      <vt:lpstr>Deuteronomy – Part 2</vt:lpstr>
      <vt:lpstr>Deuteronomy – Part 3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Exodus &amp; leviticus</dc:title>
  <dc:creator>Arsany Barsoum</dc:creator>
  <cp:lastModifiedBy>Sam Menshawy</cp:lastModifiedBy>
  <cp:revision>106</cp:revision>
  <dcterms:created xsi:type="dcterms:W3CDTF">2019-10-17T23:44:52Z</dcterms:created>
  <dcterms:modified xsi:type="dcterms:W3CDTF">2020-01-28T03:03:42Z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