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2" r:id="rId6"/>
    <p:sldId id="266" r:id="rId7"/>
    <p:sldId id="270" r:id="rId8"/>
    <p:sldId id="264" r:id="rId9"/>
    <p:sldId id="263" r:id="rId10"/>
    <p:sldId id="265" r:id="rId11"/>
    <p:sldId id="267" r:id="rId12"/>
    <p:sldId id="268" r:id="rId13"/>
    <p:sldId id="269" r:id="rId14"/>
    <p:sldId id="271" r:id="rId15"/>
    <p:sldId id="272" r:id="rId16"/>
    <p:sldId id="273" r:id="rId17"/>
    <p:sldId id="274" r:id="rId18"/>
    <p:sldId id="275" r:id="rId19"/>
    <p:sldId id="276" r:id="rId20"/>
    <p:sldId id="277" r:id="rId21"/>
    <p:sldId id="279" r:id="rId22"/>
    <p:sldId id="281" r:id="rId23"/>
    <p:sldId id="278" r:id="rId24"/>
    <p:sldId id="282" r:id="rId25"/>
    <p:sldId id="283" r:id="rId26"/>
    <p:sldId id="284" r:id="rId27"/>
    <p:sldId id="285" r:id="rId28"/>
    <p:sldId id="286" r:id="rId29"/>
    <p:sldId id="287" r:id="rId30"/>
    <p:sldId id="288" r:id="rId31"/>
    <p:sldId id="289"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9"/>
  </p:normalViewPr>
  <p:slideViewPr>
    <p:cSldViewPr snapToGrid="0">
      <p:cViewPr varScale="1">
        <p:scale>
          <a:sx n="105" d="100"/>
          <a:sy n="105" d="100"/>
        </p:scale>
        <p:origin x="84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1145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A1B0BAF7-A743-4852-BB8E-88E1318848C4}" type="datetimeFigureOut">
              <a:rPr lang="en-CA" smtClean="0"/>
              <a:t>2023-01-21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2265393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16541784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13478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989212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090842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11618775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485148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464537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845395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0BAF7-A743-4852-BB8E-88E1318848C4}" type="datetimeFigureOut">
              <a:rPr lang="en-CA" smtClean="0"/>
              <a:t>2023-01-21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1006450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B0BAF7-A743-4852-BB8E-88E1318848C4}" type="datetimeFigureOut">
              <a:rPr lang="en-CA" smtClean="0"/>
              <a:t>2023-01-21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2432868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1B0BAF7-A743-4852-BB8E-88E1318848C4}" type="datetimeFigureOut">
              <a:rPr lang="en-CA" smtClean="0"/>
              <a:t>2023-01-21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2678433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B0BAF7-A743-4852-BB8E-88E1318848C4}" type="datetimeFigureOut">
              <a:rPr lang="en-CA" smtClean="0"/>
              <a:t>2023-01-21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1175432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B0BAF7-A743-4852-BB8E-88E1318848C4}" type="datetimeFigureOut">
              <a:rPr lang="en-CA" smtClean="0"/>
              <a:t>2023-01-21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933312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B0BAF7-A743-4852-BB8E-88E1318848C4}" type="datetimeFigureOut">
              <a:rPr lang="en-CA" smtClean="0"/>
              <a:t>2023-01-21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1902986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B0BAF7-A743-4852-BB8E-88E1318848C4}" type="datetimeFigureOut">
              <a:rPr lang="en-CA" smtClean="0"/>
              <a:t>2023-01-21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2058B00-512C-4209-B8F6-7E4A706B6FFC}" type="slidenum">
              <a:rPr lang="en-CA" smtClean="0"/>
              <a:t>‹#›</a:t>
            </a:fld>
            <a:endParaRPr lang="en-CA"/>
          </a:p>
        </p:txBody>
      </p:sp>
    </p:spTree>
    <p:extLst>
      <p:ext uri="{BB962C8B-B14F-4D97-AF65-F5344CB8AC3E}">
        <p14:creationId xmlns:p14="http://schemas.microsoft.com/office/powerpoint/2010/main" val="1655591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1B0BAF7-A743-4852-BB8E-88E1318848C4}" type="datetimeFigureOut">
              <a:rPr lang="en-CA" smtClean="0"/>
              <a:t>2023-01-21</a:t>
            </a:fld>
            <a:endParaRPr lang="en-CA"/>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CA"/>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A2058B00-512C-4209-B8F6-7E4A706B6FFC}" type="slidenum">
              <a:rPr lang="en-CA" smtClean="0"/>
              <a:t>‹#›</a:t>
            </a:fld>
            <a:endParaRPr lang="en-CA"/>
          </a:p>
        </p:txBody>
      </p:sp>
    </p:spTree>
    <p:extLst>
      <p:ext uri="{BB962C8B-B14F-4D97-AF65-F5344CB8AC3E}">
        <p14:creationId xmlns:p14="http://schemas.microsoft.com/office/powerpoint/2010/main" val="1222822448"/>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en.wikipedia.org/wiki/Mormonism" TargetMode="External"/><Relationship Id="rId2" Type="http://schemas.openxmlformats.org/officeDocument/2006/relationships/hyperlink" Target="https://en.wikipedia.org/wiki/The_Church_of_Jesus_Christ_of_Latter-day_Saints" TargetMode="External"/><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hyperlink" Target="https://en.wikipedia.org/wiki/Mormon_fundamentalis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churchofjesuschrist.org/study/scriptures/nt/james/1?lang=eng" TargetMode="External"/><Relationship Id="rId2" Type="http://schemas.openxmlformats.org/officeDocument/2006/relationships/hyperlink" Target="https://news-ca.churchofjesuschrist.org/article/joseph-smith-and-the-restoration"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news-ca.churchofjesuschrist.org/article/jesus-christ"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www.history.com/topics/us-states/new-york"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92A1C-0327-5D16-E690-595CECFE6B2C}"/>
              </a:ext>
            </a:extLst>
          </p:cNvPr>
          <p:cNvSpPr>
            <a:spLocks noGrp="1"/>
          </p:cNvSpPr>
          <p:nvPr>
            <p:ph type="title"/>
          </p:nvPr>
        </p:nvSpPr>
        <p:spPr>
          <a:xfrm>
            <a:off x="1002484" y="218448"/>
            <a:ext cx="8534400" cy="1507067"/>
          </a:xfrm>
        </p:spPr>
        <p:txBody>
          <a:bodyPr/>
          <a:lstStyle/>
          <a:p>
            <a:r>
              <a:rPr lang="en-CA" dirty="0"/>
              <a:t>The Mormons</a:t>
            </a:r>
          </a:p>
        </p:txBody>
      </p:sp>
      <p:sp>
        <p:nvSpPr>
          <p:cNvPr id="3" name="Content Placeholder 2">
            <a:extLst>
              <a:ext uri="{FF2B5EF4-FFF2-40B4-BE49-F238E27FC236}">
                <a16:creationId xmlns:a16="http://schemas.microsoft.com/office/drawing/2014/main" id="{7EB4C421-08CC-E4C5-2E5C-4ED228DFC5A5}"/>
              </a:ext>
            </a:extLst>
          </p:cNvPr>
          <p:cNvSpPr>
            <a:spLocks noGrp="1"/>
          </p:cNvSpPr>
          <p:nvPr>
            <p:ph sz="half" idx="1"/>
          </p:nvPr>
        </p:nvSpPr>
        <p:spPr>
          <a:xfrm>
            <a:off x="431615" y="3017971"/>
            <a:ext cx="4937655" cy="3615267"/>
          </a:xfrm>
        </p:spPr>
        <p:txBody>
          <a:bodyPr/>
          <a:lstStyle/>
          <a:p>
            <a:endParaRPr lang="en-CA" dirty="0"/>
          </a:p>
        </p:txBody>
      </p:sp>
      <p:sp>
        <p:nvSpPr>
          <p:cNvPr id="4" name="Content Placeholder 3">
            <a:extLst>
              <a:ext uri="{FF2B5EF4-FFF2-40B4-BE49-F238E27FC236}">
                <a16:creationId xmlns:a16="http://schemas.microsoft.com/office/drawing/2014/main" id="{0FF8C368-9580-355F-F889-E3E603587E5F}"/>
              </a:ext>
            </a:extLst>
          </p:cNvPr>
          <p:cNvSpPr>
            <a:spLocks noGrp="1"/>
          </p:cNvSpPr>
          <p:nvPr>
            <p:ph sz="half" idx="2"/>
          </p:nvPr>
        </p:nvSpPr>
        <p:spPr>
          <a:xfrm>
            <a:off x="5798029" y="2928860"/>
            <a:ext cx="4934479" cy="3615266"/>
          </a:xfrm>
        </p:spPr>
        <p:txBody>
          <a:bodyPr/>
          <a:lstStyle/>
          <a:p>
            <a:endParaRPr lang="en-CA" dirty="0"/>
          </a:p>
        </p:txBody>
      </p:sp>
      <p:pic>
        <p:nvPicPr>
          <p:cNvPr id="1026" name="Picture 2">
            <a:extLst>
              <a:ext uri="{FF2B5EF4-FFF2-40B4-BE49-F238E27FC236}">
                <a16:creationId xmlns:a16="http://schemas.microsoft.com/office/drawing/2014/main" id="{030B8FEA-507A-F60B-90A3-320047A55C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8446" y="2545808"/>
            <a:ext cx="7803554" cy="4381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04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13EEC9-8AE5-C44D-6262-BC52F4C8A847}"/>
              </a:ext>
            </a:extLst>
          </p:cNvPr>
          <p:cNvSpPr>
            <a:spLocks noGrp="1"/>
          </p:cNvSpPr>
          <p:nvPr>
            <p:ph type="body" idx="1"/>
          </p:nvPr>
        </p:nvSpPr>
        <p:spPr>
          <a:xfrm>
            <a:off x="684212" y="251717"/>
            <a:ext cx="11086793" cy="5742683"/>
          </a:xfrm>
        </p:spPr>
        <p:txBody>
          <a:bodyPr>
            <a:normAutofit/>
          </a:bodyPr>
          <a:lstStyle/>
          <a:p>
            <a:pPr algn="l"/>
            <a:r>
              <a:rPr lang="en-US" sz="3200" b="1" i="0" u="none" strike="noStrike" baseline="0" dirty="0">
                <a:solidFill>
                  <a:srgbClr val="00000A"/>
                </a:solidFill>
                <a:latin typeface="TimesNewRoman"/>
              </a:rPr>
              <a:t>Consequently, the Mormons are now divided into</a:t>
            </a:r>
          </a:p>
          <a:p>
            <a:pPr algn="l"/>
            <a:r>
              <a:rPr lang="en-US" sz="3200" b="1" i="0" u="none" strike="noStrike" baseline="0" dirty="0">
                <a:solidFill>
                  <a:srgbClr val="00000A"/>
                </a:solidFill>
                <a:latin typeface="TimesNewRoman"/>
              </a:rPr>
              <a:t>two groups: </a:t>
            </a:r>
          </a:p>
          <a:p>
            <a:pPr algn="l"/>
            <a:endParaRPr lang="en-US" sz="3200" b="1" i="0" u="none" strike="noStrike" baseline="0" dirty="0">
              <a:solidFill>
                <a:srgbClr val="00000A"/>
              </a:solidFill>
              <a:latin typeface="TimesNewRoman"/>
            </a:endParaRPr>
          </a:p>
          <a:p>
            <a:pPr algn="l"/>
            <a:r>
              <a:rPr lang="en-US" sz="3200" b="1" i="0" u="none" strike="noStrike" baseline="0" dirty="0">
                <a:solidFill>
                  <a:srgbClr val="00000A"/>
                </a:solidFill>
                <a:latin typeface="TimesNewRoman"/>
              </a:rPr>
              <a:t>- the first big group has its headquarters in Utah </a:t>
            </a:r>
          </a:p>
          <a:p>
            <a:pPr algn="l"/>
            <a:r>
              <a:rPr lang="en-US" sz="3200" b="1" i="0" u="none" strike="noStrike" baseline="0" dirty="0">
                <a:solidFill>
                  <a:srgbClr val="00000A"/>
                </a:solidFill>
                <a:latin typeface="TimesNewRoman"/>
              </a:rPr>
              <a:t>- and the smaller group is established in Missouri. This smaller group kept the book of Joseph Smith and rejected the beliefs shared by the big group. Consequently they became closer to the Protestant Church in their beliefs.</a:t>
            </a:r>
            <a:endParaRPr lang="en-CA" sz="3200" b="1" dirty="0"/>
          </a:p>
        </p:txBody>
      </p:sp>
    </p:spTree>
    <p:extLst>
      <p:ext uri="{BB962C8B-B14F-4D97-AF65-F5344CB8AC3E}">
        <p14:creationId xmlns:p14="http://schemas.microsoft.com/office/powerpoint/2010/main" val="753238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86792-671F-2B46-08BA-52EA973AF91C}"/>
              </a:ext>
            </a:extLst>
          </p:cNvPr>
          <p:cNvSpPr>
            <a:spLocks noGrp="1"/>
          </p:cNvSpPr>
          <p:nvPr>
            <p:ph type="title"/>
          </p:nvPr>
        </p:nvSpPr>
        <p:spPr>
          <a:xfrm>
            <a:off x="1244976" y="41399"/>
            <a:ext cx="8534401" cy="766912"/>
          </a:xfrm>
        </p:spPr>
        <p:txBody>
          <a:bodyPr>
            <a:normAutofit/>
          </a:bodyPr>
          <a:lstStyle/>
          <a:p>
            <a:pPr algn="ctr"/>
            <a:r>
              <a:rPr lang="en-CA" sz="2400" b="1" i="0" u="none" strike="noStrike" baseline="0" dirty="0">
                <a:solidFill>
                  <a:srgbClr val="00000A"/>
                </a:solidFill>
                <a:highlight>
                  <a:srgbClr val="FFFF00"/>
                </a:highlight>
                <a:latin typeface="TimesNewRoman,Bold"/>
              </a:rPr>
              <a:t>The Mormons' Sacred Texts:</a:t>
            </a:r>
            <a:endParaRPr lang="en-CA" sz="4400" dirty="0">
              <a:highlight>
                <a:srgbClr val="FFFF00"/>
              </a:highlight>
            </a:endParaRPr>
          </a:p>
        </p:txBody>
      </p:sp>
      <p:sp>
        <p:nvSpPr>
          <p:cNvPr id="3" name="Text Placeholder 2">
            <a:extLst>
              <a:ext uri="{FF2B5EF4-FFF2-40B4-BE49-F238E27FC236}">
                <a16:creationId xmlns:a16="http://schemas.microsoft.com/office/drawing/2014/main" id="{009D5ACC-EB35-B3C2-98A1-597E5B5DBD93}"/>
              </a:ext>
            </a:extLst>
          </p:cNvPr>
          <p:cNvSpPr>
            <a:spLocks noGrp="1"/>
          </p:cNvSpPr>
          <p:nvPr>
            <p:ph type="body" idx="1"/>
          </p:nvPr>
        </p:nvSpPr>
        <p:spPr>
          <a:xfrm>
            <a:off x="684212" y="863881"/>
            <a:ext cx="11228247" cy="5668269"/>
          </a:xfrm>
        </p:spPr>
        <p:txBody>
          <a:bodyPr>
            <a:normAutofit lnSpcReduction="10000"/>
          </a:bodyPr>
          <a:lstStyle/>
          <a:p>
            <a:pPr marL="457200" indent="-457200" algn="l">
              <a:buAutoNum type="arabicPeriod"/>
            </a:pPr>
            <a:r>
              <a:rPr lang="en-US" sz="2000" b="1" i="0" u="none" strike="noStrike" baseline="0" dirty="0">
                <a:solidFill>
                  <a:srgbClr val="00000A"/>
                </a:solidFill>
                <a:latin typeface="TimesNewRoman"/>
              </a:rPr>
              <a:t>The Book of Mormons: Is considered more important than the Holy Bible. This book also says that the Native Americans belong to the ancient Hebrew people and that Jesus Christ came to America after His resurrection in order to preach the Bible to those who came from Israel.</a:t>
            </a:r>
          </a:p>
          <a:p>
            <a:pPr marL="457200" indent="-457200" algn="l">
              <a:buAutoNum type="arabicPeriod"/>
            </a:pPr>
            <a:endParaRPr lang="en-US" sz="2000" b="1" i="0" u="none" strike="noStrike" baseline="0" dirty="0">
              <a:solidFill>
                <a:srgbClr val="00000A"/>
              </a:solidFill>
              <a:latin typeface="TimesNewRoman"/>
            </a:endParaRPr>
          </a:p>
          <a:p>
            <a:pPr algn="l"/>
            <a:r>
              <a:rPr lang="en-US" sz="2000" b="1" i="0" u="none" strike="noStrike" baseline="0" dirty="0">
                <a:solidFill>
                  <a:srgbClr val="00000A"/>
                </a:solidFill>
                <a:latin typeface="TimesNewRoman"/>
              </a:rPr>
              <a:t>2. The Book of Doctrine and Covenants: Which was written by Joseph Smith, contains the divine visions</a:t>
            </a:r>
          </a:p>
          <a:p>
            <a:pPr algn="l"/>
            <a:r>
              <a:rPr lang="en-CA" sz="2000" b="1" i="0" u="none" strike="noStrike" baseline="0" dirty="0">
                <a:solidFill>
                  <a:srgbClr val="00000A"/>
                </a:solidFill>
                <a:latin typeface="TimesNewRoman"/>
              </a:rPr>
              <a:t>that God gave him.</a:t>
            </a:r>
          </a:p>
          <a:p>
            <a:pPr algn="l"/>
            <a:endParaRPr lang="en-CA" sz="2000" b="1" i="0" u="none" strike="noStrike" baseline="0" dirty="0">
              <a:solidFill>
                <a:srgbClr val="00000A"/>
              </a:solidFill>
              <a:latin typeface="TimesNewRoman"/>
            </a:endParaRPr>
          </a:p>
          <a:p>
            <a:pPr algn="l"/>
            <a:r>
              <a:rPr lang="en-US" sz="2000" b="1" i="0" u="none" strike="noStrike" baseline="0" dirty="0">
                <a:solidFill>
                  <a:srgbClr val="00000A"/>
                </a:solidFill>
                <a:latin typeface="TimesNewRoman"/>
              </a:rPr>
              <a:t>3. The Book of The Pearl of Great Price: This book contains Joseph Smith articles regarding faith and his</a:t>
            </a:r>
          </a:p>
          <a:p>
            <a:pPr algn="l"/>
            <a:r>
              <a:rPr lang="en-US" sz="2000" b="1" i="0" u="none" strike="noStrike" baseline="0" dirty="0">
                <a:solidFill>
                  <a:srgbClr val="00000A"/>
                </a:solidFill>
                <a:latin typeface="TimesNewRoman"/>
              </a:rPr>
              <a:t>personal life. </a:t>
            </a:r>
          </a:p>
          <a:p>
            <a:pPr algn="l"/>
            <a:endParaRPr lang="en-US" sz="2000" b="1" dirty="0">
              <a:solidFill>
                <a:srgbClr val="00000A"/>
              </a:solidFill>
              <a:latin typeface="TimesNewRoman"/>
            </a:endParaRPr>
          </a:p>
          <a:p>
            <a:pPr algn="l"/>
            <a:r>
              <a:rPr lang="en-US" sz="2000" b="1" i="0" u="none" strike="noStrike" baseline="0" dirty="0">
                <a:solidFill>
                  <a:srgbClr val="00000A"/>
                </a:solidFill>
                <a:latin typeface="TimesNewRoman"/>
              </a:rPr>
              <a:t>4. The Corrected Holy Bible: It is the version that includes the changes made by Joseph Smith done under</a:t>
            </a:r>
          </a:p>
          <a:p>
            <a:pPr algn="l"/>
            <a:r>
              <a:rPr lang="en-US" sz="2000" b="1" i="0" u="none" strike="noStrike" baseline="0" dirty="0">
                <a:solidFill>
                  <a:srgbClr val="00000A"/>
                </a:solidFill>
                <a:latin typeface="TimesNewRoman"/>
              </a:rPr>
              <a:t>the guidance of the divine visions he received from God.</a:t>
            </a:r>
            <a:endParaRPr lang="en-CA" sz="2000" b="1" dirty="0"/>
          </a:p>
        </p:txBody>
      </p:sp>
    </p:spTree>
    <p:extLst>
      <p:ext uri="{BB962C8B-B14F-4D97-AF65-F5344CB8AC3E}">
        <p14:creationId xmlns:p14="http://schemas.microsoft.com/office/powerpoint/2010/main" val="3169309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30-9761-5FD9-2D2B-BA26EB9EC282}"/>
              </a:ext>
            </a:extLst>
          </p:cNvPr>
          <p:cNvSpPr>
            <a:spLocks noGrp="1"/>
          </p:cNvSpPr>
          <p:nvPr>
            <p:ph type="title"/>
          </p:nvPr>
        </p:nvSpPr>
        <p:spPr>
          <a:xfrm>
            <a:off x="684210" y="0"/>
            <a:ext cx="10869562" cy="888158"/>
          </a:xfrm>
        </p:spPr>
        <p:txBody>
          <a:bodyPr>
            <a:normAutofit/>
          </a:bodyPr>
          <a:lstStyle/>
          <a:p>
            <a:pPr algn="ctr"/>
            <a:r>
              <a:rPr lang="en-CA" sz="3200" b="1" i="0" u="none" strike="noStrike" baseline="0" dirty="0">
                <a:solidFill>
                  <a:srgbClr val="00000A"/>
                </a:solidFill>
                <a:highlight>
                  <a:srgbClr val="FFFF00"/>
                </a:highlight>
                <a:latin typeface="TimesNewRoman,Bold"/>
              </a:rPr>
              <a:t>Are the Mormons Christians?</a:t>
            </a:r>
            <a:endParaRPr lang="en-CA" sz="5400" dirty="0">
              <a:highlight>
                <a:srgbClr val="FFFF00"/>
              </a:highlight>
            </a:endParaRPr>
          </a:p>
        </p:txBody>
      </p:sp>
      <p:sp>
        <p:nvSpPr>
          <p:cNvPr id="3" name="Text Placeholder 2">
            <a:extLst>
              <a:ext uri="{FF2B5EF4-FFF2-40B4-BE49-F238E27FC236}">
                <a16:creationId xmlns:a16="http://schemas.microsoft.com/office/drawing/2014/main" id="{5B4EAF62-8ABC-01E6-BA5B-C615F1C240A8}"/>
              </a:ext>
            </a:extLst>
          </p:cNvPr>
          <p:cNvSpPr>
            <a:spLocks noGrp="1"/>
          </p:cNvSpPr>
          <p:nvPr>
            <p:ph type="body" idx="1"/>
          </p:nvPr>
        </p:nvSpPr>
        <p:spPr>
          <a:xfrm>
            <a:off x="684213" y="888158"/>
            <a:ext cx="11091844" cy="5106242"/>
          </a:xfrm>
        </p:spPr>
        <p:txBody>
          <a:bodyPr>
            <a:normAutofit/>
          </a:bodyPr>
          <a:lstStyle/>
          <a:p>
            <a:pPr algn="l"/>
            <a:r>
              <a:rPr lang="en-US" sz="2800" b="1" i="0" u="none" strike="noStrike" baseline="0" dirty="0">
                <a:solidFill>
                  <a:srgbClr val="00000A"/>
                </a:solidFill>
                <a:latin typeface="TimesNewRoman"/>
              </a:rPr>
              <a:t>The Mormons consider themselves Christians. They even think that they are the only real Christians in</a:t>
            </a:r>
          </a:p>
          <a:p>
            <a:pPr algn="l"/>
            <a:r>
              <a:rPr lang="en-US" sz="2800" b="1" i="0" u="none" strike="noStrike" baseline="0" dirty="0">
                <a:solidFill>
                  <a:srgbClr val="00000A"/>
                </a:solidFill>
                <a:latin typeface="TimesNewRoman"/>
              </a:rPr>
              <a:t>the world with a true religion. But in reality, they are not Christians because:</a:t>
            </a:r>
          </a:p>
          <a:p>
            <a:pPr marL="285750" indent="-285750" algn="l">
              <a:buFontTx/>
              <a:buChar char="-"/>
            </a:pPr>
            <a:r>
              <a:rPr lang="en-US" sz="2800" b="1" i="0" u="none" strike="noStrike" baseline="0" dirty="0">
                <a:solidFill>
                  <a:srgbClr val="00000A"/>
                </a:solidFill>
                <a:latin typeface="TimesNewRoman"/>
              </a:rPr>
              <a:t>they reject all the fundamental beliefs of Christianity. </a:t>
            </a:r>
          </a:p>
          <a:p>
            <a:pPr marL="285750" indent="-285750" algn="l">
              <a:buFontTx/>
              <a:buChar char="-"/>
            </a:pPr>
            <a:r>
              <a:rPr lang="en-US" sz="2800" b="1" i="0" u="none" strike="noStrike" baseline="0" dirty="0">
                <a:solidFill>
                  <a:srgbClr val="00000A"/>
                </a:solidFill>
                <a:latin typeface="TimesNewRoman"/>
              </a:rPr>
              <a:t>They reject the traditional concept of the nature of God which is </a:t>
            </a:r>
            <a:r>
              <a:rPr lang="en-US" sz="2800" b="1" dirty="0">
                <a:solidFill>
                  <a:srgbClr val="00000A"/>
                </a:solidFill>
                <a:latin typeface="TimesNewRoman"/>
              </a:rPr>
              <a:t>s</a:t>
            </a:r>
            <a:r>
              <a:rPr lang="en-US" sz="2800" b="1" i="0" u="none" strike="noStrike" baseline="0" dirty="0">
                <a:solidFill>
                  <a:srgbClr val="00000A"/>
                </a:solidFill>
                <a:latin typeface="TimesNewRoman"/>
              </a:rPr>
              <a:t>hared by the other Christian churches. </a:t>
            </a:r>
          </a:p>
          <a:p>
            <a:pPr marL="285750" indent="-285750" algn="l">
              <a:buFontTx/>
              <a:buChar char="-"/>
            </a:pPr>
            <a:r>
              <a:rPr lang="en-US" sz="2800" b="1" i="0" u="none" strike="noStrike" baseline="0" dirty="0">
                <a:solidFill>
                  <a:srgbClr val="00000A"/>
                </a:solidFill>
                <a:latin typeface="TimesNewRoman"/>
              </a:rPr>
              <a:t>They also reject the concept of the nature of Jesus Christ, the principle of the trinity, the existence of the original sin, human salvation through the blood of Christ and the Kingdom of Heaven.</a:t>
            </a:r>
            <a:endParaRPr lang="en-CA" sz="2800" b="1" dirty="0"/>
          </a:p>
        </p:txBody>
      </p:sp>
    </p:spTree>
    <p:extLst>
      <p:ext uri="{BB962C8B-B14F-4D97-AF65-F5344CB8AC3E}">
        <p14:creationId xmlns:p14="http://schemas.microsoft.com/office/powerpoint/2010/main" val="2880537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2F67C-2DBD-63F4-6B3F-6359F1BF4493}"/>
              </a:ext>
            </a:extLst>
          </p:cNvPr>
          <p:cNvSpPr>
            <a:spLocks noGrp="1"/>
          </p:cNvSpPr>
          <p:nvPr>
            <p:ph type="title"/>
          </p:nvPr>
        </p:nvSpPr>
        <p:spPr>
          <a:xfrm>
            <a:off x="684212" y="161661"/>
            <a:ext cx="6939213" cy="4687741"/>
          </a:xfrm>
        </p:spPr>
        <p:txBody>
          <a:bodyPr/>
          <a:lstStyle/>
          <a:p>
            <a:r>
              <a:rPr lang="en-US" sz="1800" b="1" i="0" u="none" strike="noStrike" baseline="0" dirty="0">
                <a:solidFill>
                  <a:srgbClr val="00000A"/>
                </a:solidFill>
                <a:latin typeface="TimesNewRoman,Bold"/>
              </a:rPr>
              <a:t>Some of their beliefs and the answers to frequently asked questions.</a:t>
            </a:r>
            <a:endParaRPr lang="en-CA" dirty="0"/>
          </a:p>
        </p:txBody>
      </p:sp>
      <p:pic>
        <p:nvPicPr>
          <p:cNvPr id="5122" name="Picture 2" descr="What is a good question? | Dragonfly Training">
            <a:extLst>
              <a:ext uri="{FF2B5EF4-FFF2-40B4-BE49-F238E27FC236}">
                <a16:creationId xmlns:a16="http://schemas.microsoft.com/office/drawing/2014/main" id="{4CF2D15F-D523-E443-6B3F-AB9A803949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1938" y="1767155"/>
            <a:ext cx="5090846" cy="5090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374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C01F5-CEC8-F19D-4243-AADB5D2607F6}"/>
              </a:ext>
            </a:extLst>
          </p:cNvPr>
          <p:cNvSpPr>
            <a:spLocks noGrp="1"/>
          </p:cNvSpPr>
          <p:nvPr>
            <p:ph type="title"/>
          </p:nvPr>
        </p:nvSpPr>
        <p:spPr>
          <a:xfrm>
            <a:off x="350784" y="430396"/>
            <a:ext cx="11167625" cy="6142170"/>
          </a:xfrm>
        </p:spPr>
        <p:txBody>
          <a:bodyPr>
            <a:normAutofit/>
          </a:bodyPr>
          <a:lstStyle/>
          <a:p>
            <a:r>
              <a:rPr lang="en-US" sz="2400" b="1" i="0" u="none" strike="noStrike" baseline="0" dirty="0">
                <a:solidFill>
                  <a:srgbClr val="00000A"/>
                </a:solidFill>
                <a:latin typeface="Symbol" panose="05050102010706020507" pitchFamily="18" charset="2"/>
              </a:rPr>
              <a:t>• </a:t>
            </a:r>
            <a:r>
              <a:rPr lang="en-US" sz="2400" b="1" i="0" u="none" strike="noStrike" baseline="0" dirty="0">
                <a:solidFill>
                  <a:srgbClr val="00000A"/>
                </a:solidFill>
                <a:latin typeface="TimesNewRoman"/>
              </a:rPr>
              <a:t>The possibility of the extension of the Bible and the vision according to the Mormons.</a:t>
            </a:r>
            <a:br>
              <a:rPr lang="en-US" sz="2400" b="1" i="0" u="none" strike="noStrike" baseline="0" dirty="0">
                <a:solidFill>
                  <a:srgbClr val="00000A"/>
                </a:solidFill>
                <a:latin typeface="TimesNewRoman"/>
              </a:rPr>
            </a:br>
            <a:br>
              <a:rPr lang="en-US" sz="2400" b="1" i="0" u="none" strike="noStrike" baseline="0" dirty="0">
                <a:solidFill>
                  <a:srgbClr val="00000A"/>
                </a:solidFill>
                <a:latin typeface="TimesNewRoman"/>
              </a:rPr>
            </a:br>
            <a:r>
              <a:rPr lang="en-US" sz="2400" b="1" i="0" u="none" strike="noStrike" baseline="0" dirty="0">
                <a:solidFill>
                  <a:srgbClr val="00000A"/>
                </a:solidFill>
                <a:latin typeface="Symbol" panose="05050102010706020507" pitchFamily="18" charset="2"/>
              </a:rPr>
              <a:t>• </a:t>
            </a:r>
            <a:r>
              <a:rPr lang="en-US" sz="2400" i="0" u="none" strike="noStrike" baseline="0" dirty="0">
                <a:solidFill>
                  <a:srgbClr val="00000A"/>
                </a:solidFill>
                <a:latin typeface="TimesNewRoman"/>
              </a:rPr>
              <a:t>The Mormons say that God will continue giving visions to humans and will speak to them. According to them it is possible to add to the bible as they have added the visions of Joseph </a:t>
            </a:r>
            <a:r>
              <a:rPr lang="en-CA" sz="2400" i="0" u="none" strike="noStrike" baseline="0" dirty="0">
                <a:solidFill>
                  <a:srgbClr val="00000A"/>
                </a:solidFill>
                <a:latin typeface="TimesNewRoman"/>
              </a:rPr>
              <a:t>Smith and his writings.</a:t>
            </a:r>
            <a:br>
              <a:rPr lang="en-CA" sz="2400" i="0" u="none" strike="noStrike" baseline="0" dirty="0">
                <a:solidFill>
                  <a:srgbClr val="00000A"/>
                </a:solidFill>
                <a:latin typeface="TimesNewRoman"/>
              </a:rPr>
            </a:br>
            <a:r>
              <a:rPr lang="en-CA" sz="2400" b="1" i="0" u="none" strike="noStrike" baseline="0" dirty="0">
                <a:solidFill>
                  <a:srgbClr val="00000A"/>
                </a:solidFill>
                <a:highlight>
                  <a:srgbClr val="FFFF00"/>
                </a:highlight>
                <a:latin typeface="TimesNewRoman,Bold"/>
              </a:rPr>
              <a:t>The Answer:</a:t>
            </a:r>
            <a:br>
              <a:rPr lang="en-CA" sz="2400" b="1" i="0" u="none" strike="noStrike" baseline="0" dirty="0">
                <a:solidFill>
                  <a:srgbClr val="00000A"/>
                </a:solidFill>
                <a:highlight>
                  <a:srgbClr val="FFFF00"/>
                </a:highlight>
                <a:latin typeface="TimesNewRoman,Bold"/>
              </a:rPr>
            </a:br>
            <a:br>
              <a:rPr lang="en-CA" sz="2400" b="1" i="0" u="none" strike="noStrike" baseline="0" dirty="0">
                <a:solidFill>
                  <a:srgbClr val="00000A"/>
                </a:solidFill>
                <a:latin typeface="TimesNewRoman,Bold"/>
              </a:rPr>
            </a:br>
            <a:r>
              <a:rPr lang="en-US" sz="2400" b="1" i="0" u="none" strike="noStrike" baseline="0" dirty="0">
                <a:solidFill>
                  <a:srgbClr val="00000A"/>
                </a:solidFill>
                <a:latin typeface="Symbol" panose="05050102010706020507" pitchFamily="18" charset="2"/>
              </a:rPr>
              <a:t>• </a:t>
            </a:r>
            <a:r>
              <a:rPr lang="en-US" sz="2400" b="1" i="0" u="none" strike="noStrike" baseline="0" dirty="0">
                <a:solidFill>
                  <a:srgbClr val="00000A"/>
                </a:solidFill>
                <a:latin typeface="TimesNewRoman"/>
              </a:rPr>
              <a:t>“From Jerusalem and round about to Illyricum I have fully preached the Gospel of Christ”</a:t>
            </a:r>
            <a:br>
              <a:rPr lang="en-US" sz="2400" b="1" i="0" u="none" strike="noStrike" baseline="0" dirty="0">
                <a:solidFill>
                  <a:srgbClr val="00000A"/>
                </a:solidFill>
                <a:latin typeface="TimesNewRoman"/>
              </a:rPr>
            </a:br>
            <a:r>
              <a:rPr lang="en-CA" sz="2400" b="1" i="0" u="none" strike="noStrike" baseline="0" dirty="0">
                <a:solidFill>
                  <a:srgbClr val="00000A"/>
                </a:solidFill>
                <a:latin typeface="TimesNewRoman"/>
              </a:rPr>
              <a:t>(Romans 15:19).</a:t>
            </a:r>
            <a:br>
              <a:rPr lang="en-CA" sz="2400" b="1" i="0" u="none" strike="noStrike" baseline="0" dirty="0">
                <a:solidFill>
                  <a:srgbClr val="00000A"/>
                </a:solidFill>
                <a:latin typeface="TimesNewRoman"/>
              </a:rPr>
            </a:br>
            <a:br>
              <a:rPr lang="en-CA" sz="2400" b="1" i="0" u="none" strike="noStrike" baseline="0" dirty="0">
                <a:solidFill>
                  <a:srgbClr val="00000A"/>
                </a:solidFill>
                <a:latin typeface="TimesNewRoman"/>
              </a:rPr>
            </a:br>
            <a:r>
              <a:rPr lang="en-US" sz="2400" b="1" i="0" u="none" strike="noStrike" baseline="0" dirty="0">
                <a:solidFill>
                  <a:srgbClr val="00000A"/>
                </a:solidFill>
                <a:latin typeface="Symbol" panose="05050102010706020507" pitchFamily="18" charset="2"/>
              </a:rPr>
              <a:t>• </a:t>
            </a:r>
            <a:r>
              <a:rPr lang="en-US" sz="2400" b="1" i="0" u="none" strike="noStrike" baseline="0" dirty="0">
                <a:solidFill>
                  <a:srgbClr val="00000A"/>
                </a:solidFill>
                <a:latin typeface="TimesNewRoman"/>
              </a:rPr>
              <a:t>“I found it necessary to write to you exhorting you to contend earnestly for the faith which was once for all delivered to the Saints.” (Jude 3).</a:t>
            </a:r>
            <a:endParaRPr lang="en-CA" sz="4400" b="1" dirty="0"/>
          </a:p>
        </p:txBody>
      </p:sp>
    </p:spTree>
    <p:extLst>
      <p:ext uri="{BB962C8B-B14F-4D97-AF65-F5344CB8AC3E}">
        <p14:creationId xmlns:p14="http://schemas.microsoft.com/office/powerpoint/2010/main" val="19023628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9E03C-F2A9-9D67-5E9B-74964C513B5F}"/>
              </a:ext>
            </a:extLst>
          </p:cNvPr>
          <p:cNvSpPr>
            <a:spLocks noGrp="1"/>
          </p:cNvSpPr>
          <p:nvPr>
            <p:ph type="title"/>
          </p:nvPr>
        </p:nvSpPr>
        <p:spPr>
          <a:xfrm>
            <a:off x="684211" y="2006599"/>
            <a:ext cx="11314132" cy="4621537"/>
          </a:xfrm>
        </p:spPr>
        <p:txBody>
          <a:bodyPr>
            <a:noAutofit/>
          </a:bodyPr>
          <a:lstStyle/>
          <a:p>
            <a:r>
              <a:rPr lang="en-US" sz="3200" b="1" i="0" u="none" strike="noStrike" baseline="0" dirty="0">
                <a:solidFill>
                  <a:srgbClr val="00000A"/>
                </a:solidFill>
                <a:highlight>
                  <a:srgbClr val="FFFF00"/>
                </a:highlight>
                <a:latin typeface="TimesNewRoman,Bold"/>
              </a:rPr>
              <a:t>Creation According to the Mormons:</a:t>
            </a:r>
            <a:br>
              <a:rPr lang="en-US" sz="3200" b="1" i="0" u="none" strike="noStrike" baseline="0" dirty="0">
                <a:solidFill>
                  <a:srgbClr val="00000A"/>
                </a:solidFill>
                <a:latin typeface="TimesNewRoman,Bold"/>
              </a:rPr>
            </a:br>
            <a:r>
              <a:rPr lang="en-US" sz="2800" b="0" i="0" u="none" strike="noStrike" baseline="0" dirty="0">
                <a:solidFill>
                  <a:srgbClr val="00000A"/>
                </a:solidFill>
                <a:latin typeface="TimesNewRoman"/>
              </a:rPr>
              <a:t>The gods prepared for the creation of heaven and earth with the leadership of a chief of the committee</a:t>
            </a:r>
            <a:br>
              <a:rPr lang="en-US" sz="2800" b="0" i="0" u="none" strike="noStrike" baseline="0" dirty="0">
                <a:solidFill>
                  <a:srgbClr val="00000A"/>
                </a:solidFill>
                <a:latin typeface="TimesNewRoman"/>
              </a:rPr>
            </a:br>
            <a:r>
              <a:rPr lang="en-CA" sz="2800" b="0" i="0" u="none" strike="noStrike" baseline="0" dirty="0">
                <a:solidFill>
                  <a:srgbClr val="00000A"/>
                </a:solidFill>
                <a:latin typeface="TimesNewRoman"/>
              </a:rPr>
              <a:t>of gods.</a:t>
            </a:r>
            <a:br>
              <a:rPr lang="en-CA" sz="2800" b="0" i="0" u="none" strike="noStrike" baseline="0" dirty="0">
                <a:solidFill>
                  <a:srgbClr val="00000A"/>
                </a:solidFill>
                <a:latin typeface="TimesNewRoman"/>
              </a:rPr>
            </a:br>
            <a:r>
              <a:rPr lang="en-CA" sz="3200" b="1" i="0" u="none" strike="noStrike" baseline="0" dirty="0">
                <a:solidFill>
                  <a:srgbClr val="00000A"/>
                </a:solidFill>
                <a:highlight>
                  <a:srgbClr val="FFFF00"/>
                </a:highlight>
                <a:latin typeface="TimesNewRoman,Bold"/>
              </a:rPr>
              <a:t>The Answer:</a:t>
            </a:r>
            <a:br>
              <a:rPr lang="en-CA" sz="3200" b="1" i="0" u="none" strike="noStrike" baseline="0" dirty="0">
                <a:solidFill>
                  <a:srgbClr val="00000A"/>
                </a:solidFill>
                <a:latin typeface="TimesNewRoman,Bold"/>
              </a:rPr>
            </a:br>
            <a:r>
              <a:rPr lang="en-US" sz="2800" b="0" i="0" u="none" strike="noStrike" baseline="0" dirty="0">
                <a:solidFill>
                  <a:srgbClr val="00000A"/>
                </a:solidFill>
                <a:latin typeface="Symbol" panose="05050102010706020507" pitchFamily="18" charset="2"/>
              </a:rPr>
              <a:t>• </a:t>
            </a:r>
            <a:r>
              <a:rPr lang="en-US" sz="2800" b="0" i="0" u="none" strike="noStrike" baseline="0" dirty="0">
                <a:solidFill>
                  <a:srgbClr val="00000A"/>
                </a:solidFill>
                <a:latin typeface="TimesNewRoman"/>
              </a:rPr>
              <a:t>“In the beginning God created the heavens and the earth.” (Genesis 1:1).</a:t>
            </a:r>
            <a:br>
              <a:rPr lang="en-US" sz="2800" b="0" i="0" u="none" strike="noStrike" baseline="0" dirty="0">
                <a:solidFill>
                  <a:srgbClr val="00000A"/>
                </a:solidFill>
                <a:latin typeface="TimesNewRoman"/>
              </a:rPr>
            </a:br>
            <a:br>
              <a:rPr lang="en-US" sz="2800" b="0" i="0" u="none" strike="noStrike" baseline="0" dirty="0">
                <a:solidFill>
                  <a:srgbClr val="00000A"/>
                </a:solidFill>
                <a:latin typeface="TimesNewRoman"/>
              </a:rPr>
            </a:br>
            <a:r>
              <a:rPr lang="en-US" sz="2800" b="0" i="0" u="none" strike="noStrike" baseline="0" dirty="0">
                <a:solidFill>
                  <a:srgbClr val="00000A"/>
                </a:solidFill>
                <a:latin typeface="Symbol" panose="05050102010706020507" pitchFamily="18" charset="2"/>
              </a:rPr>
              <a:t>• </a:t>
            </a:r>
            <a:r>
              <a:rPr lang="en-US" sz="2800" b="0" i="0" u="none" strike="noStrike" baseline="0" dirty="0">
                <a:solidFill>
                  <a:srgbClr val="00000A"/>
                </a:solidFill>
                <a:latin typeface="TimesNewRoman"/>
              </a:rPr>
              <a:t>“You alone are the Lord; You have made heaven, the heaven of heavens, with all their host, the</a:t>
            </a:r>
            <a:br>
              <a:rPr lang="en-US" sz="2800" b="0" i="0" u="none" strike="noStrike" baseline="0" dirty="0">
                <a:solidFill>
                  <a:srgbClr val="00000A"/>
                </a:solidFill>
                <a:latin typeface="TimesNewRoman"/>
              </a:rPr>
            </a:br>
            <a:r>
              <a:rPr lang="en-US" sz="2800" b="0" i="0" u="none" strike="noStrike" baseline="0" dirty="0">
                <a:solidFill>
                  <a:srgbClr val="00000A"/>
                </a:solidFill>
                <a:latin typeface="TimesNewRoman"/>
              </a:rPr>
              <a:t>earth and all things on it, the seas and all that is in them, and you preserve them all. The host of</a:t>
            </a:r>
            <a:br>
              <a:rPr lang="en-US" sz="2800" b="0" i="0" u="none" strike="noStrike" baseline="0" dirty="0">
                <a:solidFill>
                  <a:srgbClr val="00000A"/>
                </a:solidFill>
                <a:latin typeface="TimesNewRoman"/>
              </a:rPr>
            </a:br>
            <a:r>
              <a:rPr lang="en-US" sz="2800" b="0" i="0" u="none" strike="noStrike" baseline="0" dirty="0">
                <a:solidFill>
                  <a:srgbClr val="00000A"/>
                </a:solidFill>
                <a:latin typeface="TimesNewRoman"/>
              </a:rPr>
              <a:t>heaven worships You.” (Nehemiah 9:6).</a:t>
            </a:r>
            <a:endParaRPr lang="en-CA" sz="2800" dirty="0"/>
          </a:p>
        </p:txBody>
      </p:sp>
    </p:spTree>
    <p:extLst>
      <p:ext uri="{BB962C8B-B14F-4D97-AF65-F5344CB8AC3E}">
        <p14:creationId xmlns:p14="http://schemas.microsoft.com/office/powerpoint/2010/main" val="237754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4B17F-97B3-A05F-3414-F4FC80A61C0E}"/>
              </a:ext>
            </a:extLst>
          </p:cNvPr>
          <p:cNvSpPr>
            <a:spLocks noGrp="1"/>
          </p:cNvSpPr>
          <p:nvPr>
            <p:ph type="title"/>
          </p:nvPr>
        </p:nvSpPr>
        <p:spPr>
          <a:xfrm>
            <a:off x="810510" y="1112407"/>
            <a:ext cx="11304028" cy="4459875"/>
          </a:xfrm>
        </p:spPr>
        <p:txBody>
          <a:bodyPr>
            <a:normAutofit fontScale="90000"/>
          </a:bodyPr>
          <a:lstStyle/>
          <a:p>
            <a:br>
              <a:rPr lang="en-CA" sz="1800" b="0" i="0" u="none" strike="noStrike" baseline="0" dirty="0">
                <a:solidFill>
                  <a:srgbClr val="00000A"/>
                </a:solidFill>
                <a:latin typeface="TimesNewRoman"/>
              </a:rPr>
            </a:br>
            <a:br>
              <a:rPr lang="en-US" sz="2800" i="0" u="none" strike="noStrike" baseline="0" dirty="0">
                <a:solidFill>
                  <a:srgbClr val="00000A"/>
                </a:solidFill>
                <a:latin typeface="TimesNewRoman,Bold"/>
              </a:rPr>
            </a:br>
            <a:r>
              <a:rPr lang="en-US" sz="2800" i="0" u="none" strike="noStrike" baseline="0" dirty="0">
                <a:solidFill>
                  <a:srgbClr val="00000A"/>
                </a:solidFill>
                <a:latin typeface="TimesNewRoman"/>
              </a:rPr>
              <a:t>There are many gods. They have a temple, which is the temple of gods, and they have a chief.</a:t>
            </a:r>
            <a:br>
              <a:rPr lang="en-US" sz="2800" i="0" u="none" strike="noStrike" baseline="0" dirty="0">
                <a:solidFill>
                  <a:srgbClr val="00000A"/>
                </a:solidFill>
                <a:latin typeface="TimesNewRoman"/>
              </a:rPr>
            </a:br>
            <a:br>
              <a:rPr lang="en-US" sz="2800" i="0" u="none" strike="noStrike" baseline="0" dirty="0">
                <a:solidFill>
                  <a:srgbClr val="00000A"/>
                </a:solidFill>
                <a:latin typeface="TimesNewRoman"/>
              </a:rPr>
            </a:br>
            <a:r>
              <a:rPr lang="en-CA" sz="2800" i="0" u="none" strike="noStrike" baseline="0" dirty="0">
                <a:solidFill>
                  <a:srgbClr val="00000A"/>
                </a:solidFill>
                <a:highlight>
                  <a:srgbClr val="FFFF00"/>
                </a:highlight>
                <a:latin typeface="TimesNewRoman,Bold"/>
              </a:rPr>
              <a:t>The Answer:</a:t>
            </a:r>
            <a:br>
              <a:rPr lang="en-CA" sz="2800" i="0" u="none" strike="noStrike" baseline="0" dirty="0">
                <a:solidFill>
                  <a:srgbClr val="00000A"/>
                </a:solidFill>
                <a:highlight>
                  <a:srgbClr val="FFFF00"/>
                </a:highlight>
                <a:latin typeface="TimesNewRoman,Bold"/>
              </a:rPr>
            </a:br>
            <a:br>
              <a:rPr lang="en-CA" sz="2800" i="0" u="none" strike="noStrike" baseline="0" dirty="0">
                <a:solidFill>
                  <a:srgbClr val="00000A"/>
                </a:solidFill>
                <a:latin typeface="TimesNewRoman,Bold"/>
              </a:rPr>
            </a:br>
            <a:r>
              <a:rPr lang="en-US" sz="2800" i="0" u="none" strike="noStrike" baseline="0" dirty="0">
                <a:solidFill>
                  <a:srgbClr val="00000A"/>
                </a:solidFill>
                <a:latin typeface="Symbol" panose="05050102010706020507" pitchFamily="18" charset="2"/>
              </a:rPr>
              <a:t>• </a:t>
            </a:r>
            <a:r>
              <a:rPr lang="en-US" sz="2800" i="0" u="none" strike="noStrike" baseline="0" dirty="0">
                <a:solidFill>
                  <a:srgbClr val="00000A"/>
                </a:solidFill>
                <a:latin typeface="TimesNewRoman"/>
              </a:rPr>
              <a:t>“Hear, O Israel; the Lord our God, the Lord is One.” (Deuteronomy 6:4).</a:t>
            </a:r>
            <a:br>
              <a:rPr lang="en-US" sz="2800" i="0" u="none" strike="noStrike" baseline="0" dirty="0">
                <a:solidFill>
                  <a:srgbClr val="00000A"/>
                </a:solidFill>
                <a:latin typeface="TimesNewRoman"/>
              </a:rPr>
            </a:br>
            <a:br>
              <a:rPr lang="en-CA" sz="2800" i="0" u="none" strike="noStrike" baseline="0" dirty="0">
                <a:solidFill>
                  <a:srgbClr val="000000"/>
                </a:solidFill>
                <a:latin typeface="Arial" panose="020B0604020202020204" pitchFamily="34" charset="0"/>
              </a:rPr>
            </a:br>
            <a:r>
              <a:rPr lang="en-US" sz="2800" i="0" u="none" strike="noStrike" baseline="0" dirty="0">
                <a:solidFill>
                  <a:srgbClr val="00000A"/>
                </a:solidFill>
                <a:latin typeface="Symbol" panose="05050102010706020507" pitchFamily="18" charset="2"/>
              </a:rPr>
              <a:t>• </a:t>
            </a:r>
            <a:r>
              <a:rPr lang="en-US" sz="2800" i="0" u="none" strike="noStrike" baseline="0" dirty="0">
                <a:solidFill>
                  <a:srgbClr val="00000A"/>
                </a:solidFill>
                <a:latin typeface="TimesNewRoman"/>
              </a:rPr>
              <a:t>“Before Me there was no God formed nor shall there be after me.” (Isaiah 43:10).</a:t>
            </a:r>
            <a:br>
              <a:rPr lang="en-US" sz="2800" i="0" u="none" strike="noStrike" baseline="0" dirty="0">
                <a:solidFill>
                  <a:srgbClr val="00000A"/>
                </a:solidFill>
                <a:latin typeface="TimesNewRoman"/>
              </a:rPr>
            </a:br>
            <a:br>
              <a:rPr lang="en-US" sz="2800" i="0" u="none" strike="noStrike" baseline="0" dirty="0">
                <a:solidFill>
                  <a:srgbClr val="00000A"/>
                </a:solidFill>
                <a:latin typeface="TimesNewRoman"/>
              </a:rPr>
            </a:br>
            <a:r>
              <a:rPr lang="en-US" sz="2800" i="0" u="none" strike="noStrike" baseline="0" dirty="0">
                <a:solidFill>
                  <a:srgbClr val="00000A"/>
                </a:solidFill>
                <a:latin typeface="Symbol" panose="05050102010706020507" pitchFamily="18" charset="2"/>
              </a:rPr>
              <a:t>• </a:t>
            </a:r>
            <a:r>
              <a:rPr lang="en-US" sz="2800" i="0" u="none" strike="noStrike" baseline="0" dirty="0">
                <a:solidFill>
                  <a:srgbClr val="00000A"/>
                </a:solidFill>
                <a:latin typeface="TimesNewRoman"/>
              </a:rPr>
              <a:t>“I am the First and I am the Last; besides Me there is no God.” (Isaiah 44:6).</a:t>
            </a:r>
            <a:endParaRPr lang="en-CA" dirty="0"/>
          </a:p>
        </p:txBody>
      </p:sp>
      <p:sp>
        <p:nvSpPr>
          <p:cNvPr id="5" name="TextBox 4">
            <a:extLst>
              <a:ext uri="{FF2B5EF4-FFF2-40B4-BE49-F238E27FC236}">
                <a16:creationId xmlns:a16="http://schemas.microsoft.com/office/drawing/2014/main" id="{D661AF33-09E1-844D-9522-AA37324355BF}"/>
              </a:ext>
            </a:extLst>
          </p:cNvPr>
          <p:cNvSpPr txBox="1"/>
          <p:nvPr/>
        </p:nvSpPr>
        <p:spPr>
          <a:xfrm>
            <a:off x="3197875" y="320527"/>
            <a:ext cx="6102736" cy="369332"/>
          </a:xfrm>
          <a:prstGeom prst="rect">
            <a:avLst/>
          </a:prstGeom>
          <a:noFill/>
        </p:spPr>
        <p:txBody>
          <a:bodyPr wrap="square">
            <a:spAutoFit/>
          </a:bodyPr>
          <a:lstStyle/>
          <a:p>
            <a:pPr algn="ctr"/>
            <a:r>
              <a:rPr lang="en-US" sz="1800" b="1" i="0" u="none" strike="noStrike" baseline="0" dirty="0">
                <a:solidFill>
                  <a:srgbClr val="00000A"/>
                </a:solidFill>
                <a:highlight>
                  <a:srgbClr val="FFFF00"/>
                </a:highlight>
                <a:latin typeface="TimesNewRoman,Bold"/>
              </a:rPr>
              <a:t>The many gods of the Mormons:</a:t>
            </a:r>
            <a:endParaRPr lang="en-CA" dirty="0">
              <a:highlight>
                <a:srgbClr val="FFFF00"/>
              </a:highlight>
            </a:endParaRPr>
          </a:p>
        </p:txBody>
      </p:sp>
    </p:spTree>
    <p:extLst>
      <p:ext uri="{BB962C8B-B14F-4D97-AF65-F5344CB8AC3E}">
        <p14:creationId xmlns:p14="http://schemas.microsoft.com/office/powerpoint/2010/main" val="244678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27FE3-2859-4BCC-28F3-EEA5FAA2AE94}"/>
              </a:ext>
            </a:extLst>
          </p:cNvPr>
          <p:cNvSpPr>
            <a:spLocks noGrp="1"/>
          </p:cNvSpPr>
          <p:nvPr>
            <p:ph type="title"/>
          </p:nvPr>
        </p:nvSpPr>
        <p:spPr>
          <a:xfrm>
            <a:off x="684211" y="439518"/>
            <a:ext cx="11122158" cy="6239138"/>
          </a:xfrm>
        </p:spPr>
        <p:txBody>
          <a:bodyPr>
            <a:normAutofit/>
          </a:bodyPr>
          <a:lstStyle/>
          <a:p>
            <a:r>
              <a:rPr lang="en-US" sz="2400" b="1" i="0" u="none" strike="noStrike" baseline="0" dirty="0">
                <a:solidFill>
                  <a:srgbClr val="00000A"/>
                </a:solidFill>
                <a:highlight>
                  <a:srgbClr val="FFFF00"/>
                </a:highlight>
                <a:latin typeface="TimesNewRoman,Bold"/>
              </a:rPr>
              <a:t>There is no Holy Trinity:</a:t>
            </a:r>
            <a:br>
              <a:rPr lang="en-US" sz="1800" b="1" i="0" u="none" strike="noStrike" baseline="0" dirty="0">
                <a:solidFill>
                  <a:srgbClr val="00000A"/>
                </a:solidFill>
                <a:latin typeface="TimesNewRoman,Bold"/>
              </a:rPr>
            </a:br>
            <a:r>
              <a:rPr lang="en-US" sz="2700" b="1" i="0" u="none" strike="noStrike" baseline="0" dirty="0">
                <a:solidFill>
                  <a:srgbClr val="00000A"/>
                </a:solidFill>
                <a:latin typeface="TimesNewRoman"/>
              </a:rPr>
              <a:t>The Mormons believe that the Holy Trinity is absurd and that three in one and one in three is a wrong</a:t>
            </a:r>
            <a:br>
              <a:rPr lang="en-US" sz="2700" b="1" i="0" u="none" strike="noStrike" baseline="0" dirty="0">
                <a:solidFill>
                  <a:srgbClr val="00000A"/>
                </a:solidFill>
                <a:latin typeface="TimesNewRoman"/>
              </a:rPr>
            </a:br>
            <a:r>
              <a:rPr lang="en-CA" sz="2700" b="1" i="0" u="none" strike="noStrike" baseline="0" dirty="0">
                <a:solidFill>
                  <a:srgbClr val="00000A"/>
                </a:solidFill>
                <a:latin typeface="TimesNewRoman"/>
              </a:rPr>
              <a:t>concept.</a:t>
            </a:r>
            <a:br>
              <a:rPr lang="en-CA" sz="2700" b="1" i="0" u="none" strike="noStrike" baseline="0" dirty="0">
                <a:solidFill>
                  <a:srgbClr val="00000A"/>
                </a:solidFill>
                <a:latin typeface="TimesNewRoman"/>
              </a:rPr>
            </a:br>
            <a:br>
              <a:rPr lang="en-CA" sz="2700" b="1" i="0" u="none" strike="noStrike" baseline="0" dirty="0">
                <a:solidFill>
                  <a:srgbClr val="00000A"/>
                </a:solidFill>
                <a:latin typeface="TimesNewRoman"/>
              </a:rPr>
            </a:br>
            <a:r>
              <a:rPr lang="en-CA" sz="2700" b="1" i="0" u="none" strike="noStrike" baseline="0" dirty="0">
                <a:solidFill>
                  <a:srgbClr val="00000A"/>
                </a:solidFill>
                <a:highlight>
                  <a:srgbClr val="FFFF00"/>
                </a:highlight>
                <a:latin typeface="TimesNewRoman,Bold"/>
              </a:rPr>
              <a:t>The Answer:</a:t>
            </a:r>
            <a:br>
              <a:rPr lang="en-CA" sz="2700" b="1" i="0" u="none" strike="noStrike" baseline="0" dirty="0">
                <a:solidFill>
                  <a:srgbClr val="00000A"/>
                </a:solidFill>
                <a:highlight>
                  <a:srgbClr val="FFFF00"/>
                </a:highlight>
                <a:latin typeface="TimesNewRoman,Bold"/>
              </a:rPr>
            </a:br>
            <a:br>
              <a:rPr lang="en-CA" sz="2700" b="1" i="0" u="none" strike="noStrike" baseline="0" dirty="0">
                <a:solidFill>
                  <a:srgbClr val="00000A"/>
                </a:solidFill>
                <a:latin typeface="TimesNewRoman,Bold"/>
              </a:rPr>
            </a:br>
            <a:r>
              <a:rPr lang="en-US" sz="2700" b="1" i="0" u="none" strike="noStrike" baseline="0" dirty="0">
                <a:solidFill>
                  <a:srgbClr val="00000A"/>
                </a:solidFill>
                <a:latin typeface="Symbol" panose="05050102010706020507" pitchFamily="18" charset="2"/>
              </a:rPr>
              <a:t>• </a:t>
            </a:r>
            <a:r>
              <a:rPr lang="en-US" sz="2700" b="1" i="0" u="none" strike="noStrike" baseline="0" dirty="0">
                <a:solidFill>
                  <a:srgbClr val="00000A"/>
                </a:solidFill>
                <a:latin typeface="TimesNewRoman"/>
              </a:rPr>
              <a:t>“Hear, O Israel; the Lord our God, the Lord is One.” (Deuteronomy 6:4).</a:t>
            </a:r>
            <a:br>
              <a:rPr lang="en-US" sz="2700" b="1" i="0" u="none" strike="noStrike" baseline="0" dirty="0">
                <a:solidFill>
                  <a:srgbClr val="00000A"/>
                </a:solidFill>
                <a:latin typeface="TimesNewRoman"/>
              </a:rPr>
            </a:br>
            <a:br>
              <a:rPr lang="en-US" sz="2700" b="1" i="0" u="none" strike="noStrike" baseline="0" dirty="0">
                <a:solidFill>
                  <a:srgbClr val="00000A"/>
                </a:solidFill>
                <a:latin typeface="TimesNewRoman"/>
              </a:rPr>
            </a:br>
            <a:r>
              <a:rPr lang="en-US" sz="2700" b="1" i="0" u="none" strike="noStrike" baseline="0" dirty="0">
                <a:solidFill>
                  <a:srgbClr val="00000A"/>
                </a:solidFill>
                <a:latin typeface="Symbol" panose="05050102010706020507" pitchFamily="18" charset="2"/>
              </a:rPr>
              <a:t>• </a:t>
            </a:r>
            <a:r>
              <a:rPr lang="en-US" sz="2700" b="1" i="0" u="none" strike="noStrike" baseline="0" dirty="0">
                <a:solidFill>
                  <a:srgbClr val="00000A"/>
                </a:solidFill>
                <a:latin typeface="TimesNewRoman"/>
              </a:rPr>
              <a:t>“Go therefore and make disciples of all the nations, baptizing them in the name of the Father and of the Son and of the Holy Spirit.” (Matthew 28:19).</a:t>
            </a:r>
            <a:endParaRPr lang="en-CA" b="1" dirty="0"/>
          </a:p>
        </p:txBody>
      </p:sp>
    </p:spTree>
    <p:extLst>
      <p:ext uri="{BB962C8B-B14F-4D97-AF65-F5344CB8AC3E}">
        <p14:creationId xmlns:p14="http://schemas.microsoft.com/office/powerpoint/2010/main" val="36788314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306FC-F2EC-E6EC-71B1-215F6BFC64D9}"/>
              </a:ext>
            </a:extLst>
          </p:cNvPr>
          <p:cNvSpPr>
            <a:spLocks noGrp="1"/>
          </p:cNvSpPr>
          <p:nvPr>
            <p:ph type="title"/>
          </p:nvPr>
        </p:nvSpPr>
        <p:spPr>
          <a:xfrm>
            <a:off x="684211" y="2006600"/>
            <a:ext cx="11379807" cy="4389148"/>
          </a:xfrm>
        </p:spPr>
        <p:txBody>
          <a:bodyPr>
            <a:normAutofit fontScale="90000"/>
          </a:bodyPr>
          <a:lstStyle/>
          <a:p>
            <a:r>
              <a:rPr lang="en-US" sz="3100" b="1" i="0" u="none" strike="noStrike" baseline="0" dirty="0">
                <a:solidFill>
                  <a:srgbClr val="00000A"/>
                </a:solidFill>
                <a:highlight>
                  <a:srgbClr val="FFFF00"/>
                </a:highlight>
                <a:latin typeface="TimesNewRoman,Bold"/>
              </a:rPr>
              <a:t>God is human in the Mormons’ Faith:</a:t>
            </a:r>
            <a:br>
              <a:rPr lang="en-US" sz="4000" b="1" i="0" u="none" strike="noStrike" baseline="0" dirty="0">
                <a:solidFill>
                  <a:srgbClr val="00000A"/>
                </a:solidFill>
                <a:latin typeface="TimesNewRoman,Bold"/>
              </a:rPr>
            </a:br>
            <a:br>
              <a:rPr lang="en-US" sz="4000" b="1" i="0" u="none" strike="noStrike" baseline="0" dirty="0">
                <a:solidFill>
                  <a:srgbClr val="00000A"/>
                </a:solidFill>
                <a:latin typeface="TimesNewRoman,Bold"/>
              </a:rPr>
            </a:br>
            <a:r>
              <a:rPr lang="en-US" sz="3600" b="0" i="0" u="none" strike="noStrike" baseline="0" dirty="0">
                <a:solidFill>
                  <a:srgbClr val="00000A"/>
                </a:solidFill>
                <a:latin typeface="TimesNewRoman"/>
              </a:rPr>
              <a:t>God is a physical being like us made of flesh and bones.</a:t>
            </a:r>
            <a:br>
              <a:rPr lang="en-US" sz="3600" b="0" i="0" u="none" strike="noStrike" baseline="0" dirty="0">
                <a:solidFill>
                  <a:srgbClr val="00000A"/>
                </a:solidFill>
                <a:latin typeface="TimesNewRoman"/>
              </a:rPr>
            </a:br>
            <a:br>
              <a:rPr lang="en-US" sz="3600" b="0" i="0" u="none" strike="noStrike" baseline="0" dirty="0">
                <a:solidFill>
                  <a:srgbClr val="00000A"/>
                </a:solidFill>
                <a:latin typeface="TimesNewRoman"/>
              </a:rPr>
            </a:br>
            <a:r>
              <a:rPr lang="en-CA" sz="4000" b="1" i="0" u="none" strike="noStrike" baseline="0" dirty="0">
                <a:solidFill>
                  <a:srgbClr val="00000A"/>
                </a:solidFill>
                <a:highlight>
                  <a:srgbClr val="FFFF00"/>
                </a:highlight>
                <a:latin typeface="TimesNewRoman,Bold"/>
              </a:rPr>
              <a:t>The Answer:</a:t>
            </a:r>
            <a:br>
              <a:rPr lang="en-CA" sz="4000" b="1" i="0" u="none" strike="noStrike" baseline="0" dirty="0">
                <a:solidFill>
                  <a:srgbClr val="00000A"/>
                </a:solidFill>
                <a:latin typeface="TimesNewRoman,Bold"/>
              </a:rPr>
            </a:br>
            <a:br>
              <a:rPr lang="en-CA" sz="4000" b="1" i="0" u="none" strike="noStrike" baseline="0" dirty="0">
                <a:solidFill>
                  <a:srgbClr val="00000A"/>
                </a:solidFill>
                <a:latin typeface="TimesNewRoman,Bold"/>
              </a:rPr>
            </a:br>
            <a:r>
              <a:rPr lang="en-US" sz="3600" b="0" i="0" u="none" strike="noStrike" baseline="0" dirty="0">
                <a:solidFill>
                  <a:srgbClr val="00000A"/>
                </a:solidFill>
                <a:latin typeface="Symbol" panose="05050102010706020507" pitchFamily="18" charset="2"/>
              </a:rPr>
              <a:t>• </a:t>
            </a:r>
            <a:r>
              <a:rPr lang="en-US" sz="3600" b="0" i="0" u="none" strike="noStrike" baseline="0" dirty="0">
                <a:solidFill>
                  <a:srgbClr val="00000A"/>
                </a:solidFill>
                <a:latin typeface="TimesNewRoman"/>
              </a:rPr>
              <a:t>“God is Spirit.” (John 4:24).</a:t>
            </a:r>
            <a:br>
              <a:rPr lang="en-US" sz="3600" b="0" i="0" u="none" strike="noStrike" baseline="0" dirty="0">
                <a:solidFill>
                  <a:srgbClr val="00000A"/>
                </a:solidFill>
                <a:latin typeface="TimesNewRoman"/>
              </a:rPr>
            </a:br>
            <a:br>
              <a:rPr lang="en-US" sz="3600" b="0" i="0" u="none" strike="noStrike" baseline="0" dirty="0">
                <a:solidFill>
                  <a:srgbClr val="00000A"/>
                </a:solidFill>
                <a:latin typeface="TimesNewRoman"/>
              </a:rPr>
            </a:br>
            <a:r>
              <a:rPr lang="en-US" sz="3600" b="0" i="0" u="none" strike="noStrike" baseline="0" dirty="0">
                <a:solidFill>
                  <a:srgbClr val="00000A"/>
                </a:solidFill>
                <a:latin typeface="Symbol" panose="05050102010706020507" pitchFamily="18" charset="2"/>
              </a:rPr>
              <a:t>• </a:t>
            </a:r>
            <a:r>
              <a:rPr lang="en-US" sz="3600" b="0" i="0" u="none" strike="noStrike" baseline="0" dirty="0">
                <a:solidFill>
                  <a:srgbClr val="00000A"/>
                </a:solidFill>
                <a:latin typeface="TimesNewRoman"/>
              </a:rPr>
              <a:t>“I am God and not man, the Holy One in your midst.” (Hosea 11:9).</a:t>
            </a:r>
            <a:endParaRPr lang="en-CA" dirty="0"/>
          </a:p>
        </p:txBody>
      </p:sp>
    </p:spTree>
    <p:extLst>
      <p:ext uri="{BB962C8B-B14F-4D97-AF65-F5344CB8AC3E}">
        <p14:creationId xmlns:p14="http://schemas.microsoft.com/office/powerpoint/2010/main" val="3755886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F8121-704E-1165-0D49-B26C3DF12DE5}"/>
              </a:ext>
            </a:extLst>
          </p:cNvPr>
          <p:cNvSpPr>
            <a:spLocks noGrp="1"/>
          </p:cNvSpPr>
          <p:nvPr>
            <p:ph type="title"/>
          </p:nvPr>
        </p:nvSpPr>
        <p:spPr>
          <a:xfrm>
            <a:off x="684211" y="1343814"/>
            <a:ext cx="11127210" cy="5173180"/>
          </a:xfrm>
        </p:spPr>
        <p:txBody>
          <a:bodyPr>
            <a:noAutofit/>
          </a:bodyPr>
          <a:lstStyle/>
          <a:p>
            <a:r>
              <a:rPr lang="en-US" sz="2400" b="1" i="0" u="none" strike="noStrike" baseline="0" dirty="0">
                <a:solidFill>
                  <a:srgbClr val="00000A"/>
                </a:solidFill>
                <a:highlight>
                  <a:srgbClr val="FFFF00"/>
                </a:highlight>
                <a:latin typeface="TimesNewRoman,Bold"/>
              </a:rPr>
              <a:t>There is no salvation outside the Mormon Church where heavenly visions are continuous:</a:t>
            </a:r>
            <a:br>
              <a:rPr lang="en-US" sz="2400" b="1" i="0" u="none" strike="noStrike" baseline="0" dirty="0">
                <a:solidFill>
                  <a:srgbClr val="00000A"/>
                </a:solidFill>
                <a:latin typeface="TimesNewRoman,Bold"/>
              </a:rPr>
            </a:br>
            <a:br>
              <a:rPr lang="en-US" sz="2400" b="1" i="0" u="none" strike="noStrike" baseline="0" dirty="0">
                <a:solidFill>
                  <a:srgbClr val="00000A"/>
                </a:solidFill>
                <a:latin typeface="TimesNewRoman,Bold"/>
              </a:rPr>
            </a:br>
            <a:r>
              <a:rPr lang="en-US" sz="2400" b="0" i="0" u="none" strike="noStrike" baseline="0" dirty="0">
                <a:solidFill>
                  <a:srgbClr val="00000A"/>
                </a:solidFill>
                <a:latin typeface="TimesNewRoman"/>
              </a:rPr>
              <a:t>There is no salvation for humans outside the Mormon Church where the heavenly visions are continuous and all the blessings and the new teachings are available.</a:t>
            </a:r>
            <a:br>
              <a:rPr lang="en-US" sz="2400" b="0" i="0" u="none" strike="noStrike" baseline="0" dirty="0">
                <a:solidFill>
                  <a:srgbClr val="00000A"/>
                </a:solidFill>
                <a:latin typeface="TimesNewRoman"/>
              </a:rPr>
            </a:br>
            <a:br>
              <a:rPr lang="en-US" sz="2400" b="0" i="0" u="none" strike="noStrike" baseline="0" dirty="0">
                <a:solidFill>
                  <a:srgbClr val="00000A"/>
                </a:solidFill>
                <a:latin typeface="TimesNewRoman"/>
              </a:rPr>
            </a:br>
            <a:r>
              <a:rPr lang="en-CA" sz="2800" b="1" i="0" u="none" strike="noStrike" baseline="0" dirty="0">
                <a:solidFill>
                  <a:srgbClr val="00000A"/>
                </a:solidFill>
                <a:highlight>
                  <a:srgbClr val="FFFF00"/>
                </a:highlight>
                <a:latin typeface="TimesNewRoman,Bold"/>
              </a:rPr>
              <a:t>The Answer:</a:t>
            </a:r>
            <a:br>
              <a:rPr lang="en-CA" sz="2800" b="1" i="0" u="none" strike="noStrike" baseline="0" dirty="0">
                <a:solidFill>
                  <a:srgbClr val="00000A"/>
                </a:solidFill>
                <a:latin typeface="TimesNewRoman,Bold"/>
              </a:rPr>
            </a:br>
            <a:r>
              <a:rPr lang="en-US" sz="2400" b="0" i="0" u="none" strike="noStrike" baseline="0" dirty="0">
                <a:solidFill>
                  <a:srgbClr val="00000A"/>
                </a:solidFill>
                <a:latin typeface="Symbol" panose="05050102010706020507" pitchFamily="18" charset="2"/>
              </a:rPr>
              <a:t>• </a:t>
            </a:r>
            <a:r>
              <a:rPr lang="en-US" sz="2400" b="0" i="0" u="none" strike="noStrike" baseline="0" dirty="0">
                <a:solidFill>
                  <a:srgbClr val="00000A"/>
                </a:solidFill>
                <a:latin typeface="TimesNewRoman"/>
              </a:rPr>
              <a:t>“For the grace you have been saved through faith and that not of yourselves; it is the gift of God;</a:t>
            </a:r>
            <a:br>
              <a:rPr lang="en-US" sz="2400" b="0" i="0" u="none" strike="noStrike" baseline="0" dirty="0">
                <a:solidFill>
                  <a:srgbClr val="00000A"/>
                </a:solidFill>
                <a:latin typeface="TimesNewRoman"/>
              </a:rPr>
            </a:br>
            <a:r>
              <a:rPr lang="en-US" sz="2400" b="0" i="0" u="none" strike="noStrike" baseline="0" dirty="0">
                <a:solidFill>
                  <a:srgbClr val="00000A"/>
                </a:solidFill>
                <a:latin typeface="TimesNewRoman"/>
              </a:rPr>
              <a:t>not of works, lest anyone should boast.” (Ephesians 2:8-9).</a:t>
            </a:r>
            <a:br>
              <a:rPr lang="en-US" sz="2400" b="0" i="0" u="none" strike="noStrike" baseline="0" dirty="0">
                <a:solidFill>
                  <a:srgbClr val="00000A"/>
                </a:solidFill>
                <a:latin typeface="TimesNewRoman"/>
              </a:rPr>
            </a:br>
            <a:br>
              <a:rPr lang="en-US" sz="2400" b="0" i="0" u="none" strike="noStrike" baseline="0" dirty="0">
                <a:solidFill>
                  <a:srgbClr val="00000A"/>
                </a:solidFill>
                <a:latin typeface="TimesNewRoman"/>
              </a:rPr>
            </a:br>
            <a:r>
              <a:rPr lang="en-US" sz="2400" b="0" i="0" u="none" strike="noStrike" baseline="0" dirty="0">
                <a:solidFill>
                  <a:srgbClr val="00000A"/>
                </a:solidFill>
                <a:latin typeface="Symbol" panose="05050102010706020507" pitchFamily="18" charset="2"/>
              </a:rPr>
              <a:t>• </a:t>
            </a:r>
            <a:r>
              <a:rPr lang="en-US" sz="2400" b="0" i="0" u="none" strike="noStrike" baseline="0" dirty="0">
                <a:solidFill>
                  <a:srgbClr val="00000A"/>
                </a:solidFill>
                <a:latin typeface="TimesNewRoman"/>
              </a:rPr>
              <a:t>“Not by works of righteousness which we have done but according to His mercy He saved us, through the washing of regenerating and renewing of the Holy Spirit.” (Titus 3:5).</a:t>
            </a:r>
            <a:endParaRPr lang="en-CA" sz="2400" dirty="0"/>
          </a:p>
        </p:txBody>
      </p:sp>
    </p:spTree>
    <p:extLst>
      <p:ext uri="{BB962C8B-B14F-4D97-AF65-F5344CB8AC3E}">
        <p14:creationId xmlns:p14="http://schemas.microsoft.com/office/powerpoint/2010/main" val="2100769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CAB231-DE67-AA08-8050-60F2D3779B8F}"/>
              </a:ext>
            </a:extLst>
          </p:cNvPr>
          <p:cNvSpPr>
            <a:spLocks noGrp="1"/>
          </p:cNvSpPr>
          <p:nvPr>
            <p:ph type="title"/>
          </p:nvPr>
        </p:nvSpPr>
        <p:spPr>
          <a:xfrm>
            <a:off x="3463270" y="4301565"/>
            <a:ext cx="8534401" cy="2281600"/>
          </a:xfrm>
        </p:spPr>
        <p:txBody>
          <a:bodyPr/>
          <a:lstStyle/>
          <a:p>
            <a:endParaRPr lang="en-CA" dirty="0"/>
          </a:p>
        </p:txBody>
      </p:sp>
      <p:sp>
        <p:nvSpPr>
          <p:cNvPr id="8" name="Text Placeholder 7">
            <a:extLst>
              <a:ext uri="{FF2B5EF4-FFF2-40B4-BE49-F238E27FC236}">
                <a16:creationId xmlns:a16="http://schemas.microsoft.com/office/drawing/2014/main" id="{5A882B09-E8E6-F706-C6C8-7C8DE15E857C}"/>
              </a:ext>
            </a:extLst>
          </p:cNvPr>
          <p:cNvSpPr>
            <a:spLocks noGrp="1"/>
          </p:cNvSpPr>
          <p:nvPr>
            <p:ph type="body" idx="1"/>
          </p:nvPr>
        </p:nvSpPr>
        <p:spPr/>
        <p:txBody>
          <a:bodyPr/>
          <a:lstStyle/>
          <a:p>
            <a:endParaRPr lang="en-CA" dirty="0"/>
          </a:p>
        </p:txBody>
      </p:sp>
      <p:pic>
        <p:nvPicPr>
          <p:cNvPr id="1026" name="Picture 2" descr="Joseph Smith Jr., circa 1843-1844">
            <a:extLst>
              <a:ext uri="{FF2B5EF4-FFF2-40B4-BE49-F238E27FC236}">
                <a16:creationId xmlns:a16="http://schemas.microsoft.com/office/drawing/2014/main" id="{A58297F4-3BA7-2AE5-57CD-B6BCC39389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7396" y="125505"/>
            <a:ext cx="3794392" cy="447338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58A4D901-72DE-9531-2891-A08FEDF3CA54}"/>
              </a:ext>
            </a:extLst>
          </p:cNvPr>
          <p:cNvSpPr txBox="1"/>
          <p:nvPr/>
        </p:nvSpPr>
        <p:spPr>
          <a:xfrm>
            <a:off x="222997" y="597985"/>
            <a:ext cx="7715250" cy="4031873"/>
          </a:xfrm>
          <a:prstGeom prst="rect">
            <a:avLst/>
          </a:prstGeom>
          <a:noFill/>
        </p:spPr>
        <p:txBody>
          <a:bodyPr wrap="square">
            <a:spAutoFit/>
          </a:bodyPr>
          <a:lstStyle/>
          <a:p>
            <a:pPr algn="l"/>
            <a:r>
              <a:rPr lang="en-US" sz="3200" b="0" i="0" u="none" strike="noStrike" baseline="0" dirty="0">
                <a:solidFill>
                  <a:srgbClr val="00000A"/>
                </a:solidFill>
                <a:latin typeface="TimesNewRoman"/>
              </a:rPr>
              <a:t>The Mormons, also known as the Church of Jesus Christ of Later-Day (Latter-Day)</a:t>
            </a:r>
          </a:p>
          <a:p>
            <a:pPr algn="l"/>
            <a:r>
              <a:rPr lang="en-US" sz="3200" b="0" i="0" u="none" strike="noStrike" baseline="0" dirty="0">
                <a:solidFill>
                  <a:srgbClr val="00000A"/>
                </a:solidFill>
                <a:latin typeface="TimesNewRoman"/>
              </a:rPr>
              <a:t>Saints (LDS). They prefer to be addressed by this latter name. The founder of this religion is </a:t>
            </a:r>
            <a:r>
              <a:rPr lang="en-US" sz="3200" b="0" i="0" u="none" strike="noStrike" baseline="0" dirty="0">
                <a:solidFill>
                  <a:srgbClr val="00000A"/>
                </a:solidFill>
                <a:highlight>
                  <a:srgbClr val="FFFF00"/>
                </a:highlight>
                <a:latin typeface="TimesNewRoman"/>
              </a:rPr>
              <a:t>Joseph Smith </a:t>
            </a:r>
            <a:r>
              <a:rPr lang="en-US" sz="3200" b="0" i="0" u="none" strike="noStrike" baseline="0" dirty="0">
                <a:solidFill>
                  <a:srgbClr val="00000A"/>
                </a:solidFill>
                <a:latin typeface="TimesNewRoman"/>
              </a:rPr>
              <a:t>who was born in 1805 in the state of Vermont in the United States. Since his adolescent years, he was said to have experienced heavenly visions.</a:t>
            </a:r>
            <a:endParaRPr lang="en-CA" sz="3200" dirty="0"/>
          </a:p>
        </p:txBody>
      </p:sp>
    </p:spTree>
    <p:extLst>
      <p:ext uri="{BB962C8B-B14F-4D97-AF65-F5344CB8AC3E}">
        <p14:creationId xmlns:p14="http://schemas.microsoft.com/office/powerpoint/2010/main" val="2552694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8DA57-36A9-496E-C783-05B416A4C781}"/>
              </a:ext>
            </a:extLst>
          </p:cNvPr>
          <p:cNvSpPr>
            <a:spLocks noGrp="1"/>
          </p:cNvSpPr>
          <p:nvPr>
            <p:ph type="title"/>
          </p:nvPr>
        </p:nvSpPr>
        <p:spPr>
          <a:xfrm>
            <a:off x="156610" y="2006600"/>
            <a:ext cx="11816473" cy="4732680"/>
          </a:xfrm>
        </p:spPr>
        <p:txBody>
          <a:bodyPr>
            <a:normAutofit fontScale="90000"/>
          </a:bodyPr>
          <a:lstStyle/>
          <a:p>
            <a:r>
              <a:rPr lang="en-US" sz="4000" b="1" i="0" u="none" strike="noStrike" baseline="0" dirty="0">
                <a:solidFill>
                  <a:srgbClr val="00000A"/>
                </a:solidFill>
                <a:highlight>
                  <a:srgbClr val="FFFF00"/>
                </a:highlight>
                <a:latin typeface="TimesNewRoman,Bold"/>
              </a:rPr>
              <a:t>A Human Being Can Become a God:</a:t>
            </a:r>
            <a:br>
              <a:rPr lang="en-US" sz="4000" b="1" i="0" u="none" strike="noStrike" baseline="0" dirty="0">
                <a:solidFill>
                  <a:srgbClr val="00000A"/>
                </a:solidFill>
                <a:latin typeface="TimesNewRoman,Bold"/>
              </a:rPr>
            </a:br>
            <a:r>
              <a:rPr lang="en-US" sz="3600" b="0" i="0" u="none" strike="noStrike" baseline="0" dirty="0">
                <a:solidFill>
                  <a:srgbClr val="00000A"/>
                </a:solidFill>
                <a:latin typeface="TimesNewRoman"/>
              </a:rPr>
              <a:t>A person can learn how to become a god like all the previous gods; i.e. Abraham, Isaac, and Jacob.</a:t>
            </a:r>
            <a:br>
              <a:rPr lang="en-US" sz="3600" b="0" i="0" u="none" strike="noStrike" baseline="0" dirty="0">
                <a:solidFill>
                  <a:srgbClr val="00000A"/>
                </a:solidFill>
                <a:latin typeface="TimesNewRoman"/>
              </a:rPr>
            </a:br>
            <a:br>
              <a:rPr lang="en-US" sz="3600" b="0" i="0" u="none" strike="noStrike" baseline="0" dirty="0">
                <a:solidFill>
                  <a:srgbClr val="00000A"/>
                </a:solidFill>
                <a:latin typeface="TimesNewRoman"/>
              </a:rPr>
            </a:br>
            <a:r>
              <a:rPr lang="en-CA" sz="4000" b="1" i="0" u="none" strike="noStrike" baseline="0" dirty="0">
                <a:solidFill>
                  <a:srgbClr val="00000A"/>
                </a:solidFill>
                <a:highlight>
                  <a:srgbClr val="FFFF00"/>
                </a:highlight>
                <a:latin typeface="TimesNewRoman,Bold"/>
              </a:rPr>
              <a:t>The Answer:</a:t>
            </a:r>
            <a:br>
              <a:rPr lang="en-CA" sz="4000" b="1" i="0" u="none" strike="noStrike" baseline="0" dirty="0">
                <a:solidFill>
                  <a:srgbClr val="00000A"/>
                </a:solidFill>
                <a:latin typeface="TimesNewRoman,Bold"/>
              </a:rPr>
            </a:br>
            <a:r>
              <a:rPr lang="en-US" sz="3600" b="0" i="0" u="none" strike="noStrike" baseline="0" dirty="0">
                <a:solidFill>
                  <a:srgbClr val="00000A"/>
                </a:solidFill>
                <a:latin typeface="Symbol" panose="05050102010706020507" pitchFamily="18" charset="2"/>
              </a:rPr>
              <a:t>• </a:t>
            </a:r>
            <a:r>
              <a:rPr lang="en-US" sz="3600" b="0" i="0" u="none" strike="noStrike" baseline="0" dirty="0">
                <a:solidFill>
                  <a:srgbClr val="00000A"/>
                </a:solidFill>
                <a:latin typeface="TimesNewRoman"/>
              </a:rPr>
              <a:t>“Therefore, You are great, O Lord God. For there is none like You, nor is there any God besides  You, according to all that we have heard with our rears.” (2 Samuel 7:22).</a:t>
            </a:r>
            <a:br>
              <a:rPr lang="en-US" sz="3600" b="0" i="0" u="none" strike="noStrike" baseline="0" dirty="0">
                <a:solidFill>
                  <a:srgbClr val="00000A"/>
                </a:solidFill>
                <a:latin typeface="TimesNewRoman"/>
              </a:rPr>
            </a:br>
            <a:br>
              <a:rPr lang="en-US" sz="3600" b="0" i="0" u="none" strike="noStrike" baseline="0" dirty="0">
                <a:solidFill>
                  <a:srgbClr val="00000A"/>
                </a:solidFill>
                <a:latin typeface="TimesNewRoman"/>
              </a:rPr>
            </a:br>
            <a:r>
              <a:rPr lang="en-US" sz="3600" b="0" i="0" u="none" strike="noStrike" baseline="0" dirty="0">
                <a:solidFill>
                  <a:srgbClr val="00000A"/>
                </a:solidFill>
                <a:latin typeface="Symbol" panose="05050102010706020507" pitchFamily="18" charset="2"/>
              </a:rPr>
              <a:t>• </a:t>
            </a:r>
            <a:r>
              <a:rPr lang="en-US" sz="3600" b="0" i="0" u="none" strike="noStrike" baseline="0" dirty="0">
                <a:solidFill>
                  <a:srgbClr val="00000A"/>
                </a:solidFill>
                <a:latin typeface="TimesNewRoman"/>
              </a:rPr>
              <a:t>“I am God, and not man, the Holy One in your midst.” (Hosea 11:9).</a:t>
            </a:r>
            <a:endParaRPr lang="en-CA" dirty="0"/>
          </a:p>
        </p:txBody>
      </p:sp>
    </p:spTree>
    <p:extLst>
      <p:ext uri="{BB962C8B-B14F-4D97-AF65-F5344CB8AC3E}">
        <p14:creationId xmlns:p14="http://schemas.microsoft.com/office/powerpoint/2010/main" val="409276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F6389-2158-DFCE-037E-1A6C0F1CDE04}"/>
              </a:ext>
            </a:extLst>
          </p:cNvPr>
          <p:cNvSpPr>
            <a:spLocks noGrp="1"/>
          </p:cNvSpPr>
          <p:nvPr>
            <p:ph type="title"/>
          </p:nvPr>
        </p:nvSpPr>
        <p:spPr>
          <a:xfrm>
            <a:off x="457491" y="2497101"/>
            <a:ext cx="4020756" cy="1402099"/>
          </a:xfrm>
        </p:spPr>
        <p:txBody>
          <a:bodyPr>
            <a:normAutofit fontScale="90000"/>
          </a:bodyPr>
          <a:lstStyle/>
          <a:p>
            <a:r>
              <a:rPr lang="en-CA" dirty="0"/>
              <a:t>Other beliefs</a:t>
            </a:r>
            <a:br>
              <a:rPr lang="en-CA" dirty="0"/>
            </a:br>
            <a:r>
              <a:rPr lang="en-CA" dirty="0"/>
              <a:t>Polygamy</a:t>
            </a:r>
            <a:br>
              <a:rPr lang="en-CA" dirty="0"/>
            </a:br>
            <a:br>
              <a:rPr lang="en-CA" dirty="0"/>
            </a:br>
            <a:br>
              <a:rPr lang="en-CA" dirty="0"/>
            </a:br>
            <a:endParaRPr lang="en-CA" dirty="0"/>
          </a:p>
        </p:txBody>
      </p:sp>
      <p:sp>
        <p:nvSpPr>
          <p:cNvPr id="3" name="Text Placeholder 2">
            <a:extLst>
              <a:ext uri="{FF2B5EF4-FFF2-40B4-BE49-F238E27FC236}">
                <a16:creationId xmlns:a16="http://schemas.microsoft.com/office/drawing/2014/main" id="{93B6566D-A009-23CF-9CAA-579957965BD0}"/>
              </a:ext>
            </a:extLst>
          </p:cNvPr>
          <p:cNvSpPr>
            <a:spLocks noGrp="1"/>
          </p:cNvSpPr>
          <p:nvPr>
            <p:ph type="body" idx="1"/>
          </p:nvPr>
        </p:nvSpPr>
        <p:spPr>
          <a:xfrm>
            <a:off x="1" y="4193105"/>
            <a:ext cx="3485834" cy="2495654"/>
          </a:xfrm>
        </p:spPr>
        <p:txBody>
          <a:bodyPr>
            <a:normAutofit fontScale="77500" lnSpcReduction="20000"/>
          </a:bodyPr>
          <a:lstStyle/>
          <a:p>
            <a:pPr algn="ctr"/>
            <a:r>
              <a:rPr lang="en-US" sz="3000" b="1" i="1" dirty="0">
                <a:solidFill>
                  <a:srgbClr val="333333"/>
                </a:solidFill>
                <a:effectLst/>
                <a:latin typeface="Helam"/>
              </a:rPr>
              <a:t>As early as 1890, the practice of polygamy had come to its end when Church President Wilford Woodruff was inspired by God to issue a declaration.</a:t>
            </a:r>
          </a:p>
          <a:p>
            <a:br>
              <a:rPr lang="en-US" dirty="0"/>
            </a:br>
            <a:endParaRPr lang="en-CA" dirty="0"/>
          </a:p>
        </p:txBody>
      </p:sp>
      <p:pic>
        <p:nvPicPr>
          <p:cNvPr id="8194" name="Picture 2" descr="Polygamous Mormon Family">
            <a:extLst>
              <a:ext uri="{FF2B5EF4-FFF2-40B4-BE49-F238E27FC236}">
                <a16:creationId xmlns:a16="http://schemas.microsoft.com/office/drawing/2014/main" id="{D2CCA810-4E3A-E674-9D1A-E868EC1669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5835" y="109879"/>
            <a:ext cx="8636096" cy="485780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1EEE879-5EEA-C372-A959-215A5F4EE81C}"/>
              </a:ext>
            </a:extLst>
          </p:cNvPr>
          <p:cNvSpPr txBox="1"/>
          <p:nvPr/>
        </p:nvSpPr>
        <p:spPr>
          <a:xfrm>
            <a:off x="4296670" y="5403630"/>
            <a:ext cx="6148202" cy="923330"/>
          </a:xfrm>
          <a:prstGeom prst="rect">
            <a:avLst/>
          </a:prstGeom>
          <a:noFill/>
        </p:spPr>
        <p:txBody>
          <a:bodyPr wrap="square">
            <a:spAutoFit/>
          </a:bodyPr>
          <a:lstStyle/>
          <a:p>
            <a:r>
              <a:rPr lang="en-US" b="0" i="1" dirty="0">
                <a:solidFill>
                  <a:srgbClr val="181818"/>
                </a:solidFill>
                <a:effectLst/>
                <a:latin typeface="open-sans"/>
              </a:rPr>
              <a:t>A colorized photograph of a 19th century polygamous Mormon family with two wives and nine children. (Credit: </a:t>
            </a:r>
            <a:r>
              <a:rPr lang="en-US" b="0" i="1" dirty="0" err="1">
                <a:solidFill>
                  <a:srgbClr val="181818"/>
                </a:solidFill>
                <a:effectLst/>
                <a:latin typeface="open-sans"/>
              </a:rPr>
              <a:t>Bettmann</a:t>
            </a:r>
            <a:r>
              <a:rPr lang="en-US" b="0" i="1" dirty="0">
                <a:solidFill>
                  <a:srgbClr val="181818"/>
                </a:solidFill>
                <a:effectLst/>
                <a:latin typeface="open-sans"/>
              </a:rPr>
              <a:t> Archive/Getty Images)</a:t>
            </a:r>
            <a:endParaRPr lang="en-CA" dirty="0"/>
          </a:p>
        </p:txBody>
      </p:sp>
    </p:spTree>
    <p:extLst>
      <p:ext uri="{BB962C8B-B14F-4D97-AF65-F5344CB8AC3E}">
        <p14:creationId xmlns:p14="http://schemas.microsoft.com/office/powerpoint/2010/main" val="2282672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F6389-2158-DFCE-037E-1A6C0F1CDE04}"/>
              </a:ext>
            </a:extLst>
          </p:cNvPr>
          <p:cNvSpPr>
            <a:spLocks noGrp="1"/>
          </p:cNvSpPr>
          <p:nvPr>
            <p:ph type="title"/>
          </p:nvPr>
        </p:nvSpPr>
        <p:spPr>
          <a:xfrm>
            <a:off x="310985" y="1633220"/>
            <a:ext cx="4020756" cy="1402099"/>
          </a:xfrm>
        </p:spPr>
        <p:txBody>
          <a:bodyPr>
            <a:normAutofit fontScale="90000"/>
          </a:bodyPr>
          <a:lstStyle/>
          <a:p>
            <a:r>
              <a:rPr lang="en-CA" dirty="0"/>
              <a:t>Other beliefs</a:t>
            </a:r>
            <a:br>
              <a:rPr lang="en-CA" dirty="0"/>
            </a:br>
            <a:r>
              <a:rPr lang="en-CA" dirty="0"/>
              <a:t>Celestial marriage</a:t>
            </a:r>
            <a:br>
              <a:rPr lang="en-CA" dirty="0"/>
            </a:br>
            <a:br>
              <a:rPr lang="en-CA" dirty="0"/>
            </a:br>
            <a:br>
              <a:rPr lang="en-CA" dirty="0"/>
            </a:br>
            <a:endParaRPr lang="en-CA" dirty="0"/>
          </a:p>
        </p:txBody>
      </p:sp>
      <p:sp>
        <p:nvSpPr>
          <p:cNvPr id="3" name="Text Placeholder 2">
            <a:extLst>
              <a:ext uri="{FF2B5EF4-FFF2-40B4-BE49-F238E27FC236}">
                <a16:creationId xmlns:a16="http://schemas.microsoft.com/office/drawing/2014/main" id="{93B6566D-A009-23CF-9CAA-579957965BD0}"/>
              </a:ext>
            </a:extLst>
          </p:cNvPr>
          <p:cNvSpPr>
            <a:spLocks noGrp="1"/>
          </p:cNvSpPr>
          <p:nvPr>
            <p:ph type="body" idx="1"/>
          </p:nvPr>
        </p:nvSpPr>
        <p:spPr>
          <a:xfrm>
            <a:off x="35364" y="1633220"/>
            <a:ext cx="3551509" cy="5224780"/>
          </a:xfrm>
        </p:spPr>
        <p:txBody>
          <a:bodyPr>
            <a:normAutofit/>
          </a:bodyPr>
          <a:lstStyle/>
          <a:p>
            <a:br>
              <a:rPr lang="en-US" dirty="0"/>
            </a:br>
            <a:r>
              <a:rPr lang="en-US" sz="2800" b="1" i="0" dirty="0">
                <a:solidFill>
                  <a:srgbClr val="202122"/>
                </a:solidFill>
                <a:effectLst/>
                <a:latin typeface="Arial" panose="020B0604020202020204" pitchFamily="34" charset="0"/>
              </a:rPr>
              <a:t>In the LDS Church today, both men and women may enter a celestial marriage with only one living partner at a time</a:t>
            </a:r>
            <a:endParaRPr lang="en-CA" b="1" dirty="0"/>
          </a:p>
        </p:txBody>
      </p:sp>
      <p:sp>
        <p:nvSpPr>
          <p:cNvPr id="6" name="TextBox 5">
            <a:extLst>
              <a:ext uri="{FF2B5EF4-FFF2-40B4-BE49-F238E27FC236}">
                <a16:creationId xmlns:a16="http://schemas.microsoft.com/office/drawing/2014/main" id="{20323322-88A2-8AD9-AA78-C3C3CBC8A4FB}"/>
              </a:ext>
            </a:extLst>
          </p:cNvPr>
          <p:cNvSpPr txBox="1"/>
          <p:nvPr/>
        </p:nvSpPr>
        <p:spPr>
          <a:xfrm>
            <a:off x="4652830" y="3822681"/>
            <a:ext cx="7539169" cy="2677656"/>
          </a:xfrm>
          <a:prstGeom prst="rect">
            <a:avLst/>
          </a:prstGeom>
          <a:noFill/>
        </p:spPr>
        <p:txBody>
          <a:bodyPr wrap="square">
            <a:spAutoFit/>
          </a:bodyPr>
          <a:lstStyle/>
          <a:p>
            <a:r>
              <a:rPr lang="en-US" sz="2400" b="1" i="0" dirty="0">
                <a:solidFill>
                  <a:srgbClr val="202122"/>
                </a:solidFill>
                <a:effectLst/>
                <a:latin typeface="Arial" panose="020B0604020202020204" pitchFamily="34" charset="0"/>
              </a:rPr>
              <a:t>Celestial marriage</a:t>
            </a:r>
            <a:r>
              <a:rPr lang="en-US" sz="2400" b="0" i="0" dirty="0">
                <a:solidFill>
                  <a:srgbClr val="202122"/>
                </a:solidFill>
                <a:effectLst/>
                <a:latin typeface="Arial" panose="020B0604020202020204" pitchFamily="34" charset="0"/>
              </a:rPr>
              <a:t> (also called the </a:t>
            </a:r>
            <a:r>
              <a:rPr lang="en-US" sz="2400" b="1" i="0" dirty="0">
                <a:solidFill>
                  <a:srgbClr val="202122"/>
                </a:solidFill>
                <a:effectLst/>
                <a:latin typeface="Arial" panose="020B0604020202020204" pitchFamily="34" charset="0"/>
              </a:rPr>
              <a:t>New and Everlasting Covenant of Marriage</a:t>
            </a:r>
            <a:r>
              <a:rPr lang="en-US" sz="2400" b="0" i="0" dirty="0">
                <a:solidFill>
                  <a:srgbClr val="202122"/>
                </a:solidFill>
                <a:effectLst/>
                <a:latin typeface="Arial" panose="020B0604020202020204" pitchFamily="34" charset="0"/>
              </a:rPr>
              <a:t>, </a:t>
            </a:r>
            <a:r>
              <a:rPr lang="en-US" sz="2400" b="1" i="0" dirty="0">
                <a:solidFill>
                  <a:srgbClr val="202122"/>
                </a:solidFill>
                <a:effectLst/>
                <a:latin typeface="Arial" panose="020B0604020202020204" pitchFamily="34" charset="0"/>
              </a:rPr>
              <a:t>Eternal Marriage</a:t>
            </a:r>
            <a:r>
              <a:rPr lang="en-US" sz="2400" b="0" i="0" dirty="0">
                <a:solidFill>
                  <a:srgbClr val="202122"/>
                </a:solidFill>
                <a:effectLst/>
                <a:latin typeface="Arial" panose="020B0604020202020204" pitchFamily="34" charset="0"/>
              </a:rPr>
              <a:t>, </a:t>
            </a:r>
            <a:r>
              <a:rPr lang="en-US" sz="2400" b="1" i="0" dirty="0">
                <a:solidFill>
                  <a:srgbClr val="202122"/>
                </a:solidFill>
                <a:effectLst/>
                <a:latin typeface="Arial" panose="020B0604020202020204" pitchFamily="34" charset="0"/>
              </a:rPr>
              <a:t>Temple Marriage</a:t>
            </a:r>
            <a:r>
              <a:rPr lang="en-US" sz="2400" b="0" i="0" dirty="0">
                <a:solidFill>
                  <a:srgbClr val="202122"/>
                </a:solidFill>
                <a:effectLst/>
                <a:latin typeface="Arial" panose="020B0604020202020204" pitchFamily="34" charset="0"/>
              </a:rPr>
              <a:t>) is a doctrine that marriage can last forever in heaven. This is a unique teaching of </a:t>
            </a:r>
            <a:r>
              <a:rPr lang="en-US" sz="2400" b="0" i="0" u="none" strike="noStrike" dirty="0">
                <a:solidFill>
                  <a:srgbClr val="3366CC"/>
                </a:solidFill>
                <a:effectLst/>
                <a:latin typeface="Arial" panose="020B0604020202020204" pitchFamily="34" charset="0"/>
                <a:hlinkClick r:id="rId2" tooltip="The Church of Jesus Christ of Latter-day Saints"/>
              </a:rPr>
              <a:t>the Church of Jesus Christ of Latter-day Saints</a:t>
            </a:r>
            <a:r>
              <a:rPr lang="en-US" sz="2400" b="0" i="0" dirty="0">
                <a:solidFill>
                  <a:srgbClr val="202122"/>
                </a:solidFill>
                <a:effectLst/>
                <a:latin typeface="Arial" panose="020B0604020202020204" pitchFamily="34" charset="0"/>
              </a:rPr>
              <a:t> (LDS Church) or </a:t>
            </a:r>
            <a:r>
              <a:rPr lang="en-US" sz="2400" b="0" i="0" u="none" strike="noStrike" dirty="0">
                <a:solidFill>
                  <a:srgbClr val="3366CC"/>
                </a:solidFill>
                <a:effectLst/>
                <a:latin typeface="Arial" panose="020B0604020202020204" pitchFamily="34" charset="0"/>
                <a:hlinkClick r:id="rId3" tooltip="Mormonism"/>
              </a:rPr>
              <a:t>Mormonism</a:t>
            </a:r>
            <a:r>
              <a:rPr lang="en-US" sz="2400" b="0" i="0" dirty="0">
                <a:solidFill>
                  <a:srgbClr val="202122"/>
                </a:solidFill>
                <a:effectLst/>
                <a:latin typeface="Arial" panose="020B0604020202020204" pitchFamily="34" charset="0"/>
              </a:rPr>
              <a:t>, and branches of </a:t>
            </a:r>
            <a:r>
              <a:rPr lang="en-US" sz="2400" b="0" i="0" u="none" strike="noStrike" dirty="0">
                <a:solidFill>
                  <a:srgbClr val="3366CC"/>
                </a:solidFill>
                <a:effectLst/>
                <a:latin typeface="Arial" panose="020B0604020202020204" pitchFamily="34" charset="0"/>
                <a:hlinkClick r:id="rId4" tooltip="Mormon fundamentalism"/>
              </a:rPr>
              <a:t>Mormon fundamentalism</a:t>
            </a:r>
            <a:endParaRPr lang="en-CA" sz="2400" dirty="0"/>
          </a:p>
        </p:txBody>
      </p:sp>
      <p:pic>
        <p:nvPicPr>
          <p:cNvPr id="9218" name="Picture 2" descr="A bride and groom at a Latter-day Saint Temple">
            <a:extLst>
              <a:ext uri="{FF2B5EF4-FFF2-40B4-BE49-F238E27FC236}">
                <a16:creationId xmlns:a16="http://schemas.microsoft.com/office/drawing/2014/main" id="{BB7C83C8-2AB3-4A50-D6FF-1848842000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8795" y="0"/>
            <a:ext cx="5633205" cy="3733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885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C30-9761-5FD9-2D2B-BA26EB9EC282}"/>
              </a:ext>
            </a:extLst>
          </p:cNvPr>
          <p:cNvSpPr>
            <a:spLocks noGrp="1"/>
          </p:cNvSpPr>
          <p:nvPr>
            <p:ph type="title"/>
          </p:nvPr>
        </p:nvSpPr>
        <p:spPr>
          <a:xfrm>
            <a:off x="684210" y="0"/>
            <a:ext cx="10869562" cy="888158"/>
          </a:xfrm>
        </p:spPr>
        <p:txBody>
          <a:bodyPr>
            <a:normAutofit/>
          </a:bodyPr>
          <a:lstStyle/>
          <a:p>
            <a:pPr algn="ctr"/>
            <a:r>
              <a:rPr lang="en-CA" sz="3200" b="1" i="0" u="none" strike="noStrike" baseline="0" dirty="0">
                <a:solidFill>
                  <a:srgbClr val="00000A"/>
                </a:solidFill>
                <a:highlight>
                  <a:srgbClr val="FFFF00"/>
                </a:highlight>
                <a:latin typeface="TimesNewRoman,Bold"/>
              </a:rPr>
              <a:t>Are the Mormons Christians?</a:t>
            </a:r>
            <a:endParaRPr lang="en-CA" sz="5400" dirty="0">
              <a:highlight>
                <a:srgbClr val="FFFF00"/>
              </a:highlight>
            </a:endParaRPr>
          </a:p>
        </p:txBody>
      </p:sp>
      <p:sp>
        <p:nvSpPr>
          <p:cNvPr id="3" name="Text Placeholder 2">
            <a:extLst>
              <a:ext uri="{FF2B5EF4-FFF2-40B4-BE49-F238E27FC236}">
                <a16:creationId xmlns:a16="http://schemas.microsoft.com/office/drawing/2014/main" id="{5B4EAF62-8ABC-01E6-BA5B-C615F1C240A8}"/>
              </a:ext>
            </a:extLst>
          </p:cNvPr>
          <p:cNvSpPr>
            <a:spLocks noGrp="1"/>
          </p:cNvSpPr>
          <p:nvPr>
            <p:ph type="body" idx="1"/>
          </p:nvPr>
        </p:nvSpPr>
        <p:spPr>
          <a:xfrm>
            <a:off x="684213" y="888158"/>
            <a:ext cx="11091844" cy="5106242"/>
          </a:xfrm>
        </p:spPr>
        <p:txBody>
          <a:bodyPr>
            <a:normAutofit/>
          </a:bodyPr>
          <a:lstStyle/>
          <a:p>
            <a:pPr algn="l"/>
            <a:r>
              <a:rPr lang="en-US" sz="2800" b="1" i="0" u="none" strike="noStrike" baseline="0" dirty="0">
                <a:solidFill>
                  <a:srgbClr val="00000A"/>
                </a:solidFill>
                <a:latin typeface="TimesNewRoman"/>
              </a:rPr>
              <a:t>The Mormons consider themselves Christians. They even think that they are the only real Christians in</a:t>
            </a:r>
          </a:p>
          <a:p>
            <a:pPr algn="l"/>
            <a:r>
              <a:rPr lang="en-US" sz="2800" b="1" i="0" u="none" strike="noStrike" baseline="0" dirty="0">
                <a:solidFill>
                  <a:srgbClr val="00000A"/>
                </a:solidFill>
                <a:latin typeface="TimesNewRoman"/>
              </a:rPr>
              <a:t>the world with a true religion. But in reality, they are not Christians because:</a:t>
            </a:r>
          </a:p>
          <a:p>
            <a:pPr marL="285750" indent="-285750" algn="l">
              <a:buFontTx/>
              <a:buChar char="-"/>
            </a:pPr>
            <a:r>
              <a:rPr lang="en-US" sz="2800" b="1" i="0" u="none" strike="noStrike" baseline="0" dirty="0">
                <a:solidFill>
                  <a:srgbClr val="00000A"/>
                </a:solidFill>
                <a:latin typeface="TimesNewRoman"/>
              </a:rPr>
              <a:t>they reject all the fundamental beliefs of Christianity. </a:t>
            </a:r>
          </a:p>
          <a:p>
            <a:pPr marL="285750" indent="-285750" algn="l">
              <a:buFontTx/>
              <a:buChar char="-"/>
            </a:pPr>
            <a:r>
              <a:rPr lang="en-US" sz="2800" b="1" i="0" u="none" strike="noStrike" baseline="0" dirty="0">
                <a:solidFill>
                  <a:srgbClr val="00000A"/>
                </a:solidFill>
                <a:latin typeface="TimesNewRoman"/>
              </a:rPr>
              <a:t>They reject the traditional concept of the nature of God which is </a:t>
            </a:r>
            <a:r>
              <a:rPr lang="en-US" sz="2800" b="1" dirty="0">
                <a:solidFill>
                  <a:srgbClr val="00000A"/>
                </a:solidFill>
                <a:latin typeface="TimesNewRoman"/>
              </a:rPr>
              <a:t>s</a:t>
            </a:r>
            <a:r>
              <a:rPr lang="en-US" sz="2800" b="1" i="0" u="none" strike="noStrike" baseline="0" dirty="0">
                <a:solidFill>
                  <a:srgbClr val="00000A"/>
                </a:solidFill>
                <a:latin typeface="TimesNewRoman"/>
              </a:rPr>
              <a:t>hared by the other Christian churches. </a:t>
            </a:r>
          </a:p>
          <a:p>
            <a:pPr marL="285750" indent="-285750" algn="l">
              <a:buFontTx/>
              <a:buChar char="-"/>
            </a:pPr>
            <a:r>
              <a:rPr lang="en-US" sz="2800" b="1" i="0" u="none" strike="noStrike" baseline="0" dirty="0">
                <a:solidFill>
                  <a:srgbClr val="00000A"/>
                </a:solidFill>
                <a:latin typeface="TimesNewRoman"/>
              </a:rPr>
              <a:t>They also reject the concept of the nature of Jesus Christ, the principle of the trinity, the existence of the original sin, human salvation through the blood of Christ and the Kingdom of Heaven.</a:t>
            </a:r>
            <a:endParaRPr lang="en-CA" sz="2800" b="1" dirty="0"/>
          </a:p>
        </p:txBody>
      </p:sp>
    </p:spTree>
    <p:extLst>
      <p:ext uri="{BB962C8B-B14F-4D97-AF65-F5344CB8AC3E}">
        <p14:creationId xmlns:p14="http://schemas.microsoft.com/office/powerpoint/2010/main" val="2328983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7E9B3-21A6-F2D9-3AE6-05B82B45B80D}"/>
              </a:ext>
            </a:extLst>
          </p:cNvPr>
          <p:cNvSpPr>
            <a:spLocks noGrp="1"/>
          </p:cNvSpPr>
          <p:nvPr>
            <p:ph type="title"/>
          </p:nvPr>
        </p:nvSpPr>
        <p:spPr>
          <a:xfrm>
            <a:off x="684211" y="207434"/>
            <a:ext cx="10775422" cy="745066"/>
          </a:xfrm>
        </p:spPr>
        <p:txBody>
          <a:bodyPr>
            <a:normAutofit fontScale="90000"/>
          </a:bodyPr>
          <a:lstStyle/>
          <a:p>
            <a:pPr algn="ctr"/>
            <a:r>
              <a:rPr lang="en-US" sz="2400" b="0" i="0" u="none" strike="noStrike" baseline="0" dirty="0">
                <a:solidFill>
                  <a:srgbClr val="17365D"/>
                </a:solidFill>
                <a:highlight>
                  <a:srgbClr val="FFFF00"/>
                </a:highlight>
                <a:latin typeface="Cambria" panose="02040503050406030204" pitchFamily="18" charset="0"/>
              </a:rPr>
              <a:t>SEVENTH DAY ADVENTIST</a:t>
            </a:r>
            <a:br>
              <a:rPr lang="en-US" sz="2400" b="0" i="0" u="none" strike="noStrike" baseline="0" dirty="0">
                <a:solidFill>
                  <a:srgbClr val="17365D"/>
                </a:solidFill>
                <a:highlight>
                  <a:srgbClr val="FFFF00"/>
                </a:highlight>
                <a:latin typeface="Cambria" panose="02040503050406030204" pitchFamily="18" charset="0"/>
              </a:rPr>
            </a:br>
            <a:r>
              <a:rPr lang="en-US" sz="2400" b="0" i="0" u="none" strike="noStrike" baseline="0" dirty="0">
                <a:solidFill>
                  <a:srgbClr val="17365D"/>
                </a:solidFill>
                <a:highlight>
                  <a:srgbClr val="FFFF00"/>
                </a:highlight>
                <a:latin typeface="Cambria" panose="02040503050406030204" pitchFamily="18" charset="0"/>
              </a:rPr>
              <a:t>History</a:t>
            </a:r>
            <a:r>
              <a:rPr lang="en-US" sz="2400" b="0" i="0" u="none" strike="noStrike" baseline="0" dirty="0">
                <a:solidFill>
                  <a:srgbClr val="17365D"/>
                </a:solidFill>
                <a:latin typeface="Cambria" panose="02040503050406030204" pitchFamily="18" charset="0"/>
              </a:rPr>
              <a:t>.</a:t>
            </a:r>
            <a:endParaRPr lang="en-CA" sz="4400" dirty="0"/>
          </a:p>
        </p:txBody>
      </p:sp>
      <p:sp>
        <p:nvSpPr>
          <p:cNvPr id="3" name="Text Placeholder 2">
            <a:extLst>
              <a:ext uri="{FF2B5EF4-FFF2-40B4-BE49-F238E27FC236}">
                <a16:creationId xmlns:a16="http://schemas.microsoft.com/office/drawing/2014/main" id="{90CDFB00-0C95-E058-79B2-7C2F8D048B63}"/>
              </a:ext>
            </a:extLst>
          </p:cNvPr>
          <p:cNvSpPr>
            <a:spLocks noGrp="1"/>
          </p:cNvSpPr>
          <p:nvPr>
            <p:ph type="body" idx="1"/>
          </p:nvPr>
        </p:nvSpPr>
        <p:spPr>
          <a:xfrm>
            <a:off x="684212" y="1333499"/>
            <a:ext cx="11329987" cy="5427133"/>
          </a:xfrm>
        </p:spPr>
        <p:txBody>
          <a:bodyPr>
            <a:normAutofit fontScale="92500" lnSpcReduction="20000"/>
          </a:bodyPr>
          <a:lstStyle/>
          <a:p>
            <a:pPr algn="l"/>
            <a:r>
              <a:rPr lang="en-US" sz="2600" b="1" i="0" u="none" strike="noStrike" baseline="0" dirty="0">
                <a:latin typeface="TimesNewRoman"/>
              </a:rPr>
              <a:t>They appeared in the nineteenth century through the leadership of a man named William Miller who was born in the year 1782 and died in 1849. However, the movement started around the year 1818.</a:t>
            </a:r>
          </a:p>
          <a:p>
            <a:pPr algn="l"/>
            <a:r>
              <a:rPr lang="en-US" sz="2600" b="1" i="0" u="none" strike="noStrike" baseline="0" dirty="0">
                <a:latin typeface="TimesNewRoman"/>
              </a:rPr>
              <a:t>Then, many leaders succeeded William Miller such as Hiram Edson, Joseph Bates, and Ellen White. Each one had a role in the Adventist movement. </a:t>
            </a:r>
          </a:p>
          <a:p>
            <a:pPr algn="l"/>
            <a:r>
              <a:rPr lang="en-US" sz="2600" b="1" i="0" u="none" strike="noStrike" baseline="0" dirty="0">
                <a:latin typeface="TimesNewRoman"/>
              </a:rPr>
              <a:t>At the beginning, the movement focused on the second coming of the Lord Jesus Christ and Miller talked about the coming of the Lord Christ. When the exact timing could not be determined, Hiram Edson spoke of the heavenly sanctuary. </a:t>
            </a:r>
          </a:p>
          <a:p>
            <a:pPr algn="l"/>
            <a:r>
              <a:rPr lang="en-US" sz="2600" b="1" i="0" u="none" strike="noStrike" baseline="0" dirty="0">
                <a:latin typeface="TimesNewRoman"/>
              </a:rPr>
              <a:t>O.R.L Crosier published a research paper about the heavenly sanctuary. Then, Joseph Bates spoke about the Sabbath day. Since then, the observance of the Sabbath on Saturday was added to their doctrine and were thus termed the Seventh Day Adventists. </a:t>
            </a:r>
          </a:p>
          <a:p>
            <a:pPr algn="l"/>
            <a:r>
              <a:rPr lang="en-US" sz="2600" b="1" i="0" u="none" strike="noStrike" baseline="0" dirty="0">
                <a:latin typeface="TimesNewRoman"/>
              </a:rPr>
              <a:t>Finally, Ellen White, who was born in 1827 and died in 1915, took leadership. She lived 88 years and is known as the founder. White excelled over her predecessors and became the leader. </a:t>
            </a:r>
          </a:p>
          <a:p>
            <a:pPr algn="l"/>
            <a:endParaRPr lang="en-US" sz="1800" b="0" i="0" u="none" strike="noStrike" baseline="0" dirty="0">
              <a:latin typeface="TimesNewRoman"/>
            </a:endParaRPr>
          </a:p>
        </p:txBody>
      </p:sp>
    </p:spTree>
    <p:extLst>
      <p:ext uri="{BB962C8B-B14F-4D97-AF65-F5344CB8AC3E}">
        <p14:creationId xmlns:p14="http://schemas.microsoft.com/office/powerpoint/2010/main" val="17227302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7E9B3-21A6-F2D9-3AE6-05B82B45B80D}"/>
              </a:ext>
            </a:extLst>
          </p:cNvPr>
          <p:cNvSpPr>
            <a:spLocks noGrp="1"/>
          </p:cNvSpPr>
          <p:nvPr>
            <p:ph type="title"/>
          </p:nvPr>
        </p:nvSpPr>
        <p:spPr>
          <a:xfrm>
            <a:off x="684211" y="207434"/>
            <a:ext cx="10775422" cy="745066"/>
          </a:xfrm>
        </p:spPr>
        <p:txBody>
          <a:bodyPr>
            <a:normAutofit fontScale="90000"/>
          </a:bodyPr>
          <a:lstStyle/>
          <a:p>
            <a:pPr algn="ctr"/>
            <a:r>
              <a:rPr lang="en-US" sz="2400" b="0" i="0" u="none" strike="noStrike" baseline="0" dirty="0">
                <a:solidFill>
                  <a:srgbClr val="17365D"/>
                </a:solidFill>
                <a:highlight>
                  <a:srgbClr val="FFFF00"/>
                </a:highlight>
                <a:latin typeface="Cambria" panose="02040503050406030204" pitchFamily="18" charset="0"/>
              </a:rPr>
              <a:t>SEVENTH DAY ADVENTIST</a:t>
            </a:r>
            <a:br>
              <a:rPr lang="en-US" sz="2400" b="0" i="0" u="none" strike="noStrike" baseline="0" dirty="0">
                <a:solidFill>
                  <a:srgbClr val="17365D"/>
                </a:solidFill>
                <a:highlight>
                  <a:srgbClr val="FFFF00"/>
                </a:highlight>
                <a:latin typeface="Cambria" panose="02040503050406030204" pitchFamily="18" charset="0"/>
              </a:rPr>
            </a:br>
            <a:r>
              <a:rPr lang="en-US" sz="2400" dirty="0">
                <a:solidFill>
                  <a:srgbClr val="17365D"/>
                </a:solidFill>
                <a:highlight>
                  <a:srgbClr val="FFFF00"/>
                </a:highlight>
                <a:latin typeface="Cambria" panose="02040503050406030204" pitchFamily="18" charset="0"/>
              </a:rPr>
              <a:t>History</a:t>
            </a:r>
            <a:br>
              <a:rPr lang="en-US" sz="2400" dirty="0">
                <a:solidFill>
                  <a:srgbClr val="17365D"/>
                </a:solidFill>
                <a:highlight>
                  <a:srgbClr val="FFFF00"/>
                </a:highlight>
                <a:latin typeface="Cambria" panose="02040503050406030204" pitchFamily="18" charset="0"/>
              </a:rPr>
            </a:br>
            <a:r>
              <a:rPr lang="en-US" sz="2400" dirty="0">
                <a:solidFill>
                  <a:srgbClr val="17365D"/>
                </a:solidFill>
                <a:highlight>
                  <a:srgbClr val="FFFF00"/>
                </a:highlight>
                <a:latin typeface="Cambria" panose="02040503050406030204" pitchFamily="18" charset="0"/>
              </a:rPr>
              <a:t>Ellen White</a:t>
            </a:r>
            <a:r>
              <a:rPr lang="en-US" sz="2400" b="0" i="0" u="none" strike="noStrike" baseline="0" dirty="0">
                <a:solidFill>
                  <a:srgbClr val="17365D"/>
                </a:solidFill>
                <a:latin typeface="Cambria" panose="02040503050406030204" pitchFamily="18" charset="0"/>
              </a:rPr>
              <a:t>.</a:t>
            </a:r>
            <a:endParaRPr lang="en-CA" sz="4400" dirty="0"/>
          </a:p>
        </p:txBody>
      </p:sp>
      <p:sp>
        <p:nvSpPr>
          <p:cNvPr id="3" name="Text Placeholder 2">
            <a:extLst>
              <a:ext uri="{FF2B5EF4-FFF2-40B4-BE49-F238E27FC236}">
                <a16:creationId xmlns:a16="http://schemas.microsoft.com/office/drawing/2014/main" id="{90CDFB00-0C95-E058-79B2-7C2F8D048B63}"/>
              </a:ext>
            </a:extLst>
          </p:cNvPr>
          <p:cNvSpPr>
            <a:spLocks noGrp="1"/>
          </p:cNvSpPr>
          <p:nvPr>
            <p:ph type="body" idx="1"/>
          </p:nvPr>
        </p:nvSpPr>
        <p:spPr>
          <a:xfrm>
            <a:off x="344184" y="952501"/>
            <a:ext cx="8707349" cy="5808132"/>
          </a:xfrm>
        </p:spPr>
        <p:txBody>
          <a:bodyPr>
            <a:normAutofit fontScale="85000" lnSpcReduction="10000"/>
          </a:bodyPr>
          <a:lstStyle/>
          <a:p>
            <a:pPr algn="l"/>
            <a:endParaRPr lang="en-US" sz="1800" b="0" i="0" u="none" strike="noStrike" baseline="0" dirty="0">
              <a:latin typeface="TimesNewRoman"/>
            </a:endParaRPr>
          </a:p>
          <a:p>
            <a:pPr algn="l"/>
            <a:r>
              <a:rPr lang="en-US" sz="2800" b="1" i="0" u="none" strike="noStrike" baseline="0" dirty="0">
                <a:latin typeface="TimesNewRoman"/>
              </a:rPr>
              <a:t>She was described as a visionary, in the literal sense as she spoke of seeing visions.</a:t>
            </a:r>
          </a:p>
          <a:p>
            <a:pPr algn="l"/>
            <a:r>
              <a:rPr lang="en-US" sz="2800" b="1" i="0" u="none" strike="noStrike" baseline="0" dirty="0">
                <a:latin typeface="TimesNewRoman"/>
              </a:rPr>
              <a:t>She said that her visions were the source of the Adventist teaching. </a:t>
            </a:r>
          </a:p>
          <a:p>
            <a:pPr algn="l"/>
            <a:r>
              <a:rPr lang="en-US" sz="2800" b="1" i="0" u="none" strike="noStrike" baseline="0" dirty="0">
                <a:latin typeface="TimesNewRoman"/>
              </a:rPr>
              <a:t>The Adventist movement started by William Miller teaching that the world will end after 25 years from the year 1818 or that the world will end in the year 1843 and Christ will come in 1843. </a:t>
            </a:r>
          </a:p>
          <a:p>
            <a:pPr algn="l"/>
            <a:r>
              <a:rPr lang="en-US" sz="2800" b="1" i="0" u="none" strike="noStrike" baseline="0" dirty="0">
                <a:latin typeface="TimesNewRoman"/>
              </a:rPr>
              <a:t>This belief had spread to an extent where students would not attend school and believers cast off their responsibilities, however Chris did not come. Ellen White explained to them that He came and ruled in the heavenly Jerusalem. </a:t>
            </a:r>
          </a:p>
          <a:p>
            <a:pPr algn="l"/>
            <a:r>
              <a:rPr lang="en-US" sz="2800" b="1" i="0" u="none" strike="noStrike" baseline="0" dirty="0">
                <a:latin typeface="TimesNewRoman"/>
              </a:rPr>
              <a:t>Of course, Christ rules in the heavenly Jerusalem ever since the creation of man and there is no specified time because He rules </a:t>
            </a:r>
            <a:r>
              <a:rPr lang="en-CA" sz="2800" b="1" i="0" u="none" strike="noStrike" baseline="0" dirty="0">
                <a:latin typeface="TimesNewRoman"/>
              </a:rPr>
              <a:t>in heaven eternally.</a:t>
            </a:r>
            <a:endParaRPr lang="en-CA" b="1" dirty="0"/>
          </a:p>
        </p:txBody>
      </p:sp>
      <p:pic>
        <p:nvPicPr>
          <p:cNvPr id="1030" name="Picture 6" descr="Ellen G. White - Wikipedia">
            <a:extLst>
              <a:ext uri="{FF2B5EF4-FFF2-40B4-BE49-F238E27FC236}">
                <a16:creationId xmlns:a16="http://schemas.microsoft.com/office/drawing/2014/main" id="{899336E1-0F14-9A36-6734-808F553CC1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40977" y="2573677"/>
            <a:ext cx="2851023" cy="4284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43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6ABB-34D5-CC20-D1F4-F58F10C6C89C}"/>
              </a:ext>
            </a:extLst>
          </p:cNvPr>
          <p:cNvSpPr>
            <a:spLocks noGrp="1"/>
          </p:cNvSpPr>
          <p:nvPr>
            <p:ph type="title"/>
          </p:nvPr>
        </p:nvSpPr>
        <p:spPr>
          <a:xfrm>
            <a:off x="970909" y="511710"/>
            <a:ext cx="9942940" cy="880438"/>
          </a:xfrm>
        </p:spPr>
        <p:txBody>
          <a:bodyPr/>
          <a:lstStyle/>
          <a:p>
            <a:pPr algn="ctr"/>
            <a:r>
              <a:rPr lang="en-CA" sz="3600" b="1" i="0" u="none" strike="noStrike" baseline="0" dirty="0">
                <a:solidFill>
                  <a:schemeClr val="bg1"/>
                </a:solidFill>
                <a:highlight>
                  <a:srgbClr val="FFFF00"/>
                </a:highlight>
                <a:latin typeface="TimesNewRoman,Bold"/>
              </a:rPr>
              <a:t>What are their beliefs?</a:t>
            </a:r>
            <a:endParaRPr lang="en-CA" dirty="0">
              <a:solidFill>
                <a:schemeClr val="bg1"/>
              </a:solidFill>
              <a:highlight>
                <a:srgbClr val="FFFF00"/>
              </a:highlight>
            </a:endParaRPr>
          </a:p>
        </p:txBody>
      </p:sp>
      <p:sp>
        <p:nvSpPr>
          <p:cNvPr id="3" name="Text Placeholder 2">
            <a:extLst>
              <a:ext uri="{FF2B5EF4-FFF2-40B4-BE49-F238E27FC236}">
                <a16:creationId xmlns:a16="http://schemas.microsoft.com/office/drawing/2014/main" id="{59380992-8286-2A69-2ADC-D290D4EC68EE}"/>
              </a:ext>
            </a:extLst>
          </p:cNvPr>
          <p:cNvSpPr>
            <a:spLocks noGrp="1"/>
          </p:cNvSpPr>
          <p:nvPr>
            <p:ph type="body" idx="1"/>
          </p:nvPr>
        </p:nvSpPr>
        <p:spPr>
          <a:xfrm>
            <a:off x="684212" y="1510301"/>
            <a:ext cx="11507787" cy="5137079"/>
          </a:xfrm>
        </p:spPr>
        <p:txBody>
          <a:bodyPr>
            <a:normAutofit lnSpcReduction="10000"/>
          </a:bodyPr>
          <a:lstStyle/>
          <a:p>
            <a:pPr marL="342900" indent="-342900" algn="l">
              <a:buAutoNum type="alphaLcParenR"/>
            </a:pPr>
            <a:r>
              <a:rPr lang="en-US" sz="2400" b="1" dirty="0">
                <a:latin typeface="TimesNewRoman"/>
              </a:rPr>
              <a:t>T</a:t>
            </a:r>
            <a:r>
              <a:rPr lang="en-US" sz="2400" b="1" i="0" u="none" strike="noStrike" baseline="0" dirty="0">
                <a:latin typeface="TimesNewRoman"/>
              </a:rPr>
              <a:t>hey believe that the Sabbath is the holy day and the person who does not observe it will not enter the Kingdom of God</a:t>
            </a:r>
          </a:p>
          <a:p>
            <a:pPr marL="342900" indent="-342900" algn="l">
              <a:buAutoNum type="alphaLcParenR"/>
            </a:pPr>
            <a:endParaRPr lang="en-US" sz="2400" b="1" i="0" u="none" strike="noStrike" baseline="0" dirty="0">
              <a:latin typeface="TimesNewRoman"/>
            </a:endParaRPr>
          </a:p>
          <a:p>
            <a:pPr algn="l"/>
            <a:r>
              <a:rPr lang="en-US" sz="2400" b="1" i="0" u="none" strike="noStrike" baseline="0" dirty="0">
                <a:latin typeface="TimesNewRoman"/>
              </a:rPr>
              <a:t>b) They believe in three advents of the Lord Jesus Christ and with a heavenly sanctuary.</a:t>
            </a:r>
          </a:p>
          <a:p>
            <a:pPr algn="l"/>
            <a:endParaRPr lang="en-US" sz="2400" b="1" i="0" u="none" strike="noStrike" baseline="0" dirty="0">
              <a:latin typeface="TimesNewRoman"/>
            </a:endParaRPr>
          </a:p>
          <a:p>
            <a:pPr algn="l"/>
            <a:r>
              <a:rPr lang="en-US" sz="2400" b="1" i="0" u="none" strike="noStrike" baseline="0" dirty="0">
                <a:latin typeface="TimesNewRoman"/>
              </a:rPr>
              <a:t>c) They believe that the Lord Christ is the Archangel Michael and they agree on this along with Jehovah's witnesses. They claim that Jesus Christ was born with the original sin, that His knowledge is incomplete, that He is susceptible to falling, that His sacrifice on the cross is insufficient, that He was separated from the Father, and that the Holy Spirit is the delegate of </a:t>
            </a:r>
            <a:r>
              <a:rPr lang="en-CA" sz="2400" b="1" i="0" u="none" strike="noStrike" baseline="0" dirty="0">
                <a:latin typeface="TimesNewRoman"/>
              </a:rPr>
              <a:t>Christ on earth.</a:t>
            </a:r>
          </a:p>
          <a:p>
            <a:pPr algn="l"/>
            <a:r>
              <a:rPr lang="en-US" sz="2400" b="1" i="0" u="none" strike="noStrike" baseline="0" dirty="0">
                <a:latin typeface="TimesNewRoman"/>
              </a:rPr>
              <a:t>d) They do not believe in the imperishability/eternity of the spirit.</a:t>
            </a:r>
            <a:endParaRPr lang="en-CA" sz="2400" b="1" dirty="0"/>
          </a:p>
        </p:txBody>
      </p:sp>
    </p:spTree>
    <p:extLst>
      <p:ext uri="{BB962C8B-B14F-4D97-AF65-F5344CB8AC3E}">
        <p14:creationId xmlns:p14="http://schemas.microsoft.com/office/powerpoint/2010/main" val="25956180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3BCC0-35FF-63F2-E6FF-CDDD417108EA}"/>
              </a:ext>
            </a:extLst>
          </p:cNvPr>
          <p:cNvSpPr>
            <a:spLocks noGrp="1"/>
          </p:cNvSpPr>
          <p:nvPr>
            <p:ph type="title"/>
          </p:nvPr>
        </p:nvSpPr>
        <p:spPr>
          <a:xfrm>
            <a:off x="684211" y="154112"/>
            <a:ext cx="11100247" cy="709488"/>
          </a:xfrm>
        </p:spPr>
        <p:txBody>
          <a:bodyPr/>
          <a:lstStyle/>
          <a:p>
            <a:pPr algn="ctr"/>
            <a:r>
              <a:rPr lang="en-CA" sz="3600" b="0" i="0" u="none" strike="noStrike" baseline="0" dirty="0">
                <a:solidFill>
                  <a:schemeClr val="bg1"/>
                </a:solidFill>
                <a:highlight>
                  <a:srgbClr val="FFFF00"/>
                </a:highlight>
                <a:latin typeface="TimesNewRoman"/>
              </a:rPr>
              <a:t>Sabbath is the holy Day???</a:t>
            </a:r>
            <a:endParaRPr lang="en-CA" dirty="0">
              <a:solidFill>
                <a:schemeClr val="bg1"/>
              </a:solidFill>
              <a:highlight>
                <a:srgbClr val="FFFF00"/>
              </a:highlight>
            </a:endParaRPr>
          </a:p>
        </p:txBody>
      </p:sp>
      <p:sp>
        <p:nvSpPr>
          <p:cNvPr id="3" name="Text Placeholder 2">
            <a:extLst>
              <a:ext uri="{FF2B5EF4-FFF2-40B4-BE49-F238E27FC236}">
                <a16:creationId xmlns:a16="http://schemas.microsoft.com/office/drawing/2014/main" id="{3543F8C3-A730-8F91-0EE8-7482F7A63F3A}"/>
              </a:ext>
            </a:extLst>
          </p:cNvPr>
          <p:cNvSpPr>
            <a:spLocks noGrp="1"/>
          </p:cNvSpPr>
          <p:nvPr>
            <p:ph type="body" idx="1"/>
          </p:nvPr>
        </p:nvSpPr>
        <p:spPr>
          <a:xfrm>
            <a:off x="684213" y="970908"/>
            <a:ext cx="11387922" cy="5023492"/>
          </a:xfrm>
        </p:spPr>
        <p:txBody>
          <a:bodyPr>
            <a:normAutofit fontScale="92500"/>
          </a:bodyPr>
          <a:lstStyle/>
          <a:p>
            <a:r>
              <a:rPr lang="en-CA" dirty="0"/>
              <a:t>Response:</a:t>
            </a:r>
          </a:p>
          <a:p>
            <a:pPr marL="285750" indent="-285750">
              <a:buFontTx/>
              <a:buChar char="-"/>
            </a:pPr>
            <a:r>
              <a:rPr lang="en-US" sz="2800" b="1" i="0" u="none" strike="noStrike" baseline="0" dirty="0">
                <a:latin typeface="TimesNewRoman"/>
              </a:rPr>
              <a:t>There is a difference between the phrase “seventh day” and the word “Sabbath”.</a:t>
            </a:r>
            <a:endParaRPr lang="en-CA" sz="2800" b="1" dirty="0">
              <a:latin typeface="TimesNewRoman"/>
            </a:endParaRPr>
          </a:p>
          <a:p>
            <a:pPr marL="285750" indent="-285750">
              <a:buFontTx/>
              <a:buChar char="-"/>
            </a:pPr>
            <a:r>
              <a:rPr lang="en-US" sz="2800" b="1" i="0" u="none" strike="noStrike" baseline="0" dirty="0">
                <a:latin typeface="TimesNewRoman"/>
              </a:rPr>
              <a:t>The word seven means “rest”. God hallowed this rest when the Sabbath was exchanged with </a:t>
            </a:r>
            <a:r>
              <a:rPr lang="en-CA" sz="2800" b="1" i="0" u="none" strike="noStrike" baseline="0" dirty="0">
                <a:latin typeface="TimesNewRoman"/>
              </a:rPr>
              <a:t>Sunday. </a:t>
            </a:r>
            <a:r>
              <a:rPr lang="en-US" sz="2800" b="1" i="0" u="none" strike="noStrike" baseline="0" dirty="0">
                <a:latin typeface="TimesNewRoman"/>
              </a:rPr>
              <a:t>Just because it is a divine commandment does not mean that we currently offer burnt offering, sin offering, iniquity offering, peace offering, and all other sacrifices pertaining to different issues? Truly it is a commandment but it was a symbol for what was going to happen in the New Testament and all sacrifices were symbolic for Christ’s sacrifice.</a:t>
            </a:r>
          </a:p>
          <a:p>
            <a:pPr marL="285750" indent="-285750">
              <a:buFontTx/>
              <a:buChar char="-"/>
            </a:pPr>
            <a:r>
              <a:rPr lang="en-US" sz="2800" b="1" i="0" u="none" strike="noStrike" baseline="0" dirty="0">
                <a:latin typeface="TimesNewRoman"/>
              </a:rPr>
              <a:t>The Lord Jesus Christ resurrected on Sunday and His resurrection became a token for our resurrection and the core of the disciples’ preaching.</a:t>
            </a:r>
            <a:endParaRPr lang="en-CA" sz="2800" b="1" dirty="0">
              <a:latin typeface="TimesNewRoman"/>
            </a:endParaRPr>
          </a:p>
          <a:p>
            <a:pPr algn="l"/>
            <a:endParaRPr lang="en-CA" sz="1800" b="0" i="0" u="none" strike="noStrike" baseline="0" dirty="0">
              <a:latin typeface="TimesNewRoman"/>
            </a:endParaRPr>
          </a:p>
          <a:p>
            <a:pPr algn="l"/>
            <a:endParaRPr lang="en-CA" sz="1800" b="0" i="0" u="none" strike="noStrike" baseline="0" dirty="0">
              <a:latin typeface="TimesNewRoman"/>
            </a:endParaRPr>
          </a:p>
        </p:txBody>
      </p:sp>
    </p:spTree>
    <p:extLst>
      <p:ext uri="{BB962C8B-B14F-4D97-AF65-F5344CB8AC3E}">
        <p14:creationId xmlns:p14="http://schemas.microsoft.com/office/powerpoint/2010/main" val="18379264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C315F-596F-31F1-B5E9-AEDA5A0B09CE}"/>
              </a:ext>
            </a:extLst>
          </p:cNvPr>
          <p:cNvSpPr>
            <a:spLocks noGrp="1"/>
          </p:cNvSpPr>
          <p:nvPr>
            <p:ph type="title"/>
          </p:nvPr>
        </p:nvSpPr>
        <p:spPr>
          <a:xfrm>
            <a:off x="684211" y="82193"/>
            <a:ext cx="11300593" cy="986319"/>
          </a:xfrm>
        </p:spPr>
        <p:txBody>
          <a:bodyPr/>
          <a:lstStyle/>
          <a:p>
            <a:pPr algn="ctr"/>
            <a:r>
              <a:rPr lang="en-US" sz="3600" b="1" i="0" u="none" strike="noStrike" baseline="0" dirty="0">
                <a:solidFill>
                  <a:schemeClr val="bg1"/>
                </a:solidFill>
                <a:highlight>
                  <a:srgbClr val="FFFF00"/>
                </a:highlight>
                <a:latin typeface="TimesNewRoman"/>
              </a:rPr>
              <a:t>Christ is the Archangel Michael??</a:t>
            </a:r>
            <a:endParaRPr lang="en-CA" b="1" dirty="0">
              <a:solidFill>
                <a:schemeClr val="bg1"/>
              </a:solidFill>
              <a:highlight>
                <a:srgbClr val="FFFF00"/>
              </a:highlight>
            </a:endParaRPr>
          </a:p>
        </p:txBody>
      </p:sp>
      <p:sp>
        <p:nvSpPr>
          <p:cNvPr id="3" name="Text Placeholder 2">
            <a:extLst>
              <a:ext uri="{FF2B5EF4-FFF2-40B4-BE49-F238E27FC236}">
                <a16:creationId xmlns:a16="http://schemas.microsoft.com/office/drawing/2014/main" id="{A0D69088-B95A-F4CF-6596-FCEF96939DD9}"/>
              </a:ext>
            </a:extLst>
          </p:cNvPr>
          <p:cNvSpPr>
            <a:spLocks noGrp="1"/>
          </p:cNvSpPr>
          <p:nvPr>
            <p:ph type="body" idx="1"/>
          </p:nvPr>
        </p:nvSpPr>
        <p:spPr>
          <a:xfrm>
            <a:off x="581470" y="1244028"/>
            <a:ext cx="11084835" cy="1535131"/>
          </a:xfrm>
        </p:spPr>
        <p:txBody>
          <a:bodyPr>
            <a:normAutofit lnSpcReduction="10000"/>
          </a:bodyPr>
          <a:lstStyle/>
          <a:p>
            <a:pPr algn="l"/>
            <a:r>
              <a:rPr lang="en-US" sz="2400" b="1" i="0" u="none" strike="noStrike" baseline="0" dirty="0">
                <a:latin typeface="TimesNewRoman"/>
              </a:rPr>
              <a:t>Perhaps what caused the mistake of the Adventist believing that Christ is the Archangel Michael is that the Holy Bible sometimes used the phrase “angel of the Lord” or “angel of God” in referring to God Himself, meaning that God appeared in the form of an angel</a:t>
            </a:r>
            <a:endParaRPr lang="en-CA" sz="2400" b="1" dirty="0"/>
          </a:p>
        </p:txBody>
      </p:sp>
      <p:sp>
        <p:nvSpPr>
          <p:cNvPr id="5" name="TextBox 4">
            <a:extLst>
              <a:ext uri="{FF2B5EF4-FFF2-40B4-BE49-F238E27FC236}">
                <a16:creationId xmlns:a16="http://schemas.microsoft.com/office/drawing/2014/main" id="{A4FD9BAB-FCDF-8A21-929F-DF64B0842040}"/>
              </a:ext>
            </a:extLst>
          </p:cNvPr>
          <p:cNvSpPr txBox="1"/>
          <p:nvPr/>
        </p:nvSpPr>
        <p:spPr>
          <a:xfrm>
            <a:off x="267128" y="2828836"/>
            <a:ext cx="11717676" cy="3539430"/>
          </a:xfrm>
          <a:prstGeom prst="rect">
            <a:avLst/>
          </a:prstGeom>
          <a:noFill/>
        </p:spPr>
        <p:txBody>
          <a:bodyPr wrap="square">
            <a:spAutoFit/>
          </a:bodyPr>
          <a:lstStyle/>
          <a:p>
            <a:pPr algn="l"/>
            <a:r>
              <a:rPr lang="en-US" sz="2800" b="1" i="0" u="none" strike="noStrike" baseline="0" dirty="0">
                <a:solidFill>
                  <a:schemeClr val="bg1"/>
                </a:solidFill>
                <a:latin typeface="TimesNewRoman"/>
              </a:rPr>
              <a:t>To summarize this point, we refer to </a:t>
            </a:r>
            <a:r>
              <a:rPr lang="en-US" sz="2800" b="1" i="0" u="none" strike="noStrike" baseline="0" dirty="0">
                <a:solidFill>
                  <a:schemeClr val="bg1"/>
                </a:solidFill>
                <a:highlight>
                  <a:srgbClr val="FFFF00"/>
                </a:highlight>
                <a:latin typeface="TimesNewRoman"/>
              </a:rPr>
              <a:t>Hebrews 1:5-8</a:t>
            </a:r>
            <a:r>
              <a:rPr lang="en-US" sz="2800" b="1" i="0" u="none" strike="noStrike" baseline="0" dirty="0">
                <a:solidFill>
                  <a:schemeClr val="bg1"/>
                </a:solidFill>
                <a:latin typeface="TimesNewRoman"/>
              </a:rPr>
              <a:t>, “For to which of the angels did He ever say: “You are My Son, today I have begotten you?” And again: “I will be to Him a Father, and He shall be to Me a Son”? But when He again brings the firstborn into the world, He says: “Let all the angels of God worship Him.” And of the angels He says: “Who makes His angels spirits and His ministers a flame of fire” But to the Son He says: “You throne, O God, is forever and ever; A </a:t>
            </a:r>
            <a:r>
              <a:rPr lang="en-US" sz="2800" b="1" i="0" u="none" strike="noStrike" baseline="0" dirty="0" err="1">
                <a:solidFill>
                  <a:schemeClr val="bg1"/>
                </a:solidFill>
                <a:latin typeface="TimesNewRoman"/>
              </a:rPr>
              <a:t>sceptre</a:t>
            </a:r>
            <a:r>
              <a:rPr lang="en-US" sz="2800" b="1" i="0" u="none" strike="noStrike" baseline="0" dirty="0">
                <a:solidFill>
                  <a:schemeClr val="bg1"/>
                </a:solidFill>
                <a:latin typeface="TimesNewRoman"/>
              </a:rPr>
              <a:t> of righteousness is the </a:t>
            </a:r>
            <a:r>
              <a:rPr lang="en-US" sz="2800" b="1" i="0" u="none" strike="noStrike" baseline="0" dirty="0" err="1">
                <a:solidFill>
                  <a:schemeClr val="bg1"/>
                </a:solidFill>
                <a:latin typeface="TimesNewRoman"/>
              </a:rPr>
              <a:t>sceptre</a:t>
            </a:r>
            <a:r>
              <a:rPr lang="en-US" sz="2800" b="1" i="0" u="none" strike="noStrike" baseline="0" dirty="0">
                <a:solidFill>
                  <a:schemeClr val="bg1"/>
                </a:solidFill>
                <a:latin typeface="TimesNewRoman"/>
              </a:rPr>
              <a:t> of Your kingdom.”</a:t>
            </a:r>
            <a:endParaRPr lang="en-CA" sz="4000" b="1" dirty="0">
              <a:solidFill>
                <a:schemeClr val="bg1"/>
              </a:solidFill>
            </a:endParaRPr>
          </a:p>
        </p:txBody>
      </p:sp>
    </p:spTree>
    <p:extLst>
      <p:ext uri="{BB962C8B-B14F-4D97-AF65-F5344CB8AC3E}">
        <p14:creationId xmlns:p14="http://schemas.microsoft.com/office/powerpoint/2010/main" val="27949928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ED773-4F66-6A4B-71FF-CC5AF4FFA9FE}"/>
              </a:ext>
            </a:extLst>
          </p:cNvPr>
          <p:cNvSpPr>
            <a:spLocks noGrp="1"/>
          </p:cNvSpPr>
          <p:nvPr>
            <p:ph type="title"/>
          </p:nvPr>
        </p:nvSpPr>
        <p:spPr>
          <a:xfrm>
            <a:off x="200347" y="107879"/>
            <a:ext cx="11897474" cy="1458929"/>
          </a:xfrm>
        </p:spPr>
        <p:txBody>
          <a:bodyPr/>
          <a:lstStyle/>
          <a:p>
            <a:r>
              <a:rPr lang="en-US" sz="3600" b="1" i="0" u="none" strike="noStrike" baseline="0" dirty="0">
                <a:latin typeface="TimesNewRoman,Bold"/>
              </a:rPr>
              <a:t>They do not believe in the imperishability of the spirit</a:t>
            </a:r>
            <a:endParaRPr lang="en-CA" dirty="0"/>
          </a:p>
        </p:txBody>
      </p:sp>
      <p:sp>
        <p:nvSpPr>
          <p:cNvPr id="3" name="Text Placeholder 2">
            <a:extLst>
              <a:ext uri="{FF2B5EF4-FFF2-40B4-BE49-F238E27FC236}">
                <a16:creationId xmlns:a16="http://schemas.microsoft.com/office/drawing/2014/main" id="{7619BF52-A015-E24B-163E-F616E4547F65}"/>
              </a:ext>
            </a:extLst>
          </p:cNvPr>
          <p:cNvSpPr>
            <a:spLocks noGrp="1"/>
          </p:cNvSpPr>
          <p:nvPr>
            <p:ph type="body" idx="1"/>
          </p:nvPr>
        </p:nvSpPr>
        <p:spPr>
          <a:xfrm>
            <a:off x="303089" y="1818526"/>
            <a:ext cx="11671442" cy="4654194"/>
          </a:xfrm>
        </p:spPr>
        <p:txBody>
          <a:bodyPr>
            <a:normAutofit lnSpcReduction="10000"/>
          </a:bodyPr>
          <a:lstStyle/>
          <a:p>
            <a:r>
              <a:rPr lang="en-US" sz="3000" b="1" dirty="0">
                <a:highlight>
                  <a:srgbClr val="FFFF00"/>
                </a:highlight>
              </a:rPr>
              <a:t>Response</a:t>
            </a:r>
            <a:endParaRPr lang="en-US" sz="2000" b="1" dirty="0">
              <a:highlight>
                <a:srgbClr val="FFFF00"/>
              </a:highlight>
            </a:endParaRPr>
          </a:p>
          <a:p>
            <a:r>
              <a:rPr lang="en-US" sz="2600" b="1" dirty="0"/>
              <a:t>Those Adventists in their assumption that there are no spirits and that the spirits do not feel or</a:t>
            </a:r>
          </a:p>
          <a:p>
            <a:r>
              <a:rPr lang="en-US" sz="2600" b="1" dirty="0"/>
              <a:t>recognize, are similar to the Sadducee which the Lord addressed in Matthew 22 and said to</a:t>
            </a:r>
          </a:p>
          <a:p>
            <a:r>
              <a:rPr lang="en-US" sz="2600" b="1" dirty="0"/>
              <a:t>them: “God is not the God of the dead but of the living.” So why does He say that I am the God of Abraham, the God of Isaac, and the God of Jacob, He is the God of the living and not of the dead. It is as if Abraham, Isaac, and Jacob are alive. Also, St. John in the book of Revelation saw the spirits of the martyrs under the altar crying out to God and He answered them which implies that they recognize and feel.</a:t>
            </a:r>
            <a:endParaRPr lang="en-CA" sz="2600" b="1" dirty="0"/>
          </a:p>
        </p:txBody>
      </p:sp>
    </p:spTree>
    <p:extLst>
      <p:ext uri="{BB962C8B-B14F-4D97-AF65-F5344CB8AC3E}">
        <p14:creationId xmlns:p14="http://schemas.microsoft.com/office/powerpoint/2010/main" val="2746540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95D0-7FF6-DE4C-70BA-9D3FC84F76A8}"/>
              </a:ext>
            </a:extLst>
          </p:cNvPr>
          <p:cNvSpPr>
            <a:spLocks noGrp="1"/>
          </p:cNvSpPr>
          <p:nvPr>
            <p:ph type="title"/>
          </p:nvPr>
        </p:nvSpPr>
        <p:spPr>
          <a:xfrm>
            <a:off x="578121" y="282908"/>
            <a:ext cx="11400014" cy="6127996"/>
          </a:xfrm>
        </p:spPr>
        <p:txBody>
          <a:bodyPr>
            <a:normAutofit/>
          </a:bodyPr>
          <a:lstStyle/>
          <a:p>
            <a:r>
              <a:rPr lang="en-US" b="0" i="0" dirty="0">
                <a:solidFill>
                  <a:srgbClr val="212225"/>
                </a:solidFill>
                <a:effectLst/>
                <a:latin typeface="mckay"/>
              </a:rPr>
              <a:t>In 1820, 14-year-old </a:t>
            </a:r>
            <a:r>
              <a:rPr lang="en-US" b="0" i="0" u="none" strike="noStrike" dirty="0">
                <a:effectLst/>
                <a:latin typeface="mckay"/>
                <a:hlinkClick r:id="rId2"/>
              </a:rPr>
              <a:t>Joseph Smith</a:t>
            </a:r>
            <a:r>
              <a:rPr lang="en-US" b="0" i="0" dirty="0">
                <a:solidFill>
                  <a:srgbClr val="212225"/>
                </a:solidFill>
                <a:effectLst/>
                <a:latin typeface="mckay"/>
              </a:rPr>
              <a:t>, living in Palmyra, New York, questioned which religious denomination he should join. After reading </a:t>
            </a:r>
            <a:r>
              <a:rPr lang="en-US" b="0" i="0" u="none" strike="noStrike" dirty="0">
                <a:effectLst/>
                <a:latin typeface="mckay"/>
                <a:hlinkClick r:id="rId3"/>
              </a:rPr>
              <a:t>James 1:5</a:t>
            </a:r>
            <a:r>
              <a:rPr lang="en-US" b="0" i="0" dirty="0">
                <a:solidFill>
                  <a:srgbClr val="212225"/>
                </a:solidFill>
                <a:effectLst/>
                <a:latin typeface="mckay"/>
              </a:rPr>
              <a:t> in the Bible, he decided to ask God. He went to a grove of trees near his home and prayed out loud for the first time. As a result, a unique event happened:</a:t>
            </a:r>
            <a:endParaRPr lang="en-CA" dirty="0"/>
          </a:p>
        </p:txBody>
      </p:sp>
    </p:spTree>
    <p:extLst>
      <p:ext uri="{BB962C8B-B14F-4D97-AF65-F5344CB8AC3E}">
        <p14:creationId xmlns:p14="http://schemas.microsoft.com/office/powerpoint/2010/main" val="4012110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54CA0-D2A2-332A-6832-6596442F02DC}"/>
              </a:ext>
            </a:extLst>
          </p:cNvPr>
          <p:cNvSpPr>
            <a:spLocks noGrp="1"/>
          </p:cNvSpPr>
          <p:nvPr>
            <p:ph type="title"/>
          </p:nvPr>
        </p:nvSpPr>
        <p:spPr>
          <a:xfrm>
            <a:off x="684211" y="190072"/>
            <a:ext cx="11336553" cy="1135294"/>
          </a:xfrm>
        </p:spPr>
        <p:txBody>
          <a:bodyPr/>
          <a:lstStyle/>
          <a:p>
            <a:pPr algn="ctr"/>
            <a:r>
              <a:rPr lang="en-CA" sz="4000" b="1" dirty="0" err="1">
                <a:solidFill>
                  <a:schemeClr val="bg1"/>
                </a:solidFill>
                <a:highlight>
                  <a:srgbClr val="FFFF00"/>
                </a:highlight>
              </a:rPr>
              <a:t>Coclusion</a:t>
            </a:r>
            <a:endParaRPr lang="en-CA" b="1" dirty="0">
              <a:solidFill>
                <a:schemeClr val="bg1"/>
              </a:solidFill>
              <a:highlight>
                <a:srgbClr val="FFFF00"/>
              </a:highlight>
            </a:endParaRPr>
          </a:p>
        </p:txBody>
      </p:sp>
      <p:sp>
        <p:nvSpPr>
          <p:cNvPr id="3" name="Text Placeholder 2">
            <a:extLst>
              <a:ext uri="{FF2B5EF4-FFF2-40B4-BE49-F238E27FC236}">
                <a16:creationId xmlns:a16="http://schemas.microsoft.com/office/drawing/2014/main" id="{32A2FB6C-D744-FA76-9A1D-036191EB7F98}"/>
              </a:ext>
            </a:extLst>
          </p:cNvPr>
          <p:cNvSpPr>
            <a:spLocks noGrp="1"/>
          </p:cNvSpPr>
          <p:nvPr>
            <p:ph type="body" idx="1"/>
          </p:nvPr>
        </p:nvSpPr>
        <p:spPr>
          <a:xfrm>
            <a:off x="684212" y="1638728"/>
            <a:ext cx="11336551" cy="4982966"/>
          </a:xfrm>
        </p:spPr>
        <p:txBody>
          <a:bodyPr>
            <a:normAutofit lnSpcReduction="10000"/>
          </a:bodyPr>
          <a:lstStyle/>
          <a:p>
            <a:pPr marL="342900" indent="-342900" algn="l">
              <a:buAutoNum type="arabicParenR"/>
            </a:pPr>
            <a:r>
              <a:rPr lang="en-US" sz="2000" b="1" i="0" u="none" strike="noStrike" baseline="0" dirty="0">
                <a:latin typeface="TimesNewRoman"/>
              </a:rPr>
              <a:t>We must study comparative theology so that we can be familiar with these heresies and answer </a:t>
            </a:r>
            <a:r>
              <a:rPr lang="en-CA" sz="2000" b="1" i="0" u="none" strike="noStrike" baseline="0" dirty="0">
                <a:latin typeface="TimesNewRoman"/>
              </a:rPr>
              <a:t>with confidence and understanding.</a:t>
            </a:r>
          </a:p>
          <a:p>
            <a:pPr marL="342900" indent="-342900" algn="l">
              <a:buAutoNum type="arabicParenR"/>
            </a:pPr>
            <a:endParaRPr lang="en-CA" sz="2000" b="1" i="0" u="none" strike="noStrike" baseline="0" dirty="0">
              <a:latin typeface="TimesNewRoman"/>
            </a:endParaRPr>
          </a:p>
          <a:p>
            <a:pPr algn="l"/>
            <a:r>
              <a:rPr lang="en-US" sz="2000" b="1" i="0" u="none" strike="noStrike" baseline="0" dirty="0">
                <a:latin typeface="TimesNewRoman"/>
              </a:rPr>
              <a:t>2) We must not be deceived with these heresies but be cautions from them and avoid fellowship </a:t>
            </a:r>
            <a:r>
              <a:rPr lang="en-CA" sz="2000" b="1" i="0" u="none" strike="noStrike" baseline="0" dirty="0">
                <a:latin typeface="TimesNewRoman"/>
              </a:rPr>
              <a:t>with such examples.</a:t>
            </a:r>
          </a:p>
          <a:p>
            <a:pPr algn="l"/>
            <a:endParaRPr lang="en-CA" sz="2000" b="1" i="0" u="none" strike="noStrike" baseline="0" dirty="0">
              <a:latin typeface="TimesNewRoman"/>
            </a:endParaRPr>
          </a:p>
          <a:p>
            <a:pPr algn="l"/>
            <a:r>
              <a:rPr lang="en-US" sz="2000" b="1" i="0" u="none" strike="noStrike" baseline="0" dirty="0">
                <a:latin typeface="TimesNewRoman"/>
              </a:rPr>
              <a:t>3) The danger of relying on one verse concerning the doctrine is very clear. We must understand the entire Bible (both Testaments) and put all the verses and situations together. Then, with the guidance of God we will be able to reach the sound doctrine and this is what the Coptic </a:t>
            </a:r>
            <a:r>
              <a:rPr lang="en-CA" sz="2000" b="1" i="0" u="none" strike="noStrike" baseline="0" dirty="0">
                <a:latin typeface="TimesNewRoman"/>
              </a:rPr>
              <a:t>Orthodox Church does.</a:t>
            </a:r>
          </a:p>
          <a:p>
            <a:pPr algn="l"/>
            <a:endParaRPr lang="en-CA" sz="2000" b="1" i="0" u="none" strike="noStrike" baseline="0" dirty="0">
              <a:latin typeface="TimesNewRoman"/>
            </a:endParaRPr>
          </a:p>
          <a:p>
            <a:pPr algn="l"/>
            <a:r>
              <a:rPr lang="en-US" sz="2000" b="1" i="0" u="none" strike="noStrike" baseline="0" dirty="0">
                <a:latin typeface="TimesNewRoman"/>
              </a:rPr>
              <a:t>4) The Adventists are from a protestant origin.</a:t>
            </a:r>
          </a:p>
          <a:p>
            <a:pPr algn="l"/>
            <a:endParaRPr lang="en-US" sz="2000" b="1" i="0" u="none" strike="noStrike" baseline="0" dirty="0">
              <a:latin typeface="TimesNewRoman"/>
            </a:endParaRPr>
          </a:p>
          <a:p>
            <a:pPr algn="l"/>
            <a:r>
              <a:rPr lang="en-US" sz="2000" b="1" i="0" u="none" strike="noStrike" baseline="0" dirty="0">
                <a:latin typeface="TimesNewRoman"/>
              </a:rPr>
              <a:t>5) The Seventh Day Adventist is one of the contemporary cults that appeared in the 19th Century.</a:t>
            </a:r>
            <a:endParaRPr lang="en-CA" sz="2000" b="1" dirty="0"/>
          </a:p>
        </p:txBody>
      </p:sp>
    </p:spTree>
    <p:extLst>
      <p:ext uri="{BB962C8B-B14F-4D97-AF65-F5344CB8AC3E}">
        <p14:creationId xmlns:p14="http://schemas.microsoft.com/office/powerpoint/2010/main" val="31556441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954D4-9F21-E3C4-0FE5-737E40B12CE4}"/>
              </a:ext>
            </a:extLst>
          </p:cNvPr>
          <p:cNvSpPr>
            <a:spLocks noGrp="1"/>
          </p:cNvSpPr>
          <p:nvPr>
            <p:ph type="title"/>
          </p:nvPr>
        </p:nvSpPr>
        <p:spPr>
          <a:xfrm>
            <a:off x="684211" y="71920"/>
            <a:ext cx="8906715" cy="832206"/>
          </a:xfrm>
        </p:spPr>
        <p:txBody>
          <a:bodyPr>
            <a:noAutofit/>
          </a:bodyPr>
          <a:lstStyle/>
          <a:p>
            <a:pPr algn="ctr"/>
            <a:r>
              <a:rPr lang="en-CA" sz="6000" b="1" dirty="0">
                <a:solidFill>
                  <a:schemeClr val="bg1"/>
                </a:solidFill>
                <a:highlight>
                  <a:srgbClr val="FFFF00"/>
                </a:highlight>
              </a:rPr>
              <a:t>Take HEED</a:t>
            </a:r>
          </a:p>
        </p:txBody>
      </p:sp>
      <p:sp>
        <p:nvSpPr>
          <p:cNvPr id="3" name="Text Placeholder 2">
            <a:extLst>
              <a:ext uri="{FF2B5EF4-FFF2-40B4-BE49-F238E27FC236}">
                <a16:creationId xmlns:a16="http://schemas.microsoft.com/office/drawing/2014/main" id="{33DF575D-DA96-662B-D8C8-00F1AB40646E}"/>
              </a:ext>
            </a:extLst>
          </p:cNvPr>
          <p:cNvSpPr>
            <a:spLocks noGrp="1"/>
          </p:cNvSpPr>
          <p:nvPr>
            <p:ph type="body" idx="1"/>
          </p:nvPr>
        </p:nvSpPr>
        <p:spPr>
          <a:xfrm>
            <a:off x="709898" y="1022279"/>
            <a:ext cx="8906713" cy="5655923"/>
          </a:xfrm>
        </p:spPr>
        <p:txBody>
          <a:bodyPr>
            <a:normAutofit/>
          </a:bodyPr>
          <a:lstStyle/>
          <a:p>
            <a:pPr algn="l"/>
            <a:r>
              <a:rPr lang="en-US" sz="2800" b="1" i="0" u="none" strike="noStrike" baseline="0" dirty="0">
                <a:latin typeface="TimesNewRoman"/>
              </a:rPr>
              <a:t>“For many deceivers have gone out into the world who do not confess Jesus Christ as coming in the flesh. This is a deceiver and an antichrist. Look to yourselves, that we do not lose those things we worked for, but that we may receive a full reward. Whoever transgresses and does not abide in the doctrine of Christ does not have God. He who abides in the doctrine of Christ has both the Father </a:t>
            </a:r>
            <a:r>
              <a:rPr lang="en-US" sz="2800" b="1" i="1" u="none" strike="noStrike" baseline="0" dirty="0">
                <a:latin typeface="Times New Roman" panose="02020603050405020304" pitchFamily="18" charset="0"/>
              </a:rPr>
              <a:t>and </a:t>
            </a:r>
            <a:r>
              <a:rPr lang="en-US" sz="2800" b="1" i="0" u="none" strike="noStrike" baseline="0" dirty="0">
                <a:latin typeface="TimesNewRoman"/>
              </a:rPr>
              <a:t>the Son. If anyone comes to you and does not bring you this doctrine, do not receive him into your house nor greet him; for he who greets him shares in his evil deeds.” </a:t>
            </a:r>
            <a:r>
              <a:rPr lang="en-US" sz="2800" b="1" i="0" u="none" strike="noStrike" baseline="0" dirty="0">
                <a:solidFill>
                  <a:schemeClr val="bg1"/>
                </a:solidFill>
                <a:highlight>
                  <a:srgbClr val="FFFF00"/>
                </a:highlight>
                <a:latin typeface="TimesNewRoman"/>
              </a:rPr>
              <a:t>(2 John 7-10).</a:t>
            </a:r>
            <a:endParaRPr lang="en-CA" sz="2800" b="1" dirty="0">
              <a:solidFill>
                <a:schemeClr val="bg1"/>
              </a:solidFill>
              <a:highlight>
                <a:srgbClr val="FFFF00"/>
              </a:highlight>
            </a:endParaRPr>
          </a:p>
        </p:txBody>
      </p:sp>
      <p:pic>
        <p:nvPicPr>
          <p:cNvPr id="2050" name="Picture 2" descr="Take Heed | fewox">
            <a:extLst>
              <a:ext uri="{FF2B5EF4-FFF2-40B4-BE49-F238E27FC236}">
                <a16:creationId xmlns:a16="http://schemas.microsoft.com/office/drawing/2014/main" id="{4C0C3FC2-F910-02B0-EC5F-456A957EF0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2022" y="-1"/>
            <a:ext cx="2559978" cy="4854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1193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0F920-B88E-D4F7-0F34-909DE9F640D5}"/>
              </a:ext>
            </a:extLst>
          </p:cNvPr>
          <p:cNvSpPr>
            <a:spLocks noGrp="1"/>
          </p:cNvSpPr>
          <p:nvPr>
            <p:ph type="title"/>
          </p:nvPr>
        </p:nvSpPr>
        <p:spPr>
          <a:xfrm>
            <a:off x="126298" y="388999"/>
            <a:ext cx="6437675" cy="6244190"/>
          </a:xfrm>
        </p:spPr>
        <p:txBody>
          <a:bodyPr>
            <a:normAutofit/>
          </a:bodyPr>
          <a:lstStyle/>
          <a:p>
            <a:r>
              <a:rPr lang="en-US" b="0" i="0" dirty="0">
                <a:solidFill>
                  <a:srgbClr val="212225"/>
                </a:solidFill>
                <a:effectLst/>
                <a:latin typeface="mckay"/>
              </a:rPr>
              <a:t>a unique event happened: God the Father and </a:t>
            </a:r>
            <a:r>
              <a:rPr lang="en-US" b="0" i="0" u="none" strike="noStrike" dirty="0">
                <a:effectLst/>
                <a:latin typeface="mckay"/>
                <a:hlinkClick r:id="rId2"/>
              </a:rPr>
              <a:t>His Son Jesus Christ</a:t>
            </a:r>
            <a:r>
              <a:rPr lang="en-US" b="0" i="0" dirty="0">
                <a:solidFill>
                  <a:srgbClr val="212225"/>
                </a:solidFill>
                <a:effectLst/>
                <a:latin typeface="mckay"/>
              </a:rPr>
              <a:t> appeared to Joseph. He was instructed to join none of the denominations but to restore Jesus Christ’s ancient Church in modern times: The Church of Jesus Christ of Latter-day Saints.</a:t>
            </a:r>
            <a:endParaRPr lang="en-CA" dirty="0"/>
          </a:p>
        </p:txBody>
      </p:sp>
      <p:pic>
        <p:nvPicPr>
          <p:cNvPr id="2050" name="Picture 2" descr="Why I Love Mormonism - The New York Times">
            <a:extLst>
              <a:ext uri="{FF2B5EF4-FFF2-40B4-BE49-F238E27FC236}">
                <a16:creationId xmlns:a16="http://schemas.microsoft.com/office/drawing/2014/main" id="{8177E270-EF74-3FEC-D8E2-7F4DC3951A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3973" y="0"/>
            <a:ext cx="5571245" cy="686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096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F77F8-B968-1FB5-C456-FB5BBCB05B61}"/>
              </a:ext>
            </a:extLst>
          </p:cNvPr>
          <p:cNvSpPr>
            <a:spLocks noGrp="1"/>
          </p:cNvSpPr>
          <p:nvPr>
            <p:ph type="title"/>
          </p:nvPr>
        </p:nvSpPr>
        <p:spPr>
          <a:xfrm>
            <a:off x="239642" y="267751"/>
            <a:ext cx="7843452" cy="6395749"/>
          </a:xfrm>
        </p:spPr>
        <p:txBody>
          <a:bodyPr>
            <a:noAutofit/>
          </a:bodyPr>
          <a:lstStyle/>
          <a:p>
            <a:r>
              <a:rPr lang="en-US" sz="2200" b="0" i="0" u="none" strike="noStrike" baseline="0" dirty="0">
                <a:solidFill>
                  <a:srgbClr val="00000A"/>
                </a:solidFill>
                <a:highlight>
                  <a:srgbClr val="FFFF00"/>
                </a:highlight>
                <a:latin typeface="TimesNewRoman"/>
              </a:rPr>
              <a:t>In another listing, </a:t>
            </a:r>
            <a:br>
              <a:rPr lang="en-US" sz="2200" b="0" i="0" u="none" strike="noStrike" baseline="0" dirty="0">
                <a:solidFill>
                  <a:srgbClr val="00000A"/>
                </a:solidFill>
                <a:latin typeface="TimesNewRoman"/>
              </a:rPr>
            </a:br>
            <a:r>
              <a:rPr lang="en-US" sz="2200" b="0" i="0" u="none" strike="noStrike" baseline="0" dirty="0">
                <a:solidFill>
                  <a:srgbClr val="00000A"/>
                </a:solidFill>
                <a:latin typeface="TimesNewRoman"/>
              </a:rPr>
              <a:t>In 1820, when he was 15 years old, an angel  (Called Moron)appeared to him and convinced him that all Christian religions and churches are wrong and far from the ways of God. Then the angel handed him golden tablets with certain writings. The angel explained the way these writings should be understood. </a:t>
            </a:r>
            <a:br>
              <a:rPr lang="en-US" sz="2200" b="0" i="0" u="none" strike="noStrike" baseline="0" dirty="0">
                <a:solidFill>
                  <a:srgbClr val="00000A"/>
                </a:solidFill>
                <a:latin typeface="TimesNewRoman"/>
              </a:rPr>
            </a:br>
            <a:br>
              <a:rPr lang="en-US" sz="2200" b="0" i="0" u="none" strike="noStrike" baseline="0" dirty="0">
                <a:solidFill>
                  <a:srgbClr val="00000A"/>
                </a:solidFill>
                <a:latin typeface="TimesNewRoman"/>
              </a:rPr>
            </a:br>
            <a:r>
              <a:rPr lang="en-US" sz="2200" b="0" i="0" u="none" strike="noStrike" baseline="0" dirty="0">
                <a:solidFill>
                  <a:srgbClr val="00000A"/>
                </a:solidFill>
                <a:latin typeface="TimesNewRoman"/>
              </a:rPr>
              <a:t>These writings became the book of Mormons, which was the </a:t>
            </a:r>
            <a:r>
              <a:rPr lang="en-US" sz="2200" b="0" i="0" u="none" strike="noStrike" baseline="0" dirty="0">
                <a:solidFill>
                  <a:srgbClr val="00000A"/>
                </a:solidFill>
                <a:highlight>
                  <a:srgbClr val="FFFF00"/>
                </a:highlight>
                <a:latin typeface="TimesNewRoman"/>
              </a:rPr>
              <a:t>name given to Joseph Smith by the angel</a:t>
            </a:r>
            <a:r>
              <a:rPr lang="en-US" sz="2200" b="0" i="0" u="none" strike="noStrike" baseline="0" dirty="0">
                <a:solidFill>
                  <a:srgbClr val="00000A"/>
                </a:solidFill>
                <a:latin typeface="TimesNewRoman"/>
              </a:rPr>
              <a:t>. In 1829, three apostles visited Joseph Smith and gave him the power to establish the true church. The book of Doctrine and Covenants was written by Joseph Smith as an outcome of many visions. He then started correcting the Holy Bible.</a:t>
            </a:r>
            <a:endParaRPr lang="en-CA" sz="2200" dirty="0"/>
          </a:p>
        </p:txBody>
      </p:sp>
      <p:pic>
        <p:nvPicPr>
          <p:cNvPr id="3076" name="Picture 4" descr="Joseph Smith and Moroni">
            <a:extLst>
              <a:ext uri="{FF2B5EF4-FFF2-40B4-BE49-F238E27FC236}">
                <a16:creationId xmlns:a16="http://schemas.microsoft.com/office/drawing/2014/main" id="{787D913D-09F9-796A-E261-18A6665C0D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1499" y="1086166"/>
            <a:ext cx="3809410" cy="5771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26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C459E-4D13-DA83-B892-C3335C288121}"/>
              </a:ext>
            </a:extLst>
          </p:cNvPr>
          <p:cNvSpPr>
            <a:spLocks noGrp="1"/>
          </p:cNvSpPr>
          <p:nvPr>
            <p:ph type="title"/>
          </p:nvPr>
        </p:nvSpPr>
        <p:spPr>
          <a:xfrm>
            <a:off x="684211" y="277403"/>
            <a:ext cx="11254360" cy="6349428"/>
          </a:xfrm>
        </p:spPr>
        <p:txBody>
          <a:bodyPr>
            <a:normAutofit/>
          </a:bodyPr>
          <a:lstStyle/>
          <a:p>
            <a:r>
              <a:rPr lang="en-US" b="0" i="0" dirty="0">
                <a:solidFill>
                  <a:srgbClr val="181818"/>
                </a:solidFill>
                <a:effectLst/>
                <a:latin typeface="open-sans"/>
              </a:rPr>
              <a:t>The members of the Church of Jesus Christ of Latter-day Saints had been persecuted for their beliefs ever since Joseph Smith founded the church in </a:t>
            </a:r>
            <a:r>
              <a:rPr lang="en-US" b="0" i="0" u="sng" dirty="0">
                <a:solidFill>
                  <a:srgbClr val="E80C30"/>
                </a:solidFill>
                <a:effectLst/>
                <a:latin typeface="open-sans"/>
                <a:hlinkClick r:id="rId2"/>
              </a:rPr>
              <a:t>New York</a:t>
            </a:r>
            <a:r>
              <a:rPr lang="en-US" b="0" i="0" dirty="0">
                <a:solidFill>
                  <a:srgbClr val="181818"/>
                </a:solidFill>
                <a:effectLst/>
                <a:latin typeface="open-sans"/>
              </a:rPr>
              <a:t> in 1830. Smith’s claim to be a modern-day prophet of God and his acceptance of polygamy proved controversial wherever the Latter-day-Saints attempted to settle.</a:t>
            </a:r>
            <a:endParaRPr lang="en-CA" dirty="0"/>
          </a:p>
        </p:txBody>
      </p:sp>
    </p:spTree>
    <p:extLst>
      <p:ext uri="{BB962C8B-B14F-4D97-AF65-F5344CB8AC3E}">
        <p14:creationId xmlns:p14="http://schemas.microsoft.com/office/powerpoint/2010/main" val="3728689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71309-F568-F9ED-07D8-083C3293A65E}"/>
              </a:ext>
            </a:extLst>
          </p:cNvPr>
          <p:cNvSpPr>
            <a:spLocks noGrp="1"/>
          </p:cNvSpPr>
          <p:nvPr>
            <p:ph type="title"/>
          </p:nvPr>
        </p:nvSpPr>
        <p:spPr>
          <a:xfrm>
            <a:off x="477081" y="208111"/>
            <a:ext cx="10323953" cy="1044768"/>
          </a:xfrm>
        </p:spPr>
        <p:txBody>
          <a:bodyPr/>
          <a:lstStyle/>
          <a:p>
            <a:r>
              <a:rPr lang="en-CA" dirty="0"/>
              <a:t>Expansion and growth for Mormons</a:t>
            </a:r>
          </a:p>
        </p:txBody>
      </p:sp>
      <p:sp>
        <p:nvSpPr>
          <p:cNvPr id="3" name="Text Placeholder 2">
            <a:extLst>
              <a:ext uri="{FF2B5EF4-FFF2-40B4-BE49-F238E27FC236}">
                <a16:creationId xmlns:a16="http://schemas.microsoft.com/office/drawing/2014/main" id="{F6664A8D-B0A6-E4E7-296E-30EC4E7160C3}"/>
              </a:ext>
            </a:extLst>
          </p:cNvPr>
          <p:cNvSpPr>
            <a:spLocks noGrp="1"/>
          </p:cNvSpPr>
          <p:nvPr>
            <p:ph type="body" idx="1"/>
          </p:nvPr>
        </p:nvSpPr>
        <p:spPr>
          <a:xfrm>
            <a:off x="684213" y="1646929"/>
            <a:ext cx="3938306" cy="5137818"/>
          </a:xfrm>
        </p:spPr>
        <p:txBody>
          <a:bodyPr>
            <a:normAutofit lnSpcReduction="10000"/>
          </a:bodyPr>
          <a:lstStyle/>
          <a:p>
            <a:pPr algn="l"/>
            <a:r>
              <a:rPr lang="en-US" sz="3600" b="1" i="0" u="none" strike="noStrike" baseline="0" dirty="0">
                <a:solidFill>
                  <a:srgbClr val="00000A"/>
                </a:solidFill>
                <a:latin typeface="TimesNewRoman"/>
              </a:rPr>
              <a:t>The Mormon Church grew rapidly. </a:t>
            </a:r>
            <a:r>
              <a:rPr lang="en-US" sz="3600" b="1" i="0" dirty="0">
                <a:solidFill>
                  <a:srgbClr val="181818"/>
                </a:solidFill>
                <a:effectLst/>
                <a:latin typeface="open-sans"/>
              </a:rPr>
              <a:t>On June 27, 1844, both Smith and his brother were murdered in jail by an anti-Mormon mob in Carthage, Illinois</a:t>
            </a:r>
            <a:r>
              <a:rPr lang="en-US" sz="3600" b="1" i="0" u="none" strike="noStrike" baseline="0" dirty="0">
                <a:solidFill>
                  <a:srgbClr val="00000A"/>
                </a:solidFill>
                <a:latin typeface="TimesNewRoman"/>
              </a:rPr>
              <a:t>.</a:t>
            </a:r>
            <a:endParaRPr lang="en-CA" sz="3600" b="1" dirty="0">
              <a:solidFill>
                <a:srgbClr val="00000A"/>
              </a:solidFill>
              <a:latin typeface="TimesNewRoman"/>
            </a:endParaRPr>
          </a:p>
        </p:txBody>
      </p:sp>
      <p:pic>
        <p:nvPicPr>
          <p:cNvPr id="6146" name="Picture 2" descr="Joseph Smith murder">
            <a:extLst>
              <a:ext uri="{FF2B5EF4-FFF2-40B4-BE49-F238E27FC236}">
                <a16:creationId xmlns:a16="http://schemas.microsoft.com/office/drawing/2014/main" id="{8589D045-1384-C33A-B443-1C15F2B91B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6208" y="2371489"/>
            <a:ext cx="7845792" cy="4413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101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71309-F568-F9ED-07D8-083C3293A65E}"/>
              </a:ext>
            </a:extLst>
          </p:cNvPr>
          <p:cNvSpPr>
            <a:spLocks noGrp="1"/>
          </p:cNvSpPr>
          <p:nvPr>
            <p:ph type="title"/>
          </p:nvPr>
        </p:nvSpPr>
        <p:spPr>
          <a:xfrm>
            <a:off x="477081" y="208111"/>
            <a:ext cx="10323953" cy="1044768"/>
          </a:xfrm>
        </p:spPr>
        <p:txBody>
          <a:bodyPr/>
          <a:lstStyle/>
          <a:p>
            <a:r>
              <a:rPr lang="en-CA" dirty="0"/>
              <a:t>Expansion and growth for Mormons</a:t>
            </a:r>
          </a:p>
        </p:txBody>
      </p:sp>
      <p:sp>
        <p:nvSpPr>
          <p:cNvPr id="3" name="Text Placeholder 2">
            <a:extLst>
              <a:ext uri="{FF2B5EF4-FFF2-40B4-BE49-F238E27FC236}">
                <a16:creationId xmlns:a16="http://schemas.microsoft.com/office/drawing/2014/main" id="{F6664A8D-B0A6-E4E7-296E-30EC4E7160C3}"/>
              </a:ext>
            </a:extLst>
          </p:cNvPr>
          <p:cNvSpPr>
            <a:spLocks noGrp="1"/>
          </p:cNvSpPr>
          <p:nvPr>
            <p:ph type="body" idx="1"/>
          </p:nvPr>
        </p:nvSpPr>
        <p:spPr>
          <a:xfrm>
            <a:off x="684213" y="1646929"/>
            <a:ext cx="8368852" cy="5087299"/>
          </a:xfrm>
        </p:spPr>
        <p:txBody>
          <a:bodyPr>
            <a:normAutofit/>
          </a:bodyPr>
          <a:lstStyle/>
          <a:p>
            <a:pPr algn="l"/>
            <a:r>
              <a:rPr lang="en-US" sz="2800" b="1" i="0" u="none" strike="noStrike" baseline="0" dirty="0">
                <a:solidFill>
                  <a:srgbClr val="00000A"/>
                </a:solidFill>
                <a:latin typeface="TimesNewRoman"/>
              </a:rPr>
              <a:t>.There was a disagreement on who should be Joseph Smith's successor. Some wanted one of his sons to take hi father's position and they rejected the fellowship of Birgham Young. </a:t>
            </a:r>
            <a:r>
              <a:rPr lang="en-US" sz="2800" b="1" i="0" u="none" strike="noStrike" baseline="0" dirty="0">
                <a:solidFill>
                  <a:srgbClr val="00000A"/>
                </a:solidFill>
                <a:highlight>
                  <a:srgbClr val="FFFF00"/>
                </a:highlight>
                <a:latin typeface="TimesNewRoman"/>
              </a:rPr>
              <a:t>Birgham Young </a:t>
            </a:r>
            <a:r>
              <a:rPr lang="en-US" sz="2800" b="1" i="0" u="none" strike="noStrike" baseline="0" dirty="0">
                <a:solidFill>
                  <a:srgbClr val="00000A"/>
                </a:solidFill>
                <a:latin typeface="TimesNewRoman"/>
              </a:rPr>
              <a:t>became the new leader for the majority of Mormons</a:t>
            </a:r>
          </a:p>
          <a:p>
            <a:pPr algn="l"/>
            <a:r>
              <a:rPr lang="en-US" sz="2800" b="1" i="0" u="none" strike="noStrike" baseline="0" dirty="0">
                <a:solidFill>
                  <a:srgbClr val="00000A"/>
                </a:solidFill>
                <a:latin typeface="TimesNewRoman"/>
              </a:rPr>
              <a:t>These groups established headquarters to themselves in Missouri under the leadership of Joseph Smith's family and were called the reorganized </a:t>
            </a:r>
            <a:r>
              <a:rPr lang="en-US" sz="2800" b="1" i="0" u="none" strike="noStrike" baseline="0" dirty="0">
                <a:solidFill>
                  <a:srgbClr val="00000A"/>
                </a:solidFill>
                <a:highlight>
                  <a:srgbClr val="FFFF00"/>
                </a:highlight>
                <a:latin typeface="TimesNewRoman"/>
              </a:rPr>
              <a:t>Church of Jesus Christ of Latter-day Saints </a:t>
            </a:r>
            <a:r>
              <a:rPr lang="en-US" sz="2800" b="1" i="0" u="none" strike="noStrike" baseline="0" dirty="0">
                <a:solidFill>
                  <a:srgbClr val="00000A"/>
                </a:solidFill>
                <a:latin typeface="TimesNewRoman"/>
              </a:rPr>
              <a:t>and refused to be called </a:t>
            </a:r>
            <a:r>
              <a:rPr lang="en-US" sz="2800" b="1" dirty="0">
                <a:solidFill>
                  <a:srgbClr val="00000A"/>
                </a:solidFill>
                <a:latin typeface="TimesNewRoman"/>
              </a:rPr>
              <a:t>Mormons. </a:t>
            </a:r>
            <a:endParaRPr lang="en-CA" sz="2800" b="1" dirty="0">
              <a:solidFill>
                <a:srgbClr val="00000A"/>
              </a:solidFill>
              <a:latin typeface="TimesNewRoman"/>
            </a:endParaRPr>
          </a:p>
        </p:txBody>
      </p:sp>
      <p:pic>
        <p:nvPicPr>
          <p:cNvPr id="7170" name="Picture 2" descr="Brigham Young">
            <a:extLst>
              <a:ext uri="{FF2B5EF4-FFF2-40B4-BE49-F238E27FC236}">
                <a16:creationId xmlns:a16="http://schemas.microsoft.com/office/drawing/2014/main" id="{4FABAD46-225E-8922-85D5-0F9B8255F5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0677" y="2181019"/>
            <a:ext cx="3371324" cy="4676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943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U.S. Mormons Concentrated in West">
            <a:extLst>
              <a:ext uri="{FF2B5EF4-FFF2-40B4-BE49-F238E27FC236}">
                <a16:creationId xmlns:a16="http://schemas.microsoft.com/office/drawing/2014/main" id="{D90B1599-94B0-1604-3986-4182E3840E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1491" y="128552"/>
            <a:ext cx="6210510" cy="672944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90D7621-EC6E-AFC4-D0D9-51107E9FA800}"/>
              </a:ext>
            </a:extLst>
          </p:cNvPr>
          <p:cNvSpPr txBox="1"/>
          <p:nvPr/>
        </p:nvSpPr>
        <p:spPr>
          <a:xfrm>
            <a:off x="75779" y="246462"/>
            <a:ext cx="5562179" cy="2523768"/>
          </a:xfrm>
          <a:prstGeom prst="rect">
            <a:avLst/>
          </a:prstGeom>
          <a:noFill/>
        </p:spPr>
        <p:txBody>
          <a:bodyPr wrap="square">
            <a:spAutoFit/>
          </a:bodyPr>
          <a:lstStyle/>
          <a:p>
            <a:endParaRPr lang="en-US" dirty="0">
              <a:solidFill>
                <a:srgbClr val="181818"/>
              </a:solidFill>
              <a:latin typeface="open-sans"/>
            </a:endParaRPr>
          </a:p>
          <a:p>
            <a:r>
              <a:rPr lang="en-US" sz="2800" b="1" i="0" dirty="0">
                <a:solidFill>
                  <a:srgbClr val="181818"/>
                </a:solidFill>
                <a:effectLst/>
                <a:latin typeface="open-sans"/>
              </a:rPr>
              <a:t>Young led a large group of persecuted Mormons from Illinois to search for religious freedom. In 1847, Young and the other pioneers reached Utah’s Salt Lake Valley.</a:t>
            </a:r>
            <a:endParaRPr lang="en-CA" sz="2800" b="1" dirty="0"/>
          </a:p>
        </p:txBody>
      </p:sp>
    </p:spTree>
    <p:extLst>
      <p:ext uri="{BB962C8B-B14F-4D97-AF65-F5344CB8AC3E}">
        <p14:creationId xmlns:p14="http://schemas.microsoft.com/office/powerpoint/2010/main" val="3047753275"/>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3817</TotalTime>
  <Words>3038</Words>
  <Application>Microsoft Macintosh PowerPoint</Application>
  <PresentationFormat>Widescreen</PresentationFormat>
  <Paragraphs>103</Paragraphs>
  <Slides>31</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31</vt:i4>
      </vt:variant>
    </vt:vector>
  </HeadingPairs>
  <TitlesOfParts>
    <vt:vector size="43" baseType="lpstr">
      <vt:lpstr>Arial</vt:lpstr>
      <vt:lpstr>Cambria</vt:lpstr>
      <vt:lpstr>Century Gothic</vt:lpstr>
      <vt:lpstr>Helam</vt:lpstr>
      <vt:lpstr>mckay</vt:lpstr>
      <vt:lpstr>open-sans</vt:lpstr>
      <vt:lpstr>Symbol</vt:lpstr>
      <vt:lpstr>Times New Roman</vt:lpstr>
      <vt:lpstr>TimesNewRoman</vt:lpstr>
      <vt:lpstr>TimesNewRoman,Bold</vt:lpstr>
      <vt:lpstr>Wingdings 3</vt:lpstr>
      <vt:lpstr>Slice</vt:lpstr>
      <vt:lpstr>The Mormons</vt:lpstr>
      <vt:lpstr>PowerPoint Presentation</vt:lpstr>
      <vt:lpstr>In 1820, 14-year-old Joseph Smith, living in Palmyra, New York, questioned which religious denomination he should join. After reading James 1:5 in the Bible, he decided to ask God. He went to a grove of trees near his home and prayed out loud for the first time. As a result, a unique event happened:</vt:lpstr>
      <vt:lpstr>a unique event happened: God the Father and His Son Jesus Christ appeared to Joseph. He was instructed to join none of the denominations but to restore Jesus Christ’s ancient Church in modern times: The Church of Jesus Christ of Latter-day Saints.</vt:lpstr>
      <vt:lpstr>In another listing,  In 1820, when he was 15 years old, an angel  (Called Moron)appeared to him and convinced him that all Christian religions and churches are wrong and far from the ways of God. Then the angel handed him golden tablets with certain writings. The angel explained the way these writings should be understood.   These writings became the book of Mormons, which was the name given to Joseph Smith by the angel. In 1829, three apostles visited Joseph Smith and gave him the power to establish the true church. The book of Doctrine and Covenants was written by Joseph Smith as an outcome of many visions. He then started correcting the Holy Bible.</vt:lpstr>
      <vt:lpstr>The members of the Church of Jesus Christ of Latter-day Saints had been persecuted for their beliefs ever since Joseph Smith founded the church in New York in 1830. Smith’s claim to be a modern-day prophet of God and his acceptance of polygamy proved controversial wherever the Latter-day-Saints attempted to settle.</vt:lpstr>
      <vt:lpstr>Expansion and growth for Mormons</vt:lpstr>
      <vt:lpstr>Expansion and growth for Mormons</vt:lpstr>
      <vt:lpstr>PowerPoint Presentation</vt:lpstr>
      <vt:lpstr>PowerPoint Presentation</vt:lpstr>
      <vt:lpstr>The Mormons' Sacred Texts:</vt:lpstr>
      <vt:lpstr>Are the Mormons Christians?</vt:lpstr>
      <vt:lpstr>Some of their beliefs and the answers to frequently asked questions.</vt:lpstr>
      <vt:lpstr>• The possibility of the extension of the Bible and the vision according to the Mormons.  • The Mormons say that God will continue giving visions to humans and will speak to them. According to them it is possible to add to the bible as they have added the visions of Joseph Smith and his writings. The Answer:  • “From Jerusalem and round about to Illyricum I have fully preached the Gospel of Christ” (Romans 15:19).  • “I found it necessary to write to you exhorting you to contend earnestly for the faith which was once for all delivered to the Saints.” (Jude 3).</vt:lpstr>
      <vt:lpstr>Creation According to the Mormons: The gods prepared for the creation of heaven and earth with the leadership of a chief of the committee of gods. The Answer: • “In the beginning God created the heavens and the earth.” (Genesis 1:1).  • “You alone are the Lord; You have made heaven, the heaven of heavens, with all their host, the earth and all things on it, the seas and all that is in them, and you preserve them all. The host of heaven worships You.” (Nehemiah 9:6).</vt:lpstr>
      <vt:lpstr>  There are many gods. They have a temple, which is the temple of gods, and they have a chief.  The Answer:  • “Hear, O Israel; the Lord our God, the Lord is One.” (Deuteronomy 6:4).  • “Before Me there was no God formed nor shall there be after me.” (Isaiah 43:10).  • “I am the First and I am the Last; besides Me there is no God.” (Isaiah 44:6).</vt:lpstr>
      <vt:lpstr>There is no Holy Trinity: The Mormons believe that the Holy Trinity is absurd and that three in one and one in three is a wrong concept.  The Answer:  • “Hear, O Israel; the Lord our God, the Lord is One.” (Deuteronomy 6:4).  • “Go therefore and make disciples of all the nations, baptizing them in the name of the Father and of the Son and of the Holy Spirit.” (Matthew 28:19).</vt:lpstr>
      <vt:lpstr>God is human in the Mormons’ Faith:  God is a physical being like us made of flesh and bones.  The Answer:  • “God is Spirit.” (John 4:24).  • “I am God and not man, the Holy One in your midst.” (Hosea 11:9).</vt:lpstr>
      <vt:lpstr>There is no salvation outside the Mormon Church where heavenly visions are continuous:  There is no salvation for humans outside the Mormon Church where the heavenly visions are continuous and all the blessings and the new teachings are available.  The Answer: • “For the grace you have been saved through faith and that not of yourselves; it is the gift of God; not of works, lest anyone should boast.” (Ephesians 2:8-9).  • “Not by works of righteousness which we have done but according to His mercy He saved us, through the washing of regenerating and renewing of the Holy Spirit.” (Titus 3:5).</vt:lpstr>
      <vt:lpstr>A Human Being Can Become a God: A person can learn how to become a god like all the previous gods; i.e. Abraham, Isaac, and Jacob.  The Answer: • “Therefore, You are great, O Lord God. For there is none like You, nor is there any God besides  You, according to all that we have heard with our rears.” (2 Samuel 7:22).  • “I am God, and not man, the Holy One in your midst.” (Hosea 11:9).</vt:lpstr>
      <vt:lpstr>Other beliefs Polygamy   </vt:lpstr>
      <vt:lpstr>Other beliefs Celestial marriage   </vt:lpstr>
      <vt:lpstr>Are the Mormons Christians?</vt:lpstr>
      <vt:lpstr>SEVENTH DAY ADVENTIST History.</vt:lpstr>
      <vt:lpstr>SEVENTH DAY ADVENTIST History Ellen White.</vt:lpstr>
      <vt:lpstr>What are their beliefs?</vt:lpstr>
      <vt:lpstr>Sabbath is the holy Day???</vt:lpstr>
      <vt:lpstr>Christ is the Archangel Michael??</vt:lpstr>
      <vt:lpstr>They do not believe in the imperishability of the spirit</vt:lpstr>
      <vt:lpstr>Coclusion</vt:lpstr>
      <vt:lpstr>Take HEED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Mormons</dc:title>
  <dc:creator>Hany Eryan</dc:creator>
  <cp:lastModifiedBy>WGI - Sam Menshawy</cp:lastModifiedBy>
  <cp:revision>9</cp:revision>
  <dcterms:created xsi:type="dcterms:W3CDTF">2023-01-18T06:56:32Z</dcterms:created>
  <dcterms:modified xsi:type="dcterms:W3CDTF">2023-01-22T05:43:12Z</dcterms:modified>
</cp:coreProperties>
</file>