
<file path=[Content_Types].xml><?xml version="1.0" encoding="utf-8"?>
<Types xmlns="http://schemas.openxmlformats.org/package/2006/content-types">
  <Default Extension="gif" ContentType="image/gif"/>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4" r:id="rId3"/>
    <p:sldId id="275" r:id="rId4"/>
    <p:sldId id="276" r:id="rId5"/>
    <p:sldId id="277" r:id="rId6"/>
    <p:sldId id="278" r:id="rId7"/>
    <p:sldId id="257" r:id="rId8"/>
    <p:sldId id="258" r:id="rId9"/>
    <p:sldId id="259" r:id="rId10"/>
    <p:sldId id="260" r:id="rId11"/>
    <p:sldId id="261" r:id="rId12"/>
    <p:sldId id="262" r:id="rId13"/>
    <p:sldId id="263" r:id="rId14"/>
    <p:sldId id="264" r:id="rId15"/>
    <p:sldId id="267" r:id="rId16"/>
    <p:sldId id="265" r:id="rId17"/>
    <p:sldId id="266" r:id="rId18"/>
    <p:sldId id="268" r:id="rId19"/>
    <p:sldId id="269" r:id="rId20"/>
    <p:sldId id="270" r:id="rId21"/>
    <p:sldId id="271" r:id="rId22"/>
    <p:sldId id="272" r:id="rId23"/>
    <p:sldId id="273"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0C21BE-BFC5-4DEA-859E-4ADF748B9142}" v="1" dt="2022-01-30T00:15:37.2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61" autoAdjust="0"/>
    <p:restoredTop sz="94660"/>
  </p:normalViewPr>
  <p:slideViewPr>
    <p:cSldViewPr snapToGrid="0">
      <p:cViewPr varScale="1">
        <p:scale>
          <a:sx n="85" d="100"/>
          <a:sy n="85" d="100"/>
        </p:scale>
        <p:origin x="51" y="25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Shehata" userId="6bd5adc8ff23e6fc" providerId="LiveId" clId="{2B0C21BE-BFC5-4DEA-859E-4ADF748B9142}"/>
    <pc:docChg chg="addSld modSld">
      <pc:chgData name="George Shehata" userId="6bd5adc8ff23e6fc" providerId="LiveId" clId="{2B0C21BE-BFC5-4DEA-859E-4ADF748B9142}" dt="2022-01-30T00:15:37.247" v="0"/>
      <pc:docMkLst>
        <pc:docMk/>
      </pc:docMkLst>
      <pc:sldChg chg="add">
        <pc:chgData name="George Shehata" userId="6bd5adc8ff23e6fc" providerId="LiveId" clId="{2B0C21BE-BFC5-4DEA-859E-4ADF748B9142}" dt="2022-01-30T00:15:37.247" v="0"/>
        <pc:sldMkLst>
          <pc:docMk/>
          <pc:sldMk cId="4226897046" sldId="274"/>
        </pc:sldMkLst>
      </pc:sldChg>
      <pc:sldChg chg="add">
        <pc:chgData name="George Shehata" userId="6bd5adc8ff23e6fc" providerId="LiveId" clId="{2B0C21BE-BFC5-4DEA-859E-4ADF748B9142}" dt="2022-01-30T00:15:37.247" v="0"/>
        <pc:sldMkLst>
          <pc:docMk/>
          <pc:sldMk cId="2284193317" sldId="275"/>
        </pc:sldMkLst>
      </pc:sldChg>
      <pc:sldChg chg="add">
        <pc:chgData name="George Shehata" userId="6bd5adc8ff23e6fc" providerId="LiveId" clId="{2B0C21BE-BFC5-4DEA-859E-4ADF748B9142}" dt="2022-01-30T00:15:37.247" v="0"/>
        <pc:sldMkLst>
          <pc:docMk/>
          <pc:sldMk cId="3316146729" sldId="276"/>
        </pc:sldMkLst>
      </pc:sldChg>
      <pc:sldChg chg="add">
        <pc:chgData name="George Shehata" userId="6bd5adc8ff23e6fc" providerId="LiveId" clId="{2B0C21BE-BFC5-4DEA-859E-4ADF748B9142}" dt="2022-01-30T00:15:37.247" v="0"/>
        <pc:sldMkLst>
          <pc:docMk/>
          <pc:sldMk cId="2131861225" sldId="277"/>
        </pc:sldMkLst>
      </pc:sldChg>
      <pc:sldChg chg="add">
        <pc:chgData name="George Shehata" userId="6bd5adc8ff23e6fc" providerId="LiveId" clId="{2B0C21BE-BFC5-4DEA-859E-4ADF748B9142}" dt="2022-01-30T00:15:37.247" v="0"/>
        <pc:sldMkLst>
          <pc:docMk/>
          <pc:sldMk cId="1699783075" sldId="278"/>
        </pc:sldMkLst>
      </pc:sldChg>
    </pc:docChg>
  </pc:docChgLst>
  <pc:docChgLst>
    <pc:chgData name="George Shehata" userId="6bd5adc8ff23e6fc" providerId="LiveId" clId="{31A887E8-BCEF-4DCC-8203-9F38BF1E8441}"/>
    <pc:docChg chg="modSld sldOrd">
      <pc:chgData name="George Shehata" userId="6bd5adc8ff23e6fc" providerId="LiveId" clId="{31A887E8-BCEF-4DCC-8203-9F38BF1E8441}" dt="2020-05-22T22:47:43.428" v="20"/>
      <pc:docMkLst>
        <pc:docMk/>
      </pc:docMkLst>
      <pc:sldChg chg="modSp">
        <pc:chgData name="George Shehata" userId="6bd5adc8ff23e6fc" providerId="LiveId" clId="{31A887E8-BCEF-4DCC-8203-9F38BF1E8441}" dt="2020-05-22T03:19:06.358" v="18" actId="20577"/>
        <pc:sldMkLst>
          <pc:docMk/>
          <pc:sldMk cId="2460145028" sldId="258"/>
        </pc:sldMkLst>
        <pc:spChg chg="mod">
          <ac:chgData name="George Shehata" userId="6bd5adc8ff23e6fc" providerId="LiveId" clId="{31A887E8-BCEF-4DCC-8203-9F38BF1E8441}" dt="2020-05-22T03:19:06.358" v="18" actId="20577"/>
          <ac:spMkLst>
            <pc:docMk/>
            <pc:sldMk cId="2460145028" sldId="258"/>
            <ac:spMk id="3" creationId="{9758FC08-FED6-4250-A274-D2302475FBAD}"/>
          </ac:spMkLst>
        </pc:spChg>
      </pc:sldChg>
      <pc:sldChg chg="ord">
        <pc:chgData name="George Shehata" userId="6bd5adc8ff23e6fc" providerId="LiveId" clId="{31A887E8-BCEF-4DCC-8203-9F38BF1E8441}" dt="2020-05-22T22:47:43.428" v="20"/>
        <pc:sldMkLst>
          <pc:docMk/>
          <pc:sldMk cId="2775019025" sldId="26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1/29/2022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hyperlink" Target="https://www.biblegateway.com/passage/?search=Acts+12&amp;version=NKJV#fen-NKJV-27343b"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biblegateway.com/passage/?search=acts+2&amp;version=NKJV#fen-NKJV-26992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ADFFC45-3DC9-4433-926F-043E879D9D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5F26A87-0610-435F-AA13-BD658385C9D9}"/>
              </a:ext>
              <a:ext uri="{C183D7F6-B498-43B3-948B-1728B52AA6E4}">
                <adec:decorative xmlns:adec="http://schemas.microsoft.com/office/drawing/2017/decorative" val="1"/>
              </a:ext>
            </a:extLst>
          </p:cNvPr>
          <p:cNvGrpSpPr>
            <a:grpSpLocks noGrp="1" noUngrp="1" noRot="1" noChangeAspect="1" noMove="1" noResize="1"/>
          </p:cNvGrpSpPr>
          <p:nvPr/>
        </p:nvGrpSpPr>
        <p:grpSpPr>
          <a:xfrm>
            <a:off x="4267230" y="-8468"/>
            <a:ext cx="4763558" cy="6866467"/>
            <a:chOff x="67175" y="-8467"/>
            <a:chExt cx="4763558" cy="6866467"/>
          </a:xfrm>
        </p:grpSpPr>
        <p:cxnSp>
          <p:nvCxnSpPr>
            <p:cNvPr id="11" name="Straight Connector 10">
              <a:extLst>
                <a:ext uri="{FF2B5EF4-FFF2-40B4-BE49-F238E27FC236}">
                  <a16:creationId xmlns:a16="http://schemas.microsoft.com/office/drawing/2014/main" id="{E6321436-5AAD-4FB6-BB0D-316D4540E82A}"/>
                </a:ext>
                <a:ext uri="{C183D7F6-B498-43B3-948B-1728B52AA6E4}">
                  <adec:decorative xmlns:adec="http://schemas.microsoft.com/office/drawing/2017/decorative" val="1"/>
                </a:ext>
              </a:extLst>
            </p:cNvPr>
            <p:cNvCxnSpPr/>
            <p:nvPr/>
          </p:nvCxnSpPr>
          <p:spPr>
            <a:xfrm>
              <a:off x="1448300"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4B0BD33-3D46-4F43-947A-825DFEF6106A}"/>
                </a:ext>
                <a:ext uri="{C183D7F6-B498-43B3-948B-1728B52AA6E4}">
                  <adec:decorative xmlns:adec="http://schemas.microsoft.com/office/drawing/2017/decorative" val="1"/>
                </a:ext>
              </a:extLst>
            </p:cNvPr>
            <p:cNvCxnSpPr/>
            <p:nvPr/>
          </p:nvCxnSpPr>
          <p:spPr>
            <a:xfrm flipH="1">
              <a:off x="67175"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92E26C27-E1F5-47DC-9F83-469D196C55D0}"/>
                </a:ext>
                <a:ext uri="{C183D7F6-B498-43B3-948B-1728B52AA6E4}">
                  <adec:decorative xmlns:adec="http://schemas.microsoft.com/office/drawing/2017/decorative" val="1"/>
                </a:ext>
              </a:extLst>
            </p:cNvPr>
            <p:cNvSpPr/>
            <p:nvPr/>
          </p:nvSpPr>
          <p:spPr>
            <a:xfrm>
              <a:off x="1258764"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95F944E7-2B4E-4AE2-B4DB-846FF8AE0B7A}"/>
                </a:ext>
                <a:ext uri="{C183D7F6-B498-43B3-948B-1728B52AA6E4}">
                  <adec:decorative xmlns:adec="http://schemas.microsoft.com/office/drawing/2017/decorative" val="1"/>
                </a:ext>
              </a:extLst>
            </p:cNvPr>
            <p:cNvSpPr/>
            <p:nvPr/>
          </p:nvSpPr>
          <p:spPr>
            <a:xfrm>
              <a:off x="1680730"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FF14952D-390F-46CC-B302-73DDD9C4160F}"/>
                </a:ext>
                <a:ext uri="{C183D7F6-B498-43B3-948B-1728B52AA6E4}">
                  <adec:decorative xmlns:adec="http://schemas.microsoft.com/office/drawing/2017/decorative" val="1"/>
                </a:ext>
              </a:extLst>
            </p:cNvPr>
            <p:cNvSpPr/>
            <p:nvPr/>
          </p:nvSpPr>
          <p:spPr>
            <a:xfrm>
              <a:off x="1009621"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867CDE55-B22A-40D0-882A-9452919EEC28}"/>
                </a:ext>
                <a:ext uri="{C183D7F6-B498-43B3-948B-1728B52AA6E4}">
                  <adec:decorative xmlns:adec="http://schemas.microsoft.com/office/drawing/2017/decorative" val="1"/>
                </a:ext>
              </a:extLst>
            </p:cNvPr>
            <p:cNvSpPr/>
            <p:nvPr/>
          </p:nvSpPr>
          <p:spPr>
            <a:xfrm>
              <a:off x="1411788"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8C409231-C942-4808-B529-DAC32A7DB002}"/>
                </a:ext>
                <a:ext uri="{C183D7F6-B498-43B3-948B-1728B52AA6E4}">
                  <adec:decorative xmlns:adec="http://schemas.microsoft.com/office/drawing/2017/decorative" val="1"/>
                </a:ext>
              </a:extLst>
            </p:cNvPr>
            <p:cNvSpPr/>
            <p:nvPr/>
          </p:nvSpPr>
          <p:spPr>
            <a:xfrm>
              <a:off x="2448954"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D6754724-CC5A-40CC-8C75-1CA497E1F691}"/>
              </a:ext>
            </a:extLst>
          </p:cNvPr>
          <p:cNvSpPr>
            <a:spLocks noGrp="1"/>
          </p:cNvSpPr>
          <p:nvPr>
            <p:ph type="ctrTitle"/>
          </p:nvPr>
        </p:nvSpPr>
        <p:spPr>
          <a:xfrm>
            <a:off x="677335" y="1282701"/>
            <a:ext cx="5096060" cy="4307148"/>
          </a:xfrm>
        </p:spPr>
        <p:txBody>
          <a:bodyPr anchor="ctr">
            <a:normAutofit/>
          </a:bodyPr>
          <a:lstStyle/>
          <a:p>
            <a:r>
              <a:rPr lang="en-CA" dirty="0"/>
              <a:t>The Book of Acts		</a:t>
            </a:r>
          </a:p>
        </p:txBody>
      </p:sp>
      <p:sp>
        <p:nvSpPr>
          <p:cNvPr id="19" name="Freeform: Shape 18">
            <a:extLst>
              <a:ext uri="{FF2B5EF4-FFF2-40B4-BE49-F238E27FC236}">
                <a16:creationId xmlns:a16="http://schemas.microsoft.com/office/drawing/2014/main" id="{69370F01-B8C9-4CE4-824C-92B2792E6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7136497" y="-8468"/>
            <a:ext cx="5074930" cy="6866468"/>
          </a:xfrm>
          <a:custGeom>
            <a:avLst/>
            <a:gdLst>
              <a:gd name="connsiteX0" fmla="*/ 0 w 5074930"/>
              <a:gd name="connsiteY0" fmla="*/ 0 h 6858000"/>
              <a:gd name="connsiteX1" fmla="*/ 1249825 w 5074930"/>
              <a:gd name="connsiteY1" fmla="*/ 0 h 6858000"/>
              <a:gd name="connsiteX2" fmla="*/ 1249825 w 5074930"/>
              <a:gd name="connsiteY2" fmla="*/ 8457 h 6858000"/>
              <a:gd name="connsiteX3" fmla="*/ 5074930 w 5074930"/>
              <a:gd name="connsiteY3" fmla="*/ 8457 h 6858000"/>
              <a:gd name="connsiteX4" fmla="*/ 5074930 w 5074930"/>
              <a:gd name="connsiteY4" fmla="*/ 6858000 h 6858000"/>
              <a:gd name="connsiteX5" fmla="*/ 1249825 w 5074930"/>
              <a:gd name="connsiteY5" fmla="*/ 6858000 h 6858000"/>
              <a:gd name="connsiteX6" fmla="*/ 1109383 w 507493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4930" h="6858000">
                <a:moveTo>
                  <a:pt x="0" y="0"/>
                </a:moveTo>
                <a:lnTo>
                  <a:pt x="1249825" y="0"/>
                </a:lnTo>
                <a:lnTo>
                  <a:pt x="1249825" y="8457"/>
                </a:lnTo>
                <a:lnTo>
                  <a:pt x="5074930" y="8457"/>
                </a:lnTo>
                <a:lnTo>
                  <a:pt x="5074930" y="6858000"/>
                </a:lnTo>
                <a:lnTo>
                  <a:pt x="1249825" y="6858000"/>
                </a:lnTo>
                <a:lnTo>
                  <a:pt x="1109383"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ubtitle 2">
            <a:extLst>
              <a:ext uri="{FF2B5EF4-FFF2-40B4-BE49-F238E27FC236}">
                <a16:creationId xmlns:a16="http://schemas.microsoft.com/office/drawing/2014/main" id="{FE4C5301-0FB0-4C1A-8B2E-8C4387E082CB}"/>
              </a:ext>
            </a:extLst>
          </p:cNvPr>
          <p:cNvSpPr>
            <a:spLocks noGrp="1"/>
          </p:cNvSpPr>
          <p:nvPr>
            <p:ph type="subTitle" idx="1"/>
          </p:nvPr>
        </p:nvSpPr>
        <p:spPr>
          <a:xfrm>
            <a:off x="7821120" y="2510119"/>
            <a:ext cx="3602567" cy="1829292"/>
          </a:xfrm>
        </p:spPr>
        <p:txBody>
          <a:bodyPr anchor="ctr">
            <a:normAutofit/>
          </a:bodyPr>
          <a:lstStyle/>
          <a:p>
            <a:pPr algn="l"/>
            <a:r>
              <a:rPr lang="en-CA" dirty="0">
                <a:solidFill>
                  <a:srgbClr val="FFFFFF"/>
                </a:solidFill>
              </a:rPr>
              <a:t>Acts of The Apostles</a:t>
            </a:r>
          </a:p>
          <a:p>
            <a:pPr algn="l"/>
            <a:r>
              <a:rPr lang="en-CA" dirty="0">
                <a:solidFill>
                  <a:srgbClr val="FFFFFF"/>
                </a:solidFill>
              </a:rPr>
              <a:t>Acts of Jesus &amp; the Holy Spirit</a:t>
            </a:r>
          </a:p>
        </p:txBody>
      </p:sp>
    </p:spTree>
    <p:extLst>
      <p:ext uri="{BB962C8B-B14F-4D97-AF65-F5344CB8AC3E}">
        <p14:creationId xmlns:p14="http://schemas.microsoft.com/office/powerpoint/2010/main" val="416222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49AE007-AA0C-4613-A3D2-A68226332C26}"/>
              </a:ext>
            </a:extLst>
          </p:cNvPr>
          <p:cNvSpPr>
            <a:spLocks noGrp="1"/>
          </p:cNvSpPr>
          <p:nvPr>
            <p:ph type="title"/>
          </p:nvPr>
        </p:nvSpPr>
        <p:spPr>
          <a:xfrm>
            <a:off x="643467" y="816638"/>
            <a:ext cx="3367359" cy="5224724"/>
          </a:xfrm>
        </p:spPr>
        <p:txBody>
          <a:bodyPr anchor="ctr">
            <a:normAutofit/>
          </a:bodyPr>
          <a:lstStyle/>
          <a:p>
            <a:pPr algn="ctr"/>
            <a:r>
              <a:rPr lang="en-CA" sz="4400" dirty="0"/>
              <a:t>Theme Verse</a:t>
            </a:r>
          </a:p>
        </p:txBody>
      </p:sp>
      <p:sp>
        <p:nvSpPr>
          <p:cNvPr id="3" name="Content Placeholder 2">
            <a:extLst>
              <a:ext uri="{FF2B5EF4-FFF2-40B4-BE49-F238E27FC236}">
                <a16:creationId xmlns:a16="http://schemas.microsoft.com/office/drawing/2014/main" id="{236A8B31-8B9E-4DFA-8FC9-03AFE5E1BCFE}"/>
              </a:ext>
            </a:extLst>
          </p:cNvPr>
          <p:cNvSpPr>
            <a:spLocks noGrp="1"/>
          </p:cNvSpPr>
          <p:nvPr>
            <p:ph idx="1"/>
          </p:nvPr>
        </p:nvSpPr>
        <p:spPr>
          <a:xfrm>
            <a:off x="4654295" y="816638"/>
            <a:ext cx="4619706" cy="5224724"/>
          </a:xfrm>
        </p:spPr>
        <p:txBody>
          <a:bodyPr anchor="ctr">
            <a:normAutofit/>
          </a:bodyPr>
          <a:lstStyle/>
          <a:p>
            <a:r>
              <a:rPr lang="en-US" sz="2400" dirty="0"/>
              <a:t>“But you shall receive power when the Holy Spirit has come upon you; and you shall be witnesses to Me in Jerusalem, and in all Judea and Samaria, and to the end of the earth”</a:t>
            </a:r>
          </a:p>
          <a:p>
            <a:r>
              <a:rPr lang="en-US" sz="2400" dirty="0"/>
              <a:t>Acts 1:8</a:t>
            </a:r>
            <a:endParaRPr lang="en-CA" sz="2400" dirty="0"/>
          </a:p>
        </p:txBody>
      </p:sp>
    </p:spTree>
    <p:extLst>
      <p:ext uri="{BB962C8B-B14F-4D97-AF65-F5344CB8AC3E}">
        <p14:creationId xmlns:p14="http://schemas.microsoft.com/office/powerpoint/2010/main" val="161243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9ABB8-87DC-4681-8994-A3AD7FE05679}"/>
              </a:ext>
            </a:extLst>
          </p:cNvPr>
          <p:cNvSpPr>
            <a:spLocks noGrp="1"/>
          </p:cNvSpPr>
          <p:nvPr>
            <p:ph type="title"/>
          </p:nvPr>
        </p:nvSpPr>
        <p:spPr>
          <a:xfrm>
            <a:off x="677334" y="609600"/>
            <a:ext cx="8596667" cy="1320800"/>
          </a:xfrm>
        </p:spPr>
        <p:txBody>
          <a:bodyPr>
            <a:normAutofit/>
          </a:bodyPr>
          <a:lstStyle/>
          <a:p>
            <a:r>
              <a:rPr lang="en-CA" dirty="0"/>
              <a:t>Prominent Figures	</a:t>
            </a:r>
          </a:p>
        </p:txBody>
      </p:sp>
      <p:sp>
        <p:nvSpPr>
          <p:cNvPr id="14" name="Isosceles Triangle 8">
            <a:extLst>
              <a:ext uri="{FF2B5EF4-FFF2-40B4-BE49-F238E27FC236}">
                <a16:creationId xmlns:a16="http://schemas.microsoft.com/office/drawing/2014/main" id="{98EE4960-6ED7-49B4-BEEE-A96A0C83D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6" name="Picture 5">
            <a:extLst>
              <a:ext uri="{FF2B5EF4-FFF2-40B4-BE49-F238E27FC236}">
                <a16:creationId xmlns:a16="http://schemas.microsoft.com/office/drawing/2014/main" id="{7A0146AB-5241-45C9-8264-C2B1B6C22D84}"/>
              </a:ext>
            </a:extLst>
          </p:cNvPr>
          <p:cNvPicPr>
            <a:picLocks noChangeAspect="1"/>
          </p:cNvPicPr>
          <p:nvPr/>
        </p:nvPicPr>
        <p:blipFill rotWithShape="1">
          <a:blip r:embed="rId2"/>
          <a:srcRect r="6406" b="1"/>
          <a:stretch/>
        </p:blipFill>
        <p:spPr>
          <a:xfrm>
            <a:off x="3354331" y="1930400"/>
            <a:ext cx="2625335" cy="3882362"/>
          </a:xfrm>
          <a:prstGeom prst="rect">
            <a:avLst/>
          </a:prstGeom>
        </p:spPr>
      </p:pic>
      <p:pic>
        <p:nvPicPr>
          <p:cNvPr id="4" name="Picture 3">
            <a:extLst>
              <a:ext uri="{FF2B5EF4-FFF2-40B4-BE49-F238E27FC236}">
                <a16:creationId xmlns:a16="http://schemas.microsoft.com/office/drawing/2014/main" id="{A2D273B6-B337-441E-A8FC-AED3D2ECBA68}"/>
              </a:ext>
            </a:extLst>
          </p:cNvPr>
          <p:cNvPicPr>
            <a:picLocks noChangeAspect="1"/>
          </p:cNvPicPr>
          <p:nvPr/>
        </p:nvPicPr>
        <p:blipFill rotWithShape="1">
          <a:blip r:embed="rId3"/>
          <a:srcRect r="6081" b="1"/>
          <a:stretch/>
        </p:blipFill>
        <p:spPr>
          <a:xfrm>
            <a:off x="382782" y="1930400"/>
            <a:ext cx="2625335" cy="3882362"/>
          </a:xfrm>
          <a:prstGeom prst="rect">
            <a:avLst/>
          </a:prstGeom>
        </p:spPr>
      </p:pic>
      <p:sp>
        <p:nvSpPr>
          <p:cNvPr id="3" name="Content Placeholder 2">
            <a:extLst>
              <a:ext uri="{FF2B5EF4-FFF2-40B4-BE49-F238E27FC236}">
                <a16:creationId xmlns:a16="http://schemas.microsoft.com/office/drawing/2014/main" id="{45198D14-ADF4-4A71-BA85-FEC7405F1941}"/>
              </a:ext>
            </a:extLst>
          </p:cNvPr>
          <p:cNvSpPr>
            <a:spLocks noGrp="1"/>
          </p:cNvSpPr>
          <p:nvPr>
            <p:ph idx="1"/>
          </p:nvPr>
        </p:nvSpPr>
        <p:spPr>
          <a:xfrm>
            <a:off x="6325880" y="2160589"/>
            <a:ext cx="2948121" cy="3880773"/>
          </a:xfrm>
        </p:spPr>
        <p:txBody>
          <a:bodyPr>
            <a:normAutofit lnSpcReduction="10000"/>
          </a:bodyPr>
          <a:lstStyle/>
          <a:p>
            <a:pPr>
              <a:lnSpc>
                <a:spcPct val="90000"/>
              </a:lnSpc>
            </a:pPr>
            <a:r>
              <a:rPr lang="en-CA" b="1" u="sng" dirty="0"/>
              <a:t>Peter</a:t>
            </a:r>
            <a:r>
              <a:rPr lang="en-CA" dirty="0"/>
              <a:t> :</a:t>
            </a:r>
          </a:p>
          <a:p>
            <a:pPr>
              <a:lnSpc>
                <a:spcPct val="90000"/>
              </a:lnSpc>
            </a:pPr>
            <a:r>
              <a:rPr lang="en-CA" dirty="0"/>
              <a:t>His Ministries (12 chapters)</a:t>
            </a:r>
          </a:p>
          <a:p>
            <a:pPr>
              <a:lnSpc>
                <a:spcPct val="90000"/>
              </a:lnSpc>
            </a:pPr>
            <a:r>
              <a:rPr lang="en-US" dirty="0"/>
              <a:t>has now become a fiery speaker converting 3,000 and fearless in preaching the gospel.</a:t>
            </a:r>
            <a:endParaRPr lang="en-CA" dirty="0"/>
          </a:p>
          <a:p>
            <a:pPr>
              <a:lnSpc>
                <a:spcPct val="90000"/>
              </a:lnSpc>
            </a:pPr>
            <a:endParaRPr lang="en-CA" dirty="0"/>
          </a:p>
          <a:p>
            <a:pPr>
              <a:lnSpc>
                <a:spcPct val="90000"/>
              </a:lnSpc>
            </a:pPr>
            <a:r>
              <a:rPr lang="en-CA" b="1" u="sng" dirty="0"/>
              <a:t>Paul</a:t>
            </a:r>
            <a:r>
              <a:rPr lang="en-CA" dirty="0"/>
              <a:t> :</a:t>
            </a:r>
          </a:p>
          <a:p>
            <a:pPr>
              <a:lnSpc>
                <a:spcPct val="90000"/>
              </a:lnSpc>
            </a:pPr>
            <a:r>
              <a:rPr lang="en-CA" dirty="0"/>
              <a:t>His Evangelism (18 Chapters)</a:t>
            </a:r>
          </a:p>
          <a:p>
            <a:pPr>
              <a:lnSpc>
                <a:spcPct val="90000"/>
              </a:lnSpc>
            </a:pPr>
            <a:r>
              <a:rPr lang="en-CA" dirty="0"/>
              <a:t>Paul’s Journeys</a:t>
            </a:r>
          </a:p>
          <a:p>
            <a:pPr>
              <a:lnSpc>
                <a:spcPct val="90000"/>
              </a:lnSpc>
            </a:pPr>
            <a:endParaRPr lang="en-CA" dirty="0"/>
          </a:p>
        </p:txBody>
      </p:sp>
    </p:spTree>
    <p:extLst>
      <p:ext uri="{BB962C8B-B14F-4D97-AF65-F5344CB8AC3E}">
        <p14:creationId xmlns:p14="http://schemas.microsoft.com/office/powerpoint/2010/main" val="185228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2A05C-5FB4-41DA-8FB4-55500B357DA8}"/>
              </a:ext>
            </a:extLst>
          </p:cNvPr>
          <p:cNvSpPr>
            <a:spLocks noGrp="1"/>
          </p:cNvSpPr>
          <p:nvPr>
            <p:ph type="title"/>
          </p:nvPr>
        </p:nvSpPr>
        <p:spPr>
          <a:xfrm>
            <a:off x="677334" y="609600"/>
            <a:ext cx="8596667" cy="1320800"/>
          </a:xfrm>
        </p:spPr>
        <p:txBody>
          <a:bodyPr>
            <a:normAutofit/>
          </a:bodyPr>
          <a:lstStyle/>
          <a:p>
            <a:r>
              <a:rPr lang="en-CA" dirty="0"/>
              <a:t>Prominent Figures (cont.)</a:t>
            </a:r>
          </a:p>
        </p:txBody>
      </p:sp>
      <p:sp>
        <p:nvSpPr>
          <p:cNvPr id="10" name="Isosceles Triangle 8">
            <a:extLst>
              <a:ext uri="{FF2B5EF4-FFF2-40B4-BE49-F238E27FC236}">
                <a16:creationId xmlns:a16="http://schemas.microsoft.com/office/drawing/2014/main" id="{98EE4960-6ED7-49B4-BEEE-A96A0C83D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E3905CCF-AE9B-4ECC-BA2E-2FAF277057F3}"/>
              </a:ext>
            </a:extLst>
          </p:cNvPr>
          <p:cNvPicPr>
            <a:picLocks noChangeAspect="1"/>
          </p:cNvPicPr>
          <p:nvPr/>
        </p:nvPicPr>
        <p:blipFill rotWithShape="1">
          <a:blip r:embed="rId2"/>
          <a:srcRect l="5576" r="6889" b="1"/>
          <a:stretch/>
        </p:blipFill>
        <p:spPr>
          <a:xfrm>
            <a:off x="677334" y="2218214"/>
            <a:ext cx="2625335" cy="3764595"/>
          </a:xfrm>
          <a:prstGeom prst="rect">
            <a:avLst/>
          </a:prstGeom>
        </p:spPr>
      </p:pic>
      <p:pic>
        <p:nvPicPr>
          <p:cNvPr id="4" name="Picture 3">
            <a:extLst>
              <a:ext uri="{FF2B5EF4-FFF2-40B4-BE49-F238E27FC236}">
                <a16:creationId xmlns:a16="http://schemas.microsoft.com/office/drawing/2014/main" id="{431A1864-7A24-4107-B0D9-2BD9FC5732C7}"/>
              </a:ext>
            </a:extLst>
          </p:cNvPr>
          <p:cNvPicPr>
            <a:picLocks noChangeAspect="1"/>
          </p:cNvPicPr>
          <p:nvPr/>
        </p:nvPicPr>
        <p:blipFill rotWithShape="1">
          <a:blip r:embed="rId3"/>
          <a:srcRect l="6933" r="8803" b="1"/>
          <a:stretch/>
        </p:blipFill>
        <p:spPr>
          <a:xfrm>
            <a:off x="3470357" y="2159331"/>
            <a:ext cx="2625335" cy="3882362"/>
          </a:xfrm>
          <a:prstGeom prst="rect">
            <a:avLst/>
          </a:prstGeom>
        </p:spPr>
      </p:pic>
      <p:sp>
        <p:nvSpPr>
          <p:cNvPr id="3" name="Content Placeholder 2">
            <a:extLst>
              <a:ext uri="{FF2B5EF4-FFF2-40B4-BE49-F238E27FC236}">
                <a16:creationId xmlns:a16="http://schemas.microsoft.com/office/drawing/2014/main" id="{FB25C55E-56A1-45D5-AA11-5CDC477C6A30}"/>
              </a:ext>
            </a:extLst>
          </p:cNvPr>
          <p:cNvSpPr>
            <a:spLocks noGrp="1"/>
          </p:cNvSpPr>
          <p:nvPr>
            <p:ph idx="1"/>
          </p:nvPr>
        </p:nvSpPr>
        <p:spPr>
          <a:xfrm>
            <a:off x="6325880" y="2160589"/>
            <a:ext cx="2948121" cy="3880773"/>
          </a:xfrm>
        </p:spPr>
        <p:txBody>
          <a:bodyPr>
            <a:normAutofit fontScale="92500"/>
          </a:bodyPr>
          <a:lstStyle/>
          <a:p>
            <a:pPr>
              <a:lnSpc>
                <a:spcPct val="90000"/>
              </a:lnSpc>
            </a:pPr>
            <a:r>
              <a:rPr lang="en-CA" sz="1400" b="1" u="sng" dirty="0"/>
              <a:t>Stephen </a:t>
            </a:r>
            <a:r>
              <a:rPr lang="en-CA" sz="1400" dirty="0"/>
              <a:t>:</a:t>
            </a:r>
          </a:p>
          <a:p>
            <a:pPr>
              <a:lnSpc>
                <a:spcPct val="90000"/>
              </a:lnSpc>
            </a:pPr>
            <a:r>
              <a:rPr lang="en-CA" sz="1400" dirty="0"/>
              <a:t>Among the 7 original deacons</a:t>
            </a:r>
          </a:p>
          <a:p>
            <a:pPr>
              <a:lnSpc>
                <a:spcPct val="90000"/>
              </a:lnSpc>
            </a:pPr>
            <a:r>
              <a:rPr lang="en-US" sz="1400" dirty="0"/>
              <a:t>Ordained a deacon to help organize and serve (Acts 6). He was the </a:t>
            </a:r>
            <a:r>
              <a:rPr lang="en-US" sz="1400" b="1" dirty="0"/>
              <a:t>First </a:t>
            </a:r>
            <a:r>
              <a:rPr lang="en-US" sz="1400" dirty="0"/>
              <a:t>martyr</a:t>
            </a:r>
            <a:br>
              <a:rPr lang="en-US" sz="1400" dirty="0"/>
            </a:br>
            <a:endParaRPr lang="en-CA" sz="1400" b="1" u="sng" dirty="0"/>
          </a:p>
          <a:p>
            <a:pPr>
              <a:lnSpc>
                <a:spcPct val="90000"/>
              </a:lnSpc>
            </a:pPr>
            <a:r>
              <a:rPr lang="en-CA" sz="1400" b="1" u="sng" dirty="0"/>
              <a:t>Barnabas</a:t>
            </a:r>
            <a:r>
              <a:rPr lang="en-CA" sz="1400" dirty="0"/>
              <a:t> :</a:t>
            </a:r>
          </a:p>
          <a:p>
            <a:pPr>
              <a:lnSpc>
                <a:spcPct val="90000"/>
              </a:lnSpc>
            </a:pPr>
            <a:r>
              <a:rPr lang="en-CA" sz="1400" dirty="0"/>
              <a:t>Brought Paul to the Apostles</a:t>
            </a:r>
          </a:p>
          <a:p>
            <a:pPr>
              <a:lnSpc>
                <a:spcPct val="90000"/>
              </a:lnSpc>
            </a:pPr>
            <a:endParaRPr lang="en-CA" sz="1400" dirty="0"/>
          </a:p>
          <a:p>
            <a:pPr>
              <a:lnSpc>
                <a:spcPct val="90000"/>
              </a:lnSpc>
            </a:pPr>
            <a:r>
              <a:rPr lang="en-CA" sz="1400" b="1" u="sng" dirty="0"/>
              <a:t>James</a:t>
            </a:r>
            <a:r>
              <a:rPr lang="en-CA" sz="1400" dirty="0"/>
              <a:t> :</a:t>
            </a:r>
          </a:p>
          <a:p>
            <a:pPr>
              <a:lnSpc>
                <a:spcPct val="90000"/>
              </a:lnSpc>
            </a:pPr>
            <a:r>
              <a:rPr lang="en-CA" sz="1400" dirty="0"/>
              <a:t>Leader of the Jerusalem Council</a:t>
            </a:r>
          </a:p>
          <a:p>
            <a:pPr>
              <a:lnSpc>
                <a:spcPct val="90000"/>
              </a:lnSpc>
            </a:pPr>
            <a:endParaRPr lang="en-CA" sz="1400" dirty="0"/>
          </a:p>
          <a:p>
            <a:pPr>
              <a:lnSpc>
                <a:spcPct val="90000"/>
              </a:lnSpc>
            </a:pPr>
            <a:r>
              <a:rPr lang="en-CA" sz="1400" b="1" u="sng" dirty="0"/>
              <a:t>Silas , Luke , Timothy , Mark </a:t>
            </a:r>
            <a:r>
              <a:rPr lang="en-CA" sz="1400" dirty="0"/>
              <a:t>:</a:t>
            </a:r>
          </a:p>
          <a:p>
            <a:pPr>
              <a:lnSpc>
                <a:spcPct val="90000"/>
              </a:lnSpc>
            </a:pPr>
            <a:r>
              <a:rPr lang="en-CA" sz="1400" dirty="0"/>
              <a:t>Traveling companions of Paul</a:t>
            </a:r>
          </a:p>
          <a:p>
            <a:pPr marL="0" indent="0">
              <a:lnSpc>
                <a:spcPct val="90000"/>
              </a:lnSpc>
              <a:buNone/>
            </a:pPr>
            <a:endParaRPr lang="en-CA" sz="1400" dirty="0"/>
          </a:p>
        </p:txBody>
      </p:sp>
    </p:spTree>
    <p:extLst>
      <p:ext uri="{BB962C8B-B14F-4D97-AF65-F5344CB8AC3E}">
        <p14:creationId xmlns:p14="http://schemas.microsoft.com/office/powerpoint/2010/main" val="376932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CAE60-0138-418E-A371-AB01BFE2AF61}"/>
              </a:ext>
            </a:extLst>
          </p:cNvPr>
          <p:cNvSpPr>
            <a:spLocks noGrp="1"/>
          </p:cNvSpPr>
          <p:nvPr>
            <p:ph type="title"/>
          </p:nvPr>
        </p:nvSpPr>
        <p:spPr/>
        <p:txBody>
          <a:bodyPr/>
          <a:lstStyle/>
          <a:p>
            <a:r>
              <a:rPr lang="en-CA" dirty="0"/>
              <a:t>Purpose of the Book</a:t>
            </a:r>
          </a:p>
        </p:txBody>
      </p:sp>
      <p:sp>
        <p:nvSpPr>
          <p:cNvPr id="3" name="Content Placeholder 2">
            <a:extLst>
              <a:ext uri="{FF2B5EF4-FFF2-40B4-BE49-F238E27FC236}">
                <a16:creationId xmlns:a16="http://schemas.microsoft.com/office/drawing/2014/main" id="{C008116D-641B-495A-A248-754836B0D020}"/>
              </a:ext>
            </a:extLst>
          </p:cNvPr>
          <p:cNvSpPr>
            <a:spLocks noGrp="1"/>
          </p:cNvSpPr>
          <p:nvPr>
            <p:ph idx="1"/>
          </p:nvPr>
        </p:nvSpPr>
        <p:spPr/>
        <p:txBody>
          <a:bodyPr/>
          <a:lstStyle/>
          <a:p>
            <a:r>
              <a:rPr lang="en-US" dirty="0"/>
              <a:t>Stress the factuality of the </a:t>
            </a:r>
            <a:r>
              <a:rPr lang="en-US" sz="2800" b="1" dirty="0"/>
              <a:t>Resurrection of Jesus Christ</a:t>
            </a:r>
            <a:r>
              <a:rPr lang="en-US" sz="2800" dirty="0"/>
              <a:t> </a:t>
            </a:r>
            <a:r>
              <a:rPr lang="en-US" dirty="0"/>
              <a:t>from the dead.</a:t>
            </a:r>
          </a:p>
          <a:p>
            <a:endParaRPr lang="en-CA" dirty="0"/>
          </a:p>
          <a:p>
            <a:r>
              <a:rPr lang="en-US" dirty="0"/>
              <a:t>Intends to tell the story of how </a:t>
            </a:r>
            <a:r>
              <a:rPr lang="en-US" sz="2800" b="1" dirty="0"/>
              <a:t>the church was assembled and grew</a:t>
            </a:r>
            <a:r>
              <a:rPr lang="en-US" dirty="0"/>
              <a:t> as a result of Divine activity.</a:t>
            </a:r>
          </a:p>
          <a:p>
            <a:endParaRPr lang="en-US" dirty="0"/>
          </a:p>
          <a:p>
            <a:r>
              <a:rPr lang="en-US" dirty="0"/>
              <a:t>To show that it is the </a:t>
            </a:r>
            <a:r>
              <a:rPr lang="en-US" b="1" dirty="0"/>
              <a:t>same God of Israel who forms, guides and empowers the church</a:t>
            </a:r>
            <a:r>
              <a:rPr lang="en-US" dirty="0"/>
              <a:t>.</a:t>
            </a:r>
          </a:p>
          <a:p>
            <a:endParaRPr lang="en-CA" dirty="0"/>
          </a:p>
        </p:txBody>
      </p:sp>
    </p:spTree>
    <p:extLst>
      <p:ext uri="{BB962C8B-B14F-4D97-AF65-F5344CB8AC3E}">
        <p14:creationId xmlns:p14="http://schemas.microsoft.com/office/powerpoint/2010/main" val="256839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5CE02-6287-4EE6-A3B7-56FD7661D1BE}"/>
              </a:ext>
            </a:extLst>
          </p:cNvPr>
          <p:cNvSpPr>
            <a:spLocks noGrp="1"/>
          </p:cNvSpPr>
          <p:nvPr>
            <p:ph type="title"/>
          </p:nvPr>
        </p:nvSpPr>
        <p:spPr>
          <a:xfrm>
            <a:off x="677334" y="609600"/>
            <a:ext cx="8596668" cy="1320800"/>
          </a:xfrm>
        </p:spPr>
        <p:txBody>
          <a:bodyPr anchor="t">
            <a:normAutofit/>
          </a:bodyPr>
          <a:lstStyle/>
          <a:p>
            <a:r>
              <a:rPr lang="en-CA"/>
              <a:t>Characteristics of the Book</a:t>
            </a:r>
            <a:endParaRPr lang="en-CA" dirty="0"/>
          </a:p>
        </p:txBody>
      </p:sp>
      <p:sp>
        <p:nvSpPr>
          <p:cNvPr id="3" name="Content Placeholder 2">
            <a:extLst>
              <a:ext uri="{FF2B5EF4-FFF2-40B4-BE49-F238E27FC236}">
                <a16:creationId xmlns:a16="http://schemas.microsoft.com/office/drawing/2014/main" id="{82601530-719B-42F8-A6D3-65AE526F8543}"/>
              </a:ext>
            </a:extLst>
          </p:cNvPr>
          <p:cNvSpPr>
            <a:spLocks noGrp="1"/>
          </p:cNvSpPr>
          <p:nvPr>
            <p:ph idx="1"/>
          </p:nvPr>
        </p:nvSpPr>
        <p:spPr>
          <a:xfrm>
            <a:off x="6336287" y="2160589"/>
            <a:ext cx="2934714" cy="3880773"/>
          </a:xfrm>
        </p:spPr>
        <p:txBody>
          <a:bodyPr>
            <a:normAutofit lnSpcReduction="10000"/>
          </a:bodyPr>
          <a:lstStyle/>
          <a:p>
            <a:pPr>
              <a:lnSpc>
                <a:spcPct val="90000"/>
              </a:lnSpc>
            </a:pPr>
            <a:r>
              <a:rPr lang="en-US" sz="1600" dirty="0"/>
              <a:t>In the book of Acts, Divine activity is attributed to the Holy Spirit</a:t>
            </a:r>
          </a:p>
          <a:p>
            <a:pPr>
              <a:lnSpc>
                <a:spcPct val="90000"/>
              </a:lnSpc>
            </a:pPr>
            <a:r>
              <a:rPr lang="en-US" sz="1600" dirty="0"/>
              <a:t>54 times ”Holy Spirit”</a:t>
            </a:r>
          </a:p>
          <a:p>
            <a:pPr>
              <a:lnSpc>
                <a:spcPct val="90000"/>
              </a:lnSpc>
            </a:pPr>
            <a:r>
              <a:rPr lang="en-US" sz="1600" dirty="0"/>
              <a:t>In the book of Acts we see the Will of the Holy Spirit to preach to the </a:t>
            </a:r>
            <a:r>
              <a:rPr lang="en-US" sz="1600" b="1" dirty="0"/>
              <a:t>gentiles</a:t>
            </a:r>
            <a:r>
              <a:rPr lang="en-US" sz="1600" dirty="0"/>
              <a:t>.</a:t>
            </a:r>
          </a:p>
          <a:p>
            <a:pPr>
              <a:lnSpc>
                <a:spcPct val="90000"/>
              </a:lnSpc>
            </a:pPr>
            <a:r>
              <a:rPr lang="en-US" sz="1600" dirty="0"/>
              <a:t>We also see the Jewish nation hardened its heart to God. </a:t>
            </a:r>
          </a:p>
          <a:p>
            <a:pPr>
              <a:lnSpc>
                <a:spcPct val="90000"/>
              </a:lnSpc>
            </a:pPr>
            <a:r>
              <a:rPr lang="en-US" sz="1600" dirty="0"/>
              <a:t>We also see the first ever Church Council attended to resolve a dispute whether the gentiles had to be circumcised or not.</a:t>
            </a:r>
          </a:p>
          <a:p>
            <a:pPr>
              <a:lnSpc>
                <a:spcPct val="90000"/>
              </a:lnSpc>
            </a:pPr>
            <a:endParaRPr lang="en-CA" sz="1300" dirty="0"/>
          </a:p>
        </p:txBody>
      </p:sp>
      <p:pic>
        <p:nvPicPr>
          <p:cNvPr id="4" name="Picture 3">
            <a:extLst>
              <a:ext uri="{FF2B5EF4-FFF2-40B4-BE49-F238E27FC236}">
                <a16:creationId xmlns:a16="http://schemas.microsoft.com/office/drawing/2014/main" id="{99A238A9-2F94-42DD-9D47-A343E6025DBD}"/>
              </a:ext>
            </a:extLst>
          </p:cNvPr>
          <p:cNvPicPr>
            <a:picLocks noChangeAspect="1"/>
          </p:cNvPicPr>
          <p:nvPr/>
        </p:nvPicPr>
        <p:blipFill rotWithShape="1">
          <a:blip r:embed="rId2"/>
          <a:srcRect l="24791" r="19332" b="1"/>
          <a:stretch/>
        </p:blipFill>
        <p:spPr>
          <a:xfrm>
            <a:off x="677334" y="2159331"/>
            <a:ext cx="5270459" cy="3882362"/>
          </a:xfrm>
          <a:prstGeom prst="rect">
            <a:avLst/>
          </a:prstGeom>
        </p:spPr>
      </p:pic>
    </p:spTree>
    <p:extLst>
      <p:ext uri="{BB962C8B-B14F-4D97-AF65-F5344CB8AC3E}">
        <p14:creationId xmlns:p14="http://schemas.microsoft.com/office/powerpoint/2010/main" val="44351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99A73-5B9E-4DF0-8821-C989074F036B}"/>
              </a:ext>
            </a:extLst>
          </p:cNvPr>
          <p:cNvSpPr>
            <a:spLocks noGrp="1"/>
          </p:cNvSpPr>
          <p:nvPr>
            <p:ph type="title"/>
          </p:nvPr>
        </p:nvSpPr>
        <p:spPr/>
        <p:txBody>
          <a:bodyPr>
            <a:normAutofit fontScale="90000"/>
          </a:bodyPr>
          <a:lstStyle/>
          <a:p>
            <a:pPr algn="ctr"/>
            <a:r>
              <a:rPr lang="en-US" dirty="0"/>
              <a:t>How does it end?</a:t>
            </a:r>
            <a:br>
              <a:rPr lang="en-US" dirty="0"/>
            </a:br>
            <a:br>
              <a:rPr lang="en-US" b="1" dirty="0"/>
            </a:br>
            <a:endParaRPr lang="en-CA" dirty="0"/>
          </a:p>
        </p:txBody>
      </p:sp>
      <p:sp>
        <p:nvSpPr>
          <p:cNvPr id="3" name="Content Placeholder 2">
            <a:extLst>
              <a:ext uri="{FF2B5EF4-FFF2-40B4-BE49-F238E27FC236}">
                <a16:creationId xmlns:a16="http://schemas.microsoft.com/office/drawing/2014/main" id="{8B874AA9-37AA-4C44-81FA-6A20CE48D584}"/>
              </a:ext>
            </a:extLst>
          </p:cNvPr>
          <p:cNvSpPr>
            <a:spLocks noGrp="1"/>
          </p:cNvSpPr>
          <p:nvPr>
            <p:ph idx="1"/>
          </p:nvPr>
        </p:nvSpPr>
        <p:spPr/>
        <p:txBody>
          <a:bodyPr/>
          <a:lstStyle/>
          <a:p>
            <a:pPr algn="ctr"/>
            <a:r>
              <a:rPr lang="en-US" sz="4800" b="1" dirty="0"/>
              <a:t>It doesn’t </a:t>
            </a:r>
          </a:p>
          <a:p>
            <a:r>
              <a:rPr lang="en-US" sz="3200" dirty="0"/>
              <a:t>Saint Luke, doesn’t end with “Amen” like he does in his Gospel.</a:t>
            </a:r>
          </a:p>
          <a:p>
            <a:endParaRPr lang="en-CA" dirty="0"/>
          </a:p>
        </p:txBody>
      </p:sp>
    </p:spTree>
    <p:extLst>
      <p:ext uri="{BB962C8B-B14F-4D97-AF65-F5344CB8AC3E}">
        <p14:creationId xmlns:p14="http://schemas.microsoft.com/office/powerpoint/2010/main" val="318328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94611-9458-4D61-8315-FBE04903B5FD}"/>
              </a:ext>
            </a:extLst>
          </p:cNvPr>
          <p:cNvSpPr>
            <a:spLocks noGrp="1"/>
          </p:cNvSpPr>
          <p:nvPr>
            <p:ph type="title"/>
          </p:nvPr>
        </p:nvSpPr>
        <p:spPr>
          <a:xfrm>
            <a:off x="677334" y="609600"/>
            <a:ext cx="8596668" cy="1320800"/>
          </a:xfrm>
        </p:spPr>
        <p:txBody>
          <a:bodyPr anchor="t">
            <a:normAutofit/>
          </a:bodyPr>
          <a:lstStyle/>
          <a:p>
            <a:r>
              <a:rPr lang="en-CA" dirty="0"/>
              <a:t>Main Sections</a:t>
            </a:r>
          </a:p>
        </p:txBody>
      </p:sp>
      <p:sp>
        <p:nvSpPr>
          <p:cNvPr id="3" name="Content Placeholder 2">
            <a:extLst>
              <a:ext uri="{FF2B5EF4-FFF2-40B4-BE49-F238E27FC236}">
                <a16:creationId xmlns:a16="http://schemas.microsoft.com/office/drawing/2014/main" id="{AE1A6650-408E-4A2F-9AE0-9CC729403918}"/>
              </a:ext>
            </a:extLst>
          </p:cNvPr>
          <p:cNvSpPr>
            <a:spLocks noGrp="1"/>
          </p:cNvSpPr>
          <p:nvPr>
            <p:ph idx="1"/>
          </p:nvPr>
        </p:nvSpPr>
        <p:spPr>
          <a:xfrm>
            <a:off x="6339288" y="609600"/>
            <a:ext cx="2934714" cy="5749255"/>
          </a:xfrm>
        </p:spPr>
        <p:txBody>
          <a:bodyPr>
            <a:noAutofit/>
          </a:bodyPr>
          <a:lstStyle/>
          <a:p>
            <a:pPr>
              <a:lnSpc>
                <a:spcPct val="90000"/>
              </a:lnSpc>
            </a:pPr>
            <a:r>
              <a:rPr lang="en-CA" sz="2000" b="1" u="sng" dirty="0"/>
              <a:t>Chapter 1</a:t>
            </a:r>
            <a:r>
              <a:rPr lang="en-CA" sz="2000" dirty="0"/>
              <a:t> : </a:t>
            </a:r>
          </a:p>
          <a:p>
            <a:pPr>
              <a:lnSpc>
                <a:spcPct val="90000"/>
              </a:lnSpc>
            </a:pPr>
            <a:r>
              <a:rPr lang="en-CA" sz="2000" dirty="0"/>
              <a:t>Replace Judas &amp; the ELECTION of Matthias</a:t>
            </a:r>
          </a:p>
          <a:p>
            <a:pPr>
              <a:lnSpc>
                <a:spcPct val="90000"/>
              </a:lnSpc>
            </a:pPr>
            <a:endParaRPr lang="en-CA" sz="2000" dirty="0"/>
          </a:p>
          <a:p>
            <a:pPr>
              <a:lnSpc>
                <a:spcPct val="90000"/>
              </a:lnSpc>
            </a:pPr>
            <a:r>
              <a:rPr lang="en-CA" sz="2000" b="1" u="sng" dirty="0"/>
              <a:t>Chapter 2</a:t>
            </a:r>
            <a:r>
              <a:rPr lang="en-CA" sz="2000" dirty="0"/>
              <a:t> :</a:t>
            </a:r>
          </a:p>
          <a:p>
            <a:pPr>
              <a:lnSpc>
                <a:spcPct val="90000"/>
              </a:lnSpc>
            </a:pPr>
            <a:r>
              <a:rPr lang="en-CA" sz="2000" dirty="0"/>
              <a:t>The Holy Spirit &amp; the Tongue of Fire</a:t>
            </a:r>
          </a:p>
          <a:p>
            <a:pPr>
              <a:lnSpc>
                <a:spcPct val="90000"/>
              </a:lnSpc>
            </a:pPr>
            <a:r>
              <a:rPr lang="en-CA" sz="2000" dirty="0"/>
              <a:t>Peter’s Sermon and the Baptism of the 3000</a:t>
            </a:r>
          </a:p>
          <a:p>
            <a:pPr>
              <a:lnSpc>
                <a:spcPct val="90000"/>
              </a:lnSpc>
            </a:pPr>
            <a:endParaRPr lang="en-CA" sz="2000" dirty="0"/>
          </a:p>
          <a:p>
            <a:pPr>
              <a:lnSpc>
                <a:spcPct val="90000"/>
              </a:lnSpc>
            </a:pPr>
            <a:r>
              <a:rPr lang="en-CA" sz="2000" b="1" u="sng" dirty="0"/>
              <a:t>Chapter 3 &amp; 4 </a:t>
            </a:r>
            <a:r>
              <a:rPr lang="en-CA" sz="2000" dirty="0"/>
              <a:t>:</a:t>
            </a:r>
          </a:p>
          <a:p>
            <a:pPr>
              <a:lnSpc>
                <a:spcPct val="90000"/>
              </a:lnSpc>
            </a:pPr>
            <a:r>
              <a:rPr lang="en-CA" sz="2000" dirty="0"/>
              <a:t>The Lame Beggar</a:t>
            </a:r>
          </a:p>
          <a:p>
            <a:pPr>
              <a:lnSpc>
                <a:spcPct val="90000"/>
              </a:lnSpc>
            </a:pPr>
            <a:r>
              <a:rPr lang="en-CA" sz="2000" dirty="0"/>
              <a:t>1</a:t>
            </a:r>
            <a:r>
              <a:rPr lang="en-CA" sz="2000" baseline="30000" dirty="0"/>
              <a:t>st</a:t>
            </a:r>
            <a:r>
              <a:rPr lang="en-CA" sz="2000" dirty="0"/>
              <a:t> time Peter &amp; John in Jail</a:t>
            </a:r>
          </a:p>
        </p:txBody>
      </p:sp>
      <p:pic>
        <p:nvPicPr>
          <p:cNvPr id="4" name="Picture 3">
            <a:extLst>
              <a:ext uri="{FF2B5EF4-FFF2-40B4-BE49-F238E27FC236}">
                <a16:creationId xmlns:a16="http://schemas.microsoft.com/office/drawing/2014/main" id="{0A6F1CE5-A450-4768-9B95-85482B0593D7}"/>
              </a:ext>
            </a:extLst>
          </p:cNvPr>
          <p:cNvPicPr>
            <a:picLocks noChangeAspect="1"/>
          </p:cNvPicPr>
          <p:nvPr/>
        </p:nvPicPr>
        <p:blipFill rotWithShape="1">
          <a:blip r:embed="rId2"/>
          <a:srcRect l="5957" r="20005"/>
          <a:stretch/>
        </p:blipFill>
        <p:spPr>
          <a:xfrm>
            <a:off x="677334" y="2159331"/>
            <a:ext cx="5423429" cy="3882362"/>
          </a:xfrm>
          <a:prstGeom prst="rect">
            <a:avLst/>
          </a:prstGeom>
        </p:spPr>
      </p:pic>
    </p:spTree>
    <p:extLst>
      <p:ext uri="{BB962C8B-B14F-4D97-AF65-F5344CB8AC3E}">
        <p14:creationId xmlns:p14="http://schemas.microsoft.com/office/powerpoint/2010/main" val="125390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260F3D9-429D-464A-BBB9-F6E1143E528A}"/>
              </a:ext>
            </a:extLst>
          </p:cNvPr>
          <p:cNvPicPr>
            <a:picLocks noChangeAspect="1"/>
          </p:cNvPicPr>
          <p:nvPr/>
        </p:nvPicPr>
        <p:blipFill rotWithShape="1">
          <a:blip r:embed="rId2"/>
          <a:srcRect t="4329" r="-2" b="-2"/>
          <a:stretch/>
        </p:blipFill>
        <p:spPr>
          <a:xfrm>
            <a:off x="322048" y="-1"/>
            <a:ext cx="4551305" cy="3429000"/>
          </a:xfrm>
          <a:custGeom>
            <a:avLst/>
            <a:gdLst>
              <a:gd name="connsiteX0" fmla="*/ 509916 w 4551305"/>
              <a:gd name="connsiteY0" fmla="*/ 0 h 3429000"/>
              <a:gd name="connsiteX1" fmla="*/ 4551305 w 4551305"/>
              <a:gd name="connsiteY1" fmla="*/ 0 h 3429000"/>
              <a:gd name="connsiteX2" fmla="*/ 4551305 w 4551305"/>
              <a:gd name="connsiteY2" fmla="*/ 1 h 3429000"/>
              <a:gd name="connsiteX3" fmla="*/ 3693885 w 4551305"/>
              <a:gd name="connsiteY3" fmla="*/ 1 h 3429000"/>
              <a:gd name="connsiteX4" fmla="*/ 3181696 w 4551305"/>
              <a:gd name="connsiteY4" fmla="*/ 3429000 h 3429000"/>
              <a:gd name="connsiteX5" fmla="*/ 0 w 4551305"/>
              <a:gd name="connsiteY5"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1305" h="3429000">
                <a:moveTo>
                  <a:pt x="509916" y="0"/>
                </a:moveTo>
                <a:lnTo>
                  <a:pt x="4551305" y="0"/>
                </a:lnTo>
                <a:lnTo>
                  <a:pt x="4551305" y="1"/>
                </a:lnTo>
                <a:lnTo>
                  <a:pt x="3693885" y="1"/>
                </a:lnTo>
                <a:lnTo>
                  <a:pt x="3181696" y="3429000"/>
                </a:lnTo>
                <a:lnTo>
                  <a:pt x="0" y="3429000"/>
                </a:lnTo>
                <a:close/>
              </a:path>
            </a:pathLst>
          </a:custGeom>
        </p:spPr>
      </p:pic>
      <p:sp>
        <p:nvSpPr>
          <p:cNvPr id="2" name="Title 1">
            <a:extLst>
              <a:ext uri="{FF2B5EF4-FFF2-40B4-BE49-F238E27FC236}">
                <a16:creationId xmlns:a16="http://schemas.microsoft.com/office/drawing/2014/main" id="{A650087C-9AA2-4B20-B73C-A0D5C5A5627D}"/>
              </a:ext>
            </a:extLst>
          </p:cNvPr>
          <p:cNvSpPr>
            <a:spLocks noGrp="1"/>
          </p:cNvSpPr>
          <p:nvPr>
            <p:ph type="title"/>
          </p:nvPr>
        </p:nvSpPr>
        <p:spPr>
          <a:xfrm>
            <a:off x="4159225" y="609600"/>
            <a:ext cx="5114776" cy="1320800"/>
          </a:xfrm>
        </p:spPr>
        <p:txBody>
          <a:bodyPr>
            <a:normAutofit/>
          </a:bodyPr>
          <a:lstStyle/>
          <a:p>
            <a:r>
              <a:rPr lang="en-CA" dirty="0"/>
              <a:t>Main Sections (cont.)</a:t>
            </a:r>
          </a:p>
        </p:txBody>
      </p:sp>
      <p:pic>
        <p:nvPicPr>
          <p:cNvPr id="5" name="Picture 4">
            <a:extLst>
              <a:ext uri="{FF2B5EF4-FFF2-40B4-BE49-F238E27FC236}">
                <a16:creationId xmlns:a16="http://schemas.microsoft.com/office/drawing/2014/main" id="{2CF3C509-ED8F-4545-A6C8-3FC5DF476F54}"/>
              </a:ext>
            </a:extLst>
          </p:cNvPr>
          <p:cNvPicPr>
            <a:picLocks noChangeAspect="1"/>
          </p:cNvPicPr>
          <p:nvPr/>
        </p:nvPicPr>
        <p:blipFill rotWithShape="1">
          <a:blip r:embed="rId3"/>
          <a:srcRect l="1504" r="21628"/>
          <a:stretch/>
        </p:blipFill>
        <p:spPr>
          <a:xfrm>
            <a:off x="-10633" y="3428999"/>
            <a:ext cx="3514376" cy="3429001"/>
          </a:xfrm>
          <a:custGeom>
            <a:avLst/>
            <a:gdLst>
              <a:gd name="connsiteX0" fmla="*/ 332680 w 3514376"/>
              <a:gd name="connsiteY0" fmla="*/ 0 h 3429001"/>
              <a:gd name="connsiteX1" fmla="*/ 3514376 w 3514376"/>
              <a:gd name="connsiteY1" fmla="*/ 0 h 3429001"/>
              <a:gd name="connsiteX2" fmla="*/ 3002186 w 3514376"/>
              <a:gd name="connsiteY2" fmla="*/ 3429001 h 3429001"/>
              <a:gd name="connsiteX3" fmla="*/ 0 w 3514376"/>
              <a:gd name="connsiteY3" fmla="*/ 3429001 h 3429001"/>
              <a:gd name="connsiteX4" fmla="*/ 0 w 3514376"/>
              <a:gd name="connsiteY4" fmla="*/ 2237155 h 3429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4376" h="3429001">
                <a:moveTo>
                  <a:pt x="332680" y="0"/>
                </a:moveTo>
                <a:lnTo>
                  <a:pt x="3514376" y="0"/>
                </a:lnTo>
                <a:lnTo>
                  <a:pt x="3002186" y="3429001"/>
                </a:lnTo>
                <a:lnTo>
                  <a:pt x="0" y="3429001"/>
                </a:lnTo>
                <a:lnTo>
                  <a:pt x="0" y="2237155"/>
                </a:lnTo>
                <a:close/>
              </a:path>
            </a:pathLst>
          </a:custGeom>
        </p:spPr>
      </p:pic>
      <p:cxnSp>
        <p:nvCxnSpPr>
          <p:cNvPr id="12" name="Straight Connector 11">
            <a:extLst>
              <a:ext uri="{FF2B5EF4-FFF2-40B4-BE49-F238E27FC236}">
                <a16:creationId xmlns:a16="http://schemas.microsoft.com/office/drawing/2014/main" id="{B31FD3CE-CE0A-4FD9-967C-4D340CA3788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nvCxnSpPr>
        <p:spPr>
          <a:xfrm>
            <a:off x="332012" y="3428999"/>
            <a:ext cx="3251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Isosceles Triangle 30">
            <a:extLst>
              <a:ext uri="{FF2B5EF4-FFF2-40B4-BE49-F238E27FC236}">
                <a16:creationId xmlns:a16="http://schemas.microsoft.com/office/drawing/2014/main" id="{0663EB55-934F-42EF-80DE-098647DE7A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66454F3-20C9-4D7A-A511-7DCEB25392B0}"/>
              </a:ext>
            </a:extLst>
          </p:cNvPr>
          <p:cNvSpPr>
            <a:spLocks noGrp="1"/>
          </p:cNvSpPr>
          <p:nvPr>
            <p:ph idx="1"/>
          </p:nvPr>
        </p:nvSpPr>
        <p:spPr>
          <a:xfrm>
            <a:off x="4159225" y="2160589"/>
            <a:ext cx="5114776" cy="3880773"/>
          </a:xfrm>
        </p:spPr>
        <p:txBody>
          <a:bodyPr>
            <a:normAutofit fontScale="85000" lnSpcReduction="20000"/>
          </a:bodyPr>
          <a:lstStyle/>
          <a:p>
            <a:pPr>
              <a:lnSpc>
                <a:spcPct val="90000"/>
              </a:lnSpc>
            </a:pPr>
            <a:r>
              <a:rPr lang="en-CA" sz="2600" b="1" u="sng" dirty="0"/>
              <a:t>Chapter 5 </a:t>
            </a:r>
            <a:r>
              <a:rPr lang="en-CA" sz="2600" dirty="0"/>
              <a:t>:</a:t>
            </a:r>
          </a:p>
          <a:p>
            <a:pPr>
              <a:lnSpc>
                <a:spcPct val="90000"/>
              </a:lnSpc>
            </a:pPr>
            <a:r>
              <a:rPr lang="en-CA" sz="2600" dirty="0"/>
              <a:t>Ananias &amp; Sapphira</a:t>
            </a:r>
          </a:p>
          <a:p>
            <a:pPr>
              <a:lnSpc>
                <a:spcPct val="90000"/>
              </a:lnSpc>
            </a:pPr>
            <a:endParaRPr lang="en-CA" sz="2600" dirty="0"/>
          </a:p>
          <a:p>
            <a:pPr>
              <a:lnSpc>
                <a:spcPct val="90000"/>
              </a:lnSpc>
            </a:pPr>
            <a:r>
              <a:rPr lang="en-CA" sz="2600" b="1" u="sng" dirty="0"/>
              <a:t>Chapter 6 &amp; 7 </a:t>
            </a:r>
            <a:r>
              <a:rPr lang="en-CA" sz="2600" dirty="0"/>
              <a:t>:</a:t>
            </a:r>
          </a:p>
          <a:p>
            <a:pPr>
              <a:lnSpc>
                <a:spcPct val="90000"/>
              </a:lnSpc>
            </a:pPr>
            <a:r>
              <a:rPr lang="en-CA" sz="2600" dirty="0"/>
              <a:t>The 7 deacons</a:t>
            </a:r>
          </a:p>
          <a:p>
            <a:pPr>
              <a:lnSpc>
                <a:spcPct val="90000"/>
              </a:lnSpc>
            </a:pPr>
            <a:r>
              <a:rPr lang="en-CA" sz="2600" dirty="0"/>
              <a:t>The Sermon and the Martyrdom of Stephen</a:t>
            </a:r>
          </a:p>
          <a:p>
            <a:pPr>
              <a:lnSpc>
                <a:spcPct val="90000"/>
              </a:lnSpc>
            </a:pPr>
            <a:endParaRPr lang="en-CA" sz="2600" dirty="0"/>
          </a:p>
          <a:p>
            <a:pPr>
              <a:lnSpc>
                <a:spcPct val="90000"/>
              </a:lnSpc>
            </a:pPr>
            <a:r>
              <a:rPr lang="en-CA" sz="2600" b="1" u="sng" dirty="0"/>
              <a:t>Chapter 8 </a:t>
            </a:r>
            <a:r>
              <a:rPr lang="en-CA" sz="2600" dirty="0"/>
              <a:t>:</a:t>
            </a:r>
          </a:p>
          <a:p>
            <a:pPr>
              <a:lnSpc>
                <a:spcPct val="90000"/>
              </a:lnSpc>
            </a:pPr>
            <a:r>
              <a:rPr lang="en-CA" sz="2600" dirty="0"/>
              <a:t>Simon &amp; The Sorcerer</a:t>
            </a:r>
          </a:p>
          <a:p>
            <a:pPr>
              <a:lnSpc>
                <a:spcPct val="90000"/>
              </a:lnSpc>
            </a:pPr>
            <a:r>
              <a:rPr lang="en-CA" sz="2600" dirty="0"/>
              <a:t>Philipp &amp; The Ethiopian eunuch</a:t>
            </a:r>
          </a:p>
          <a:p>
            <a:pPr>
              <a:lnSpc>
                <a:spcPct val="90000"/>
              </a:lnSpc>
            </a:pPr>
            <a:endParaRPr lang="en-CA" dirty="0"/>
          </a:p>
        </p:txBody>
      </p:sp>
    </p:spTree>
    <p:extLst>
      <p:ext uri="{BB962C8B-B14F-4D97-AF65-F5344CB8AC3E}">
        <p14:creationId xmlns:p14="http://schemas.microsoft.com/office/powerpoint/2010/main" val="425204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EE55A-B499-4CE0-B596-EE4FC0545A7F}"/>
              </a:ext>
            </a:extLst>
          </p:cNvPr>
          <p:cNvSpPr>
            <a:spLocks noGrp="1"/>
          </p:cNvSpPr>
          <p:nvPr>
            <p:ph type="title"/>
          </p:nvPr>
        </p:nvSpPr>
        <p:spPr>
          <a:xfrm>
            <a:off x="4056463" y="609600"/>
            <a:ext cx="5217538" cy="1320800"/>
          </a:xfrm>
        </p:spPr>
        <p:txBody>
          <a:bodyPr>
            <a:normAutofit/>
          </a:bodyPr>
          <a:lstStyle/>
          <a:p>
            <a:r>
              <a:rPr lang="en-CA"/>
              <a:t>Main Sections (cont.)</a:t>
            </a:r>
            <a:endParaRPr lang="en-CA" dirty="0"/>
          </a:p>
        </p:txBody>
      </p:sp>
      <p:pic>
        <p:nvPicPr>
          <p:cNvPr id="4" name="Picture 3">
            <a:extLst>
              <a:ext uri="{FF2B5EF4-FFF2-40B4-BE49-F238E27FC236}">
                <a16:creationId xmlns:a16="http://schemas.microsoft.com/office/drawing/2014/main" id="{32119A0E-22C6-44FB-A090-BDC64F23F15B}"/>
              </a:ext>
            </a:extLst>
          </p:cNvPr>
          <p:cNvPicPr>
            <a:picLocks noChangeAspect="1"/>
          </p:cNvPicPr>
          <p:nvPr/>
        </p:nvPicPr>
        <p:blipFill rotWithShape="1">
          <a:blip r:embed="rId2"/>
          <a:srcRect r="1163" b="4"/>
          <a:stretch/>
        </p:blipFill>
        <p:spPr>
          <a:xfrm>
            <a:off x="691295" y="816638"/>
            <a:ext cx="3144597" cy="2075914"/>
          </a:xfrm>
          <a:prstGeom prst="rect">
            <a:avLst/>
          </a:prstGeom>
        </p:spPr>
      </p:pic>
      <p:sp>
        <p:nvSpPr>
          <p:cNvPr id="21" name="Isosceles Triangle 8">
            <a:extLst>
              <a:ext uri="{FF2B5EF4-FFF2-40B4-BE49-F238E27FC236}">
                <a16:creationId xmlns:a16="http://schemas.microsoft.com/office/drawing/2014/main" id="{91EE04D8-1EBF-4F20-A14B-783891713D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6C614EBF-3E34-4518-BAD9-9D040E1C7C36}"/>
              </a:ext>
            </a:extLst>
          </p:cNvPr>
          <p:cNvSpPr>
            <a:spLocks noGrp="1"/>
          </p:cNvSpPr>
          <p:nvPr>
            <p:ph idx="1"/>
          </p:nvPr>
        </p:nvSpPr>
        <p:spPr>
          <a:xfrm>
            <a:off x="4062394" y="2160589"/>
            <a:ext cx="5211607" cy="3880773"/>
          </a:xfrm>
        </p:spPr>
        <p:txBody>
          <a:bodyPr>
            <a:normAutofit/>
          </a:bodyPr>
          <a:lstStyle/>
          <a:p>
            <a:r>
              <a:rPr lang="en-CA" b="1" u="sng" dirty="0"/>
              <a:t>Chapter 9</a:t>
            </a:r>
            <a:r>
              <a:rPr lang="en-CA" dirty="0"/>
              <a:t> : </a:t>
            </a:r>
          </a:p>
          <a:p>
            <a:r>
              <a:rPr lang="en-CA" dirty="0"/>
              <a:t>Saul</a:t>
            </a:r>
          </a:p>
          <a:p>
            <a:endParaRPr lang="en-CA" b="1" u="sng" dirty="0"/>
          </a:p>
          <a:p>
            <a:r>
              <a:rPr lang="en-CA" b="1" u="sng" dirty="0"/>
              <a:t>Chapter 10 &amp; 11</a:t>
            </a:r>
            <a:r>
              <a:rPr lang="en-CA" dirty="0"/>
              <a:t> :</a:t>
            </a:r>
          </a:p>
          <a:p>
            <a:r>
              <a:rPr lang="en-US" dirty="0"/>
              <a:t>Peter and Cornelius</a:t>
            </a:r>
            <a:endParaRPr lang="en-CA" dirty="0"/>
          </a:p>
          <a:p>
            <a:endParaRPr lang="en-CA" b="1" u="sng" dirty="0"/>
          </a:p>
          <a:p>
            <a:r>
              <a:rPr lang="en-CA" b="1" u="sng" dirty="0"/>
              <a:t>Chapter 12 </a:t>
            </a:r>
            <a:r>
              <a:rPr lang="en-CA" dirty="0"/>
              <a:t>:</a:t>
            </a:r>
          </a:p>
          <a:p>
            <a:r>
              <a:rPr lang="en-CA" dirty="0"/>
              <a:t>Martyrdom of </a:t>
            </a:r>
            <a:r>
              <a:rPr lang="en-CA" dirty="0" err="1"/>
              <a:t>St.James</a:t>
            </a:r>
            <a:endParaRPr lang="en-CA" dirty="0"/>
          </a:p>
          <a:p>
            <a:endParaRPr lang="en-CA" dirty="0"/>
          </a:p>
          <a:p>
            <a:endParaRPr lang="en-CA" dirty="0"/>
          </a:p>
        </p:txBody>
      </p:sp>
      <p:sp>
        <p:nvSpPr>
          <p:cNvPr id="23" name="Rectangle 22">
            <a:extLst>
              <a:ext uri="{FF2B5EF4-FFF2-40B4-BE49-F238E27FC236}">
                <a16:creationId xmlns:a16="http://schemas.microsoft.com/office/drawing/2014/main" id="{3E9330C4-57C6-48F3-8592-50FCF9132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rot="5400000">
            <a:off x="2426230" y="5618029"/>
            <a:ext cx="618066" cy="228600"/>
          </a:xfrm>
          <a:prstGeom prst="rect">
            <a:avLst/>
          </a:prstGeom>
          <a:solidFill>
            <a:srgbClr val="EA2D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7E28C78-E43A-46AE-9566-FC77A6CE3888}"/>
              </a:ext>
            </a:extLst>
          </p:cNvPr>
          <p:cNvPicPr>
            <a:picLocks noChangeAspect="1"/>
          </p:cNvPicPr>
          <p:nvPr/>
        </p:nvPicPr>
        <p:blipFill rotWithShape="1">
          <a:blip r:embed="rId3"/>
          <a:srcRect t="14896" r="-2" b="2278"/>
          <a:stretch/>
        </p:blipFill>
        <p:spPr>
          <a:xfrm>
            <a:off x="691294" y="2989766"/>
            <a:ext cx="3144597" cy="3128505"/>
          </a:xfrm>
          <a:prstGeom prst="rect">
            <a:avLst/>
          </a:prstGeom>
        </p:spPr>
      </p:pic>
    </p:spTree>
    <p:extLst>
      <p:ext uri="{BB962C8B-B14F-4D97-AF65-F5344CB8AC3E}">
        <p14:creationId xmlns:p14="http://schemas.microsoft.com/office/powerpoint/2010/main" val="277501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0BDF5-088F-455C-B258-819157F59196}"/>
              </a:ext>
            </a:extLst>
          </p:cNvPr>
          <p:cNvSpPr>
            <a:spLocks noGrp="1"/>
          </p:cNvSpPr>
          <p:nvPr>
            <p:ph type="title"/>
          </p:nvPr>
        </p:nvSpPr>
        <p:spPr>
          <a:xfrm>
            <a:off x="668945" y="474847"/>
            <a:ext cx="8596668" cy="1320800"/>
          </a:xfrm>
        </p:spPr>
        <p:txBody>
          <a:bodyPr anchor="t">
            <a:normAutofit/>
          </a:bodyPr>
          <a:lstStyle/>
          <a:p>
            <a:r>
              <a:rPr lang="en-CA" dirty="0"/>
              <a:t>Main Sections (cont.)</a:t>
            </a:r>
          </a:p>
        </p:txBody>
      </p:sp>
      <p:pic>
        <p:nvPicPr>
          <p:cNvPr id="4" name="Picture 3" descr="https://markmeynell.files.wordpress.com/2010/10/acts-13-14-map.png">
            <a:extLst>
              <a:ext uri="{FF2B5EF4-FFF2-40B4-BE49-F238E27FC236}">
                <a16:creationId xmlns:a16="http://schemas.microsoft.com/office/drawing/2014/main" id="{3B828A83-7B01-4043-B386-FE0F6DEC1702}"/>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23483" y="1270000"/>
            <a:ext cx="5589030" cy="4330339"/>
          </a:xfrm>
          <a:prstGeom prst="rect">
            <a:avLst/>
          </a:prstGeom>
          <a:noFill/>
        </p:spPr>
      </p:pic>
      <p:sp>
        <p:nvSpPr>
          <p:cNvPr id="3" name="Content Placeholder 2">
            <a:extLst>
              <a:ext uri="{FF2B5EF4-FFF2-40B4-BE49-F238E27FC236}">
                <a16:creationId xmlns:a16="http://schemas.microsoft.com/office/drawing/2014/main" id="{8B073E43-3A63-4B34-8999-C35172F09AB6}"/>
              </a:ext>
            </a:extLst>
          </p:cNvPr>
          <p:cNvSpPr>
            <a:spLocks noGrp="1"/>
          </p:cNvSpPr>
          <p:nvPr>
            <p:ph idx="1"/>
          </p:nvPr>
        </p:nvSpPr>
        <p:spPr>
          <a:xfrm>
            <a:off x="6216528" y="855677"/>
            <a:ext cx="3455978" cy="2667699"/>
          </a:xfrm>
        </p:spPr>
        <p:txBody>
          <a:bodyPr>
            <a:normAutofit lnSpcReduction="10000"/>
          </a:bodyPr>
          <a:lstStyle/>
          <a:p>
            <a:r>
              <a:rPr lang="en-CA" sz="2400" b="1" u="sng" dirty="0"/>
              <a:t>Chapter 13 &amp; 14 </a:t>
            </a:r>
            <a:r>
              <a:rPr lang="en-CA" sz="2400" dirty="0"/>
              <a:t>:</a:t>
            </a:r>
          </a:p>
          <a:p>
            <a:r>
              <a:rPr lang="en-US" sz="2400" dirty="0"/>
              <a:t>Paul’s First Missionary Journeys</a:t>
            </a:r>
          </a:p>
          <a:p>
            <a:endParaRPr lang="en-US" sz="2400" dirty="0"/>
          </a:p>
          <a:p>
            <a:r>
              <a:rPr lang="en-US" sz="2400" b="1" u="sng" dirty="0"/>
              <a:t>Chapter 15 </a:t>
            </a:r>
            <a:r>
              <a:rPr lang="en-US" sz="2400" dirty="0"/>
              <a:t>:</a:t>
            </a:r>
          </a:p>
          <a:p>
            <a:r>
              <a:rPr lang="en-US" sz="2400" dirty="0"/>
              <a:t>Council of Jerusalem</a:t>
            </a:r>
          </a:p>
          <a:p>
            <a:endParaRPr lang="en-CA" sz="1500" dirty="0"/>
          </a:p>
        </p:txBody>
      </p:sp>
      <p:pic>
        <p:nvPicPr>
          <p:cNvPr id="5" name="Picture 4">
            <a:extLst>
              <a:ext uri="{FF2B5EF4-FFF2-40B4-BE49-F238E27FC236}">
                <a16:creationId xmlns:a16="http://schemas.microsoft.com/office/drawing/2014/main" id="{81511EAF-F378-41F6-B146-125C95131EC2}"/>
              </a:ext>
            </a:extLst>
          </p:cNvPr>
          <p:cNvPicPr>
            <a:picLocks noChangeAspect="1"/>
          </p:cNvPicPr>
          <p:nvPr/>
        </p:nvPicPr>
        <p:blipFill>
          <a:blip r:embed="rId3"/>
          <a:stretch>
            <a:fillRect/>
          </a:stretch>
        </p:blipFill>
        <p:spPr>
          <a:xfrm>
            <a:off x="5989740" y="3917256"/>
            <a:ext cx="3531765" cy="2290195"/>
          </a:xfrm>
          <a:prstGeom prst="rect">
            <a:avLst/>
          </a:prstGeom>
        </p:spPr>
      </p:pic>
    </p:spTree>
    <p:extLst>
      <p:ext uri="{BB962C8B-B14F-4D97-AF65-F5344CB8AC3E}">
        <p14:creationId xmlns:p14="http://schemas.microsoft.com/office/powerpoint/2010/main" val="157403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4FF27-A105-427E-8FB0-D197731C4E5E}"/>
              </a:ext>
            </a:extLst>
          </p:cNvPr>
          <p:cNvSpPr>
            <a:spLocks noGrp="1"/>
          </p:cNvSpPr>
          <p:nvPr>
            <p:ph type="title"/>
          </p:nvPr>
        </p:nvSpPr>
        <p:spPr/>
        <p:txBody>
          <a:bodyPr/>
          <a:lstStyle/>
          <a:p>
            <a:pPr algn="ctr"/>
            <a:r>
              <a:rPr lang="en-CA" dirty="0"/>
              <a:t>The Coptic Orthodox Church is a BIBLICAL CHURCH</a:t>
            </a:r>
          </a:p>
        </p:txBody>
      </p:sp>
      <p:sp>
        <p:nvSpPr>
          <p:cNvPr id="3" name="Content Placeholder 2">
            <a:extLst>
              <a:ext uri="{FF2B5EF4-FFF2-40B4-BE49-F238E27FC236}">
                <a16:creationId xmlns:a16="http://schemas.microsoft.com/office/drawing/2014/main" id="{8678C98D-63DB-42DC-8EC2-6E3D2CDC0DE7}"/>
              </a:ext>
            </a:extLst>
          </p:cNvPr>
          <p:cNvSpPr>
            <a:spLocks noGrp="1"/>
          </p:cNvSpPr>
          <p:nvPr>
            <p:ph idx="1"/>
          </p:nvPr>
        </p:nvSpPr>
        <p:spPr/>
        <p:txBody>
          <a:bodyPr>
            <a:normAutofit lnSpcReduction="10000"/>
          </a:bodyPr>
          <a:lstStyle/>
          <a:p>
            <a:r>
              <a:rPr lang="en-CA" sz="2000" b="1" u="sng" dirty="0"/>
              <a:t>The Seven Sacraments</a:t>
            </a:r>
          </a:p>
          <a:p>
            <a:endParaRPr lang="en-CA" sz="2000" b="1" u="sng" dirty="0"/>
          </a:p>
          <a:p>
            <a:r>
              <a:rPr lang="en-CA" sz="2000" b="1" u="sng" dirty="0"/>
              <a:t>Altar Ballot </a:t>
            </a:r>
          </a:p>
          <a:p>
            <a:r>
              <a:rPr lang="en-US" dirty="0"/>
              <a:t>And they cast their lots, and the lot fell on Matthias. And he was numbered with the eleven apostles” Acts 1:26</a:t>
            </a:r>
          </a:p>
          <a:p>
            <a:endParaRPr lang="en-CA" dirty="0"/>
          </a:p>
          <a:p>
            <a:r>
              <a:rPr lang="en-CA" sz="2000" b="1" u="sng" dirty="0"/>
              <a:t>Fasting </a:t>
            </a:r>
            <a:r>
              <a:rPr lang="en-CA" dirty="0"/>
              <a:t>: </a:t>
            </a:r>
          </a:p>
          <a:p>
            <a:r>
              <a:rPr lang="en-US" dirty="0"/>
              <a:t>“As they ministered to the Lord and fasted, the Holy Spirit said, “Now separate to Me Barnabas and Saul for the work to which I have called them.” </a:t>
            </a:r>
            <a:r>
              <a:rPr lang="en-US" b="1" baseline="30000" dirty="0"/>
              <a:t>3 </a:t>
            </a:r>
            <a:r>
              <a:rPr lang="en-US" dirty="0"/>
              <a:t>Then, having fasted and prayed, and laid hands on them, they sent </a:t>
            </a:r>
            <a:r>
              <a:rPr lang="en-US" i="1" dirty="0"/>
              <a:t>them</a:t>
            </a:r>
            <a:r>
              <a:rPr lang="en-US" dirty="0"/>
              <a:t> away” Acts 13:2-3</a:t>
            </a:r>
          </a:p>
          <a:p>
            <a:endParaRPr lang="en-CA" dirty="0"/>
          </a:p>
        </p:txBody>
      </p:sp>
    </p:spTree>
    <p:extLst>
      <p:ext uri="{BB962C8B-B14F-4D97-AF65-F5344CB8AC3E}">
        <p14:creationId xmlns:p14="http://schemas.microsoft.com/office/powerpoint/2010/main" val="4226897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0A917-5AC1-4EC7-9ADD-C1D214DF579E}"/>
              </a:ext>
            </a:extLst>
          </p:cNvPr>
          <p:cNvSpPr>
            <a:spLocks noGrp="1"/>
          </p:cNvSpPr>
          <p:nvPr>
            <p:ph type="title"/>
          </p:nvPr>
        </p:nvSpPr>
        <p:spPr>
          <a:xfrm>
            <a:off x="677334" y="609600"/>
            <a:ext cx="8596668" cy="1320800"/>
          </a:xfrm>
        </p:spPr>
        <p:txBody>
          <a:bodyPr anchor="t">
            <a:normAutofit/>
          </a:bodyPr>
          <a:lstStyle/>
          <a:p>
            <a:r>
              <a:rPr lang="en-CA" dirty="0"/>
              <a:t>Main Sections (cont.)</a:t>
            </a:r>
          </a:p>
        </p:txBody>
      </p:sp>
      <p:sp>
        <p:nvSpPr>
          <p:cNvPr id="3" name="Content Placeholder 2">
            <a:extLst>
              <a:ext uri="{FF2B5EF4-FFF2-40B4-BE49-F238E27FC236}">
                <a16:creationId xmlns:a16="http://schemas.microsoft.com/office/drawing/2014/main" id="{0DD88B7E-63E0-4E50-91A0-94FA92AF0B47}"/>
              </a:ext>
            </a:extLst>
          </p:cNvPr>
          <p:cNvSpPr>
            <a:spLocks noGrp="1"/>
          </p:cNvSpPr>
          <p:nvPr>
            <p:ph idx="1"/>
          </p:nvPr>
        </p:nvSpPr>
        <p:spPr>
          <a:xfrm>
            <a:off x="163313" y="2840097"/>
            <a:ext cx="3957349" cy="3749323"/>
          </a:xfrm>
        </p:spPr>
        <p:txBody>
          <a:bodyPr>
            <a:normAutofit/>
          </a:bodyPr>
          <a:lstStyle/>
          <a:p>
            <a:r>
              <a:rPr lang="en-CA" sz="2400" b="1" u="sng" dirty="0"/>
              <a:t>Chapter 16 , 17 &amp; 18 </a:t>
            </a:r>
            <a:r>
              <a:rPr lang="en-CA" sz="2400" dirty="0"/>
              <a:t>:</a:t>
            </a:r>
          </a:p>
          <a:p>
            <a:r>
              <a:rPr lang="en-US" sz="2400" dirty="0"/>
              <a:t>Paul’s Second Missionary Journeys</a:t>
            </a:r>
          </a:p>
          <a:p>
            <a:endParaRPr lang="en-US" dirty="0"/>
          </a:p>
          <a:p>
            <a:endParaRPr lang="en-CA" dirty="0"/>
          </a:p>
        </p:txBody>
      </p:sp>
      <p:pic>
        <p:nvPicPr>
          <p:cNvPr id="4" name="Picture 3" descr="Map of Paul the Apostle's Second Missionary Journey in the New Testament">
            <a:extLst>
              <a:ext uri="{FF2B5EF4-FFF2-40B4-BE49-F238E27FC236}">
                <a16:creationId xmlns:a16="http://schemas.microsoft.com/office/drawing/2014/main" id="{8BAC5DD4-28E7-40D0-B175-D0BF5AA24551}"/>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4211275" y="1573360"/>
            <a:ext cx="5838737" cy="3963373"/>
          </a:xfrm>
          <a:prstGeom prst="rect">
            <a:avLst/>
          </a:prstGeom>
          <a:noFill/>
        </p:spPr>
      </p:pic>
    </p:spTree>
    <p:extLst>
      <p:ext uri="{BB962C8B-B14F-4D97-AF65-F5344CB8AC3E}">
        <p14:creationId xmlns:p14="http://schemas.microsoft.com/office/powerpoint/2010/main" val="2886610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9C101-AB85-45C9-ACD7-2CC11F2A81BD}"/>
              </a:ext>
            </a:extLst>
          </p:cNvPr>
          <p:cNvSpPr>
            <a:spLocks noGrp="1"/>
          </p:cNvSpPr>
          <p:nvPr>
            <p:ph type="title"/>
          </p:nvPr>
        </p:nvSpPr>
        <p:spPr>
          <a:xfrm>
            <a:off x="677334" y="609600"/>
            <a:ext cx="8596668" cy="1320800"/>
          </a:xfrm>
        </p:spPr>
        <p:txBody>
          <a:bodyPr anchor="t">
            <a:normAutofit/>
          </a:bodyPr>
          <a:lstStyle/>
          <a:p>
            <a:r>
              <a:rPr lang="en-CA" dirty="0"/>
              <a:t>Main Sections (cont.)</a:t>
            </a:r>
          </a:p>
        </p:txBody>
      </p:sp>
      <p:pic>
        <p:nvPicPr>
          <p:cNvPr id="4" name="Picture 3" descr="Map of Paul the Apostle's Third Missionary Journey in the New Testament">
            <a:extLst>
              <a:ext uri="{FF2B5EF4-FFF2-40B4-BE49-F238E27FC236}">
                <a16:creationId xmlns:a16="http://schemas.microsoft.com/office/drawing/2014/main" id="{91774BAF-0ABB-4A97-9479-F0785F7FC98C}"/>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677335" y="1728132"/>
            <a:ext cx="5564074" cy="4313561"/>
          </a:xfrm>
          <a:prstGeom prst="rect">
            <a:avLst/>
          </a:prstGeom>
          <a:noFill/>
        </p:spPr>
      </p:pic>
      <p:sp>
        <p:nvSpPr>
          <p:cNvPr id="3" name="Content Placeholder 2">
            <a:extLst>
              <a:ext uri="{FF2B5EF4-FFF2-40B4-BE49-F238E27FC236}">
                <a16:creationId xmlns:a16="http://schemas.microsoft.com/office/drawing/2014/main" id="{00BC1E5D-49C3-4D16-8B8C-363F5C8A7EE2}"/>
              </a:ext>
            </a:extLst>
          </p:cNvPr>
          <p:cNvSpPr>
            <a:spLocks noGrp="1"/>
          </p:cNvSpPr>
          <p:nvPr>
            <p:ph idx="1"/>
          </p:nvPr>
        </p:nvSpPr>
        <p:spPr>
          <a:xfrm>
            <a:off x="6416039" y="2160589"/>
            <a:ext cx="3248078" cy="3880773"/>
          </a:xfrm>
        </p:spPr>
        <p:txBody>
          <a:bodyPr>
            <a:normAutofit/>
          </a:bodyPr>
          <a:lstStyle/>
          <a:p>
            <a:r>
              <a:rPr lang="en-CA" sz="2400" b="1" u="sng" dirty="0"/>
              <a:t>Chapter 19 &amp; 20</a:t>
            </a:r>
            <a:r>
              <a:rPr lang="en-CA" sz="2400" dirty="0"/>
              <a:t>:</a:t>
            </a:r>
          </a:p>
          <a:p>
            <a:r>
              <a:rPr lang="en-US" sz="2400" dirty="0"/>
              <a:t>Paul’s Third Missionary Journeys</a:t>
            </a:r>
          </a:p>
          <a:p>
            <a:endParaRPr lang="en-CA" sz="1500" dirty="0"/>
          </a:p>
        </p:txBody>
      </p:sp>
    </p:spTree>
    <p:extLst>
      <p:ext uri="{BB962C8B-B14F-4D97-AF65-F5344CB8AC3E}">
        <p14:creationId xmlns:p14="http://schemas.microsoft.com/office/powerpoint/2010/main" val="184970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B6143-B4C2-4C4D-9719-EC488A40BC23}"/>
              </a:ext>
            </a:extLst>
          </p:cNvPr>
          <p:cNvSpPr>
            <a:spLocks noGrp="1"/>
          </p:cNvSpPr>
          <p:nvPr>
            <p:ph type="title"/>
          </p:nvPr>
        </p:nvSpPr>
        <p:spPr>
          <a:xfrm>
            <a:off x="6090445" y="609600"/>
            <a:ext cx="3183556" cy="1320800"/>
          </a:xfrm>
        </p:spPr>
        <p:txBody>
          <a:bodyPr anchor="ctr">
            <a:normAutofit/>
          </a:bodyPr>
          <a:lstStyle/>
          <a:p>
            <a:r>
              <a:rPr lang="en-CA" dirty="0"/>
              <a:t>Main Sections (cont.)</a:t>
            </a:r>
          </a:p>
        </p:txBody>
      </p:sp>
      <p:sp>
        <p:nvSpPr>
          <p:cNvPr id="3" name="Content Placeholder 2">
            <a:extLst>
              <a:ext uri="{FF2B5EF4-FFF2-40B4-BE49-F238E27FC236}">
                <a16:creationId xmlns:a16="http://schemas.microsoft.com/office/drawing/2014/main" id="{21C1A9F8-6914-44F2-B5FD-7911A5ED88AA}"/>
              </a:ext>
            </a:extLst>
          </p:cNvPr>
          <p:cNvSpPr>
            <a:spLocks noGrp="1"/>
          </p:cNvSpPr>
          <p:nvPr>
            <p:ph idx="1"/>
          </p:nvPr>
        </p:nvSpPr>
        <p:spPr>
          <a:xfrm>
            <a:off x="6094410" y="2160589"/>
            <a:ext cx="3176589" cy="3880773"/>
          </a:xfrm>
        </p:spPr>
        <p:txBody>
          <a:bodyPr>
            <a:normAutofit/>
          </a:bodyPr>
          <a:lstStyle/>
          <a:p>
            <a:r>
              <a:rPr lang="en-CA" sz="2400" b="1" u="sng" dirty="0"/>
              <a:t>Chapter 21 to 28 </a:t>
            </a:r>
            <a:r>
              <a:rPr lang="en-CA" sz="2400" dirty="0"/>
              <a:t>:</a:t>
            </a:r>
          </a:p>
          <a:p>
            <a:r>
              <a:rPr lang="en-US" sz="2400" dirty="0"/>
              <a:t>Paul in his way to Rome as a prisoner</a:t>
            </a:r>
          </a:p>
          <a:p>
            <a:endParaRPr lang="en-US" dirty="0"/>
          </a:p>
          <a:p>
            <a:endParaRPr lang="en-CA" dirty="0"/>
          </a:p>
        </p:txBody>
      </p:sp>
      <p:pic>
        <p:nvPicPr>
          <p:cNvPr id="4" name="Picture 3" descr="Image result for paul's journey to rome">
            <a:extLst>
              <a:ext uri="{FF2B5EF4-FFF2-40B4-BE49-F238E27FC236}">
                <a16:creationId xmlns:a16="http://schemas.microsoft.com/office/drawing/2014/main" id="{A670F85A-5850-4053-814D-19291D71D6E2}"/>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494950" y="1664388"/>
            <a:ext cx="5595495" cy="4308573"/>
          </a:xfrm>
          <a:prstGeom prst="rect">
            <a:avLst/>
          </a:prstGeom>
          <a:noFill/>
        </p:spPr>
      </p:pic>
    </p:spTree>
    <p:extLst>
      <p:ext uri="{BB962C8B-B14F-4D97-AF65-F5344CB8AC3E}">
        <p14:creationId xmlns:p14="http://schemas.microsoft.com/office/powerpoint/2010/main" val="231597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4DE830A-B531-4A3B-96F6-0ECE88B08555}"/>
              </a:ext>
              <a:ext uri="{C183D7F6-B498-43B3-948B-1728B52AA6E4}">
                <adec:decorative xmlns:adec="http://schemas.microsoft.com/office/drawing/2017/decorative" val="1"/>
              </a:ext>
            </a:extLst>
          </p:cNvPr>
          <p:cNvGrpSpPr>
            <a:grpSpLocks noGrp="1" noUngrp="1" noRot="1" noChangeAspect="1" noMove="1" noResize="1"/>
          </p:cNvGrpSpPr>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2813DF2C-461A-4A8F-9679-A172790D1F3A}"/>
                </a:ext>
                <a:ext uri="{C183D7F6-B498-43B3-948B-1728B52AA6E4}">
                  <adec:decorative xmlns:adec="http://schemas.microsoft.com/office/drawing/2017/decorative" val="1"/>
                </a:ext>
              </a:extLst>
            </p:cNvPr>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54CD3A85-C039-4249-86E4-1EB9318B5495}"/>
                </a:ext>
                <a:ext uri="{C183D7F6-B498-43B3-948B-1728B52AA6E4}">
                  <adec:decorative xmlns:adec="http://schemas.microsoft.com/office/drawing/2017/decorative" val="1"/>
                </a:ext>
              </a:extLst>
            </p:cNvPr>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887EA6D2-2883-42C2-993D-094CA6D65DA3}"/>
                </a:ext>
                <a:ext uri="{C183D7F6-B498-43B3-948B-1728B52AA6E4}">
                  <adec:decorative xmlns:adec="http://schemas.microsoft.com/office/drawing/2017/decorative" val="1"/>
                </a:ext>
              </a:extLst>
            </p:cNvPr>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3B895046-636F-4D1B-ACA4-29AA0CB3329F}"/>
                </a:ext>
                <a:ext uri="{C183D7F6-B498-43B3-948B-1728B52AA6E4}">
                  <adec:decorative xmlns:adec="http://schemas.microsoft.com/office/drawing/2017/decorative" val="1"/>
                </a:ext>
              </a:extLst>
            </p:cNvPr>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C6B0CDE3-E054-4EDD-A43B-F96843D8BF51}"/>
                </a:ext>
                <a:ext uri="{C183D7F6-B498-43B3-948B-1728B52AA6E4}">
                  <adec:decorative xmlns:adec="http://schemas.microsoft.com/office/drawing/2017/decorative" val="1"/>
                </a:ext>
              </a:extLst>
            </p:cNvPr>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3B66B1A2-F145-4C9B-85CC-4BF30D58CBC5}"/>
                </a:ext>
                <a:ext uri="{C183D7F6-B498-43B3-948B-1728B52AA6E4}">
                  <adec:decorative xmlns:adec="http://schemas.microsoft.com/office/drawing/2017/decorative" val="1"/>
                </a:ext>
              </a:extLst>
            </p:cNvPr>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5D4FC972-94B3-4035-8D31-E668C132B411}"/>
                </a:ext>
                <a:ext uri="{C183D7F6-B498-43B3-948B-1728B52AA6E4}">
                  <adec:decorative xmlns:adec="http://schemas.microsoft.com/office/drawing/2017/decorative" val="1"/>
                </a:ext>
              </a:extLst>
            </p:cNvPr>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374B9941-AFBE-4A77-A50E-B6EA04A746AE}"/>
                </a:ext>
                <a:ext uri="{C183D7F6-B498-43B3-948B-1728B52AA6E4}">
                  <adec:decorative xmlns:adec="http://schemas.microsoft.com/office/drawing/2017/decorative" val="1"/>
                </a:ext>
              </a:extLst>
            </p:cNvPr>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27A982C5-2C38-4CE9-BC18-94697AD657FB}"/>
                </a:ext>
                <a:ext uri="{C183D7F6-B498-43B3-948B-1728B52AA6E4}">
                  <adec:decorative xmlns:adec="http://schemas.microsoft.com/office/drawing/2017/decorative" val="1"/>
                </a:ext>
              </a:extLst>
            </p:cNvPr>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0060D8D1-7BB1-498F-AFBB-ADAC130A9E90}"/>
                </a:ext>
                <a:ext uri="{C183D7F6-B498-43B3-948B-1728B52AA6E4}">
                  <adec:decorative xmlns:adec="http://schemas.microsoft.com/office/drawing/2017/decorative" val="1"/>
                </a:ext>
              </a:extLst>
            </p:cNvPr>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D560BA91-1BBF-47F2-8F08-4BBFB7B77D06}"/>
              </a:ext>
            </a:extLst>
          </p:cNvPr>
          <p:cNvSpPr>
            <a:spLocks noGrp="1"/>
          </p:cNvSpPr>
          <p:nvPr>
            <p:ph type="title"/>
          </p:nvPr>
        </p:nvSpPr>
        <p:spPr>
          <a:xfrm>
            <a:off x="490042" y="5375621"/>
            <a:ext cx="8288032" cy="1096316"/>
          </a:xfrm>
        </p:spPr>
        <p:txBody>
          <a:bodyPr vert="horz" lIns="91440" tIns="45720" rIns="91440" bIns="45720" rtlCol="0" anchor="b">
            <a:normAutofit/>
          </a:bodyPr>
          <a:lstStyle/>
          <a:p>
            <a:pPr algn="ctr"/>
            <a:r>
              <a:rPr lang="en-US" sz="4800" kern="1200">
                <a:solidFill>
                  <a:schemeClr val="accent1"/>
                </a:solidFill>
                <a:latin typeface="+mj-lt"/>
                <a:ea typeface="+mj-ea"/>
                <a:cs typeface="+mj-cs"/>
              </a:rPr>
              <a:t>Paul’s Missionary Trips</a:t>
            </a:r>
          </a:p>
        </p:txBody>
      </p:sp>
      <p:pic>
        <p:nvPicPr>
          <p:cNvPr id="4" name="trimmed Map_Timeline of Paul's Missionary Journeys.mp4">
            <a:hlinkClick r:id="" action="ppaction://media"/>
            <a:extLst>
              <a:ext uri="{FF2B5EF4-FFF2-40B4-BE49-F238E27FC236}">
                <a16:creationId xmlns:a16="http://schemas.microsoft.com/office/drawing/2014/main" id="{27CE2463-8F3C-4D75-8E04-0D3B1D35B2B2}"/>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221898" y="934221"/>
            <a:ext cx="7830822" cy="4441400"/>
          </a:xfrm>
          <a:prstGeom prst="rect">
            <a:avLst/>
          </a:prstGeom>
        </p:spPr>
      </p:pic>
    </p:spTree>
    <p:extLst>
      <p:ext uri="{BB962C8B-B14F-4D97-AF65-F5344CB8AC3E}">
        <p14:creationId xmlns:p14="http://schemas.microsoft.com/office/powerpoint/2010/main" val="7248387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FF37E-812B-4DB9-ACA2-F755D5E6043C}"/>
              </a:ext>
            </a:extLst>
          </p:cNvPr>
          <p:cNvSpPr>
            <a:spLocks noGrp="1"/>
          </p:cNvSpPr>
          <p:nvPr>
            <p:ph type="title"/>
          </p:nvPr>
        </p:nvSpPr>
        <p:spPr/>
        <p:txBody>
          <a:bodyPr/>
          <a:lstStyle/>
          <a:p>
            <a:pPr algn="ctr"/>
            <a:r>
              <a:rPr lang="en-CA" dirty="0"/>
              <a:t>The Coptic Orthodox Church is a BIBLICAL CHURCH</a:t>
            </a:r>
          </a:p>
        </p:txBody>
      </p:sp>
      <p:sp>
        <p:nvSpPr>
          <p:cNvPr id="3" name="Content Placeholder 2">
            <a:extLst>
              <a:ext uri="{FF2B5EF4-FFF2-40B4-BE49-F238E27FC236}">
                <a16:creationId xmlns:a16="http://schemas.microsoft.com/office/drawing/2014/main" id="{A40835AB-9858-44C6-9704-BFB2F1BA9376}"/>
              </a:ext>
            </a:extLst>
          </p:cNvPr>
          <p:cNvSpPr>
            <a:spLocks noGrp="1"/>
          </p:cNvSpPr>
          <p:nvPr>
            <p:ph idx="1"/>
          </p:nvPr>
        </p:nvSpPr>
        <p:spPr/>
        <p:txBody>
          <a:bodyPr>
            <a:normAutofit fontScale="92500" lnSpcReduction="20000"/>
          </a:bodyPr>
          <a:lstStyle/>
          <a:p>
            <a:r>
              <a:rPr lang="en-CA" sz="2000" b="1" u="sng" dirty="0"/>
              <a:t>Almsgiving</a:t>
            </a:r>
            <a:r>
              <a:rPr lang="en-CA" dirty="0"/>
              <a:t> : </a:t>
            </a:r>
          </a:p>
          <a:p>
            <a:r>
              <a:rPr lang="en-US" b="1" baseline="30000" dirty="0"/>
              <a:t>“</a:t>
            </a:r>
            <a:r>
              <a:rPr lang="en-US" dirty="0"/>
              <a:t>Nor was there anyone among them who lacked; for all who were possessors of lands or houses sold them, and brought the proceeds of the things that were sold, </a:t>
            </a:r>
            <a:r>
              <a:rPr lang="en-US" b="1" baseline="30000" dirty="0"/>
              <a:t>35 </a:t>
            </a:r>
            <a:r>
              <a:rPr lang="en-US" dirty="0"/>
              <a:t>and laid </a:t>
            </a:r>
            <a:r>
              <a:rPr lang="en-US" i="1" dirty="0"/>
              <a:t>them</a:t>
            </a:r>
            <a:r>
              <a:rPr lang="en-US" dirty="0"/>
              <a:t> at the apostles’ feet; and they distributed to each as anyone had need: Acts 4:34-35</a:t>
            </a:r>
          </a:p>
          <a:p>
            <a:endParaRPr lang="en-US" dirty="0"/>
          </a:p>
          <a:p>
            <a:r>
              <a:rPr lang="en-CA" sz="2000" b="1" u="sng" dirty="0"/>
              <a:t>Midnight Hymns and Praises </a:t>
            </a:r>
            <a:r>
              <a:rPr lang="en-CA" dirty="0"/>
              <a:t>:</a:t>
            </a:r>
          </a:p>
          <a:p>
            <a:r>
              <a:rPr lang="en-US" dirty="0"/>
              <a:t>“But at midnight Paul and Silas were </a:t>
            </a:r>
            <a:r>
              <a:rPr lang="en-US" b="1" dirty="0"/>
              <a:t>praying</a:t>
            </a:r>
            <a:r>
              <a:rPr lang="en-US" dirty="0"/>
              <a:t> and singing hymns to God, and the prisoners were listening to them” Acts 16:25</a:t>
            </a:r>
          </a:p>
          <a:p>
            <a:endParaRPr lang="en-US" dirty="0"/>
          </a:p>
          <a:p>
            <a:r>
              <a:rPr lang="en-CA" sz="2100" b="1" u="sng" dirty="0"/>
              <a:t>Intercession </a:t>
            </a:r>
            <a:r>
              <a:rPr lang="en-CA" dirty="0"/>
              <a:t>:</a:t>
            </a:r>
          </a:p>
          <a:p>
            <a:r>
              <a:rPr lang="en-US" dirty="0"/>
              <a:t>“Peter was therefore kept in prison, but </a:t>
            </a:r>
            <a:r>
              <a:rPr lang="en-US" baseline="30000" dirty="0"/>
              <a:t>[</a:t>
            </a:r>
            <a:r>
              <a:rPr lang="en-US" baseline="30000" dirty="0">
                <a:hlinkClick r:id="rId2" tooltip="See footnote b"/>
              </a:rPr>
              <a:t>b</a:t>
            </a:r>
            <a:r>
              <a:rPr lang="en-US" baseline="30000" dirty="0"/>
              <a:t>]</a:t>
            </a:r>
            <a:r>
              <a:rPr lang="en-US" dirty="0"/>
              <a:t>constant prayer was offered to God for him by the church” Acts 12:8</a:t>
            </a:r>
            <a:endParaRPr lang="en-CA" dirty="0"/>
          </a:p>
          <a:p>
            <a:endParaRPr lang="en-US" dirty="0"/>
          </a:p>
          <a:p>
            <a:endParaRPr lang="en-US" dirty="0"/>
          </a:p>
          <a:p>
            <a:endParaRPr lang="en-CA" dirty="0"/>
          </a:p>
        </p:txBody>
      </p:sp>
    </p:spTree>
    <p:extLst>
      <p:ext uri="{BB962C8B-B14F-4D97-AF65-F5344CB8AC3E}">
        <p14:creationId xmlns:p14="http://schemas.microsoft.com/office/powerpoint/2010/main" val="2284193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51A81-4732-40F1-A1DB-BB98A129B002}"/>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id="{EE0E3DA3-13A8-4762-9389-425675BECCED}"/>
              </a:ext>
            </a:extLst>
          </p:cNvPr>
          <p:cNvSpPr>
            <a:spLocks noGrp="1"/>
          </p:cNvSpPr>
          <p:nvPr>
            <p:ph idx="1"/>
          </p:nvPr>
        </p:nvSpPr>
        <p:spPr>
          <a:xfrm>
            <a:off x="677334" y="1790701"/>
            <a:ext cx="8596668" cy="4250662"/>
          </a:xfrm>
        </p:spPr>
        <p:txBody>
          <a:bodyPr>
            <a:normAutofit lnSpcReduction="10000"/>
          </a:bodyPr>
          <a:lstStyle/>
          <a:p>
            <a:r>
              <a:rPr lang="en-CA" sz="2400" b="1" u="sng" dirty="0"/>
              <a:t>Baptism</a:t>
            </a:r>
            <a:r>
              <a:rPr lang="en-CA" dirty="0"/>
              <a:t> :</a:t>
            </a:r>
          </a:p>
          <a:p>
            <a:r>
              <a:rPr lang="en-CA" dirty="0"/>
              <a:t> “</a:t>
            </a:r>
            <a:r>
              <a:rPr lang="en-US" b="1" baseline="30000" dirty="0"/>
              <a:t> </a:t>
            </a:r>
            <a:r>
              <a:rPr lang="en-US" dirty="0"/>
              <a:t>So he commanded the chariot to stand still. And both Philip and the eunuch went down into the water, and he baptized him” Acts 8 : 38</a:t>
            </a:r>
            <a:endParaRPr lang="en-CA" dirty="0"/>
          </a:p>
          <a:p>
            <a:endParaRPr lang="en-CA" dirty="0"/>
          </a:p>
          <a:p>
            <a:r>
              <a:rPr lang="en-CA" sz="2400" b="1" u="sng" dirty="0"/>
              <a:t>Confirmation</a:t>
            </a:r>
            <a:r>
              <a:rPr lang="en-CA" dirty="0"/>
              <a:t> : </a:t>
            </a:r>
          </a:p>
          <a:p>
            <a:r>
              <a:rPr lang="en-US" b="1" baseline="30000" dirty="0"/>
              <a:t> ”</a:t>
            </a:r>
            <a:r>
              <a:rPr lang="en-US" dirty="0"/>
              <a:t>When they heard </a:t>
            </a:r>
            <a:r>
              <a:rPr lang="en-US" i="1" dirty="0"/>
              <a:t>this,</a:t>
            </a:r>
            <a:r>
              <a:rPr lang="en-US" dirty="0"/>
              <a:t> they were baptized in the name of the Lord Jesus. And when Paul had laid hands on them, the Holy Spirit came upon them, and they spoke with tongues and prophesied” </a:t>
            </a:r>
            <a:r>
              <a:rPr lang="en-CA" dirty="0"/>
              <a:t>Acts 19 : 5-6</a:t>
            </a:r>
          </a:p>
          <a:p>
            <a:endParaRPr lang="en-CA" dirty="0"/>
          </a:p>
          <a:p>
            <a:r>
              <a:rPr lang="en-CA" sz="2400" b="1" u="sng" dirty="0"/>
              <a:t>Confession</a:t>
            </a:r>
            <a:r>
              <a:rPr lang="en-CA" dirty="0"/>
              <a:t> :</a:t>
            </a:r>
          </a:p>
          <a:p>
            <a:r>
              <a:rPr lang="en-US" dirty="0"/>
              <a:t>“And many who had believed came confessing and telling their deeds” Acts 19 :18</a:t>
            </a:r>
            <a:endParaRPr lang="en-CA" dirty="0"/>
          </a:p>
          <a:p>
            <a:endParaRPr lang="en-CA" dirty="0"/>
          </a:p>
        </p:txBody>
      </p:sp>
    </p:spTree>
    <p:extLst>
      <p:ext uri="{BB962C8B-B14F-4D97-AF65-F5344CB8AC3E}">
        <p14:creationId xmlns:p14="http://schemas.microsoft.com/office/powerpoint/2010/main" val="3316146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39A2D-9D3F-4D41-8D87-50C3017A2538}"/>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id="{C6E71107-EAE9-4BF0-A3AC-318D3FE6B93F}"/>
              </a:ext>
            </a:extLst>
          </p:cNvPr>
          <p:cNvSpPr>
            <a:spLocks noGrp="1"/>
          </p:cNvSpPr>
          <p:nvPr>
            <p:ph idx="1"/>
          </p:nvPr>
        </p:nvSpPr>
        <p:spPr/>
        <p:txBody>
          <a:bodyPr/>
          <a:lstStyle/>
          <a:p>
            <a:r>
              <a:rPr lang="en-CA" sz="2400" b="1" u="sng" dirty="0"/>
              <a:t>Eucharist </a:t>
            </a:r>
            <a:r>
              <a:rPr lang="en-CA" dirty="0"/>
              <a:t>:</a:t>
            </a:r>
          </a:p>
          <a:p>
            <a:r>
              <a:rPr lang="en-US" dirty="0"/>
              <a:t>“And they continued steadfastly in the apostles’ </a:t>
            </a:r>
            <a:r>
              <a:rPr lang="en-US" baseline="30000" dirty="0"/>
              <a:t>[</a:t>
            </a:r>
            <a:r>
              <a:rPr lang="en-US" baseline="30000" dirty="0">
                <a:hlinkClick r:id="rId2" tooltip="See footnote n"/>
              </a:rPr>
              <a:t>n</a:t>
            </a:r>
            <a:r>
              <a:rPr lang="en-US" baseline="30000" dirty="0"/>
              <a:t>]</a:t>
            </a:r>
            <a:r>
              <a:rPr lang="en-US" dirty="0"/>
              <a:t>doctrine and fellowship, in the breaking of bread, and in prayers” Acts 2:42</a:t>
            </a:r>
          </a:p>
          <a:p>
            <a:endParaRPr lang="en-US" dirty="0"/>
          </a:p>
          <a:p>
            <a:r>
              <a:rPr lang="en-US" sz="2400" b="1" u="sng" dirty="0" err="1"/>
              <a:t>Martimony</a:t>
            </a:r>
            <a:r>
              <a:rPr lang="en-US" sz="2400" b="1" u="sng" dirty="0"/>
              <a:t> (Marriage) </a:t>
            </a:r>
            <a:r>
              <a:rPr lang="en-US" dirty="0"/>
              <a:t>:</a:t>
            </a:r>
          </a:p>
          <a:p>
            <a:r>
              <a:rPr lang="en-US" dirty="0"/>
              <a:t>Aquila and Priscilla who have a godly marriage</a:t>
            </a:r>
          </a:p>
          <a:p>
            <a:r>
              <a:rPr lang="en-US" dirty="0"/>
              <a:t>“After these things Paul departed from Athens and went to Corinth</a:t>
            </a:r>
            <a:r>
              <a:rPr lang="en-US" b="1" dirty="0"/>
              <a:t>. </a:t>
            </a:r>
            <a:r>
              <a:rPr lang="en-US" b="1" baseline="30000" dirty="0"/>
              <a:t>2 </a:t>
            </a:r>
            <a:r>
              <a:rPr lang="en-US" dirty="0"/>
              <a:t>And he found a certain Jew named Aquila, born in Pontus, who had recently come from Italy with his wife Priscilla and he came to them” Acts 18:1-2</a:t>
            </a:r>
          </a:p>
          <a:p>
            <a:endParaRPr lang="en-CA" dirty="0"/>
          </a:p>
        </p:txBody>
      </p:sp>
    </p:spTree>
    <p:extLst>
      <p:ext uri="{BB962C8B-B14F-4D97-AF65-F5344CB8AC3E}">
        <p14:creationId xmlns:p14="http://schemas.microsoft.com/office/powerpoint/2010/main" val="2131861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3C932-E6A4-4B09-9DF0-2E1E2DC7FD23}"/>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id="{ABFB3C4D-92FF-40CD-9E42-B804D4215BA7}"/>
              </a:ext>
            </a:extLst>
          </p:cNvPr>
          <p:cNvSpPr>
            <a:spLocks noGrp="1"/>
          </p:cNvSpPr>
          <p:nvPr>
            <p:ph idx="1"/>
          </p:nvPr>
        </p:nvSpPr>
        <p:spPr/>
        <p:txBody>
          <a:bodyPr>
            <a:normAutofit lnSpcReduction="10000"/>
          </a:bodyPr>
          <a:lstStyle/>
          <a:p>
            <a:r>
              <a:rPr lang="en-CA" sz="2400" b="1" u="sng" dirty="0"/>
              <a:t>Holy Orders (Priesthood) </a:t>
            </a:r>
            <a:r>
              <a:rPr lang="en-CA" dirty="0"/>
              <a:t>:</a:t>
            </a:r>
          </a:p>
          <a:p>
            <a:r>
              <a:rPr lang="en-US" b="1" baseline="30000" dirty="0"/>
              <a:t>“ </a:t>
            </a:r>
            <a:r>
              <a:rPr lang="en-US" dirty="0"/>
              <a:t>So when they had appointed elders in every church, and prayed with fasting, they commended them to the Lord in whom they had believed” Acts 14:23</a:t>
            </a:r>
          </a:p>
          <a:p>
            <a:r>
              <a:rPr lang="en-US" dirty="0"/>
              <a:t>“whom they set before the apostles; and when they had prayed, they laid hands on them” Acts 6:6</a:t>
            </a:r>
          </a:p>
          <a:p>
            <a:endParaRPr lang="en-US" dirty="0"/>
          </a:p>
          <a:p>
            <a:r>
              <a:rPr lang="en-US" sz="2400" b="1" u="sng" dirty="0"/>
              <a:t>Anointing of the Sick</a:t>
            </a:r>
            <a:r>
              <a:rPr lang="en-US" dirty="0"/>
              <a:t> :</a:t>
            </a:r>
            <a:endParaRPr lang="en-US" sz="2400" b="1" u="sng" dirty="0"/>
          </a:p>
          <a:p>
            <a:r>
              <a:rPr lang="en-US" dirty="0"/>
              <a:t>“Then Peter said, “Silver and gold I do not have, but what I do have I give you: In the name of Jesus Christ of Nazareth, rise up and walk.” </a:t>
            </a:r>
            <a:r>
              <a:rPr lang="en-US" b="1" baseline="30000" dirty="0"/>
              <a:t>7 </a:t>
            </a:r>
            <a:r>
              <a:rPr lang="en-US" dirty="0"/>
              <a:t>And he took him by the right hand and lifted </a:t>
            </a:r>
            <a:r>
              <a:rPr lang="en-US" i="1" dirty="0"/>
              <a:t>him</a:t>
            </a:r>
            <a:r>
              <a:rPr lang="en-US" dirty="0"/>
              <a:t> up, and immediately his feet and ankle bones received strength” Acts 3:6-7</a:t>
            </a:r>
            <a:endParaRPr lang="en-CA" dirty="0"/>
          </a:p>
        </p:txBody>
      </p:sp>
    </p:spTree>
    <p:extLst>
      <p:ext uri="{BB962C8B-B14F-4D97-AF65-F5344CB8AC3E}">
        <p14:creationId xmlns:p14="http://schemas.microsoft.com/office/powerpoint/2010/main" val="1699783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26F3A-744B-4E42-9F95-572876E6365D}"/>
              </a:ext>
            </a:extLst>
          </p:cNvPr>
          <p:cNvSpPr>
            <a:spLocks noGrp="1"/>
          </p:cNvSpPr>
          <p:nvPr>
            <p:ph type="title"/>
          </p:nvPr>
        </p:nvSpPr>
        <p:spPr>
          <a:xfrm>
            <a:off x="5536734" y="609600"/>
            <a:ext cx="3737268" cy="1320800"/>
          </a:xfrm>
        </p:spPr>
        <p:txBody>
          <a:bodyPr>
            <a:normAutofit/>
          </a:bodyPr>
          <a:lstStyle/>
          <a:p>
            <a:pPr algn="ctr"/>
            <a:r>
              <a:rPr lang="en-CA" sz="4400" dirty="0"/>
              <a:t>Author</a:t>
            </a:r>
          </a:p>
        </p:txBody>
      </p:sp>
      <p:sp>
        <p:nvSpPr>
          <p:cNvPr id="3" name="Content Placeholder 2">
            <a:extLst>
              <a:ext uri="{FF2B5EF4-FFF2-40B4-BE49-F238E27FC236}">
                <a16:creationId xmlns:a16="http://schemas.microsoft.com/office/drawing/2014/main" id="{ECF7EE4B-7EF5-4DE6-824F-51581FEE1CA5}"/>
              </a:ext>
            </a:extLst>
          </p:cNvPr>
          <p:cNvSpPr>
            <a:spLocks noGrp="1"/>
          </p:cNvSpPr>
          <p:nvPr>
            <p:ph idx="1"/>
          </p:nvPr>
        </p:nvSpPr>
        <p:spPr>
          <a:xfrm>
            <a:off x="5209563" y="2160589"/>
            <a:ext cx="4064439" cy="3880773"/>
          </a:xfrm>
        </p:spPr>
        <p:txBody>
          <a:bodyPr>
            <a:normAutofit fontScale="92500" lnSpcReduction="10000"/>
          </a:bodyPr>
          <a:lstStyle/>
          <a:p>
            <a:r>
              <a:rPr lang="en-CA" sz="2400" dirty="0"/>
              <a:t>Luke</a:t>
            </a:r>
          </a:p>
          <a:p>
            <a:r>
              <a:rPr lang="en-CA" sz="2400" dirty="0"/>
              <a:t>2nd volume of book of Luke</a:t>
            </a:r>
          </a:p>
          <a:p>
            <a:r>
              <a:rPr lang="en-CA" sz="2400" dirty="0"/>
              <a:t>A travelling </a:t>
            </a:r>
            <a:r>
              <a:rPr lang="en-CA" sz="2400"/>
              <a:t>co-worker with Paul</a:t>
            </a:r>
          </a:p>
          <a:p>
            <a:endParaRPr lang="en-CA" sz="2400" dirty="0"/>
          </a:p>
          <a:p>
            <a:r>
              <a:rPr lang="en-CA" sz="2400" dirty="0"/>
              <a:t>Well educated</a:t>
            </a:r>
          </a:p>
          <a:p>
            <a:r>
              <a:rPr lang="en-CA" sz="2400" dirty="0"/>
              <a:t>Painter and Physician</a:t>
            </a:r>
          </a:p>
          <a:p>
            <a:r>
              <a:rPr lang="en-CA" sz="2400" dirty="0"/>
              <a:t>Very Detail oriented</a:t>
            </a:r>
          </a:p>
          <a:p>
            <a:r>
              <a:rPr lang="en-CA" sz="2400" dirty="0"/>
              <a:t>Greek</a:t>
            </a:r>
          </a:p>
          <a:p>
            <a:endParaRPr lang="en-CA" dirty="0"/>
          </a:p>
        </p:txBody>
      </p:sp>
      <p:pic>
        <p:nvPicPr>
          <p:cNvPr id="4" name="Picture 3" descr="A close up of a person&#10;&#10;Description automatically generated">
            <a:extLst>
              <a:ext uri="{FF2B5EF4-FFF2-40B4-BE49-F238E27FC236}">
                <a16:creationId xmlns:a16="http://schemas.microsoft.com/office/drawing/2014/main" id="{42EA1D4D-3032-4039-8370-AFD1D8E2C0A7}"/>
              </a:ext>
            </a:extLst>
          </p:cNvPr>
          <p:cNvPicPr>
            <a:picLocks noChangeAspect="1"/>
          </p:cNvPicPr>
          <p:nvPr/>
        </p:nvPicPr>
        <p:blipFill rotWithShape="1">
          <a:blip r:embed="rId2"/>
          <a:srcRect b="1164"/>
          <a:stretch/>
        </p:blipFill>
        <p:spPr>
          <a:xfrm>
            <a:off x="20" y="-1"/>
            <a:ext cx="539494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9" name="Isosceles Triangle 8">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04185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B13D70D-C165-4942-B805-D85D48D9710D}"/>
              </a:ext>
            </a:extLst>
          </p:cNvPr>
          <p:cNvSpPr>
            <a:spLocks noGrp="1"/>
          </p:cNvSpPr>
          <p:nvPr>
            <p:ph type="title"/>
          </p:nvPr>
        </p:nvSpPr>
        <p:spPr>
          <a:xfrm>
            <a:off x="643467" y="816638"/>
            <a:ext cx="3367359" cy="5224724"/>
          </a:xfrm>
        </p:spPr>
        <p:txBody>
          <a:bodyPr anchor="ctr">
            <a:normAutofit/>
          </a:bodyPr>
          <a:lstStyle/>
          <a:p>
            <a:pPr algn="ctr"/>
            <a:r>
              <a:rPr lang="en-CA" sz="4400" dirty="0"/>
              <a:t>When &amp; Where</a:t>
            </a:r>
          </a:p>
        </p:txBody>
      </p:sp>
      <p:sp>
        <p:nvSpPr>
          <p:cNvPr id="3" name="Content Placeholder 2">
            <a:extLst>
              <a:ext uri="{FF2B5EF4-FFF2-40B4-BE49-F238E27FC236}">
                <a16:creationId xmlns:a16="http://schemas.microsoft.com/office/drawing/2014/main" id="{9758FC08-FED6-4250-A274-D2302475FBAD}"/>
              </a:ext>
            </a:extLst>
          </p:cNvPr>
          <p:cNvSpPr>
            <a:spLocks noGrp="1"/>
          </p:cNvSpPr>
          <p:nvPr>
            <p:ph idx="1"/>
          </p:nvPr>
        </p:nvSpPr>
        <p:spPr>
          <a:xfrm>
            <a:off x="4654295" y="816638"/>
            <a:ext cx="4619706" cy="5224724"/>
          </a:xfrm>
        </p:spPr>
        <p:txBody>
          <a:bodyPr anchor="ctr">
            <a:normAutofit/>
          </a:bodyPr>
          <a:lstStyle/>
          <a:p>
            <a:r>
              <a:rPr lang="en-CA" sz="2000" dirty="0"/>
              <a:t>Sometime in the early A.D. 60’s </a:t>
            </a:r>
          </a:p>
          <a:p>
            <a:r>
              <a:rPr lang="en-CA" sz="2000" dirty="0"/>
              <a:t>Before the martyrdom of </a:t>
            </a:r>
            <a:r>
              <a:rPr lang="en-CA" sz="2000" dirty="0" err="1"/>
              <a:t>St.Paul</a:t>
            </a:r>
            <a:endParaRPr lang="en-CA" sz="2000" dirty="0"/>
          </a:p>
          <a:p>
            <a:r>
              <a:rPr lang="en-CA" sz="2000" dirty="0"/>
              <a:t>Missed lots of events that happened in the late A.D. 60’s  and the early A.D. 70’s</a:t>
            </a:r>
          </a:p>
          <a:p>
            <a:endParaRPr lang="en-CA" sz="2000" dirty="0"/>
          </a:p>
          <a:p>
            <a:r>
              <a:rPr lang="en-CA" sz="2000" dirty="0"/>
              <a:t>Most probably written in Rome</a:t>
            </a:r>
          </a:p>
          <a:p>
            <a:endParaRPr lang="en-CA" sz="2000" dirty="0"/>
          </a:p>
          <a:p>
            <a:r>
              <a:rPr lang="en-CA" sz="2000" dirty="0"/>
              <a:t>Covers the period of around 32 years , between 33 A.D. and 64 A.D.</a:t>
            </a:r>
          </a:p>
        </p:txBody>
      </p:sp>
    </p:spTree>
    <p:extLst>
      <p:ext uri="{BB962C8B-B14F-4D97-AF65-F5344CB8AC3E}">
        <p14:creationId xmlns:p14="http://schemas.microsoft.com/office/powerpoint/2010/main" val="246014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CFCC52A-2BE2-40A0-93DC-0B8D7DC97C1F}"/>
              </a:ext>
            </a:extLst>
          </p:cNvPr>
          <p:cNvSpPr>
            <a:spLocks noGrp="1"/>
          </p:cNvSpPr>
          <p:nvPr>
            <p:ph type="title"/>
          </p:nvPr>
        </p:nvSpPr>
        <p:spPr>
          <a:xfrm>
            <a:off x="643467" y="816638"/>
            <a:ext cx="3367359" cy="5224724"/>
          </a:xfrm>
        </p:spPr>
        <p:txBody>
          <a:bodyPr anchor="ctr">
            <a:normAutofit/>
          </a:bodyPr>
          <a:lstStyle/>
          <a:p>
            <a:pPr algn="ctr"/>
            <a:r>
              <a:rPr lang="en-CA" sz="4400" dirty="0"/>
              <a:t>Theme</a:t>
            </a:r>
          </a:p>
        </p:txBody>
      </p:sp>
      <p:sp>
        <p:nvSpPr>
          <p:cNvPr id="3" name="Content Placeholder 2">
            <a:extLst>
              <a:ext uri="{FF2B5EF4-FFF2-40B4-BE49-F238E27FC236}">
                <a16:creationId xmlns:a16="http://schemas.microsoft.com/office/drawing/2014/main" id="{40E6349E-6308-415B-8065-8C1925F2671D}"/>
              </a:ext>
            </a:extLst>
          </p:cNvPr>
          <p:cNvSpPr>
            <a:spLocks noGrp="1"/>
          </p:cNvSpPr>
          <p:nvPr>
            <p:ph idx="1"/>
          </p:nvPr>
        </p:nvSpPr>
        <p:spPr>
          <a:xfrm>
            <a:off x="4654295" y="816638"/>
            <a:ext cx="4619706" cy="5224724"/>
          </a:xfrm>
        </p:spPr>
        <p:txBody>
          <a:bodyPr anchor="ctr">
            <a:normAutofit/>
          </a:bodyPr>
          <a:lstStyle/>
          <a:p>
            <a:r>
              <a:rPr lang="en-CA" sz="2800" dirty="0"/>
              <a:t>Luke tells the story of the church’s beginning and expansion , covering 32 years or so from Jesus ascension to Paul’s imprisonment</a:t>
            </a:r>
          </a:p>
        </p:txBody>
      </p:sp>
    </p:spTree>
    <p:extLst>
      <p:ext uri="{BB962C8B-B14F-4D97-AF65-F5344CB8AC3E}">
        <p14:creationId xmlns:p14="http://schemas.microsoft.com/office/powerpoint/2010/main" val="368650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1928</TotalTime>
  <Words>1144</Words>
  <Application>Microsoft Office PowerPoint</Application>
  <PresentationFormat>Widescreen</PresentationFormat>
  <Paragraphs>148</Paragraphs>
  <Slides>23</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Trebuchet MS</vt:lpstr>
      <vt:lpstr>Wingdings 3</vt:lpstr>
      <vt:lpstr>Facet</vt:lpstr>
      <vt:lpstr>The Book of Acts  </vt:lpstr>
      <vt:lpstr>The Coptic Orthodox Church is a BIBLICAL CHURCH</vt:lpstr>
      <vt:lpstr>The Coptic Orthodox Church is a BIBLICAL CHURCH</vt:lpstr>
      <vt:lpstr>The Seven Sacraments</vt:lpstr>
      <vt:lpstr>The Seven Sacraments</vt:lpstr>
      <vt:lpstr>The Seven Sacraments</vt:lpstr>
      <vt:lpstr>Author</vt:lpstr>
      <vt:lpstr>When &amp; Where</vt:lpstr>
      <vt:lpstr>Theme</vt:lpstr>
      <vt:lpstr>Theme Verse</vt:lpstr>
      <vt:lpstr>Prominent Figures </vt:lpstr>
      <vt:lpstr>Prominent Figures (cont.)</vt:lpstr>
      <vt:lpstr>Purpose of the Book</vt:lpstr>
      <vt:lpstr>Characteristics of the Book</vt:lpstr>
      <vt:lpstr>How does it end?  </vt:lpstr>
      <vt:lpstr>Main Sections</vt:lpstr>
      <vt:lpstr>Main Sections (cont.)</vt:lpstr>
      <vt:lpstr>Main Sections (cont.)</vt:lpstr>
      <vt:lpstr>Main Sections (cont.)</vt:lpstr>
      <vt:lpstr>Main Sections (cont.)</vt:lpstr>
      <vt:lpstr>Main Sections (cont.)</vt:lpstr>
      <vt:lpstr>Main Sections (cont.)</vt:lpstr>
      <vt:lpstr>Paul’s Missionary Trips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of Acts  </dc:title>
  <dc:creator>Rami Abdelmalek</dc:creator>
  <cp:lastModifiedBy>George Shehata</cp:lastModifiedBy>
  <cp:revision>9</cp:revision>
  <dcterms:created xsi:type="dcterms:W3CDTF">2019-11-10T04:56:06Z</dcterms:created>
  <dcterms:modified xsi:type="dcterms:W3CDTF">2022-01-30T00:16:03Z</dcterms:modified>
</cp:coreProperties>
</file>