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handoutMasterIdLst>
    <p:handoutMasterId r:id="rId31"/>
  </p:handoutMasterIdLst>
  <p:sldIdLst>
    <p:sldId id="279" r:id="rId4"/>
    <p:sldId id="272" r:id="rId5"/>
    <p:sldId id="288" r:id="rId6"/>
    <p:sldId id="289" r:id="rId7"/>
    <p:sldId id="263" r:id="rId8"/>
    <p:sldId id="285" r:id="rId9"/>
    <p:sldId id="284" r:id="rId10"/>
    <p:sldId id="278" r:id="rId11"/>
    <p:sldId id="280" r:id="rId12"/>
    <p:sldId id="287" r:id="rId13"/>
    <p:sldId id="275" r:id="rId14"/>
    <p:sldId id="290" r:id="rId15"/>
    <p:sldId id="276" r:id="rId16"/>
    <p:sldId id="303" r:id="rId17"/>
    <p:sldId id="302" r:id="rId18"/>
    <p:sldId id="304" r:id="rId19"/>
    <p:sldId id="294" r:id="rId20"/>
    <p:sldId id="295" r:id="rId21"/>
    <p:sldId id="296" r:id="rId22"/>
    <p:sldId id="297" r:id="rId23"/>
    <p:sldId id="292" r:id="rId24"/>
    <p:sldId id="299" r:id="rId25"/>
    <p:sldId id="300" r:id="rId26"/>
    <p:sldId id="301" r:id="rId27"/>
    <p:sldId id="293" r:id="rId28"/>
    <p:sldId id="291" r:id="rId29"/>
    <p:sldId id="298" r:id="rId30"/>
  </p:sldIdLst>
  <p:sldSz cx="9144000" cy="6858000" type="screen4x3"/>
  <p:notesSz cx="6985000" cy="9271000"/>
  <p:defaultTextStyle>
    <a:defPPr>
      <a:defRPr lang="en-US"/>
    </a:defPPr>
    <a:lvl1pPr algn="l" rtl="0" fontAlgn="base">
      <a:spcBef>
        <a:spcPct val="0"/>
      </a:spcBef>
      <a:spcAft>
        <a:spcPct val="0"/>
      </a:spcAft>
      <a:defRPr kern="1200">
        <a:solidFill>
          <a:schemeClr val="tx1"/>
        </a:solidFill>
        <a:latin typeface="Times New Roman" charset="0"/>
        <a:ea typeface="+mn-ea"/>
        <a:cs typeface="+mn-cs"/>
      </a:defRPr>
    </a:lvl1pPr>
    <a:lvl2pPr marL="457200" algn="l" rtl="0" fontAlgn="base">
      <a:spcBef>
        <a:spcPct val="0"/>
      </a:spcBef>
      <a:spcAft>
        <a:spcPct val="0"/>
      </a:spcAft>
      <a:defRPr kern="1200">
        <a:solidFill>
          <a:schemeClr val="tx1"/>
        </a:solidFill>
        <a:latin typeface="Times New Roman" charset="0"/>
        <a:ea typeface="+mn-ea"/>
        <a:cs typeface="+mn-cs"/>
      </a:defRPr>
    </a:lvl2pPr>
    <a:lvl3pPr marL="914400" algn="l" rtl="0" fontAlgn="base">
      <a:spcBef>
        <a:spcPct val="0"/>
      </a:spcBef>
      <a:spcAft>
        <a:spcPct val="0"/>
      </a:spcAft>
      <a:defRPr kern="1200">
        <a:solidFill>
          <a:schemeClr val="tx1"/>
        </a:solidFill>
        <a:latin typeface="Times New Roman" charset="0"/>
        <a:ea typeface="+mn-ea"/>
        <a:cs typeface="+mn-cs"/>
      </a:defRPr>
    </a:lvl3pPr>
    <a:lvl4pPr marL="1371600" algn="l" rtl="0" fontAlgn="base">
      <a:spcBef>
        <a:spcPct val="0"/>
      </a:spcBef>
      <a:spcAft>
        <a:spcPct val="0"/>
      </a:spcAft>
      <a:defRPr kern="1200">
        <a:solidFill>
          <a:schemeClr val="tx1"/>
        </a:solidFill>
        <a:latin typeface="Times New Roman" charset="0"/>
        <a:ea typeface="+mn-ea"/>
        <a:cs typeface="+mn-cs"/>
      </a:defRPr>
    </a:lvl4pPr>
    <a:lvl5pPr marL="1828800" algn="l" rtl="0" fontAlgn="base">
      <a:spcBef>
        <a:spcPct val="0"/>
      </a:spcBef>
      <a:spcAft>
        <a:spcPct val="0"/>
      </a:spcAft>
      <a:defRPr kern="1200">
        <a:solidFill>
          <a:schemeClr val="tx1"/>
        </a:solidFill>
        <a:latin typeface="Times New Roman" charset="0"/>
        <a:ea typeface="+mn-ea"/>
        <a:cs typeface="+mn-cs"/>
      </a:defRPr>
    </a:lvl5pPr>
    <a:lvl6pPr marL="2286000" algn="l" defTabSz="914400" rtl="0" eaLnBrk="1" latinLnBrk="0" hangingPunct="1">
      <a:defRPr kern="1200">
        <a:solidFill>
          <a:schemeClr val="tx1"/>
        </a:solidFill>
        <a:latin typeface="Times New Roman" charset="0"/>
        <a:ea typeface="+mn-ea"/>
        <a:cs typeface="+mn-cs"/>
      </a:defRPr>
    </a:lvl6pPr>
    <a:lvl7pPr marL="2743200" algn="l" defTabSz="914400" rtl="0" eaLnBrk="1" latinLnBrk="0" hangingPunct="1">
      <a:defRPr kern="1200">
        <a:solidFill>
          <a:schemeClr val="tx1"/>
        </a:solidFill>
        <a:latin typeface="Times New Roman" charset="0"/>
        <a:ea typeface="+mn-ea"/>
        <a:cs typeface="+mn-cs"/>
      </a:defRPr>
    </a:lvl7pPr>
    <a:lvl8pPr marL="3200400" algn="l" defTabSz="914400" rtl="0" eaLnBrk="1" latinLnBrk="0" hangingPunct="1">
      <a:defRPr kern="1200">
        <a:solidFill>
          <a:schemeClr val="tx1"/>
        </a:solidFill>
        <a:latin typeface="Times New Roman" charset="0"/>
        <a:ea typeface="+mn-ea"/>
        <a:cs typeface="+mn-cs"/>
      </a:defRPr>
    </a:lvl8pPr>
    <a:lvl9pPr marL="3657600" algn="l" defTabSz="914400" rtl="0" eaLnBrk="1" latinLnBrk="0" hangingPunct="1">
      <a:defRPr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0021"/>
    <a:srgbClr val="660066"/>
    <a:srgbClr val="D60093"/>
    <a:srgbClr val="CC00CC"/>
    <a:srgbClr val="CC0099"/>
    <a:srgbClr val="990033"/>
    <a:srgbClr val="FF99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p:restoredTop sz="94660"/>
  </p:normalViewPr>
  <p:slideViewPr>
    <p:cSldViewPr>
      <p:cViewPr>
        <p:scale>
          <a:sx n="90" d="100"/>
          <a:sy n="90" d="100"/>
        </p:scale>
        <p:origin x="1744" y="320"/>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Lst>
  </p:outlineViewPr>
  <p:notesTextViewPr>
    <p:cViewPr>
      <p:scale>
        <a:sx n="100" d="100"/>
        <a:sy n="100" d="100"/>
      </p:scale>
      <p:origin x="0" y="0"/>
    </p:cViewPr>
  </p:notesTextViewPr>
  <p:sorterViewPr>
    <p:cViewPr>
      <p:scale>
        <a:sx n="66" d="100"/>
        <a:sy n="66" d="100"/>
      </p:scale>
      <p:origin x="0" y="174"/>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slide" Target="slides/slide27.xml"/><Relationship Id="rId31" Type="http://schemas.openxmlformats.org/officeDocument/2006/relationships/handoutMaster" Target="handoutMasters/handoutMaster1.xml"/><Relationship Id="rId32" Type="http://schemas.openxmlformats.org/officeDocument/2006/relationships/presProps" Target="presProps.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s>
</file>

<file path=ppt/_rels/viewProps.xml.rels><?xml version="1.0" encoding="UTF-8" standalone="yes"?>
<Relationships xmlns="http://schemas.openxmlformats.org/package/2006/relationships"><Relationship Id="rId3" Type="http://schemas.openxmlformats.org/officeDocument/2006/relationships/slide" Target="slides/slide4.xml"/><Relationship Id="rId4" Type="http://schemas.openxmlformats.org/officeDocument/2006/relationships/slide" Target="slides/slide8.xml"/><Relationship Id="rId1" Type="http://schemas.openxmlformats.org/officeDocument/2006/relationships/slide" Target="slides/slide2.xml"/><Relationship Id="rId2"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1026"/>
          <p:cNvSpPr>
            <a:spLocks noGrp="1" noChangeArrowheads="1"/>
          </p:cNvSpPr>
          <p:nvPr>
            <p:ph type="hdr" sz="quarter"/>
          </p:nvPr>
        </p:nvSpPr>
        <p:spPr bwMode="auto">
          <a:xfrm>
            <a:off x="0" y="0"/>
            <a:ext cx="30273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85" tIns="46442" rIns="92885" bIns="46442" numCol="1" anchor="t" anchorCtr="0" compatLnSpc="1">
            <a:prstTxWarp prst="textNoShape">
              <a:avLst/>
            </a:prstTxWarp>
          </a:bodyPr>
          <a:lstStyle>
            <a:lvl1pPr defTabSz="928688">
              <a:defRPr sz="1200" smtClean="0"/>
            </a:lvl1pPr>
          </a:lstStyle>
          <a:p>
            <a:pPr>
              <a:defRPr/>
            </a:pPr>
            <a:endParaRPr lang="en-US" altLang="en-US"/>
          </a:p>
        </p:txBody>
      </p:sp>
      <p:sp>
        <p:nvSpPr>
          <p:cNvPr id="36867" name="Rectangle 1027"/>
          <p:cNvSpPr>
            <a:spLocks noGrp="1" noChangeArrowheads="1"/>
          </p:cNvSpPr>
          <p:nvPr>
            <p:ph type="dt" sz="quarter" idx="1"/>
          </p:nvPr>
        </p:nvSpPr>
        <p:spPr bwMode="auto">
          <a:xfrm>
            <a:off x="3957638" y="0"/>
            <a:ext cx="3027362"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85" tIns="46442" rIns="92885" bIns="46442" numCol="1" anchor="t" anchorCtr="0" compatLnSpc="1">
            <a:prstTxWarp prst="textNoShape">
              <a:avLst/>
            </a:prstTxWarp>
          </a:bodyPr>
          <a:lstStyle>
            <a:lvl1pPr algn="r" defTabSz="928688">
              <a:defRPr sz="1200" smtClean="0"/>
            </a:lvl1pPr>
          </a:lstStyle>
          <a:p>
            <a:pPr>
              <a:defRPr/>
            </a:pPr>
            <a:endParaRPr lang="en-US" altLang="en-US"/>
          </a:p>
        </p:txBody>
      </p:sp>
      <p:sp>
        <p:nvSpPr>
          <p:cNvPr id="36868" name="Rectangle 1028"/>
          <p:cNvSpPr>
            <a:spLocks noGrp="1" noChangeArrowheads="1"/>
          </p:cNvSpPr>
          <p:nvPr>
            <p:ph type="ftr" sz="quarter" idx="2"/>
          </p:nvPr>
        </p:nvSpPr>
        <p:spPr bwMode="auto">
          <a:xfrm>
            <a:off x="0" y="8807450"/>
            <a:ext cx="30273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85" tIns="46442" rIns="92885" bIns="46442" numCol="1" anchor="b" anchorCtr="0" compatLnSpc="1">
            <a:prstTxWarp prst="textNoShape">
              <a:avLst/>
            </a:prstTxWarp>
          </a:bodyPr>
          <a:lstStyle>
            <a:lvl1pPr defTabSz="928688">
              <a:defRPr sz="1200" smtClean="0"/>
            </a:lvl1pPr>
          </a:lstStyle>
          <a:p>
            <a:pPr>
              <a:defRPr/>
            </a:pPr>
            <a:endParaRPr lang="en-US" altLang="en-US"/>
          </a:p>
        </p:txBody>
      </p:sp>
      <p:sp>
        <p:nvSpPr>
          <p:cNvPr id="36869" name="Rectangle 1029"/>
          <p:cNvSpPr>
            <a:spLocks noGrp="1" noChangeArrowheads="1"/>
          </p:cNvSpPr>
          <p:nvPr>
            <p:ph type="sldNum" sz="quarter" idx="3"/>
          </p:nvPr>
        </p:nvSpPr>
        <p:spPr bwMode="auto">
          <a:xfrm>
            <a:off x="3957638" y="8807450"/>
            <a:ext cx="3027362"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85" tIns="46442" rIns="92885" bIns="46442" numCol="1" anchor="b" anchorCtr="0" compatLnSpc="1">
            <a:prstTxWarp prst="textNoShape">
              <a:avLst/>
            </a:prstTxWarp>
          </a:bodyPr>
          <a:lstStyle>
            <a:lvl1pPr algn="r" defTabSz="928688">
              <a:defRPr sz="1200" smtClean="0"/>
            </a:lvl1pPr>
          </a:lstStyle>
          <a:p>
            <a:pPr>
              <a:defRPr/>
            </a:pPr>
            <a:fld id="{8440FD7F-287C-496A-AAE6-E628C42D4EB2}" type="slidenum">
              <a:rPr lang="en-US" altLang="en-US"/>
              <a:pPr>
                <a:defRPr/>
              </a:pPr>
              <a:t>‹#›</a:t>
            </a:fld>
            <a:endParaRPr lang="en-US" altLang="en-US"/>
          </a:p>
        </p:txBody>
      </p:sp>
    </p:spTree>
    <p:extLst>
      <p:ext uri="{BB962C8B-B14F-4D97-AF65-F5344CB8AC3E}">
        <p14:creationId xmlns:p14="http://schemas.microsoft.com/office/powerpoint/2010/main" val="368596195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FB29EA2B-4A25-41D7-820C-E4405611E096}" type="slidenum">
              <a:rPr lang="en-US" altLang="en-US"/>
              <a:pPr>
                <a:defRPr/>
              </a:pPr>
              <a:t>‹#›</a:t>
            </a:fld>
            <a:endParaRPr lang="en-US" altLang="en-US"/>
          </a:p>
        </p:txBody>
      </p:sp>
    </p:spTree>
    <p:extLst>
      <p:ext uri="{BB962C8B-B14F-4D97-AF65-F5344CB8AC3E}">
        <p14:creationId xmlns:p14="http://schemas.microsoft.com/office/powerpoint/2010/main" val="811582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24ABCF9F-6859-4B3F-ADEC-4B33D17F4067}" type="slidenum">
              <a:rPr lang="en-US" altLang="en-US"/>
              <a:pPr>
                <a:defRPr/>
              </a:pPr>
              <a:t>‹#›</a:t>
            </a:fld>
            <a:endParaRPr lang="en-US" altLang="en-US"/>
          </a:p>
        </p:txBody>
      </p:sp>
    </p:spTree>
    <p:extLst>
      <p:ext uri="{BB962C8B-B14F-4D97-AF65-F5344CB8AC3E}">
        <p14:creationId xmlns:p14="http://schemas.microsoft.com/office/powerpoint/2010/main" val="1551500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23A7A247-6911-434B-8C45-7C71885CC391}" type="slidenum">
              <a:rPr lang="en-US" altLang="en-US"/>
              <a:pPr>
                <a:defRPr/>
              </a:pPr>
              <a:t>‹#›</a:t>
            </a:fld>
            <a:endParaRPr lang="en-US" altLang="en-US"/>
          </a:p>
        </p:txBody>
      </p:sp>
    </p:spTree>
    <p:extLst>
      <p:ext uri="{BB962C8B-B14F-4D97-AF65-F5344CB8AC3E}">
        <p14:creationId xmlns:p14="http://schemas.microsoft.com/office/powerpoint/2010/main" val="9398826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F69945D-94FE-4249-8C4E-8336CB1586D0}"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8097464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9358FF8-C905-4F08-819E-90B110CEB661}"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3261979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86B9C59-A9BF-454D-AA2E-0F7271E9089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1964648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3B732A79-7989-4881-8085-EA38CD70940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9135135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8C7902B4-2CF4-4330-9759-DDB8703BFB6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0123881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725E4633-4F51-435C-A3DF-29E7651C786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4684412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D4B63C40-C95F-414E-BC86-7B976FED82C6}"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1832574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7E99A838-E8E5-4175-A59B-ABCD19D574E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956524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CA5DE5B-573E-40D9-8ED3-4E323556D4E2}" type="slidenum">
              <a:rPr lang="en-US" altLang="en-US"/>
              <a:pPr>
                <a:defRPr/>
              </a:pPr>
              <a:t>‹#›</a:t>
            </a:fld>
            <a:endParaRPr lang="en-US" altLang="en-US"/>
          </a:p>
        </p:txBody>
      </p:sp>
    </p:spTree>
    <p:extLst>
      <p:ext uri="{BB962C8B-B14F-4D97-AF65-F5344CB8AC3E}">
        <p14:creationId xmlns:p14="http://schemas.microsoft.com/office/powerpoint/2010/main" val="27294517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67A42F2-09BE-4F5D-AB41-8794C0EDA763}"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7473094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A53982C-003F-4E65-8D30-8B2079ABED2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9349715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253DE40-B4FE-4D49-8744-F58EE8949A30}"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5867538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F69945D-94FE-4249-8C4E-8336CB1586D0}"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1832365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9358FF8-C905-4F08-819E-90B110CEB661}"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869726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86B9C59-A9BF-454D-AA2E-0F7271E9089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446498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3B732A79-7989-4881-8085-EA38CD70940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5810021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8C7902B4-2CF4-4330-9759-DDB8703BFB6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910708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725E4633-4F51-435C-A3DF-29E7651C786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292316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D4B63C40-C95F-414E-BC86-7B976FED82C6}"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156471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8315F566-3B80-4914-BEB5-B31AA1E4CC02}" type="slidenum">
              <a:rPr lang="en-US" altLang="en-US"/>
              <a:pPr>
                <a:defRPr/>
              </a:pPr>
              <a:t>‹#›</a:t>
            </a:fld>
            <a:endParaRPr lang="en-US" altLang="en-US"/>
          </a:p>
        </p:txBody>
      </p:sp>
    </p:spTree>
    <p:extLst>
      <p:ext uri="{BB962C8B-B14F-4D97-AF65-F5344CB8AC3E}">
        <p14:creationId xmlns:p14="http://schemas.microsoft.com/office/powerpoint/2010/main" val="18810146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7E99A838-E8E5-4175-A59B-ABCD19D574E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5271336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67A42F2-09BE-4F5D-AB41-8794C0EDA763}"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7119557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A53982C-003F-4E65-8D30-8B2079ABED2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275136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253DE40-B4FE-4D49-8744-F58EE8949A30}"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69077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B6A49542-0D8C-4739-BAFF-EE2F01652A7E}" type="slidenum">
              <a:rPr lang="en-US" altLang="en-US"/>
              <a:pPr>
                <a:defRPr/>
              </a:pPr>
              <a:t>‹#›</a:t>
            </a:fld>
            <a:endParaRPr lang="en-US" altLang="en-US"/>
          </a:p>
        </p:txBody>
      </p:sp>
    </p:spTree>
    <p:extLst>
      <p:ext uri="{BB962C8B-B14F-4D97-AF65-F5344CB8AC3E}">
        <p14:creationId xmlns:p14="http://schemas.microsoft.com/office/powerpoint/2010/main" val="15583440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A9C77A0A-29B3-47D6-8B4C-E59D09EE4E0B}" type="slidenum">
              <a:rPr lang="en-US" altLang="en-US"/>
              <a:pPr>
                <a:defRPr/>
              </a:pPr>
              <a:t>‹#›</a:t>
            </a:fld>
            <a:endParaRPr lang="en-US" altLang="en-US"/>
          </a:p>
        </p:txBody>
      </p:sp>
    </p:spTree>
    <p:extLst>
      <p:ext uri="{BB962C8B-B14F-4D97-AF65-F5344CB8AC3E}">
        <p14:creationId xmlns:p14="http://schemas.microsoft.com/office/powerpoint/2010/main" val="1292183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13499253-577E-401B-9498-24ACF320349A}" type="slidenum">
              <a:rPr lang="en-US" altLang="en-US"/>
              <a:pPr>
                <a:defRPr/>
              </a:pPr>
              <a:t>‹#›</a:t>
            </a:fld>
            <a:endParaRPr lang="en-US" altLang="en-US"/>
          </a:p>
        </p:txBody>
      </p:sp>
    </p:spTree>
    <p:extLst>
      <p:ext uri="{BB962C8B-B14F-4D97-AF65-F5344CB8AC3E}">
        <p14:creationId xmlns:p14="http://schemas.microsoft.com/office/powerpoint/2010/main" val="1142833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3D1B880C-188B-4311-AC82-FE11F8778F1F}" type="slidenum">
              <a:rPr lang="en-US" altLang="en-US"/>
              <a:pPr>
                <a:defRPr/>
              </a:pPr>
              <a:t>‹#›</a:t>
            </a:fld>
            <a:endParaRPr lang="en-US" altLang="en-US"/>
          </a:p>
        </p:txBody>
      </p:sp>
    </p:spTree>
    <p:extLst>
      <p:ext uri="{BB962C8B-B14F-4D97-AF65-F5344CB8AC3E}">
        <p14:creationId xmlns:p14="http://schemas.microsoft.com/office/powerpoint/2010/main" val="148118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9ACADBA5-84AF-44B2-AE51-76D370F881C5}" type="slidenum">
              <a:rPr lang="en-US" altLang="en-US"/>
              <a:pPr>
                <a:defRPr/>
              </a:pPr>
              <a:t>‹#›</a:t>
            </a:fld>
            <a:endParaRPr lang="en-US" altLang="en-US"/>
          </a:p>
        </p:txBody>
      </p:sp>
    </p:spTree>
    <p:extLst>
      <p:ext uri="{BB962C8B-B14F-4D97-AF65-F5344CB8AC3E}">
        <p14:creationId xmlns:p14="http://schemas.microsoft.com/office/powerpoint/2010/main" val="1987295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DF0BCB6D-3E8E-4EA3-BE04-F95B2C2FAA3A}" type="slidenum">
              <a:rPr lang="en-US" altLang="en-US"/>
              <a:pPr>
                <a:defRPr/>
              </a:pPr>
              <a:t>‹#›</a:t>
            </a:fld>
            <a:endParaRPr lang="en-US" altLang="en-US"/>
          </a:p>
        </p:txBody>
      </p:sp>
    </p:spTree>
    <p:extLst>
      <p:ext uri="{BB962C8B-B14F-4D97-AF65-F5344CB8AC3E}">
        <p14:creationId xmlns:p14="http://schemas.microsoft.com/office/powerpoint/2010/main" val="140687547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lt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lt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vl1pPr>
          </a:lstStyle>
          <a:p>
            <a:pPr>
              <a:defRPr/>
            </a:pPr>
            <a:fld id="{CD27FAA9-93F1-404C-9B76-40193501F1B4}"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charset="0"/>
        </a:defRPr>
      </a:lvl2pPr>
      <a:lvl3pPr algn="ctr" rtl="0" eaLnBrk="0" fontAlgn="base" hangingPunct="0">
        <a:spcBef>
          <a:spcPct val="0"/>
        </a:spcBef>
        <a:spcAft>
          <a:spcPct val="0"/>
        </a:spcAft>
        <a:defRPr sz="4400">
          <a:solidFill>
            <a:schemeClr val="tx2"/>
          </a:solidFill>
          <a:latin typeface="Times New Roman" charset="0"/>
        </a:defRPr>
      </a:lvl3pPr>
      <a:lvl4pPr algn="ctr" rtl="0" eaLnBrk="0" fontAlgn="base" hangingPunct="0">
        <a:spcBef>
          <a:spcPct val="0"/>
        </a:spcBef>
        <a:spcAft>
          <a:spcPct val="0"/>
        </a:spcAft>
        <a:defRPr sz="4400">
          <a:solidFill>
            <a:schemeClr val="tx2"/>
          </a:solidFill>
          <a:latin typeface="Times New Roman" charset="0"/>
        </a:defRPr>
      </a:lvl4pPr>
      <a:lvl5pPr algn="ctr" rtl="0" eaLnBrk="0" fontAlgn="base" hangingPunct="0">
        <a:spcBef>
          <a:spcPct val="0"/>
        </a:spcBef>
        <a:spcAft>
          <a:spcPct val="0"/>
        </a:spcAft>
        <a:defRPr sz="4400">
          <a:solidFill>
            <a:schemeClr val="tx2"/>
          </a:solidFill>
          <a:latin typeface="Times New Roman" charset="0"/>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solidFill>
                <a:srgbClr val="000000"/>
              </a:solidFill>
              <a:latin typeface="Times New Roman" pitchFamily="18" charset="0"/>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solidFill>
                <a:srgbClr val="000000"/>
              </a:solidFill>
              <a:latin typeface="Times New Roman" pitchFamily="18" charset="0"/>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A577236-BA23-4483-87F5-40EAC562039A}" type="slidenum">
              <a:rPr lang="en-US" altLang="en-US">
                <a:solidFill>
                  <a:srgbClr val="000000"/>
                </a:solidFill>
                <a:latin typeface="Times New Roman" pitchFamily="18" charset="0"/>
              </a:rPr>
              <a:pPr/>
              <a:t>‹#›</a:t>
            </a:fld>
            <a:endParaRPr lang="en-US" altLang="en-US">
              <a:solidFill>
                <a:srgbClr val="000000"/>
              </a:solidFill>
              <a:latin typeface="Times New Roman" pitchFamily="18" charset="0"/>
            </a:endParaRPr>
          </a:p>
        </p:txBody>
      </p:sp>
    </p:spTree>
    <p:extLst>
      <p:ext uri="{BB962C8B-B14F-4D97-AF65-F5344CB8AC3E}">
        <p14:creationId xmlns:p14="http://schemas.microsoft.com/office/powerpoint/2010/main" val="30031802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solidFill>
                <a:srgbClr val="000000"/>
              </a:solidFill>
              <a:latin typeface="Times New Roman" pitchFamily="18" charset="0"/>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solidFill>
                <a:srgbClr val="000000"/>
              </a:solidFill>
              <a:latin typeface="Times New Roman" pitchFamily="18" charset="0"/>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A577236-BA23-4483-87F5-40EAC562039A}" type="slidenum">
              <a:rPr lang="en-US" altLang="en-US">
                <a:solidFill>
                  <a:srgbClr val="000000"/>
                </a:solidFill>
                <a:latin typeface="Times New Roman" pitchFamily="18" charset="0"/>
              </a:rPr>
              <a:pPr/>
              <a:t>‹#›</a:t>
            </a:fld>
            <a:endParaRPr lang="en-US" altLang="en-US">
              <a:solidFill>
                <a:srgbClr val="000000"/>
              </a:solidFill>
              <a:latin typeface="Times New Roman" pitchFamily="18" charset="0"/>
            </a:endParaRPr>
          </a:p>
        </p:txBody>
      </p:sp>
    </p:spTree>
    <p:extLst>
      <p:ext uri="{BB962C8B-B14F-4D97-AF65-F5344CB8AC3E}">
        <p14:creationId xmlns:p14="http://schemas.microsoft.com/office/powerpoint/2010/main" val="418551176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 Id="rId3"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emf"/><Relationship Id="rId1" Type="http://schemas.openxmlformats.org/officeDocument/2006/relationships/slideLayout" Target="../slideLayouts/slideLayout13.xml"/><Relationship Id="rId2"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emf"/><Relationship Id="rId5" Type="http://schemas.openxmlformats.org/officeDocument/2006/relationships/image" Target="../media/image21.png"/><Relationship Id="rId6" Type="http://schemas.openxmlformats.org/officeDocument/2006/relationships/image" Target="../media/image22.png"/><Relationship Id="rId1" Type="http://schemas.openxmlformats.org/officeDocument/2006/relationships/slideLayout" Target="../slideLayouts/slideLayout13.xml"/><Relationship Id="rId2"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3.png"/><Relationship Id="rId3"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6" Type="http://schemas.openxmlformats.org/officeDocument/2006/relationships/image" Target="../media/image29.png"/><Relationship Id="rId7" Type="http://schemas.openxmlformats.org/officeDocument/2006/relationships/image" Target="../media/image30.emf"/><Relationship Id="rId1" Type="http://schemas.openxmlformats.org/officeDocument/2006/relationships/slideLayout" Target="../slideLayouts/slideLayout13.xml"/><Relationship Id="rId2"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 Id="rId6" Type="http://schemas.openxmlformats.org/officeDocument/2006/relationships/image" Target="../media/image35.png"/><Relationship Id="rId1" Type="http://schemas.openxmlformats.org/officeDocument/2006/relationships/slideLayout" Target="../slideLayouts/slideLayout13.xml"/><Relationship Id="rId2"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image" Target="../media/image39.png"/><Relationship Id="rId6" Type="http://schemas.openxmlformats.org/officeDocument/2006/relationships/image" Target="../media/image40.png"/><Relationship Id="rId1" Type="http://schemas.openxmlformats.org/officeDocument/2006/relationships/slideLayout" Target="../slideLayouts/slideLayout18.xml"/><Relationship Id="rId2" Type="http://schemas.openxmlformats.org/officeDocument/2006/relationships/image" Target="../media/image36.png"/></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5" Type="http://schemas.openxmlformats.org/officeDocument/2006/relationships/image" Target="../media/image44.png"/><Relationship Id="rId1" Type="http://schemas.openxmlformats.org/officeDocument/2006/relationships/slideLayout" Target="../slideLayouts/slideLayout18.xml"/><Relationship Id="rId2" Type="http://schemas.openxmlformats.org/officeDocument/2006/relationships/image" Target="../media/image41.png"/></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47.png"/><Relationship Id="rId5" Type="http://schemas.openxmlformats.org/officeDocument/2006/relationships/image" Target="../media/image48.png"/><Relationship Id="rId1" Type="http://schemas.openxmlformats.org/officeDocument/2006/relationships/slideLayout" Target="../slideLayouts/slideLayout18.xml"/><Relationship Id="rId2" Type="http://schemas.openxmlformats.org/officeDocument/2006/relationships/image" Target="../media/image45.png"/></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png"/><Relationship Id="rId5" Type="http://schemas.openxmlformats.org/officeDocument/2006/relationships/image" Target="../media/image52.png"/><Relationship Id="rId1" Type="http://schemas.openxmlformats.org/officeDocument/2006/relationships/slideLayout" Target="../slideLayouts/slideLayout13.xml"/><Relationship Id="rId2" Type="http://schemas.openxmlformats.org/officeDocument/2006/relationships/image" Target="../media/image49.png"/></Relationships>
</file>

<file path=ppt/slides/_rels/slide26.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image" Target="../media/image55.png"/><Relationship Id="rId1" Type="http://schemas.openxmlformats.org/officeDocument/2006/relationships/slideLayout" Target="../slideLayouts/slideLayout13.xml"/><Relationship Id="rId2" Type="http://schemas.openxmlformats.org/officeDocument/2006/relationships/image" Target="../media/image53.png"/></Relationships>
</file>

<file path=ppt/slides/_rels/slide27.xml.rels><?xml version="1.0" encoding="UTF-8" standalone="yes"?>
<Relationships xmlns="http://schemas.openxmlformats.org/package/2006/relationships"><Relationship Id="rId3" Type="http://schemas.openxmlformats.org/officeDocument/2006/relationships/image" Target="../media/image57.png"/><Relationship Id="rId4" Type="http://schemas.openxmlformats.org/officeDocument/2006/relationships/image" Target="../media/image58.png"/><Relationship Id="rId5" Type="http://schemas.openxmlformats.org/officeDocument/2006/relationships/image" Target="../media/image59.emf"/><Relationship Id="rId1" Type="http://schemas.openxmlformats.org/officeDocument/2006/relationships/slideLayout" Target="../slideLayouts/slideLayout13.xml"/><Relationship Id="rId2" Type="http://schemas.openxmlformats.org/officeDocument/2006/relationships/image" Target="../media/image5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762000" y="341217"/>
            <a:ext cx="7620000" cy="2020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3398" tIns="25359" rIns="63398" bIns="25359">
            <a:spAutoFit/>
          </a:bodyPr>
          <a:lstStyle>
            <a:lvl1pPr>
              <a:defRPr sz="2400">
                <a:solidFill>
                  <a:schemeClr val="tx1"/>
                </a:solidFill>
                <a:latin typeface="Times New Roman" charset="0"/>
              </a:defRPr>
            </a:lvl1pPr>
            <a:lvl2pPr>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gn="ctr">
              <a:defRPr/>
            </a:pPr>
            <a:r>
              <a:rPr lang="en-US" altLang="en-US" sz="4800" dirty="0" smtClean="0">
                <a:solidFill>
                  <a:srgbClr val="00B050"/>
                </a:solidFill>
                <a:effectLst>
                  <a:outerShdw blurRad="38100" dist="38100" dir="2700000" algn="tl">
                    <a:srgbClr val="C0C0C0"/>
                  </a:outerShdw>
                </a:effectLst>
              </a:rPr>
              <a:t>Life</a:t>
            </a:r>
          </a:p>
          <a:p>
            <a:pPr algn="ctr">
              <a:defRPr/>
            </a:pPr>
            <a:r>
              <a:rPr lang="en-US" altLang="en-US" sz="4000" dirty="0" smtClean="0">
                <a:solidFill>
                  <a:srgbClr val="FF0000"/>
                </a:solidFill>
                <a:effectLst>
                  <a:outerShdw blurRad="38100" dist="38100" dir="2700000" algn="tl">
                    <a:srgbClr val="C0C0C0"/>
                  </a:outerShdw>
                </a:effectLst>
              </a:rPr>
              <a:t>Is the most important gift</a:t>
            </a:r>
          </a:p>
          <a:p>
            <a:pPr algn="ctr">
              <a:defRPr/>
            </a:pPr>
            <a:r>
              <a:rPr lang="en-US" altLang="en-US" sz="4000" dirty="0" smtClean="0">
                <a:solidFill>
                  <a:srgbClr val="FF0000"/>
                </a:solidFill>
                <a:effectLst>
                  <a:outerShdw blurRad="38100" dist="38100" dir="2700000" algn="tl">
                    <a:srgbClr val="C0C0C0"/>
                  </a:outerShdw>
                </a:effectLst>
              </a:rPr>
              <a:t>we receive from God</a:t>
            </a:r>
          </a:p>
        </p:txBody>
      </p:sp>
      <p:sp>
        <p:nvSpPr>
          <p:cNvPr id="33795" name="Text Box 3"/>
          <p:cNvSpPr txBox="1">
            <a:spLocks noChangeArrowheads="1"/>
          </p:cNvSpPr>
          <p:nvPr/>
        </p:nvSpPr>
        <p:spPr bwMode="auto">
          <a:xfrm>
            <a:off x="1161189" y="2590800"/>
            <a:ext cx="6553199" cy="1163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Times New Roman" charset="0"/>
              </a:defRPr>
            </a:lvl1pPr>
            <a:lvl2pPr marL="742950" indent="-285750" eaLnBrk="0" hangingPunct="0">
              <a:defRPr>
                <a:solidFill>
                  <a:schemeClr val="tx1"/>
                </a:solidFill>
                <a:latin typeface="Times New Roman" charset="0"/>
              </a:defRPr>
            </a:lvl2pPr>
            <a:lvl3pPr marL="1143000" indent="-228600" eaLnBrk="0" hangingPunct="0">
              <a:defRPr>
                <a:solidFill>
                  <a:schemeClr val="tx1"/>
                </a:solidFill>
                <a:latin typeface="Times New Roman" charset="0"/>
              </a:defRPr>
            </a:lvl3pPr>
            <a:lvl4pPr marL="1600200" indent="-228600" eaLnBrk="0" hangingPunct="0">
              <a:defRPr>
                <a:solidFill>
                  <a:schemeClr val="tx1"/>
                </a:solidFill>
                <a:latin typeface="Times New Roman" charset="0"/>
              </a:defRPr>
            </a:lvl4pPr>
            <a:lvl5pPr marL="2057400" indent="-228600" eaLnBrk="0" hangingPunct="0">
              <a:defRPr>
                <a:solidFill>
                  <a:schemeClr val="tx1"/>
                </a:solidFill>
                <a:latin typeface="Times New Roman" charset="0"/>
              </a:defRPr>
            </a:lvl5pPr>
            <a:lvl6pPr marL="2514600" indent="-228600" eaLnBrk="0" fontAlgn="base" hangingPunct="0">
              <a:spcBef>
                <a:spcPct val="0"/>
              </a:spcBef>
              <a:spcAft>
                <a:spcPct val="0"/>
              </a:spcAft>
              <a:defRPr>
                <a:solidFill>
                  <a:schemeClr val="tx1"/>
                </a:solidFill>
                <a:latin typeface="Times New Roman" charset="0"/>
              </a:defRPr>
            </a:lvl6pPr>
            <a:lvl7pPr marL="2971800" indent="-228600" eaLnBrk="0" fontAlgn="base" hangingPunct="0">
              <a:spcBef>
                <a:spcPct val="0"/>
              </a:spcBef>
              <a:spcAft>
                <a:spcPct val="0"/>
              </a:spcAft>
              <a:defRPr>
                <a:solidFill>
                  <a:schemeClr val="tx1"/>
                </a:solidFill>
                <a:latin typeface="Times New Roman" charset="0"/>
              </a:defRPr>
            </a:lvl7pPr>
            <a:lvl8pPr marL="3429000" indent="-228600" eaLnBrk="0" fontAlgn="base" hangingPunct="0">
              <a:spcBef>
                <a:spcPct val="0"/>
              </a:spcBef>
              <a:spcAft>
                <a:spcPct val="0"/>
              </a:spcAft>
              <a:defRPr>
                <a:solidFill>
                  <a:schemeClr val="tx1"/>
                </a:solidFill>
                <a:latin typeface="Times New Roman" charset="0"/>
              </a:defRPr>
            </a:lvl8pPr>
            <a:lvl9pPr marL="3886200" indent="-228600" eaLnBrk="0" fontAlgn="base" hangingPunct="0">
              <a:spcBef>
                <a:spcPct val="0"/>
              </a:spcBef>
              <a:spcAft>
                <a:spcPct val="0"/>
              </a:spcAft>
              <a:defRPr>
                <a:solidFill>
                  <a:schemeClr val="tx1"/>
                </a:solidFill>
                <a:latin typeface="Times New Roman" charset="0"/>
              </a:defRPr>
            </a:lvl9pPr>
          </a:lstStyle>
          <a:p>
            <a:pPr eaLnBrk="1" hangingPunct="1">
              <a:lnSpc>
                <a:spcPct val="90000"/>
              </a:lnSpc>
              <a:spcBef>
                <a:spcPct val="20000"/>
              </a:spcBef>
            </a:pPr>
            <a:r>
              <a:rPr lang="en-US" altLang="en-US" sz="2400" dirty="0">
                <a:solidFill>
                  <a:srgbClr val="00B050"/>
                </a:solidFill>
              </a:rPr>
              <a:t>Martyrdom</a:t>
            </a:r>
            <a:r>
              <a:rPr lang="en-US" altLang="en-US" sz="2400" dirty="0">
                <a:solidFill>
                  <a:schemeClr val="accent2"/>
                </a:solidFill>
              </a:rPr>
              <a:t> is …</a:t>
            </a:r>
          </a:p>
          <a:p>
            <a:pPr eaLnBrk="1" hangingPunct="1">
              <a:lnSpc>
                <a:spcPct val="90000"/>
              </a:lnSpc>
              <a:spcBef>
                <a:spcPct val="20000"/>
              </a:spcBef>
            </a:pPr>
            <a:r>
              <a:rPr lang="en-US" altLang="en-US" sz="2400" b="1" dirty="0">
                <a:solidFill>
                  <a:schemeClr val="accent2"/>
                </a:solidFill>
              </a:rPr>
              <a:t>Passion, </a:t>
            </a:r>
            <a:r>
              <a:rPr lang="en-US" altLang="en-US" sz="2400" b="1" dirty="0" smtClean="0">
                <a:solidFill>
                  <a:schemeClr val="accent2"/>
                </a:solidFill>
              </a:rPr>
              <a:t>dedication, courage</a:t>
            </a:r>
            <a:r>
              <a:rPr lang="en-US" altLang="en-US" sz="2400" b="1" dirty="0">
                <a:solidFill>
                  <a:schemeClr val="accent2"/>
                </a:solidFill>
              </a:rPr>
              <a:t>, preaching, and practical proof of the Christian faith and virtues</a:t>
            </a:r>
            <a:endParaRPr lang="en-US" altLang="en-US" sz="2400" dirty="0">
              <a:solidFill>
                <a:schemeClr val="accent2"/>
              </a:solidFill>
            </a:endParaRPr>
          </a:p>
        </p:txBody>
      </p:sp>
      <p:sp>
        <p:nvSpPr>
          <p:cNvPr id="33796" name="Text Box 4"/>
          <p:cNvSpPr txBox="1">
            <a:spLocks noChangeArrowheads="1"/>
          </p:cNvSpPr>
          <p:nvPr/>
        </p:nvSpPr>
        <p:spPr bwMode="auto">
          <a:xfrm>
            <a:off x="1201011" y="3810000"/>
            <a:ext cx="6418989" cy="664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eaLnBrk="0" hangingPunct="0">
              <a:defRPr>
                <a:solidFill>
                  <a:schemeClr val="tx1"/>
                </a:solidFill>
                <a:latin typeface="Times New Roman" charset="0"/>
              </a:defRPr>
            </a:lvl1pPr>
            <a:lvl2pPr marL="742950" indent="-285750" eaLnBrk="0" hangingPunct="0">
              <a:defRPr>
                <a:solidFill>
                  <a:schemeClr val="tx1"/>
                </a:solidFill>
                <a:latin typeface="Times New Roman" charset="0"/>
              </a:defRPr>
            </a:lvl2pPr>
            <a:lvl3pPr marL="1143000" indent="-228600" eaLnBrk="0" hangingPunct="0">
              <a:defRPr>
                <a:solidFill>
                  <a:schemeClr val="tx1"/>
                </a:solidFill>
                <a:latin typeface="Times New Roman" charset="0"/>
              </a:defRPr>
            </a:lvl3pPr>
            <a:lvl4pPr marL="1600200" indent="-228600" eaLnBrk="0" hangingPunct="0">
              <a:defRPr>
                <a:solidFill>
                  <a:schemeClr val="tx1"/>
                </a:solidFill>
                <a:latin typeface="Times New Roman" charset="0"/>
              </a:defRPr>
            </a:lvl4pPr>
            <a:lvl5pPr marL="2057400" indent="-228600" eaLnBrk="0" hangingPunct="0">
              <a:defRPr>
                <a:solidFill>
                  <a:schemeClr val="tx1"/>
                </a:solidFill>
                <a:latin typeface="Times New Roman" charset="0"/>
              </a:defRPr>
            </a:lvl5pPr>
            <a:lvl6pPr marL="2514600" indent="-228600" eaLnBrk="0" fontAlgn="base" hangingPunct="0">
              <a:spcBef>
                <a:spcPct val="0"/>
              </a:spcBef>
              <a:spcAft>
                <a:spcPct val="0"/>
              </a:spcAft>
              <a:defRPr>
                <a:solidFill>
                  <a:schemeClr val="tx1"/>
                </a:solidFill>
                <a:latin typeface="Times New Roman" charset="0"/>
              </a:defRPr>
            </a:lvl6pPr>
            <a:lvl7pPr marL="2971800" indent="-228600" eaLnBrk="0" fontAlgn="base" hangingPunct="0">
              <a:spcBef>
                <a:spcPct val="0"/>
              </a:spcBef>
              <a:spcAft>
                <a:spcPct val="0"/>
              </a:spcAft>
              <a:defRPr>
                <a:solidFill>
                  <a:schemeClr val="tx1"/>
                </a:solidFill>
                <a:latin typeface="Times New Roman" charset="0"/>
              </a:defRPr>
            </a:lvl7pPr>
            <a:lvl8pPr marL="3429000" indent="-228600" eaLnBrk="0" fontAlgn="base" hangingPunct="0">
              <a:spcBef>
                <a:spcPct val="0"/>
              </a:spcBef>
              <a:spcAft>
                <a:spcPct val="0"/>
              </a:spcAft>
              <a:defRPr>
                <a:solidFill>
                  <a:schemeClr val="tx1"/>
                </a:solidFill>
                <a:latin typeface="Times New Roman" charset="0"/>
              </a:defRPr>
            </a:lvl8pPr>
            <a:lvl9pPr marL="3886200" indent="-228600" eaLnBrk="0" fontAlgn="base" hangingPunct="0">
              <a:spcBef>
                <a:spcPct val="0"/>
              </a:spcBef>
              <a:spcAft>
                <a:spcPct val="0"/>
              </a:spcAft>
              <a:defRPr>
                <a:solidFill>
                  <a:schemeClr val="tx1"/>
                </a:solidFill>
                <a:latin typeface="Times New Roman" charset="0"/>
              </a:defRPr>
            </a:lvl9pPr>
          </a:lstStyle>
          <a:p>
            <a:pPr eaLnBrk="1" hangingPunct="1">
              <a:lnSpc>
                <a:spcPct val="90000"/>
              </a:lnSpc>
              <a:spcBef>
                <a:spcPct val="20000"/>
              </a:spcBef>
            </a:pPr>
            <a:r>
              <a:rPr lang="en-US" altLang="en-US" sz="2400" b="1" dirty="0">
                <a:solidFill>
                  <a:srgbClr val="D60093"/>
                </a:solidFill>
              </a:rPr>
              <a:t>The Coptic Church </a:t>
            </a:r>
            <a:r>
              <a:rPr lang="en-US" altLang="en-US" sz="2400" b="1" dirty="0" smtClean="0">
                <a:solidFill>
                  <a:srgbClr val="D60093"/>
                </a:solidFill>
              </a:rPr>
              <a:t>offered </a:t>
            </a:r>
            <a:r>
              <a:rPr lang="en-US" altLang="en-US" sz="2400" b="1" dirty="0">
                <a:solidFill>
                  <a:srgbClr val="D60093"/>
                </a:solidFill>
              </a:rPr>
              <a:t>more martyrs (witnesses to the Lord) than the rest of the world.</a:t>
            </a:r>
          </a:p>
        </p:txBody>
      </p:sp>
      <p:sp>
        <p:nvSpPr>
          <p:cNvPr id="5" name="Text Box 3"/>
          <p:cNvSpPr txBox="1">
            <a:spLocks noChangeArrowheads="1"/>
          </p:cNvSpPr>
          <p:nvPr/>
        </p:nvSpPr>
        <p:spPr bwMode="auto">
          <a:xfrm>
            <a:off x="1145021" y="4843201"/>
            <a:ext cx="6553200" cy="1163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Times New Roman" charset="0"/>
              </a:defRPr>
            </a:lvl1pPr>
            <a:lvl2pPr marL="742950" indent="-285750" eaLnBrk="0" hangingPunct="0">
              <a:defRPr>
                <a:solidFill>
                  <a:schemeClr val="tx1"/>
                </a:solidFill>
                <a:latin typeface="Times New Roman" charset="0"/>
              </a:defRPr>
            </a:lvl2pPr>
            <a:lvl3pPr marL="1143000" indent="-228600" eaLnBrk="0" hangingPunct="0">
              <a:defRPr>
                <a:solidFill>
                  <a:schemeClr val="tx1"/>
                </a:solidFill>
                <a:latin typeface="Times New Roman" charset="0"/>
              </a:defRPr>
            </a:lvl3pPr>
            <a:lvl4pPr marL="1600200" indent="-228600" eaLnBrk="0" hangingPunct="0">
              <a:defRPr>
                <a:solidFill>
                  <a:schemeClr val="tx1"/>
                </a:solidFill>
                <a:latin typeface="Times New Roman" charset="0"/>
              </a:defRPr>
            </a:lvl4pPr>
            <a:lvl5pPr marL="2057400" indent="-228600" eaLnBrk="0" hangingPunct="0">
              <a:defRPr>
                <a:solidFill>
                  <a:schemeClr val="tx1"/>
                </a:solidFill>
                <a:latin typeface="Times New Roman" charset="0"/>
              </a:defRPr>
            </a:lvl5pPr>
            <a:lvl6pPr marL="2514600" indent="-228600" eaLnBrk="0" fontAlgn="base" hangingPunct="0">
              <a:spcBef>
                <a:spcPct val="0"/>
              </a:spcBef>
              <a:spcAft>
                <a:spcPct val="0"/>
              </a:spcAft>
              <a:defRPr>
                <a:solidFill>
                  <a:schemeClr val="tx1"/>
                </a:solidFill>
                <a:latin typeface="Times New Roman" charset="0"/>
              </a:defRPr>
            </a:lvl6pPr>
            <a:lvl7pPr marL="2971800" indent="-228600" eaLnBrk="0" fontAlgn="base" hangingPunct="0">
              <a:spcBef>
                <a:spcPct val="0"/>
              </a:spcBef>
              <a:spcAft>
                <a:spcPct val="0"/>
              </a:spcAft>
              <a:defRPr>
                <a:solidFill>
                  <a:schemeClr val="tx1"/>
                </a:solidFill>
                <a:latin typeface="Times New Roman" charset="0"/>
              </a:defRPr>
            </a:lvl7pPr>
            <a:lvl8pPr marL="3429000" indent="-228600" eaLnBrk="0" fontAlgn="base" hangingPunct="0">
              <a:spcBef>
                <a:spcPct val="0"/>
              </a:spcBef>
              <a:spcAft>
                <a:spcPct val="0"/>
              </a:spcAft>
              <a:defRPr>
                <a:solidFill>
                  <a:schemeClr val="tx1"/>
                </a:solidFill>
                <a:latin typeface="Times New Roman" charset="0"/>
              </a:defRPr>
            </a:lvl8pPr>
            <a:lvl9pPr marL="3886200" indent="-228600" eaLnBrk="0" fontAlgn="base" hangingPunct="0">
              <a:spcBef>
                <a:spcPct val="0"/>
              </a:spcBef>
              <a:spcAft>
                <a:spcPct val="0"/>
              </a:spcAft>
              <a:defRPr>
                <a:solidFill>
                  <a:schemeClr val="tx1"/>
                </a:solidFill>
                <a:latin typeface="Times New Roman" charset="0"/>
              </a:defRPr>
            </a:lvl9pPr>
          </a:lstStyle>
          <a:p>
            <a:pPr eaLnBrk="1" hangingPunct="1">
              <a:lnSpc>
                <a:spcPct val="90000"/>
              </a:lnSpc>
              <a:spcBef>
                <a:spcPct val="20000"/>
              </a:spcBef>
            </a:pPr>
            <a:r>
              <a:rPr lang="en-US" altLang="en-US" sz="2400" dirty="0" smtClean="0">
                <a:solidFill>
                  <a:srgbClr val="00B050"/>
                </a:solidFill>
              </a:rPr>
              <a:t>Monasticism</a:t>
            </a:r>
            <a:r>
              <a:rPr lang="en-US" altLang="en-US" sz="2400" dirty="0" smtClean="0">
                <a:solidFill>
                  <a:schemeClr val="accent2"/>
                </a:solidFill>
              </a:rPr>
              <a:t> </a:t>
            </a:r>
            <a:r>
              <a:rPr lang="en-US" altLang="en-US" sz="2400" dirty="0">
                <a:solidFill>
                  <a:schemeClr val="accent2"/>
                </a:solidFill>
              </a:rPr>
              <a:t>is …</a:t>
            </a:r>
          </a:p>
          <a:p>
            <a:pPr eaLnBrk="1" hangingPunct="1">
              <a:lnSpc>
                <a:spcPct val="90000"/>
              </a:lnSpc>
              <a:spcBef>
                <a:spcPct val="20000"/>
              </a:spcBef>
            </a:pPr>
            <a:r>
              <a:rPr lang="en-US" altLang="en-US" sz="2400" b="1" dirty="0">
                <a:solidFill>
                  <a:schemeClr val="accent2"/>
                </a:solidFill>
              </a:rPr>
              <a:t>Passion, </a:t>
            </a:r>
            <a:r>
              <a:rPr lang="en-US" altLang="en-US" sz="2400" b="1" dirty="0" smtClean="0">
                <a:solidFill>
                  <a:schemeClr val="accent2"/>
                </a:solidFill>
              </a:rPr>
              <a:t>dedication, courage</a:t>
            </a:r>
            <a:r>
              <a:rPr lang="en-US" altLang="en-US" sz="2400" b="1" dirty="0">
                <a:solidFill>
                  <a:schemeClr val="accent2"/>
                </a:solidFill>
              </a:rPr>
              <a:t>, preaching, and practical proof of the Christian faith and virtues</a:t>
            </a:r>
            <a:endParaRPr lang="en-US" altLang="en-US" sz="2400" dirty="0">
              <a:solidFill>
                <a:schemeClr val="accent2"/>
              </a:solidFill>
            </a:endParaRPr>
          </a:p>
        </p:txBody>
      </p:sp>
      <p:sp>
        <p:nvSpPr>
          <p:cNvPr id="6" name="Text Box 4"/>
          <p:cNvSpPr txBox="1">
            <a:spLocks noChangeArrowheads="1"/>
          </p:cNvSpPr>
          <p:nvPr/>
        </p:nvSpPr>
        <p:spPr bwMode="auto">
          <a:xfrm>
            <a:off x="1143000" y="6096000"/>
            <a:ext cx="7239000" cy="332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eaLnBrk="0" hangingPunct="0">
              <a:defRPr>
                <a:solidFill>
                  <a:schemeClr val="tx1"/>
                </a:solidFill>
                <a:latin typeface="Times New Roman" charset="0"/>
              </a:defRPr>
            </a:lvl1pPr>
            <a:lvl2pPr marL="742950" indent="-285750" eaLnBrk="0" hangingPunct="0">
              <a:defRPr>
                <a:solidFill>
                  <a:schemeClr val="tx1"/>
                </a:solidFill>
                <a:latin typeface="Times New Roman" charset="0"/>
              </a:defRPr>
            </a:lvl2pPr>
            <a:lvl3pPr marL="1143000" indent="-228600" eaLnBrk="0" hangingPunct="0">
              <a:defRPr>
                <a:solidFill>
                  <a:schemeClr val="tx1"/>
                </a:solidFill>
                <a:latin typeface="Times New Roman" charset="0"/>
              </a:defRPr>
            </a:lvl3pPr>
            <a:lvl4pPr marL="1600200" indent="-228600" eaLnBrk="0" hangingPunct="0">
              <a:defRPr>
                <a:solidFill>
                  <a:schemeClr val="tx1"/>
                </a:solidFill>
                <a:latin typeface="Times New Roman" charset="0"/>
              </a:defRPr>
            </a:lvl4pPr>
            <a:lvl5pPr marL="2057400" indent="-228600" eaLnBrk="0" hangingPunct="0">
              <a:defRPr>
                <a:solidFill>
                  <a:schemeClr val="tx1"/>
                </a:solidFill>
                <a:latin typeface="Times New Roman" charset="0"/>
              </a:defRPr>
            </a:lvl5pPr>
            <a:lvl6pPr marL="2514600" indent="-228600" eaLnBrk="0" fontAlgn="base" hangingPunct="0">
              <a:spcBef>
                <a:spcPct val="0"/>
              </a:spcBef>
              <a:spcAft>
                <a:spcPct val="0"/>
              </a:spcAft>
              <a:defRPr>
                <a:solidFill>
                  <a:schemeClr val="tx1"/>
                </a:solidFill>
                <a:latin typeface="Times New Roman" charset="0"/>
              </a:defRPr>
            </a:lvl6pPr>
            <a:lvl7pPr marL="2971800" indent="-228600" eaLnBrk="0" fontAlgn="base" hangingPunct="0">
              <a:spcBef>
                <a:spcPct val="0"/>
              </a:spcBef>
              <a:spcAft>
                <a:spcPct val="0"/>
              </a:spcAft>
              <a:defRPr>
                <a:solidFill>
                  <a:schemeClr val="tx1"/>
                </a:solidFill>
                <a:latin typeface="Times New Roman" charset="0"/>
              </a:defRPr>
            </a:lvl7pPr>
            <a:lvl8pPr marL="3429000" indent="-228600" eaLnBrk="0" fontAlgn="base" hangingPunct="0">
              <a:spcBef>
                <a:spcPct val="0"/>
              </a:spcBef>
              <a:spcAft>
                <a:spcPct val="0"/>
              </a:spcAft>
              <a:defRPr>
                <a:solidFill>
                  <a:schemeClr val="tx1"/>
                </a:solidFill>
                <a:latin typeface="Times New Roman" charset="0"/>
              </a:defRPr>
            </a:lvl8pPr>
            <a:lvl9pPr marL="3886200" indent="-228600" eaLnBrk="0" fontAlgn="base" hangingPunct="0">
              <a:spcBef>
                <a:spcPct val="0"/>
              </a:spcBef>
              <a:spcAft>
                <a:spcPct val="0"/>
              </a:spcAft>
              <a:defRPr>
                <a:solidFill>
                  <a:schemeClr val="tx1"/>
                </a:solidFill>
                <a:latin typeface="Times New Roman" charset="0"/>
              </a:defRPr>
            </a:lvl9pPr>
          </a:lstStyle>
          <a:p>
            <a:pPr eaLnBrk="1" hangingPunct="1">
              <a:lnSpc>
                <a:spcPct val="90000"/>
              </a:lnSpc>
              <a:spcBef>
                <a:spcPct val="20000"/>
              </a:spcBef>
            </a:pPr>
            <a:r>
              <a:rPr lang="en-US" altLang="en-US" sz="2400" b="1" dirty="0">
                <a:solidFill>
                  <a:srgbClr val="D60093"/>
                </a:solidFill>
              </a:rPr>
              <a:t>The Coptic Church </a:t>
            </a:r>
            <a:r>
              <a:rPr lang="en-US" altLang="en-US" sz="2400" b="1" dirty="0" smtClean="0">
                <a:solidFill>
                  <a:srgbClr val="D60093"/>
                </a:solidFill>
              </a:rPr>
              <a:t>is the world leader in monastic life.</a:t>
            </a:r>
            <a:endParaRPr lang="en-US" altLang="en-US" sz="2400" b="1" dirty="0">
              <a:solidFill>
                <a:srgbClr val="D60093"/>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795"/>
                                        </p:tgtEl>
                                        <p:attrNameLst>
                                          <p:attrName>style.visibility</p:attrName>
                                        </p:attrNameLst>
                                      </p:cBhvr>
                                      <p:to>
                                        <p:strVal val="visible"/>
                                      </p:to>
                                    </p:set>
                                    <p:anim calcmode="lin" valueType="num">
                                      <p:cBhvr additive="base">
                                        <p:cTn id="7" dur="500" fill="hold"/>
                                        <p:tgtEl>
                                          <p:spTgt spid="33795"/>
                                        </p:tgtEl>
                                        <p:attrNameLst>
                                          <p:attrName>ppt_x</p:attrName>
                                        </p:attrNameLst>
                                      </p:cBhvr>
                                      <p:tavLst>
                                        <p:tav tm="0">
                                          <p:val>
                                            <p:strVal val="0-#ppt_w/2"/>
                                          </p:val>
                                        </p:tav>
                                        <p:tav tm="100000">
                                          <p:val>
                                            <p:strVal val="#ppt_x"/>
                                          </p:val>
                                        </p:tav>
                                      </p:tavLst>
                                    </p:anim>
                                    <p:anim calcmode="lin" valueType="num">
                                      <p:cBhvr additive="base">
                                        <p:cTn id="8" dur="500" fill="hold"/>
                                        <p:tgtEl>
                                          <p:spTgt spid="3379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796"/>
                                        </p:tgtEl>
                                        <p:attrNameLst>
                                          <p:attrName>style.visibility</p:attrName>
                                        </p:attrNameLst>
                                      </p:cBhvr>
                                      <p:to>
                                        <p:strVal val="visible"/>
                                      </p:to>
                                    </p:set>
                                    <p:anim calcmode="lin" valueType="num">
                                      <p:cBhvr additive="base">
                                        <p:cTn id="13" dur="500" fill="hold"/>
                                        <p:tgtEl>
                                          <p:spTgt spid="33796"/>
                                        </p:tgtEl>
                                        <p:attrNameLst>
                                          <p:attrName>ppt_x</p:attrName>
                                        </p:attrNameLst>
                                      </p:cBhvr>
                                      <p:tavLst>
                                        <p:tav tm="0">
                                          <p:val>
                                            <p:strVal val="0-#ppt_w/2"/>
                                          </p:val>
                                        </p:tav>
                                        <p:tav tm="100000">
                                          <p:val>
                                            <p:strVal val="#ppt_x"/>
                                          </p:val>
                                        </p:tav>
                                      </p:tavLst>
                                    </p:anim>
                                    <p:anim calcmode="lin" valueType="num">
                                      <p:cBhvr additive="base">
                                        <p:cTn id="14" dur="500" fill="hold"/>
                                        <p:tgtEl>
                                          <p:spTgt spid="3379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autoUpdateAnimBg="0"/>
      <p:bldP spid="33796" grpId="0" autoUpdateAnimBg="0"/>
      <p:bldP spid="5" grpId="0" autoUpdateAnimBg="0"/>
      <p:bldP spid="6"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609600" y="856155"/>
            <a:ext cx="7924800" cy="5392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Times New Roman" charset="0"/>
              </a:defRPr>
            </a:lvl1pPr>
            <a:lvl2pPr marL="742950" indent="-285750" eaLnBrk="0" hangingPunct="0">
              <a:defRPr>
                <a:solidFill>
                  <a:schemeClr val="tx1"/>
                </a:solidFill>
                <a:latin typeface="Times New Roman" charset="0"/>
              </a:defRPr>
            </a:lvl2pPr>
            <a:lvl3pPr marL="1143000" indent="-228600" eaLnBrk="0" hangingPunct="0">
              <a:defRPr>
                <a:solidFill>
                  <a:schemeClr val="tx1"/>
                </a:solidFill>
                <a:latin typeface="Times New Roman" charset="0"/>
              </a:defRPr>
            </a:lvl3pPr>
            <a:lvl4pPr marL="1600200" indent="-228600" eaLnBrk="0" hangingPunct="0">
              <a:defRPr>
                <a:solidFill>
                  <a:schemeClr val="tx1"/>
                </a:solidFill>
                <a:latin typeface="Times New Roman" charset="0"/>
              </a:defRPr>
            </a:lvl4pPr>
            <a:lvl5pPr marL="2057400" indent="-228600" eaLnBrk="0" hangingPunct="0">
              <a:defRPr>
                <a:solidFill>
                  <a:schemeClr val="tx1"/>
                </a:solidFill>
                <a:latin typeface="Times New Roman" charset="0"/>
              </a:defRPr>
            </a:lvl5pPr>
            <a:lvl6pPr marL="2514600" indent="-228600" eaLnBrk="0" fontAlgn="base" hangingPunct="0">
              <a:spcBef>
                <a:spcPct val="0"/>
              </a:spcBef>
              <a:spcAft>
                <a:spcPct val="0"/>
              </a:spcAft>
              <a:defRPr>
                <a:solidFill>
                  <a:schemeClr val="tx1"/>
                </a:solidFill>
                <a:latin typeface="Times New Roman" charset="0"/>
              </a:defRPr>
            </a:lvl6pPr>
            <a:lvl7pPr marL="2971800" indent="-228600" eaLnBrk="0" fontAlgn="base" hangingPunct="0">
              <a:spcBef>
                <a:spcPct val="0"/>
              </a:spcBef>
              <a:spcAft>
                <a:spcPct val="0"/>
              </a:spcAft>
              <a:defRPr>
                <a:solidFill>
                  <a:schemeClr val="tx1"/>
                </a:solidFill>
                <a:latin typeface="Times New Roman" charset="0"/>
              </a:defRPr>
            </a:lvl7pPr>
            <a:lvl8pPr marL="3429000" indent="-228600" eaLnBrk="0" fontAlgn="base" hangingPunct="0">
              <a:spcBef>
                <a:spcPct val="0"/>
              </a:spcBef>
              <a:spcAft>
                <a:spcPct val="0"/>
              </a:spcAft>
              <a:defRPr>
                <a:solidFill>
                  <a:schemeClr val="tx1"/>
                </a:solidFill>
                <a:latin typeface="Times New Roman" charset="0"/>
              </a:defRPr>
            </a:lvl8pPr>
            <a:lvl9pPr marL="3886200" indent="-228600" eaLnBrk="0" fontAlgn="base" hangingPunct="0">
              <a:spcBef>
                <a:spcPct val="0"/>
              </a:spcBef>
              <a:spcAft>
                <a:spcPct val="0"/>
              </a:spcAft>
              <a:defRPr>
                <a:solidFill>
                  <a:schemeClr val="tx1"/>
                </a:solidFill>
                <a:latin typeface="Times New Roman" charset="0"/>
              </a:defRPr>
            </a:lvl9pPr>
          </a:lstStyle>
          <a:p>
            <a:pPr eaLnBrk="1" hangingPunct="1">
              <a:spcBef>
                <a:spcPct val="30000"/>
              </a:spcBef>
            </a:pPr>
            <a:r>
              <a:rPr lang="en-US" altLang="en-US" sz="2800" b="1" i="1" dirty="0" smtClean="0">
                <a:solidFill>
                  <a:srgbClr val="000000"/>
                </a:solidFill>
                <a:cs typeface="Times New Roman" charset="0"/>
              </a:rPr>
              <a:t>Fifth </a:t>
            </a:r>
            <a:r>
              <a:rPr lang="en-US" altLang="en-US" sz="2800" b="1" i="1" dirty="0">
                <a:solidFill>
                  <a:srgbClr val="000000"/>
                </a:solidFill>
                <a:cs typeface="Times New Roman" charset="0"/>
              </a:rPr>
              <a:t>Seal: The Cry of the Martyrs</a:t>
            </a:r>
            <a:endParaRPr lang="en-US" altLang="en-US" sz="2800" dirty="0">
              <a:solidFill>
                <a:srgbClr val="000000"/>
              </a:solidFill>
              <a:cs typeface="Times New Roman" charset="0"/>
            </a:endParaRPr>
          </a:p>
          <a:p>
            <a:pPr eaLnBrk="1" hangingPunct="1">
              <a:spcBef>
                <a:spcPct val="30000"/>
              </a:spcBef>
            </a:pPr>
            <a:r>
              <a:rPr lang="en-US" altLang="en-US" sz="2800" baseline="30000" dirty="0">
                <a:solidFill>
                  <a:srgbClr val="000000"/>
                </a:solidFill>
                <a:cs typeface="Times New Roman" charset="0"/>
              </a:rPr>
              <a:t>9</a:t>
            </a:r>
            <a:r>
              <a:rPr lang="en-US" altLang="en-US" sz="2800" dirty="0">
                <a:solidFill>
                  <a:srgbClr val="000000"/>
                </a:solidFill>
                <a:cs typeface="Times New Roman" charset="0"/>
              </a:rPr>
              <a:t> When He opened the fifth seal, </a:t>
            </a:r>
            <a:r>
              <a:rPr lang="en-US" altLang="en-US" sz="2800" u="sng" dirty="0">
                <a:solidFill>
                  <a:srgbClr val="000000"/>
                </a:solidFill>
                <a:cs typeface="Times New Roman" charset="0"/>
              </a:rPr>
              <a:t>I saw under the altar the souls of those who had been slain for the word of God and for the testimony which they held</a:t>
            </a:r>
            <a:r>
              <a:rPr lang="en-US" altLang="en-US" sz="2800" dirty="0">
                <a:solidFill>
                  <a:srgbClr val="000000"/>
                </a:solidFill>
                <a:cs typeface="Times New Roman" charset="0"/>
              </a:rPr>
              <a:t>. </a:t>
            </a:r>
            <a:r>
              <a:rPr lang="en-US" altLang="en-US" sz="2800" baseline="30000" dirty="0">
                <a:solidFill>
                  <a:srgbClr val="000000"/>
                </a:solidFill>
                <a:cs typeface="Times New Roman" charset="0"/>
              </a:rPr>
              <a:t>10</a:t>
            </a:r>
            <a:r>
              <a:rPr lang="en-US" altLang="en-US" sz="2800" dirty="0">
                <a:solidFill>
                  <a:srgbClr val="000000"/>
                </a:solidFill>
                <a:cs typeface="Times New Roman" charset="0"/>
              </a:rPr>
              <a:t> And they cried with a loud voice, saying, “How long, O Lord, holy and true, until You judge and avenge our blood on those who dwell on the earth?” </a:t>
            </a:r>
            <a:r>
              <a:rPr lang="en-US" altLang="en-US" sz="2800" baseline="30000" dirty="0">
                <a:solidFill>
                  <a:srgbClr val="000000"/>
                </a:solidFill>
                <a:cs typeface="Times New Roman" charset="0"/>
              </a:rPr>
              <a:t>11</a:t>
            </a:r>
            <a:r>
              <a:rPr lang="en-US" altLang="en-US" sz="2800" dirty="0">
                <a:solidFill>
                  <a:srgbClr val="000000"/>
                </a:solidFill>
                <a:cs typeface="Times New Roman" charset="0"/>
              </a:rPr>
              <a:t> </a:t>
            </a:r>
            <a:r>
              <a:rPr lang="en-US" altLang="en-US" sz="2800" u="sng" dirty="0">
                <a:solidFill>
                  <a:srgbClr val="000000"/>
                </a:solidFill>
                <a:cs typeface="Times New Roman" charset="0"/>
              </a:rPr>
              <a:t>Then a white robe was given to each of them</a:t>
            </a:r>
            <a:r>
              <a:rPr lang="en-US" altLang="en-US" sz="2800" dirty="0">
                <a:solidFill>
                  <a:srgbClr val="000000"/>
                </a:solidFill>
                <a:cs typeface="Times New Roman" charset="0"/>
              </a:rPr>
              <a:t>; and it was said to them that they should rest a little while longer, until both </a:t>
            </a:r>
            <a:r>
              <a:rPr lang="en-US" altLang="en-US" sz="2800" i="1" dirty="0">
                <a:solidFill>
                  <a:srgbClr val="000000"/>
                </a:solidFill>
                <a:cs typeface="Times New Roman" charset="0"/>
              </a:rPr>
              <a:t>the number of</a:t>
            </a:r>
            <a:r>
              <a:rPr lang="en-US" altLang="en-US" sz="2800" dirty="0">
                <a:solidFill>
                  <a:srgbClr val="000000"/>
                </a:solidFill>
                <a:cs typeface="Times New Roman" charset="0"/>
              </a:rPr>
              <a:t> their fellow servants and their brethren, who would be killed as they </a:t>
            </a:r>
            <a:r>
              <a:rPr lang="en-US" altLang="en-US" sz="2800" i="1" dirty="0">
                <a:solidFill>
                  <a:srgbClr val="000000"/>
                </a:solidFill>
                <a:cs typeface="Times New Roman" charset="0"/>
              </a:rPr>
              <a:t>were,</a:t>
            </a:r>
            <a:r>
              <a:rPr lang="en-US" altLang="en-US" sz="2800" dirty="0">
                <a:solidFill>
                  <a:srgbClr val="000000"/>
                </a:solidFill>
                <a:cs typeface="Times New Roman" charset="0"/>
              </a:rPr>
              <a:t> was completed. (Revelation 6:9-11)</a:t>
            </a:r>
            <a:endParaRPr lang="en-US" altLang="en-US" sz="2800" dirty="0">
              <a:solidFill>
                <a:srgbClr val="000000"/>
              </a:solidFill>
            </a:endParaRPr>
          </a:p>
        </p:txBody>
      </p:sp>
      <p:sp>
        <p:nvSpPr>
          <p:cNvPr id="34821" name="Rectangle 5"/>
          <p:cNvSpPr>
            <a:spLocks noChangeArrowheads="1"/>
          </p:cNvSpPr>
          <p:nvPr/>
        </p:nvSpPr>
        <p:spPr bwMode="auto">
          <a:xfrm>
            <a:off x="1409700" y="41275"/>
            <a:ext cx="6324600" cy="72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3398" tIns="25359" rIns="63398" bIns="25359">
            <a:spAutoFit/>
          </a:bodyPr>
          <a:lstStyle>
            <a:lvl1pPr>
              <a:defRPr sz="2400">
                <a:solidFill>
                  <a:schemeClr val="tx1"/>
                </a:solidFill>
                <a:latin typeface="Times New Roman" charset="0"/>
              </a:defRPr>
            </a:lvl1pPr>
            <a:lvl2pPr>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gn="ctr">
              <a:defRPr/>
            </a:pPr>
            <a:r>
              <a:rPr lang="en-US" altLang="en-US" sz="4400" dirty="0" smtClean="0">
                <a:solidFill>
                  <a:srgbClr val="FF0000"/>
                </a:solidFill>
                <a:effectLst>
                  <a:outerShdw blurRad="38100" dist="38100" dir="2700000" algn="tl">
                    <a:srgbClr val="C0C0C0"/>
                  </a:outerShdw>
                </a:effectLst>
              </a:rPr>
              <a:t>Martyrdom - Revelation</a:t>
            </a:r>
          </a:p>
        </p:txBody>
      </p:sp>
    </p:spTree>
    <p:extLst>
      <p:ext uri="{BB962C8B-B14F-4D97-AF65-F5344CB8AC3E}">
        <p14:creationId xmlns:p14="http://schemas.microsoft.com/office/powerpoint/2010/main" val="10706622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4818">
                                            <p:txEl>
                                              <p:pRg st="0" end="0"/>
                                            </p:txEl>
                                          </p:spTgt>
                                        </p:tgtEl>
                                        <p:attrNameLst>
                                          <p:attrName>style.visibility</p:attrName>
                                        </p:attrNameLst>
                                      </p:cBhvr>
                                      <p:to>
                                        <p:strVal val="visible"/>
                                      </p:to>
                                    </p:set>
                                    <p:anim calcmode="lin" valueType="num">
                                      <p:cBhvr additive="base">
                                        <p:cTn id="7" dur="500" fill="hold"/>
                                        <p:tgtEl>
                                          <p:spTgt spid="3481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818">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4818">
                                            <p:txEl>
                                              <p:pRg st="1" end="1"/>
                                            </p:txEl>
                                          </p:spTgt>
                                        </p:tgtEl>
                                        <p:attrNameLst>
                                          <p:attrName>style.visibility</p:attrName>
                                        </p:attrNameLst>
                                      </p:cBhvr>
                                      <p:to>
                                        <p:strVal val="visible"/>
                                      </p:to>
                                    </p:set>
                                    <p:anim calcmode="lin" valueType="num">
                                      <p:cBhvr additive="base">
                                        <p:cTn id="11" dur="500" fill="hold"/>
                                        <p:tgtEl>
                                          <p:spTgt spid="34818">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4818">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474788" y="228600"/>
            <a:ext cx="6194425" cy="620713"/>
          </a:xfrm>
          <a:extLst>
            <a:ext uri="{91240B29-F687-4F45-9708-019B960494DF}">
              <a14:hiddenLine xmlns:a14="http://schemas.microsoft.com/office/drawing/2010/main" w="12700">
                <a:solidFill>
                  <a:schemeClr val="tx1"/>
                </a:solidFill>
                <a:miter lim="800000"/>
                <a:headEnd/>
                <a:tailEnd/>
              </a14:hiddenLine>
            </a:ext>
          </a:extLst>
        </p:spPr>
        <p:txBody>
          <a:bodyPr wrap="none" lIns="63398" tIns="25359" rIns="63398" bIns="25359" anchor="t">
            <a:spAutoFit/>
          </a:bodyPr>
          <a:lstStyle/>
          <a:p>
            <a:pPr eaLnBrk="1" hangingPunct="1">
              <a:lnSpc>
                <a:spcPct val="85000"/>
              </a:lnSpc>
              <a:defRPr/>
            </a:pPr>
            <a:r>
              <a:rPr lang="en-US" altLang="en-US" smtClean="0">
                <a:effectLst>
                  <a:outerShdw blurRad="38100" dist="38100" dir="2700000" algn="tl">
                    <a:srgbClr val="C0C0C0"/>
                  </a:outerShdw>
                </a:effectLst>
              </a:rPr>
              <a:t>Ten Rounds of Persecution</a:t>
            </a:r>
          </a:p>
        </p:txBody>
      </p:sp>
      <p:sp>
        <p:nvSpPr>
          <p:cNvPr id="28675" name="Rectangle 3"/>
          <p:cNvSpPr>
            <a:spLocks noGrp="1" noChangeArrowheads="1"/>
          </p:cNvSpPr>
          <p:nvPr>
            <p:ph type="body" idx="1"/>
          </p:nvPr>
        </p:nvSpPr>
        <p:spPr>
          <a:xfrm>
            <a:off x="152400" y="1143000"/>
            <a:ext cx="8820150" cy="5187950"/>
          </a:xfrm>
          <a:noFill/>
          <a:extLst>
            <a:ext uri="{91240B29-F687-4F45-9708-019B960494DF}">
              <a14:hiddenLine xmlns:a14="http://schemas.microsoft.com/office/drawing/2010/main" w="12700">
                <a:solidFill>
                  <a:schemeClr val="tx1"/>
                </a:solidFill>
                <a:miter lim="800000"/>
                <a:headEnd/>
                <a:tailEnd/>
              </a14:hiddenLine>
            </a:ext>
          </a:extLst>
        </p:spPr>
        <p:txBody>
          <a:bodyPr lIns="63398" tIns="25359" rIns="63398" bIns="25359">
            <a:spAutoFit/>
          </a:bodyPr>
          <a:lstStyle/>
          <a:p>
            <a:pPr marL="0" indent="0" eaLnBrk="1" hangingPunct="1">
              <a:lnSpc>
                <a:spcPct val="85000"/>
              </a:lnSpc>
              <a:spcBef>
                <a:spcPct val="55000"/>
              </a:spcBef>
              <a:buFontTx/>
              <a:buNone/>
              <a:tabLst>
                <a:tab pos="584200" algn="l"/>
                <a:tab pos="3200400" algn="dec"/>
                <a:tab pos="3886200" algn="l"/>
              </a:tabLst>
            </a:pPr>
            <a:r>
              <a:rPr lang="en-US" altLang="en-US" sz="2000" b="1" smtClean="0"/>
              <a:t>(1)	Nero	54-68	St. Peter, St. Paul</a:t>
            </a:r>
          </a:p>
          <a:p>
            <a:pPr marL="0" indent="0" eaLnBrk="1" hangingPunct="1">
              <a:lnSpc>
                <a:spcPct val="85000"/>
              </a:lnSpc>
              <a:spcBef>
                <a:spcPct val="55000"/>
              </a:spcBef>
              <a:buFontTx/>
              <a:buNone/>
              <a:tabLst>
                <a:tab pos="584200" algn="l"/>
                <a:tab pos="3200400" algn="dec"/>
                <a:tab pos="3886200" algn="l"/>
              </a:tabLst>
            </a:pPr>
            <a:r>
              <a:rPr lang="en-US" altLang="en-US" sz="2000" b="1" smtClean="0"/>
              <a:t>(2)	Domitian	81-96	St. John the Evangelist</a:t>
            </a:r>
          </a:p>
          <a:p>
            <a:pPr marL="0" indent="0" eaLnBrk="1" hangingPunct="1">
              <a:lnSpc>
                <a:spcPct val="85000"/>
              </a:lnSpc>
              <a:spcBef>
                <a:spcPct val="55000"/>
              </a:spcBef>
              <a:buFontTx/>
              <a:buNone/>
              <a:tabLst>
                <a:tab pos="584200" algn="l"/>
                <a:tab pos="3200400" algn="dec"/>
                <a:tab pos="3886200" algn="l"/>
              </a:tabLst>
            </a:pPr>
            <a:r>
              <a:rPr lang="en-US" altLang="en-US" sz="2000" b="1" smtClean="0"/>
              <a:t>(3)	Trajan	98-117	St. Ignatius of Antioch</a:t>
            </a:r>
          </a:p>
          <a:p>
            <a:pPr marL="0" indent="0" eaLnBrk="1" hangingPunct="1">
              <a:lnSpc>
                <a:spcPct val="85000"/>
              </a:lnSpc>
              <a:spcBef>
                <a:spcPct val="55000"/>
              </a:spcBef>
              <a:buFontTx/>
              <a:buNone/>
              <a:tabLst>
                <a:tab pos="584200" algn="l"/>
                <a:tab pos="3200400" algn="dec"/>
                <a:tab pos="3886200" algn="l"/>
              </a:tabLst>
            </a:pPr>
            <a:r>
              <a:rPr lang="en-US" altLang="en-US" sz="2000" b="1" smtClean="0"/>
              <a:t>(4)	Marcus Aurelius	161-180	St. Justin (Philosopher and Defender)</a:t>
            </a:r>
          </a:p>
          <a:p>
            <a:pPr marL="0" indent="0" eaLnBrk="1" hangingPunct="1">
              <a:lnSpc>
                <a:spcPct val="85000"/>
              </a:lnSpc>
              <a:spcBef>
                <a:spcPct val="55000"/>
              </a:spcBef>
              <a:buFontTx/>
              <a:buNone/>
              <a:tabLst>
                <a:tab pos="584200" algn="l"/>
                <a:tab pos="3200400" algn="dec"/>
                <a:tab pos="3886200" algn="l"/>
              </a:tabLst>
            </a:pPr>
            <a:r>
              <a:rPr lang="en-US" altLang="en-US" sz="2000" b="1" smtClean="0"/>
              <a:t>(5)	Septimius Severus	193-211	St. Leonidas (Origen's father), St. Potamina</a:t>
            </a:r>
          </a:p>
          <a:p>
            <a:pPr marL="0" indent="0" eaLnBrk="1" hangingPunct="1">
              <a:lnSpc>
                <a:spcPct val="85000"/>
              </a:lnSpc>
              <a:spcBef>
                <a:spcPct val="55000"/>
              </a:spcBef>
              <a:buFontTx/>
              <a:buNone/>
              <a:tabLst>
                <a:tab pos="584200" algn="l"/>
                <a:tab pos="3200400" algn="dec"/>
                <a:tab pos="3886200" algn="l"/>
              </a:tabLst>
            </a:pPr>
            <a:r>
              <a:rPr lang="en-US" altLang="en-US" sz="2000" b="1" smtClean="0"/>
              <a:t>(6)	Maximinus	235-238	</a:t>
            </a:r>
          </a:p>
          <a:p>
            <a:pPr marL="0" indent="0" eaLnBrk="1" hangingPunct="1">
              <a:lnSpc>
                <a:spcPct val="85000"/>
              </a:lnSpc>
              <a:spcBef>
                <a:spcPct val="55000"/>
              </a:spcBef>
              <a:buFontTx/>
              <a:buNone/>
              <a:tabLst>
                <a:tab pos="584200" algn="l"/>
                <a:tab pos="3200400" algn="dec"/>
                <a:tab pos="3886200" algn="l"/>
              </a:tabLst>
            </a:pPr>
            <a:r>
              <a:rPr lang="en-US" altLang="en-US" sz="2000" b="1" smtClean="0"/>
              <a:t>(7)	Decius	249-251	St. Philopateer-Markorios (two-sworded)</a:t>
            </a:r>
          </a:p>
          <a:p>
            <a:pPr marL="0" indent="0" eaLnBrk="1" hangingPunct="1">
              <a:lnSpc>
                <a:spcPct val="85000"/>
              </a:lnSpc>
              <a:spcBef>
                <a:spcPct val="55000"/>
              </a:spcBef>
              <a:buFontTx/>
              <a:buNone/>
              <a:tabLst>
                <a:tab pos="584200" algn="l"/>
                <a:tab pos="3200400" algn="dec"/>
                <a:tab pos="3886200" algn="l"/>
              </a:tabLst>
            </a:pPr>
            <a:r>
              <a:rPr lang="en-US" altLang="en-US" sz="2000" b="1" smtClean="0"/>
              <a:t>(8)	Valerian	253-260	St. Keprianos (The Bishop)</a:t>
            </a:r>
          </a:p>
          <a:p>
            <a:pPr marL="0" indent="0" eaLnBrk="1" hangingPunct="1">
              <a:lnSpc>
                <a:spcPct val="85000"/>
              </a:lnSpc>
              <a:spcBef>
                <a:spcPct val="55000"/>
              </a:spcBef>
              <a:buFontTx/>
              <a:buNone/>
              <a:tabLst>
                <a:tab pos="584200" algn="l"/>
                <a:tab pos="3200400" algn="dec"/>
                <a:tab pos="3886200" algn="l"/>
              </a:tabLst>
            </a:pPr>
            <a:r>
              <a:rPr lang="en-US" altLang="en-US" sz="2000" b="1" smtClean="0"/>
              <a:t>(9)	Aurelian	270-275	</a:t>
            </a:r>
          </a:p>
          <a:p>
            <a:pPr marL="0" indent="0" eaLnBrk="1" hangingPunct="1">
              <a:lnSpc>
                <a:spcPct val="85000"/>
              </a:lnSpc>
              <a:spcBef>
                <a:spcPct val="55000"/>
              </a:spcBef>
              <a:buFontTx/>
              <a:buNone/>
              <a:tabLst>
                <a:tab pos="584200" algn="l"/>
                <a:tab pos="3200400" algn="dec"/>
                <a:tab pos="3886200" algn="l"/>
              </a:tabLst>
            </a:pPr>
            <a:r>
              <a:rPr lang="en-US" altLang="en-US" sz="2000" b="1" smtClean="0"/>
              <a:t>(10)	Diocletian	</a:t>
            </a:r>
            <a:r>
              <a:rPr lang="en-US" altLang="en-US" sz="2000" b="1" smtClean="0">
                <a:solidFill>
                  <a:srgbClr val="FF3300"/>
                </a:solidFill>
              </a:rPr>
              <a:t>284</a:t>
            </a:r>
            <a:r>
              <a:rPr lang="en-US" altLang="en-US" sz="2000" b="1" smtClean="0"/>
              <a:t>-305	St. George, St. Peter (Seal of Martyrs),		Maximian	286-305	St. Demiana, The Theban Legion, St. Mena			(Wonder Maker), The Five (Kuzman,				Demian &amp; 3 monks) and Their Mother,				Abba Paphnouti (Confessor)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 calcmode="lin" valueType="num">
                                      <p:cBhvr additive="base">
                                        <p:cTn id="7" dur="500" fill="hold"/>
                                        <p:tgtEl>
                                          <p:spTgt spid="286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86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675">
                                            <p:txEl>
                                              <p:pRg st="1" end="1"/>
                                            </p:txEl>
                                          </p:spTgt>
                                        </p:tgtEl>
                                        <p:attrNameLst>
                                          <p:attrName>style.visibility</p:attrName>
                                        </p:attrNameLst>
                                      </p:cBhvr>
                                      <p:to>
                                        <p:strVal val="visible"/>
                                      </p:to>
                                    </p:set>
                                    <p:anim calcmode="lin" valueType="num">
                                      <p:cBhvr additive="base">
                                        <p:cTn id="13" dur="500" fill="hold"/>
                                        <p:tgtEl>
                                          <p:spTgt spid="286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867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675">
                                            <p:txEl>
                                              <p:pRg st="2" end="2"/>
                                            </p:txEl>
                                          </p:spTgt>
                                        </p:tgtEl>
                                        <p:attrNameLst>
                                          <p:attrName>style.visibility</p:attrName>
                                        </p:attrNameLst>
                                      </p:cBhvr>
                                      <p:to>
                                        <p:strVal val="visible"/>
                                      </p:to>
                                    </p:set>
                                    <p:anim calcmode="lin" valueType="num">
                                      <p:cBhvr additive="base">
                                        <p:cTn id="19" dur="500" fill="hold"/>
                                        <p:tgtEl>
                                          <p:spTgt spid="2867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867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8675">
                                            <p:txEl>
                                              <p:pRg st="3" end="3"/>
                                            </p:txEl>
                                          </p:spTgt>
                                        </p:tgtEl>
                                        <p:attrNameLst>
                                          <p:attrName>style.visibility</p:attrName>
                                        </p:attrNameLst>
                                      </p:cBhvr>
                                      <p:to>
                                        <p:strVal val="visible"/>
                                      </p:to>
                                    </p:set>
                                    <p:anim calcmode="lin" valueType="num">
                                      <p:cBhvr additive="base">
                                        <p:cTn id="25" dur="500" fill="hold"/>
                                        <p:tgtEl>
                                          <p:spTgt spid="2867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867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8675">
                                            <p:txEl>
                                              <p:pRg st="4" end="4"/>
                                            </p:txEl>
                                          </p:spTgt>
                                        </p:tgtEl>
                                        <p:attrNameLst>
                                          <p:attrName>style.visibility</p:attrName>
                                        </p:attrNameLst>
                                      </p:cBhvr>
                                      <p:to>
                                        <p:strVal val="visible"/>
                                      </p:to>
                                    </p:set>
                                    <p:anim calcmode="lin" valueType="num">
                                      <p:cBhvr additive="base">
                                        <p:cTn id="31" dur="500" fill="hold"/>
                                        <p:tgtEl>
                                          <p:spTgt spid="2867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867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8675">
                                            <p:txEl>
                                              <p:pRg st="5" end="5"/>
                                            </p:txEl>
                                          </p:spTgt>
                                        </p:tgtEl>
                                        <p:attrNameLst>
                                          <p:attrName>style.visibility</p:attrName>
                                        </p:attrNameLst>
                                      </p:cBhvr>
                                      <p:to>
                                        <p:strVal val="visible"/>
                                      </p:to>
                                    </p:set>
                                    <p:anim calcmode="lin" valueType="num">
                                      <p:cBhvr additive="base">
                                        <p:cTn id="37" dur="500" fill="hold"/>
                                        <p:tgtEl>
                                          <p:spTgt spid="2867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867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8675">
                                            <p:txEl>
                                              <p:pRg st="6" end="6"/>
                                            </p:txEl>
                                          </p:spTgt>
                                        </p:tgtEl>
                                        <p:attrNameLst>
                                          <p:attrName>style.visibility</p:attrName>
                                        </p:attrNameLst>
                                      </p:cBhvr>
                                      <p:to>
                                        <p:strVal val="visible"/>
                                      </p:to>
                                    </p:set>
                                    <p:anim calcmode="lin" valueType="num">
                                      <p:cBhvr additive="base">
                                        <p:cTn id="43" dur="500" fill="hold"/>
                                        <p:tgtEl>
                                          <p:spTgt spid="2867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867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8675">
                                            <p:txEl>
                                              <p:pRg st="7" end="7"/>
                                            </p:txEl>
                                          </p:spTgt>
                                        </p:tgtEl>
                                        <p:attrNameLst>
                                          <p:attrName>style.visibility</p:attrName>
                                        </p:attrNameLst>
                                      </p:cBhvr>
                                      <p:to>
                                        <p:strVal val="visible"/>
                                      </p:to>
                                    </p:set>
                                    <p:anim calcmode="lin" valueType="num">
                                      <p:cBhvr additive="base">
                                        <p:cTn id="49" dur="500" fill="hold"/>
                                        <p:tgtEl>
                                          <p:spTgt spid="28675">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2867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28675">
                                            <p:txEl>
                                              <p:pRg st="8" end="8"/>
                                            </p:txEl>
                                          </p:spTgt>
                                        </p:tgtEl>
                                        <p:attrNameLst>
                                          <p:attrName>style.visibility</p:attrName>
                                        </p:attrNameLst>
                                      </p:cBhvr>
                                      <p:to>
                                        <p:strVal val="visible"/>
                                      </p:to>
                                    </p:set>
                                    <p:anim calcmode="lin" valueType="num">
                                      <p:cBhvr additive="base">
                                        <p:cTn id="55" dur="500" fill="hold"/>
                                        <p:tgtEl>
                                          <p:spTgt spid="28675">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28675">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28675">
                                            <p:txEl>
                                              <p:pRg st="9" end="9"/>
                                            </p:txEl>
                                          </p:spTgt>
                                        </p:tgtEl>
                                        <p:attrNameLst>
                                          <p:attrName>style.visibility</p:attrName>
                                        </p:attrNameLst>
                                      </p:cBhvr>
                                      <p:to>
                                        <p:strVal val="visible"/>
                                      </p:to>
                                    </p:set>
                                    <p:anim calcmode="lin" valueType="num">
                                      <p:cBhvr additive="base">
                                        <p:cTn id="61" dur="500" fill="hold"/>
                                        <p:tgtEl>
                                          <p:spTgt spid="28675">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28675">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body" idx="1"/>
          </p:nvPr>
        </p:nvSpPr>
        <p:spPr>
          <a:xfrm>
            <a:off x="952500" y="1181274"/>
            <a:ext cx="7277100" cy="5295726"/>
          </a:xfrm>
          <a:noFill/>
          <a:extLst>
            <a:ext uri="{91240B29-F687-4F45-9708-019B960494DF}">
              <a14:hiddenLine xmlns:a14="http://schemas.microsoft.com/office/drawing/2010/main" w="12700">
                <a:solidFill>
                  <a:schemeClr val="tx1"/>
                </a:solidFill>
                <a:miter lim="800000"/>
                <a:headEnd/>
                <a:tailEnd/>
              </a14:hiddenLine>
            </a:ext>
          </a:extLst>
        </p:spPr>
        <p:txBody>
          <a:bodyPr wrap="square" lIns="63398" tIns="25359" rIns="63398" bIns="25359">
            <a:spAutoFit/>
          </a:bodyPr>
          <a:lstStyle/>
          <a:p>
            <a:pPr marL="0" indent="0" eaLnBrk="1" hangingPunct="1">
              <a:lnSpc>
                <a:spcPct val="90000"/>
              </a:lnSpc>
              <a:buNone/>
            </a:pPr>
            <a:r>
              <a:rPr lang="en-US" altLang="en-US" sz="2400" b="1" dirty="0" smtClean="0"/>
              <a:t>What is the origin of the Coptic Calendar? How is it divided? When is the new year day?</a:t>
            </a:r>
          </a:p>
          <a:p>
            <a:pPr marL="723900" lvl="1" indent="0" eaLnBrk="1" hangingPunct="1">
              <a:lnSpc>
                <a:spcPct val="90000"/>
              </a:lnSpc>
              <a:buNone/>
            </a:pPr>
            <a:r>
              <a:rPr lang="en-US" altLang="en-US" sz="2400" b="1" dirty="0" smtClean="0">
                <a:solidFill>
                  <a:schemeClr val="accent2"/>
                </a:solidFill>
              </a:rPr>
              <a:t>The Ancient Egyptian Calendar</a:t>
            </a:r>
          </a:p>
          <a:p>
            <a:pPr marL="723900" lvl="1" indent="0" eaLnBrk="1" hangingPunct="1">
              <a:lnSpc>
                <a:spcPct val="90000"/>
              </a:lnSpc>
              <a:buNone/>
            </a:pPr>
            <a:r>
              <a:rPr lang="en-US" altLang="en-US" sz="2400" b="1" dirty="0" smtClean="0">
                <a:solidFill>
                  <a:schemeClr val="accent2"/>
                </a:solidFill>
              </a:rPr>
              <a:t>3 seasons and 13 months (12 months of 30 days and one intercalary month of 5/6 days)</a:t>
            </a:r>
          </a:p>
          <a:p>
            <a:pPr marL="723900" lvl="1" indent="0" eaLnBrk="1" hangingPunct="1">
              <a:lnSpc>
                <a:spcPct val="90000"/>
              </a:lnSpc>
              <a:buNone/>
            </a:pPr>
            <a:r>
              <a:rPr lang="en-US" altLang="en-US" sz="2400" b="1" dirty="0" smtClean="0">
                <a:solidFill>
                  <a:schemeClr val="accent2"/>
                </a:solidFill>
              </a:rPr>
              <a:t>September 11 (September 12 in leap years)</a:t>
            </a:r>
          </a:p>
          <a:p>
            <a:pPr marL="0" indent="0" eaLnBrk="1" hangingPunct="1">
              <a:lnSpc>
                <a:spcPct val="90000"/>
              </a:lnSpc>
              <a:buNone/>
            </a:pPr>
            <a:endParaRPr lang="en-US" altLang="en-US" sz="2400" b="1" dirty="0" smtClean="0">
              <a:solidFill>
                <a:schemeClr val="accent2"/>
              </a:solidFill>
            </a:endParaRPr>
          </a:p>
          <a:p>
            <a:pPr marL="0" indent="0" eaLnBrk="1" hangingPunct="1">
              <a:lnSpc>
                <a:spcPct val="90000"/>
              </a:lnSpc>
              <a:buNone/>
            </a:pPr>
            <a:r>
              <a:rPr lang="en-US" altLang="en-US" sz="2400" b="1" dirty="0" smtClean="0"/>
              <a:t>When did the Coptic Calendar begin? Why? What Coptic year is it now?</a:t>
            </a:r>
          </a:p>
          <a:p>
            <a:pPr marL="723900" lvl="1" indent="0" eaLnBrk="1" hangingPunct="1">
              <a:lnSpc>
                <a:spcPct val="90000"/>
              </a:lnSpc>
              <a:buNone/>
            </a:pPr>
            <a:r>
              <a:rPr lang="en-US" altLang="en-US" sz="2400" b="1" dirty="0" smtClean="0">
                <a:solidFill>
                  <a:schemeClr val="accent2"/>
                </a:solidFill>
              </a:rPr>
              <a:t>284 A.D. – Diocletian became emperor</a:t>
            </a:r>
          </a:p>
          <a:p>
            <a:pPr marL="723900" lvl="1" indent="0" eaLnBrk="1" hangingPunct="1">
              <a:lnSpc>
                <a:spcPct val="90000"/>
              </a:lnSpc>
              <a:buNone/>
            </a:pPr>
            <a:r>
              <a:rPr lang="en-US" altLang="en-US" sz="2400" b="1" dirty="0" smtClean="0">
                <a:solidFill>
                  <a:schemeClr val="accent2"/>
                </a:solidFill>
              </a:rPr>
              <a:t>Commemorating the severest persecution and martyrdom</a:t>
            </a:r>
          </a:p>
          <a:p>
            <a:pPr marL="723900" lvl="1" indent="0" eaLnBrk="1" hangingPunct="1">
              <a:lnSpc>
                <a:spcPct val="90000"/>
              </a:lnSpc>
              <a:buNone/>
            </a:pPr>
            <a:r>
              <a:rPr lang="en-US" altLang="en-US" sz="2400" b="1" dirty="0" smtClean="0">
                <a:solidFill>
                  <a:schemeClr val="accent2"/>
                </a:solidFill>
              </a:rPr>
              <a:t>2019/2020 A.D. corresponds to 1736 A.M. (the Year of the Martyrs)</a:t>
            </a:r>
          </a:p>
        </p:txBody>
      </p:sp>
      <p:sp>
        <p:nvSpPr>
          <p:cNvPr id="3" name="Rectangle 2"/>
          <p:cNvSpPr>
            <a:spLocks noGrp="1" noChangeArrowheads="1"/>
          </p:cNvSpPr>
          <p:nvPr>
            <p:ph type="title"/>
          </p:nvPr>
        </p:nvSpPr>
        <p:spPr>
          <a:xfrm>
            <a:off x="1210619" y="186078"/>
            <a:ext cx="6721186" cy="728322"/>
          </a:xfrm>
          <a:extLst>
            <a:ext uri="{91240B29-F687-4F45-9708-019B960494DF}">
              <a14:hiddenLine xmlns:a14="http://schemas.microsoft.com/office/drawing/2010/main" w="12700">
                <a:solidFill>
                  <a:schemeClr val="tx1"/>
                </a:solidFill>
                <a:miter lim="800000"/>
                <a:headEnd/>
                <a:tailEnd/>
              </a14:hiddenLine>
            </a:ext>
          </a:extLst>
        </p:spPr>
        <p:txBody>
          <a:bodyPr wrap="none" lIns="63398" tIns="25359" rIns="63398" bIns="25359" anchor="t">
            <a:spAutoFit/>
          </a:bodyPr>
          <a:lstStyle/>
          <a:p>
            <a:pPr eaLnBrk="1" hangingPunct="1">
              <a:defRPr/>
            </a:pPr>
            <a:r>
              <a:rPr lang="en-US" altLang="en-US" dirty="0" smtClean="0">
                <a:effectLst>
                  <a:outerShdw blurRad="38100" dist="38100" dir="2700000" algn="tl">
                    <a:srgbClr val="C0C0C0"/>
                  </a:outerShdw>
                </a:effectLst>
              </a:rPr>
              <a:t>The Year of the Martyr A.M.</a:t>
            </a:r>
          </a:p>
        </p:txBody>
      </p:sp>
    </p:spTree>
    <p:extLst>
      <p:ext uri="{BB962C8B-B14F-4D97-AF65-F5344CB8AC3E}">
        <p14:creationId xmlns:p14="http://schemas.microsoft.com/office/powerpoint/2010/main" val="397017049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890">
                                            <p:txEl>
                                              <p:pRg st="1" end="1"/>
                                            </p:txEl>
                                          </p:spTgt>
                                        </p:tgtEl>
                                        <p:attrNameLst>
                                          <p:attrName>style.visibility</p:attrName>
                                        </p:attrNameLst>
                                      </p:cBhvr>
                                      <p:to>
                                        <p:strVal val="visible"/>
                                      </p:to>
                                    </p:set>
                                    <p:anim calcmode="lin" valueType="num">
                                      <p:cBhvr additive="base">
                                        <p:cTn id="7" dur="500" fill="hold"/>
                                        <p:tgtEl>
                                          <p:spTgt spid="37890">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890">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890">
                                            <p:txEl>
                                              <p:pRg st="2" end="2"/>
                                            </p:txEl>
                                          </p:spTgt>
                                        </p:tgtEl>
                                        <p:attrNameLst>
                                          <p:attrName>style.visibility</p:attrName>
                                        </p:attrNameLst>
                                      </p:cBhvr>
                                      <p:to>
                                        <p:strVal val="visible"/>
                                      </p:to>
                                    </p:set>
                                    <p:anim calcmode="lin" valueType="num">
                                      <p:cBhvr additive="base">
                                        <p:cTn id="13" dur="500" fill="hold"/>
                                        <p:tgtEl>
                                          <p:spTgt spid="37890">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890">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890">
                                            <p:txEl>
                                              <p:pRg st="3" end="3"/>
                                            </p:txEl>
                                          </p:spTgt>
                                        </p:tgtEl>
                                        <p:attrNameLst>
                                          <p:attrName>style.visibility</p:attrName>
                                        </p:attrNameLst>
                                      </p:cBhvr>
                                      <p:to>
                                        <p:strVal val="visible"/>
                                      </p:to>
                                    </p:set>
                                    <p:anim calcmode="lin" valueType="num">
                                      <p:cBhvr additive="base">
                                        <p:cTn id="19" dur="500" fill="hold"/>
                                        <p:tgtEl>
                                          <p:spTgt spid="37890">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890">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7890">
                                            <p:txEl>
                                              <p:pRg st="6" end="6"/>
                                            </p:txEl>
                                          </p:spTgt>
                                        </p:tgtEl>
                                        <p:attrNameLst>
                                          <p:attrName>style.visibility</p:attrName>
                                        </p:attrNameLst>
                                      </p:cBhvr>
                                      <p:to>
                                        <p:strVal val="visible"/>
                                      </p:to>
                                    </p:set>
                                    <p:anim calcmode="lin" valueType="num">
                                      <p:cBhvr additive="base">
                                        <p:cTn id="25" dur="500" fill="hold"/>
                                        <p:tgtEl>
                                          <p:spTgt spid="37890">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890">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7890">
                                            <p:txEl>
                                              <p:pRg st="7" end="7"/>
                                            </p:txEl>
                                          </p:spTgt>
                                        </p:tgtEl>
                                        <p:attrNameLst>
                                          <p:attrName>style.visibility</p:attrName>
                                        </p:attrNameLst>
                                      </p:cBhvr>
                                      <p:to>
                                        <p:strVal val="visible"/>
                                      </p:to>
                                    </p:set>
                                    <p:anim calcmode="lin" valueType="num">
                                      <p:cBhvr additive="base">
                                        <p:cTn id="31" dur="500" fill="hold"/>
                                        <p:tgtEl>
                                          <p:spTgt spid="37890">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7890">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7890">
                                            <p:txEl>
                                              <p:pRg st="8" end="8"/>
                                            </p:txEl>
                                          </p:spTgt>
                                        </p:tgtEl>
                                        <p:attrNameLst>
                                          <p:attrName>style.visibility</p:attrName>
                                        </p:attrNameLst>
                                      </p:cBhvr>
                                      <p:to>
                                        <p:strVal val="visible"/>
                                      </p:to>
                                    </p:set>
                                    <p:anim calcmode="lin" valueType="num">
                                      <p:cBhvr additive="base">
                                        <p:cTn id="37" dur="500" fill="hold"/>
                                        <p:tgtEl>
                                          <p:spTgt spid="37890">
                                            <p:txEl>
                                              <p:pRg st="8" end="8"/>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7890">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build="p" bldLvl="2"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522538" y="76200"/>
            <a:ext cx="4097337" cy="720725"/>
          </a:xfrm>
          <a:extLst>
            <a:ext uri="{91240B29-F687-4F45-9708-019B960494DF}">
              <a14:hiddenLine xmlns:a14="http://schemas.microsoft.com/office/drawing/2010/main" w="12700">
                <a:solidFill>
                  <a:schemeClr val="tx1"/>
                </a:solidFill>
                <a:miter lim="800000"/>
                <a:headEnd/>
                <a:tailEnd/>
              </a14:hiddenLine>
            </a:ext>
          </a:extLst>
        </p:spPr>
        <p:txBody>
          <a:bodyPr wrap="none" lIns="63398" tIns="25359" rIns="63398" bIns="25359" anchor="t">
            <a:spAutoFit/>
          </a:bodyPr>
          <a:lstStyle/>
          <a:p>
            <a:pPr eaLnBrk="1" hangingPunct="1">
              <a:defRPr/>
            </a:pPr>
            <a:r>
              <a:rPr lang="en-US" altLang="en-US" dirty="0" smtClean="0">
                <a:effectLst>
                  <a:outerShdw blurRad="38100" dist="38100" dir="2700000" algn="tl">
                    <a:srgbClr val="C0C0C0"/>
                  </a:outerShdw>
                </a:effectLst>
              </a:rPr>
              <a:t>The Change Over</a:t>
            </a:r>
          </a:p>
        </p:txBody>
      </p:sp>
      <p:sp>
        <p:nvSpPr>
          <p:cNvPr id="29699" name="Rectangle 3"/>
          <p:cNvSpPr>
            <a:spLocks noGrp="1" noChangeArrowheads="1"/>
          </p:cNvSpPr>
          <p:nvPr>
            <p:ph type="body" idx="1"/>
          </p:nvPr>
        </p:nvSpPr>
        <p:spPr>
          <a:xfrm>
            <a:off x="76200" y="838200"/>
            <a:ext cx="8991600" cy="5478463"/>
          </a:xfrm>
          <a:noFill/>
          <a:extLst>
            <a:ext uri="{91240B29-F687-4F45-9708-019B960494DF}">
              <a14:hiddenLine xmlns:a14="http://schemas.microsoft.com/office/drawing/2010/main" w="12700">
                <a:solidFill>
                  <a:schemeClr val="tx1"/>
                </a:solidFill>
                <a:miter lim="800000"/>
                <a:headEnd/>
                <a:tailEnd/>
              </a14:hiddenLine>
            </a:ext>
          </a:extLst>
        </p:spPr>
        <p:txBody>
          <a:bodyPr lIns="63398" tIns="25359" rIns="63398" bIns="25359">
            <a:spAutoFit/>
          </a:bodyPr>
          <a:lstStyle/>
          <a:p>
            <a:pPr marL="0" indent="0" eaLnBrk="1" hangingPunct="1">
              <a:spcBef>
                <a:spcPct val="40000"/>
              </a:spcBef>
              <a:buFontTx/>
              <a:buNone/>
              <a:tabLst>
                <a:tab pos="457200" algn="l"/>
                <a:tab pos="4572000" algn="l"/>
              </a:tabLst>
            </a:pPr>
            <a:r>
              <a:rPr lang="en-US" altLang="en-US" sz="2000" dirty="0" smtClean="0"/>
              <a:t>				</a:t>
            </a:r>
            <a:r>
              <a:rPr lang="en-US" altLang="en-US" sz="1400" dirty="0" smtClean="0"/>
              <a:t>* Persecuted Christians</a:t>
            </a:r>
            <a:r>
              <a:rPr lang="en-US" altLang="en-US" sz="2000" dirty="0" smtClean="0"/>
              <a:t>	</a:t>
            </a:r>
            <a:r>
              <a:rPr lang="en-US" altLang="en-US" sz="2000" u="sng" dirty="0" smtClean="0"/>
              <a:t>Augustus</a:t>
            </a:r>
            <a:r>
              <a:rPr lang="en-US" altLang="en-US" sz="2000" dirty="0" smtClean="0"/>
              <a:t>	</a:t>
            </a:r>
            <a:r>
              <a:rPr lang="en-US" altLang="en-US" sz="2000" u="sng" dirty="0" smtClean="0"/>
              <a:t>Caesars</a:t>
            </a:r>
            <a:endParaRPr lang="en-US" altLang="en-US" sz="1400" u="sng" dirty="0" smtClean="0"/>
          </a:p>
          <a:p>
            <a:pPr marL="0" indent="0" eaLnBrk="1" hangingPunct="1">
              <a:spcBef>
                <a:spcPct val="40000"/>
              </a:spcBef>
              <a:buFontTx/>
              <a:buNone/>
              <a:tabLst>
                <a:tab pos="457200" algn="l"/>
                <a:tab pos="4572000" algn="l"/>
              </a:tabLst>
            </a:pPr>
            <a:r>
              <a:rPr lang="en-US" altLang="en-US" sz="2000" b="1" u="sng" dirty="0" smtClean="0">
                <a:solidFill>
                  <a:srgbClr val="FF3300"/>
                </a:solidFill>
              </a:rPr>
              <a:t>Diocletian</a:t>
            </a:r>
            <a:r>
              <a:rPr lang="en-US" altLang="en-US" sz="2000" dirty="0" smtClean="0"/>
              <a:t>*</a:t>
            </a:r>
          </a:p>
          <a:p>
            <a:pPr marL="0" indent="0" eaLnBrk="1" hangingPunct="1">
              <a:spcBef>
                <a:spcPct val="40000"/>
              </a:spcBef>
              <a:buFontTx/>
              <a:buNone/>
              <a:tabLst>
                <a:tab pos="457200" algn="l"/>
                <a:tab pos="4572000" algn="l"/>
              </a:tabLst>
            </a:pPr>
            <a:r>
              <a:rPr lang="en-US" altLang="en-US" sz="2000" dirty="0" smtClean="0"/>
              <a:t>East							</a:t>
            </a:r>
            <a:r>
              <a:rPr lang="en-US" altLang="en-US" sz="2000" b="1" dirty="0" smtClean="0">
                <a:solidFill>
                  <a:srgbClr val="FF3300"/>
                </a:solidFill>
              </a:rPr>
              <a:t>Diocletian</a:t>
            </a:r>
            <a:r>
              <a:rPr lang="en-US" altLang="en-US" sz="2000" dirty="0" smtClean="0"/>
              <a:t>*	Galerius*				Galerius* </a:t>
            </a:r>
            <a:r>
              <a:rPr lang="en-US" altLang="en-US" sz="1600" dirty="0" smtClean="0"/>
              <a:t>after Diocletian had stepped down</a:t>
            </a:r>
            <a:r>
              <a:rPr lang="en-US" altLang="en-US" sz="2000" dirty="0" smtClean="0"/>
              <a:t>	</a:t>
            </a:r>
            <a:r>
              <a:rPr lang="en-US" altLang="en-US" sz="2000" dirty="0" err="1" smtClean="0"/>
              <a:t>Maximinus</a:t>
            </a:r>
            <a:r>
              <a:rPr lang="en-US" altLang="en-US" sz="2000" dirty="0" smtClean="0"/>
              <a:t> </a:t>
            </a:r>
            <a:r>
              <a:rPr lang="en-US" altLang="en-US" sz="2000" dirty="0" err="1" smtClean="0"/>
              <a:t>Daza</a:t>
            </a:r>
            <a:r>
              <a:rPr lang="en-US" altLang="en-US" sz="2000" dirty="0" smtClean="0"/>
              <a:t> / </a:t>
            </a:r>
            <a:r>
              <a:rPr lang="en-US" altLang="en-US" sz="2000" dirty="0" err="1" smtClean="0"/>
              <a:t>Daia</a:t>
            </a:r>
            <a:r>
              <a:rPr lang="en-US" altLang="en-US" sz="2000" dirty="0" smtClean="0"/>
              <a:t>*</a:t>
            </a:r>
            <a:r>
              <a:rPr lang="en-US" altLang="en-US" sz="1600" dirty="0" smtClean="0"/>
              <a:t>(nephew of Galerius)</a:t>
            </a:r>
            <a:r>
              <a:rPr lang="en-US" altLang="en-US" sz="2000" dirty="0" smtClean="0"/>
              <a:t>	</a:t>
            </a:r>
            <a:r>
              <a:rPr lang="en-US" altLang="en-US" sz="2000" dirty="0" err="1" smtClean="0"/>
              <a:t>Licinius</a:t>
            </a:r>
            <a:r>
              <a:rPr lang="en-US" altLang="en-US" sz="2000" dirty="0" smtClean="0"/>
              <a:t>* </a:t>
            </a:r>
            <a:r>
              <a:rPr lang="en-US" altLang="en-US" sz="1600" dirty="0" smtClean="0"/>
              <a:t>after defeating </a:t>
            </a:r>
            <a:r>
              <a:rPr lang="en-US" altLang="en-US" sz="1600" dirty="0" err="1" smtClean="0"/>
              <a:t>Maximinus</a:t>
            </a:r>
            <a:r>
              <a:rPr lang="en-US" altLang="en-US" sz="1600" dirty="0" smtClean="0"/>
              <a:t> </a:t>
            </a:r>
            <a:r>
              <a:rPr lang="en-US" altLang="en-US" sz="1600" dirty="0" err="1" smtClean="0"/>
              <a:t>Daza</a:t>
            </a:r>
            <a:endParaRPr lang="en-US" altLang="en-US" sz="2000" dirty="0" smtClean="0"/>
          </a:p>
          <a:p>
            <a:pPr marL="0" indent="0" eaLnBrk="1" hangingPunct="1">
              <a:spcBef>
                <a:spcPct val="40000"/>
              </a:spcBef>
              <a:buFontTx/>
              <a:buNone/>
              <a:tabLst>
                <a:tab pos="457200" algn="l"/>
                <a:tab pos="4572000" algn="l"/>
              </a:tabLst>
            </a:pPr>
            <a:r>
              <a:rPr lang="en-US" altLang="en-US" sz="2000" dirty="0" smtClean="0"/>
              <a:t>West						</a:t>
            </a:r>
            <a:r>
              <a:rPr lang="en-US" altLang="en-US" sz="2000" dirty="0" err="1" smtClean="0"/>
              <a:t>Maximian</a:t>
            </a:r>
            <a:r>
              <a:rPr lang="en-US" altLang="en-US" sz="2000" dirty="0" smtClean="0"/>
              <a:t> (</a:t>
            </a:r>
            <a:r>
              <a:rPr lang="en-US" altLang="en-US" sz="2000" dirty="0" err="1" smtClean="0"/>
              <a:t>Maximinus</a:t>
            </a:r>
            <a:r>
              <a:rPr lang="en-US" altLang="en-US" sz="2000" dirty="0" smtClean="0"/>
              <a:t> Hercules)*	</a:t>
            </a:r>
            <a:r>
              <a:rPr lang="en-US" altLang="en-US" sz="2000" dirty="0" err="1" smtClean="0"/>
              <a:t>Constantius</a:t>
            </a:r>
            <a:r>
              <a:rPr lang="en-US" altLang="en-US" sz="2000" dirty="0" smtClean="0"/>
              <a:t> </a:t>
            </a:r>
            <a:r>
              <a:rPr lang="en-US" altLang="en-US" sz="2000" dirty="0" err="1" smtClean="0"/>
              <a:t>Clorus</a:t>
            </a:r>
            <a:r>
              <a:rPr lang="en-US" altLang="en-US" sz="2000" dirty="0" smtClean="0"/>
              <a:t>			</a:t>
            </a:r>
            <a:r>
              <a:rPr lang="en-US" altLang="en-US" sz="2000" dirty="0" err="1" smtClean="0"/>
              <a:t>Maxentius</a:t>
            </a:r>
            <a:r>
              <a:rPr lang="en-US" altLang="en-US" sz="2000" dirty="0" smtClean="0"/>
              <a:t> (son of </a:t>
            </a:r>
            <a:r>
              <a:rPr lang="en-US" altLang="en-US" sz="2000" dirty="0" err="1" smtClean="0"/>
              <a:t>Maximian</a:t>
            </a:r>
            <a:r>
              <a:rPr lang="en-US" altLang="en-US" sz="2000" dirty="0" smtClean="0"/>
              <a:t>)*  						</a:t>
            </a:r>
            <a:r>
              <a:rPr lang="en-US" altLang="en-US" sz="2000" b="1" dirty="0" smtClean="0">
                <a:solidFill>
                  <a:srgbClr val="FF3300"/>
                </a:solidFill>
              </a:rPr>
              <a:t>Constantine (The Great) </a:t>
            </a:r>
            <a:r>
              <a:rPr lang="en-US" altLang="en-US" sz="1600" dirty="0" smtClean="0"/>
              <a:t>after defeating </a:t>
            </a:r>
            <a:r>
              <a:rPr lang="en-US" altLang="en-US" sz="1600" dirty="0" err="1" smtClean="0"/>
              <a:t>Maxentius</a:t>
            </a:r>
            <a:endParaRPr lang="en-US" altLang="en-US" sz="1600" dirty="0" smtClean="0"/>
          </a:p>
          <a:p>
            <a:pPr marL="0" indent="0" eaLnBrk="1" hangingPunct="1">
              <a:spcBef>
                <a:spcPct val="40000"/>
              </a:spcBef>
              <a:buFontTx/>
              <a:buNone/>
              <a:tabLst>
                <a:tab pos="457200" algn="l"/>
                <a:tab pos="4572000" algn="l"/>
              </a:tabLst>
            </a:pPr>
            <a:r>
              <a:rPr lang="en-US" altLang="en-US" sz="2000" b="1" u="sng" dirty="0" smtClean="0">
                <a:solidFill>
                  <a:srgbClr val="FF3300"/>
                </a:solidFill>
              </a:rPr>
              <a:t>Constantine (The Great)</a:t>
            </a:r>
            <a:endParaRPr lang="en-US" altLang="en-US" sz="2000" u="sng" dirty="0" smtClean="0"/>
          </a:p>
          <a:p>
            <a:pPr marL="0" indent="0" eaLnBrk="1" hangingPunct="1">
              <a:spcBef>
                <a:spcPct val="40000"/>
              </a:spcBef>
              <a:buFontTx/>
              <a:buNone/>
              <a:tabLst>
                <a:tab pos="457200" algn="l"/>
                <a:tab pos="4572000" algn="l"/>
              </a:tabLst>
            </a:pPr>
            <a:endParaRPr lang="en-US" altLang="en-US" sz="2000" dirty="0" smtClean="0"/>
          </a:p>
          <a:p>
            <a:pPr marL="0" indent="0" eaLnBrk="1" hangingPunct="1">
              <a:spcBef>
                <a:spcPct val="40000"/>
              </a:spcBef>
              <a:buFontTx/>
              <a:buNone/>
              <a:tabLst>
                <a:tab pos="457200" algn="l"/>
                <a:tab pos="4572000" algn="l"/>
              </a:tabLst>
            </a:pPr>
            <a:r>
              <a:rPr lang="en-US" altLang="en-US" sz="2000" b="1" dirty="0" smtClean="0"/>
              <a:t>Declarations of Religious Tolerance</a:t>
            </a:r>
            <a:endParaRPr lang="en-US" altLang="en-US" sz="2000" dirty="0" smtClean="0"/>
          </a:p>
          <a:p>
            <a:pPr marL="0" indent="0" eaLnBrk="1" hangingPunct="1">
              <a:spcBef>
                <a:spcPct val="40000"/>
              </a:spcBef>
              <a:buFontTx/>
              <a:buNone/>
              <a:tabLst>
                <a:tab pos="457200" algn="l"/>
                <a:tab pos="4572000" algn="l"/>
              </a:tabLst>
            </a:pPr>
            <a:r>
              <a:rPr lang="en-US" altLang="en-US" sz="2000" dirty="0" smtClean="0"/>
              <a:t>	</a:t>
            </a:r>
            <a:r>
              <a:rPr lang="en-US" altLang="en-US" sz="2000" b="1" dirty="0" smtClean="0">
                <a:solidFill>
                  <a:srgbClr val="FF3300"/>
                </a:solidFill>
              </a:rPr>
              <a:t>313   by Constantine and </a:t>
            </a:r>
            <a:r>
              <a:rPr lang="en-US" altLang="en-US" sz="2000" b="1" dirty="0" err="1" smtClean="0">
                <a:solidFill>
                  <a:srgbClr val="FF3300"/>
                </a:solidFill>
              </a:rPr>
              <a:t>Licinius</a:t>
            </a:r>
            <a:r>
              <a:rPr lang="en-US" altLang="en-US" sz="2000" b="1" dirty="0" smtClean="0">
                <a:solidFill>
                  <a:srgbClr val="FF3300"/>
                </a:solidFill>
              </a:rPr>
              <a:t>  -  Milan</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 calcmode="lin" valueType="num">
                                      <p:cBhvr additive="base">
                                        <p:cTn id="7" dur="500" fill="hold"/>
                                        <p:tgtEl>
                                          <p:spTgt spid="296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96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699">
                                            <p:txEl>
                                              <p:pRg st="1" end="1"/>
                                            </p:txEl>
                                          </p:spTgt>
                                        </p:tgtEl>
                                        <p:attrNameLst>
                                          <p:attrName>style.visibility</p:attrName>
                                        </p:attrNameLst>
                                      </p:cBhvr>
                                      <p:to>
                                        <p:strVal val="visible"/>
                                      </p:to>
                                    </p:set>
                                    <p:anim calcmode="lin" valueType="num">
                                      <p:cBhvr additive="base">
                                        <p:cTn id="13" dur="500" fill="hold"/>
                                        <p:tgtEl>
                                          <p:spTgt spid="296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96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9699">
                                            <p:txEl>
                                              <p:pRg st="2" end="2"/>
                                            </p:txEl>
                                          </p:spTgt>
                                        </p:tgtEl>
                                        <p:attrNameLst>
                                          <p:attrName>style.visibility</p:attrName>
                                        </p:attrNameLst>
                                      </p:cBhvr>
                                      <p:to>
                                        <p:strVal val="visible"/>
                                      </p:to>
                                    </p:set>
                                    <p:anim calcmode="lin" valueType="num">
                                      <p:cBhvr additive="base">
                                        <p:cTn id="19" dur="500" fill="hold"/>
                                        <p:tgtEl>
                                          <p:spTgt spid="2969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96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9699">
                                            <p:txEl>
                                              <p:pRg st="3" end="3"/>
                                            </p:txEl>
                                          </p:spTgt>
                                        </p:tgtEl>
                                        <p:attrNameLst>
                                          <p:attrName>style.visibility</p:attrName>
                                        </p:attrNameLst>
                                      </p:cBhvr>
                                      <p:to>
                                        <p:strVal val="visible"/>
                                      </p:to>
                                    </p:set>
                                    <p:anim calcmode="lin" valueType="num">
                                      <p:cBhvr additive="base">
                                        <p:cTn id="25" dur="500" fill="hold"/>
                                        <p:tgtEl>
                                          <p:spTgt spid="2969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969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9699">
                                            <p:txEl>
                                              <p:pRg st="4" end="4"/>
                                            </p:txEl>
                                          </p:spTgt>
                                        </p:tgtEl>
                                        <p:attrNameLst>
                                          <p:attrName>style.visibility</p:attrName>
                                        </p:attrNameLst>
                                      </p:cBhvr>
                                      <p:to>
                                        <p:strVal val="visible"/>
                                      </p:to>
                                    </p:set>
                                    <p:anim calcmode="lin" valueType="num">
                                      <p:cBhvr additive="base">
                                        <p:cTn id="31" dur="500" fill="hold"/>
                                        <p:tgtEl>
                                          <p:spTgt spid="2969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969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9699">
                                            <p:txEl>
                                              <p:pRg st="6" end="6"/>
                                            </p:txEl>
                                          </p:spTgt>
                                        </p:tgtEl>
                                        <p:attrNameLst>
                                          <p:attrName>style.visibility</p:attrName>
                                        </p:attrNameLst>
                                      </p:cBhvr>
                                      <p:to>
                                        <p:strVal val="visible"/>
                                      </p:to>
                                    </p:set>
                                    <p:anim calcmode="lin" valueType="num">
                                      <p:cBhvr additive="base">
                                        <p:cTn id="37" dur="500" fill="hold"/>
                                        <p:tgtEl>
                                          <p:spTgt spid="29699">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969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9699">
                                            <p:txEl>
                                              <p:pRg st="7" end="7"/>
                                            </p:txEl>
                                          </p:spTgt>
                                        </p:tgtEl>
                                        <p:attrNameLst>
                                          <p:attrName>style.visibility</p:attrName>
                                        </p:attrNameLst>
                                      </p:cBhvr>
                                      <p:to>
                                        <p:strVal val="visible"/>
                                      </p:to>
                                    </p:set>
                                    <p:anim calcmode="lin" valueType="num">
                                      <p:cBhvr additive="base">
                                        <p:cTn id="43" dur="500" fill="hold"/>
                                        <p:tgtEl>
                                          <p:spTgt spid="29699">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9699">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bldLvl="3"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body" idx="1"/>
          </p:nvPr>
        </p:nvSpPr>
        <p:spPr>
          <a:xfrm>
            <a:off x="228600" y="914400"/>
            <a:ext cx="8661400" cy="5788025"/>
          </a:xfrm>
          <a:noFill/>
          <a:ln/>
          <a:extLst>
            <a:ext uri="{91240B29-F687-4F45-9708-019B960494DF}">
              <a14:hiddenLine xmlns:a14="http://schemas.microsoft.com/office/drawing/2010/main" w="12700">
                <a:solidFill>
                  <a:schemeClr val="tx1"/>
                </a:solidFill>
                <a:miter lim="800000"/>
                <a:headEnd/>
                <a:tailEnd/>
              </a14:hiddenLine>
            </a:ext>
          </a:extLst>
        </p:spPr>
        <p:txBody>
          <a:bodyPr lIns="63398" tIns="25359" rIns="63398" bIns="25359">
            <a:spAutoFit/>
          </a:bodyPr>
          <a:lstStyle/>
          <a:p>
            <a:pPr>
              <a:lnSpc>
                <a:spcPct val="95000"/>
              </a:lnSpc>
              <a:spcBef>
                <a:spcPct val="38000"/>
              </a:spcBef>
              <a:buFontTx/>
              <a:buAutoNum type="arabicPeriod"/>
            </a:pPr>
            <a:r>
              <a:rPr lang="en-US" altLang="en-US" sz="1800" b="1"/>
              <a:t>What is “monasticism”? What are the characteristics of the monastic life?</a:t>
            </a:r>
          </a:p>
          <a:p>
            <a:pPr>
              <a:lnSpc>
                <a:spcPct val="95000"/>
              </a:lnSpc>
              <a:spcBef>
                <a:spcPct val="38000"/>
              </a:spcBef>
              <a:buFontTx/>
              <a:buAutoNum type="arabicPeriod"/>
            </a:pPr>
            <a:endParaRPr lang="en-US" altLang="en-US" sz="1800" b="1"/>
          </a:p>
          <a:p>
            <a:pPr>
              <a:lnSpc>
                <a:spcPct val="95000"/>
              </a:lnSpc>
              <a:spcBef>
                <a:spcPct val="38000"/>
              </a:spcBef>
              <a:buFontTx/>
              <a:buAutoNum type="arabicPeriod"/>
            </a:pPr>
            <a:endParaRPr lang="en-US" altLang="en-US" sz="1800" b="1"/>
          </a:p>
          <a:p>
            <a:pPr>
              <a:lnSpc>
                <a:spcPct val="95000"/>
              </a:lnSpc>
              <a:spcBef>
                <a:spcPct val="38000"/>
              </a:spcBef>
              <a:buFontTx/>
              <a:buAutoNum type="arabicPeriod"/>
            </a:pPr>
            <a:endParaRPr lang="en-US" altLang="en-US" sz="1800" b="1"/>
          </a:p>
          <a:p>
            <a:pPr>
              <a:lnSpc>
                <a:spcPct val="95000"/>
              </a:lnSpc>
              <a:spcBef>
                <a:spcPct val="38000"/>
              </a:spcBef>
              <a:buFontTx/>
              <a:buAutoNum type="arabicPeriod"/>
            </a:pPr>
            <a:endParaRPr lang="en-US" altLang="en-US" sz="1800" b="1"/>
          </a:p>
          <a:p>
            <a:pPr>
              <a:lnSpc>
                <a:spcPct val="95000"/>
              </a:lnSpc>
              <a:spcBef>
                <a:spcPct val="38000"/>
              </a:spcBef>
              <a:buFontTx/>
              <a:buAutoNum type="arabicPeriod"/>
            </a:pPr>
            <a:r>
              <a:rPr lang="en-US" altLang="en-US" sz="1800" b="1"/>
              <a:t>Give an example that shows the Biblical origin of the monastic life.</a:t>
            </a:r>
          </a:p>
          <a:p>
            <a:pPr>
              <a:lnSpc>
                <a:spcPct val="95000"/>
              </a:lnSpc>
              <a:spcBef>
                <a:spcPct val="38000"/>
              </a:spcBef>
              <a:buFontTx/>
              <a:buAutoNum type="arabicPeriod"/>
            </a:pPr>
            <a:endParaRPr lang="en-US" altLang="en-US" sz="1800" b="1"/>
          </a:p>
          <a:p>
            <a:pPr>
              <a:lnSpc>
                <a:spcPct val="95000"/>
              </a:lnSpc>
              <a:spcBef>
                <a:spcPct val="38000"/>
              </a:spcBef>
              <a:buFontTx/>
              <a:buAutoNum type="arabicPeriod"/>
            </a:pPr>
            <a:endParaRPr lang="en-US" altLang="en-US" sz="1800" b="1"/>
          </a:p>
          <a:p>
            <a:pPr>
              <a:lnSpc>
                <a:spcPct val="95000"/>
              </a:lnSpc>
              <a:spcBef>
                <a:spcPct val="38000"/>
              </a:spcBef>
              <a:buFontTx/>
              <a:buAutoNum type="arabicPeriod"/>
            </a:pPr>
            <a:endParaRPr lang="en-US" altLang="en-US" sz="1800" b="1"/>
          </a:p>
          <a:p>
            <a:pPr>
              <a:lnSpc>
                <a:spcPct val="95000"/>
              </a:lnSpc>
              <a:spcBef>
                <a:spcPct val="38000"/>
              </a:spcBef>
              <a:buFontTx/>
              <a:buAutoNum type="arabicPeriod"/>
            </a:pPr>
            <a:endParaRPr lang="en-US" altLang="en-US" sz="1800" b="1"/>
          </a:p>
          <a:p>
            <a:pPr>
              <a:lnSpc>
                <a:spcPct val="95000"/>
              </a:lnSpc>
              <a:spcBef>
                <a:spcPct val="38000"/>
              </a:spcBef>
              <a:buFontTx/>
              <a:buAutoNum type="arabicPeriod"/>
            </a:pPr>
            <a:endParaRPr lang="en-US" altLang="en-US" sz="1800" b="1"/>
          </a:p>
          <a:p>
            <a:pPr>
              <a:lnSpc>
                <a:spcPct val="95000"/>
              </a:lnSpc>
              <a:spcBef>
                <a:spcPct val="38000"/>
              </a:spcBef>
              <a:buFontTx/>
              <a:buAutoNum type="arabicPeriod"/>
            </a:pPr>
            <a:endParaRPr lang="en-US" altLang="en-US" sz="1800" b="1"/>
          </a:p>
          <a:p>
            <a:pPr>
              <a:lnSpc>
                <a:spcPct val="95000"/>
              </a:lnSpc>
              <a:spcBef>
                <a:spcPct val="38000"/>
              </a:spcBef>
              <a:buFontTx/>
              <a:buAutoNum type="arabicPeriod"/>
            </a:pPr>
            <a:r>
              <a:rPr lang="en-US" altLang="en-US" sz="1800" b="1"/>
              <a:t>What are the forms of monasticism and who was the leader of each?</a:t>
            </a:r>
          </a:p>
          <a:p>
            <a:pPr>
              <a:lnSpc>
                <a:spcPct val="95000"/>
              </a:lnSpc>
              <a:spcBef>
                <a:spcPct val="38000"/>
              </a:spcBef>
              <a:buFontTx/>
              <a:buAutoNum type="arabicPeriod"/>
            </a:pPr>
            <a:endParaRPr lang="en-US" altLang="en-US" sz="1800" b="1"/>
          </a:p>
          <a:p>
            <a:pPr>
              <a:lnSpc>
                <a:spcPct val="95000"/>
              </a:lnSpc>
              <a:spcBef>
                <a:spcPct val="38000"/>
              </a:spcBef>
              <a:buFontTx/>
              <a:buAutoNum type="arabicPeriod"/>
            </a:pPr>
            <a:endParaRPr lang="en-US" altLang="en-US" sz="1800" b="1"/>
          </a:p>
          <a:p>
            <a:pPr>
              <a:lnSpc>
                <a:spcPct val="95000"/>
              </a:lnSpc>
              <a:spcBef>
                <a:spcPct val="38000"/>
              </a:spcBef>
              <a:buFontTx/>
              <a:buAutoNum type="arabicPeriod"/>
            </a:pPr>
            <a:endParaRPr lang="en-US" altLang="en-US" sz="1800" b="1"/>
          </a:p>
        </p:txBody>
      </p:sp>
      <p:sp>
        <p:nvSpPr>
          <p:cNvPr id="41987" name="Rectangle 3"/>
          <p:cNvSpPr>
            <a:spLocks noChangeArrowheads="1"/>
          </p:cNvSpPr>
          <p:nvPr/>
        </p:nvSpPr>
        <p:spPr bwMode="auto">
          <a:xfrm>
            <a:off x="2438400" y="76200"/>
            <a:ext cx="3275013" cy="782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3398" tIns="25359" rIns="63398" bIns="25359">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marL="457200" fontAlgn="base">
              <a:spcBef>
                <a:spcPct val="0"/>
              </a:spcBef>
              <a:spcAft>
                <a:spcPct val="0"/>
              </a:spcAft>
              <a:defRPr sz="2400">
                <a:solidFill>
                  <a:schemeClr val="tx1"/>
                </a:solidFill>
                <a:latin typeface="Times New Roman" pitchFamily="18" charset="0"/>
              </a:defRPr>
            </a:lvl6pPr>
            <a:lvl7pPr marL="914400" fontAlgn="base">
              <a:spcBef>
                <a:spcPct val="0"/>
              </a:spcBef>
              <a:spcAft>
                <a:spcPct val="0"/>
              </a:spcAft>
              <a:defRPr sz="2400">
                <a:solidFill>
                  <a:schemeClr val="tx1"/>
                </a:solidFill>
                <a:latin typeface="Times New Roman" pitchFamily="18" charset="0"/>
              </a:defRPr>
            </a:lvl7pPr>
            <a:lvl8pPr marL="1371600" fontAlgn="base">
              <a:spcBef>
                <a:spcPct val="0"/>
              </a:spcBef>
              <a:spcAft>
                <a:spcPct val="0"/>
              </a:spcAft>
              <a:defRPr sz="2400">
                <a:solidFill>
                  <a:schemeClr val="tx1"/>
                </a:solidFill>
                <a:latin typeface="Times New Roman" pitchFamily="18" charset="0"/>
              </a:defRPr>
            </a:lvl8pPr>
            <a:lvl9pPr marL="1828800" fontAlgn="base">
              <a:spcBef>
                <a:spcPct val="0"/>
              </a:spcBef>
              <a:spcAft>
                <a:spcPct val="0"/>
              </a:spcAft>
              <a:defRPr sz="2400">
                <a:solidFill>
                  <a:schemeClr val="tx1"/>
                </a:solidFill>
                <a:latin typeface="Times New Roman" pitchFamily="18" charset="0"/>
              </a:defRPr>
            </a:lvl9pPr>
          </a:lstStyle>
          <a:p>
            <a:r>
              <a:rPr lang="en-US" altLang="en-US" sz="4800">
                <a:solidFill>
                  <a:srgbClr val="FF0000"/>
                </a:solidFill>
                <a:effectLst>
                  <a:outerShdw blurRad="38100" dist="38100" dir="2700000" algn="tl">
                    <a:srgbClr val="C0C0C0"/>
                  </a:outerShdw>
                </a:effectLst>
              </a:rPr>
              <a:t>Monasticism</a:t>
            </a:r>
          </a:p>
        </p:txBody>
      </p:sp>
      <p:sp>
        <p:nvSpPr>
          <p:cNvPr id="41988" name="Rectangle 4"/>
          <p:cNvSpPr>
            <a:spLocks noChangeArrowheads="1"/>
          </p:cNvSpPr>
          <p:nvPr/>
        </p:nvSpPr>
        <p:spPr bwMode="auto">
          <a:xfrm>
            <a:off x="381000" y="1295400"/>
            <a:ext cx="8432800" cy="1025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27432" tIns="25359" rIns="27432" bIns="25359">
            <a:spAutoFit/>
          </a:bodyPr>
          <a:lstStyle>
            <a:lvl1pPr>
              <a:tabLst>
                <a:tab pos="223838" algn="l"/>
              </a:tabLst>
              <a:defRPr sz="2400">
                <a:solidFill>
                  <a:schemeClr val="tx1"/>
                </a:solidFill>
                <a:latin typeface="Times New Roman" pitchFamily="18" charset="0"/>
              </a:defRPr>
            </a:lvl1pPr>
            <a:lvl2pPr marL="1092200" indent="-457200">
              <a:tabLst>
                <a:tab pos="223838" algn="l"/>
              </a:tabLst>
              <a:defRPr sz="2400">
                <a:solidFill>
                  <a:schemeClr val="tx1"/>
                </a:solidFill>
                <a:latin typeface="Times New Roman" pitchFamily="18" charset="0"/>
              </a:defRPr>
            </a:lvl2pPr>
            <a:lvl3pPr marL="1587500" indent="-381000">
              <a:tabLst>
                <a:tab pos="223838" algn="l"/>
              </a:tabLst>
              <a:defRPr sz="2400">
                <a:solidFill>
                  <a:schemeClr val="tx1"/>
                </a:solidFill>
                <a:latin typeface="Times New Roman" pitchFamily="18" charset="0"/>
              </a:defRPr>
            </a:lvl3pPr>
            <a:lvl4pPr marL="2044700" indent="-342900">
              <a:tabLst>
                <a:tab pos="223838" algn="l"/>
              </a:tabLst>
              <a:defRPr sz="2400">
                <a:solidFill>
                  <a:schemeClr val="tx1"/>
                </a:solidFill>
                <a:latin typeface="Times New Roman" pitchFamily="18" charset="0"/>
              </a:defRPr>
            </a:lvl4pPr>
            <a:lvl5pPr marL="2501900" indent="-342900">
              <a:tabLst>
                <a:tab pos="223838" algn="l"/>
              </a:tabLst>
              <a:defRPr sz="2400">
                <a:solidFill>
                  <a:schemeClr val="tx1"/>
                </a:solidFill>
                <a:latin typeface="Times New Roman" pitchFamily="18" charset="0"/>
              </a:defRPr>
            </a:lvl5pPr>
            <a:lvl6pPr marL="2959100" indent="-342900" fontAlgn="base">
              <a:spcBef>
                <a:spcPct val="0"/>
              </a:spcBef>
              <a:spcAft>
                <a:spcPct val="0"/>
              </a:spcAft>
              <a:tabLst>
                <a:tab pos="223838" algn="l"/>
              </a:tabLst>
              <a:defRPr sz="2400">
                <a:solidFill>
                  <a:schemeClr val="tx1"/>
                </a:solidFill>
                <a:latin typeface="Times New Roman" pitchFamily="18" charset="0"/>
              </a:defRPr>
            </a:lvl6pPr>
            <a:lvl7pPr marL="3416300" indent="-342900" fontAlgn="base">
              <a:spcBef>
                <a:spcPct val="0"/>
              </a:spcBef>
              <a:spcAft>
                <a:spcPct val="0"/>
              </a:spcAft>
              <a:tabLst>
                <a:tab pos="223838" algn="l"/>
              </a:tabLst>
              <a:defRPr sz="2400">
                <a:solidFill>
                  <a:schemeClr val="tx1"/>
                </a:solidFill>
                <a:latin typeface="Times New Roman" pitchFamily="18" charset="0"/>
              </a:defRPr>
            </a:lvl7pPr>
            <a:lvl8pPr marL="3873500" indent="-342900" fontAlgn="base">
              <a:spcBef>
                <a:spcPct val="0"/>
              </a:spcBef>
              <a:spcAft>
                <a:spcPct val="0"/>
              </a:spcAft>
              <a:tabLst>
                <a:tab pos="223838" algn="l"/>
              </a:tabLst>
              <a:defRPr sz="2400">
                <a:solidFill>
                  <a:schemeClr val="tx1"/>
                </a:solidFill>
                <a:latin typeface="Times New Roman" pitchFamily="18" charset="0"/>
              </a:defRPr>
            </a:lvl8pPr>
            <a:lvl9pPr marL="4330700" indent="-342900" fontAlgn="base">
              <a:spcBef>
                <a:spcPct val="0"/>
              </a:spcBef>
              <a:spcAft>
                <a:spcPct val="0"/>
              </a:spcAft>
              <a:tabLst>
                <a:tab pos="223838" algn="l"/>
              </a:tabLst>
              <a:defRPr sz="2400">
                <a:solidFill>
                  <a:schemeClr val="tx1"/>
                </a:solidFill>
                <a:latin typeface="Times New Roman" pitchFamily="18" charset="0"/>
              </a:defRPr>
            </a:lvl9pPr>
          </a:lstStyle>
          <a:p>
            <a:pPr>
              <a:spcBef>
                <a:spcPct val="20000"/>
              </a:spcBef>
            </a:pPr>
            <a:r>
              <a:rPr lang="en-US" altLang="en-US" sz="2000">
                <a:solidFill>
                  <a:srgbClr val="3333CC"/>
                </a:solidFill>
              </a:rPr>
              <a:t>Chosen life of poverty, solitude, and abstinence.</a:t>
            </a:r>
          </a:p>
          <a:p>
            <a:pPr>
              <a:spcBef>
                <a:spcPct val="20000"/>
              </a:spcBef>
            </a:pPr>
            <a:r>
              <a:rPr lang="en-US" altLang="en-US" sz="2000">
                <a:solidFill>
                  <a:srgbClr val="00CC99"/>
                </a:solidFill>
              </a:rPr>
              <a:t>Renouncement of social life and comfort for solitude, self-mortification, &amp; religious devotion; leading a very austere (rigidly abstinent) and self-denying life.</a:t>
            </a:r>
          </a:p>
        </p:txBody>
      </p:sp>
      <p:sp>
        <p:nvSpPr>
          <p:cNvPr id="41989" name="Rectangle 5"/>
          <p:cNvSpPr>
            <a:spLocks noChangeArrowheads="1"/>
          </p:cNvSpPr>
          <p:nvPr/>
        </p:nvSpPr>
        <p:spPr bwMode="auto">
          <a:xfrm>
            <a:off x="228600" y="3200400"/>
            <a:ext cx="8686800" cy="1795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3398" tIns="25359" rIns="63398" bIns="25359">
            <a:spAutoFit/>
          </a:bodyPr>
          <a:lstStyle>
            <a:lvl1pPr marL="1206500" indent="-1206500">
              <a:spcBef>
                <a:spcPct val="20000"/>
              </a:spcBef>
              <a:buChar char="•"/>
              <a:defRPr sz="3200">
                <a:solidFill>
                  <a:schemeClr val="tx1"/>
                </a:solidFill>
                <a:latin typeface="Times New Roman" pitchFamily="18" charset="0"/>
              </a:defRPr>
            </a:lvl1pPr>
            <a:lvl2pPr marL="1714500" indent="-342900">
              <a:spcBef>
                <a:spcPct val="20000"/>
              </a:spcBef>
              <a:buChar char="–"/>
              <a:defRPr sz="2800">
                <a:solidFill>
                  <a:schemeClr val="tx1"/>
                </a:solidFill>
                <a:latin typeface="Times New Roman" pitchFamily="18" charset="0"/>
              </a:defRPr>
            </a:lvl2pPr>
            <a:lvl3pPr marL="2070100" indent="-241300">
              <a:spcBef>
                <a:spcPct val="20000"/>
              </a:spcBef>
              <a:buChar char="•"/>
              <a:defRPr sz="2400">
                <a:solidFill>
                  <a:schemeClr val="tx1"/>
                </a:solidFill>
                <a:latin typeface="Times New Roman" pitchFamily="18" charset="0"/>
              </a:defRPr>
            </a:lvl3pPr>
            <a:lvl4pPr marL="2425700" indent="-241300">
              <a:spcBef>
                <a:spcPct val="20000"/>
              </a:spcBef>
              <a:buChar char="–"/>
              <a:defRPr sz="2000">
                <a:solidFill>
                  <a:schemeClr val="tx1"/>
                </a:solidFill>
                <a:latin typeface="Times New Roman" pitchFamily="18" charset="0"/>
              </a:defRPr>
            </a:lvl4pPr>
            <a:lvl5pPr marL="2781300" indent="-241300">
              <a:spcBef>
                <a:spcPct val="20000"/>
              </a:spcBef>
              <a:buChar char="»"/>
              <a:defRPr sz="2000">
                <a:solidFill>
                  <a:schemeClr val="tx1"/>
                </a:solidFill>
                <a:latin typeface="Times New Roman" pitchFamily="18" charset="0"/>
              </a:defRPr>
            </a:lvl5pPr>
            <a:lvl6pPr marL="3238500" indent="-241300" fontAlgn="base">
              <a:spcBef>
                <a:spcPct val="20000"/>
              </a:spcBef>
              <a:spcAft>
                <a:spcPct val="0"/>
              </a:spcAft>
              <a:buChar char="»"/>
              <a:defRPr sz="2000">
                <a:solidFill>
                  <a:schemeClr val="tx1"/>
                </a:solidFill>
                <a:latin typeface="Times New Roman" pitchFamily="18" charset="0"/>
              </a:defRPr>
            </a:lvl6pPr>
            <a:lvl7pPr marL="3695700" indent="-241300" fontAlgn="base">
              <a:spcBef>
                <a:spcPct val="20000"/>
              </a:spcBef>
              <a:spcAft>
                <a:spcPct val="0"/>
              </a:spcAft>
              <a:buChar char="»"/>
              <a:defRPr sz="2000">
                <a:solidFill>
                  <a:schemeClr val="tx1"/>
                </a:solidFill>
                <a:latin typeface="Times New Roman" pitchFamily="18" charset="0"/>
              </a:defRPr>
            </a:lvl7pPr>
            <a:lvl8pPr marL="4152900" indent="-241300" fontAlgn="base">
              <a:spcBef>
                <a:spcPct val="20000"/>
              </a:spcBef>
              <a:spcAft>
                <a:spcPct val="0"/>
              </a:spcAft>
              <a:buChar char="»"/>
              <a:defRPr sz="2000">
                <a:solidFill>
                  <a:schemeClr val="tx1"/>
                </a:solidFill>
                <a:latin typeface="Times New Roman" pitchFamily="18" charset="0"/>
              </a:defRPr>
            </a:lvl8pPr>
            <a:lvl9pPr marL="4610100" indent="-241300" fontAlgn="base">
              <a:spcBef>
                <a:spcPct val="20000"/>
              </a:spcBef>
              <a:spcAft>
                <a:spcPct val="0"/>
              </a:spcAft>
              <a:buChar char="»"/>
              <a:defRPr sz="2000">
                <a:solidFill>
                  <a:schemeClr val="tx1"/>
                </a:solidFill>
                <a:latin typeface="Times New Roman" pitchFamily="18" charset="0"/>
              </a:defRPr>
            </a:lvl9pPr>
          </a:lstStyle>
          <a:p>
            <a:pPr>
              <a:lnSpc>
                <a:spcPct val="85000"/>
              </a:lnSpc>
              <a:buFontTx/>
              <a:buNone/>
            </a:pPr>
            <a:r>
              <a:rPr lang="en-US" altLang="en-US" sz="1800" b="1">
                <a:solidFill>
                  <a:srgbClr val="FF3300"/>
                </a:solidFill>
              </a:rPr>
              <a:t>MAT 16:26	"For what profit is it to a man if he gains the whole world, and loses his own soul? Or what will a man give in exchange for his soul?</a:t>
            </a:r>
          </a:p>
          <a:p>
            <a:pPr>
              <a:lnSpc>
                <a:spcPct val="85000"/>
              </a:lnSpc>
              <a:buFontTx/>
              <a:buNone/>
            </a:pPr>
            <a:r>
              <a:rPr lang="en-US" altLang="en-US" sz="1800" b="1">
                <a:solidFill>
                  <a:srgbClr val="33CC33"/>
                </a:solidFill>
              </a:rPr>
              <a:t>LUK 18:22	So when Jesus heard these things, He said to him, "You still lack one thing. Sell all that you have and distribute to the poor, and you will have treasure in heaven; and come, follow Me."</a:t>
            </a:r>
          </a:p>
          <a:p>
            <a:pPr>
              <a:lnSpc>
                <a:spcPct val="85000"/>
              </a:lnSpc>
              <a:buFontTx/>
              <a:buNone/>
            </a:pPr>
            <a:r>
              <a:rPr lang="en-US" altLang="en-US" sz="1800" b="1">
                <a:solidFill>
                  <a:srgbClr val="3366FF"/>
                </a:solidFill>
              </a:rPr>
              <a:t>MAT 25:1	"Then the kingdom of heaven shall be likened to ten virgins who took their lamps and went out to meet the bridegroom.</a:t>
            </a:r>
          </a:p>
        </p:txBody>
      </p:sp>
      <p:sp>
        <p:nvSpPr>
          <p:cNvPr id="41990" name="Rectangle 6"/>
          <p:cNvSpPr>
            <a:spLocks noChangeArrowheads="1"/>
          </p:cNvSpPr>
          <p:nvPr/>
        </p:nvSpPr>
        <p:spPr bwMode="auto">
          <a:xfrm>
            <a:off x="165100" y="5638800"/>
            <a:ext cx="8826500" cy="995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27432" tIns="25359" rIns="27432" bIns="25359">
            <a:spAutoFit/>
          </a:bodyPr>
          <a:lstStyle>
            <a:lvl1pPr marL="292100" indent="-292100">
              <a:spcBef>
                <a:spcPct val="20000"/>
              </a:spcBef>
              <a:buChar char="•"/>
              <a:tabLst>
                <a:tab pos="292100" algn="l"/>
              </a:tabLst>
              <a:defRPr sz="3200">
                <a:solidFill>
                  <a:schemeClr val="tx1"/>
                </a:solidFill>
                <a:latin typeface="Times New Roman" pitchFamily="18" charset="0"/>
              </a:defRPr>
            </a:lvl1pPr>
            <a:lvl2pPr marL="1219200" indent="-533400">
              <a:spcBef>
                <a:spcPct val="20000"/>
              </a:spcBef>
              <a:buChar char="–"/>
              <a:tabLst>
                <a:tab pos="292100" algn="l"/>
              </a:tabLst>
              <a:defRPr sz="2800">
                <a:solidFill>
                  <a:schemeClr val="tx1"/>
                </a:solidFill>
                <a:latin typeface="Times New Roman" pitchFamily="18" charset="0"/>
              </a:defRPr>
            </a:lvl2pPr>
            <a:lvl3pPr marL="1790700" indent="-457200">
              <a:spcBef>
                <a:spcPct val="20000"/>
              </a:spcBef>
              <a:buChar char="•"/>
              <a:tabLst>
                <a:tab pos="292100" algn="l"/>
              </a:tabLst>
              <a:defRPr sz="2400">
                <a:solidFill>
                  <a:schemeClr val="tx1"/>
                </a:solidFill>
                <a:latin typeface="Times New Roman" pitchFamily="18" charset="0"/>
              </a:defRPr>
            </a:lvl3pPr>
            <a:lvl4pPr marL="2286000" indent="-381000">
              <a:spcBef>
                <a:spcPct val="20000"/>
              </a:spcBef>
              <a:buChar char="–"/>
              <a:tabLst>
                <a:tab pos="292100" algn="l"/>
              </a:tabLst>
              <a:defRPr sz="2000">
                <a:solidFill>
                  <a:schemeClr val="tx1"/>
                </a:solidFill>
                <a:latin typeface="Times New Roman" pitchFamily="18" charset="0"/>
              </a:defRPr>
            </a:lvl4pPr>
            <a:lvl5pPr marL="2781300" indent="-381000">
              <a:spcBef>
                <a:spcPct val="20000"/>
              </a:spcBef>
              <a:buChar char="»"/>
              <a:tabLst>
                <a:tab pos="292100" algn="l"/>
              </a:tabLst>
              <a:defRPr sz="2000">
                <a:solidFill>
                  <a:schemeClr val="tx1"/>
                </a:solidFill>
                <a:latin typeface="Times New Roman" pitchFamily="18" charset="0"/>
              </a:defRPr>
            </a:lvl5pPr>
            <a:lvl6pPr marL="3238500" indent="-381000" fontAlgn="base">
              <a:spcBef>
                <a:spcPct val="20000"/>
              </a:spcBef>
              <a:spcAft>
                <a:spcPct val="0"/>
              </a:spcAft>
              <a:buChar char="»"/>
              <a:tabLst>
                <a:tab pos="292100" algn="l"/>
              </a:tabLst>
              <a:defRPr sz="2000">
                <a:solidFill>
                  <a:schemeClr val="tx1"/>
                </a:solidFill>
                <a:latin typeface="Times New Roman" pitchFamily="18" charset="0"/>
              </a:defRPr>
            </a:lvl6pPr>
            <a:lvl7pPr marL="3695700" indent="-381000" fontAlgn="base">
              <a:spcBef>
                <a:spcPct val="20000"/>
              </a:spcBef>
              <a:spcAft>
                <a:spcPct val="0"/>
              </a:spcAft>
              <a:buChar char="»"/>
              <a:tabLst>
                <a:tab pos="292100" algn="l"/>
              </a:tabLst>
              <a:defRPr sz="2000">
                <a:solidFill>
                  <a:schemeClr val="tx1"/>
                </a:solidFill>
                <a:latin typeface="Times New Roman" pitchFamily="18" charset="0"/>
              </a:defRPr>
            </a:lvl7pPr>
            <a:lvl8pPr marL="4152900" indent="-381000" fontAlgn="base">
              <a:spcBef>
                <a:spcPct val="20000"/>
              </a:spcBef>
              <a:spcAft>
                <a:spcPct val="0"/>
              </a:spcAft>
              <a:buChar char="»"/>
              <a:tabLst>
                <a:tab pos="292100" algn="l"/>
              </a:tabLst>
              <a:defRPr sz="2000">
                <a:solidFill>
                  <a:schemeClr val="tx1"/>
                </a:solidFill>
                <a:latin typeface="Times New Roman" pitchFamily="18" charset="0"/>
              </a:defRPr>
            </a:lvl8pPr>
            <a:lvl9pPr marL="4610100" indent="-381000" fontAlgn="base">
              <a:spcBef>
                <a:spcPct val="20000"/>
              </a:spcBef>
              <a:spcAft>
                <a:spcPct val="0"/>
              </a:spcAft>
              <a:buChar char="»"/>
              <a:tabLst>
                <a:tab pos="292100" algn="l"/>
              </a:tabLst>
              <a:defRPr sz="2000">
                <a:solidFill>
                  <a:schemeClr val="tx1"/>
                </a:solidFill>
                <a:latin typeface="Times New Roman" pitchFamily="18" charset="0"/>
              </a:defRPr>
            </a:lvl9pPr>
          </a:lstStyle>
          <a:p>
            <a:pPr>
              <a:lnSpc>
                <a:spcPct val="90000"/>
              </a:lnSpc>
            </a:pPr>
            <a:r>
              <a:rPr lang="en-US" altLang="en-US" sz="2000" b="1">
                <a:solidFill>
                  <a:srgbClr val="000000"/>
                </a:solidFill>
              </a:rPr>
              <a:t>Anchoritic / Eremitic</a:t>
            </a:r>
            <a:r>
              <a:rPr lang="en-US" altLang="en-US" sz="2000">
                <a:solidFill>
                  <a:srgbClr val="000000"/>
                </a:solidFill>
              </a:rPr>
              <a:t> – St. Paul of Thebes, St. Mary of Egypt</a:t>
            </a:r>
          </a:p>
          <a:p>
            <a:pPr>
              <a:lnSpc>
                <a:spcPct val="90000"/>
              </a:lnSpc>
            </a:pPr>
            <a:r>
              <a:rPr lang="en-US" altLang="en-US" sz="2000" b="1">
                <a:solidFill>
                  <a:srgbClr val="000000"/>
                </a:solidFill>
              </a:rPr>
              <a:t>Communal </a:t>
            </a:r>
            <a:r>
              <a:rPr lang="en-US" altLang="en-US" sz="2000">
                <a:solidFill>
                  <a:srgbClr val="000000"/>
                </a:solidFill>
              </a:rPr>
              <a:t>– St. Anthony: Eastern Desert; St. Amoun: Nitria; St. Macarius: Scetis</a:t>
            </a:r>
          </a:p>
          <a:p>
            <a:pPr>
              <a:lnSpc>
                <a:spcPct val="90000"/>
              </a:lnSpc>
            </a:pPr>
            <a:r>
              <a:rPr lang="en-US" altLang="en-US" sz="2000" b="1">
                <a:solidFill>
                  <a:srgbClr val="000000"/>
                </a:solidFill>
              </a:rPr>
              <a:t>Cenobitic </a:t>
            </a:r>
            <a:r>
              <a:rPr lang="en-US" altLang="en-US" sz="2000">
                <a:solidFill>
                  <a:srgbClr val="000000"/>
                </a:solidFill>
              </a:rPr>
              <a:t>– St. Pachomius in Upper (Southern) Egypt</a:t>
            </a:r>
          </a:p>
        </p:txBody>
      </p:sp>
    </p:spTree>
    <p:extLst>
      <p:ext uri="{BB962C8B-B14F-4D97-AF65-F5344CB8AC3E}">
        <p14:creationId xmlns:p14="http://schemas.microsoft.com/office/powerpoint/2010/main" val="187579959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1988"/>
                                        </p:tgtEl>
                                        <p:attrNameLst>
                                          <p:attrName>style.visibility</p:attrName>
                                        </p:attrNameLst>
                                      </p:cBhvr>
                                      <p:to>
                                        <p:strVal val="visible"/>
                                      </p:to>
                                    </p:set>
                                    <p:animEffect transition="in" filter="blinds(horizontal)">
                                      <p:cBhvr>
                                        <p:cTn id="7" dur="500"/>
                                        <p:tgtEl>
                                          <p:spTgt spid="419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1989"/>
                                        </p:tgtEl>
                                        <p:attrNameLst>
                                          <p:attrName>style.visibility</p:attrName>
                                        </p:attrNameLst>
                                      </p:cBhvr>
                                      <p:to>
                                        <p:strVal val="visible"/>
                                      </p:to>
                                    </p:set>
                                    <p:animEffect transition="in" filter="blinds(horizontal)">
                                      <p:cBhvr>
                                        <p:cTn id="12" dur="500"/>
                                        <p:tgtEl>
                                          <p:spTgt spid="4198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1990"/>
                                        </p:tgtEl>
                                        <p:attrNameLst>
                                          <p:attrName>style.visibility</p:attrName>
                                        </p:attrNameLst>
                                      </p:cBhvr>
                                      <p:to>
                                        <p:strVal val="visible"/>
                                      </p:to>
                                    </p:set>
                                    <p:animEffect transition="in" filter="blinds(horizontal)">
                                      <p:cBhvr>
                                        <p:cTn id="17" dur="500"/>
                                        <p:tgtEl>
                                          <p:spTgt spid="419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p:bldP spid="41989" grpId="0"/>
      <p:bldP spid="4199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30187" y="131762"/>
            <a:ext cx="3275013" cy="782638"/>
          </a:xfrm>
          <a:noFill/>
          <a:ln/>
          <a:extLst>
            <a:ext uri="{91240B29-F687-4F45-9708-019B960494DF}">
              <a14:hiddenLine xmlns:a14="http://schemas.microsoft.com/office/drawing/2010/main" w="12700">
                <a:solidFill>
                  <a:schemeClr val="tx1"/>
                </a:solidFill>
                <a:miter lim="800000"/>
                <a:headEnd/>
                <a:tailEnd/>
              </a14:hiddenLine>
            </a:ext>
          </a:extLst>
        </p:spPr>
        <p:txBody>
          <a:bodyPr wrap="none" lIns="63398" tIns="25359" rIns="63398" bIns="25359" anchor="t">
            <a:spAutoFit/>
          </a:bodyPr>
          <a:lstStyle/>
          <a:p>
            <a:pPr algn="l"/>
            <a:r>
              <a:rPr lang="en-US" altLang="en-US" sz="4800" dirty="0">
                <a:solidFill>
                  <a:srgbClr val="FF0000"/>
                </a:solidFill>
                <a:effectLst>
                  <a:outerShdw blurRad="38100" dist="38100" dir="2700000" algn="tl">
                    <a:srgbClr val="C0C0C0"/>
                  </a:outerShdw>
                </a:effectLst>
              </a:rPr>
              <a:t>Monasticism</a:t>
            </a:r>
          </a:p>
        </p:txBody>
      </p:sp>
      <p:sp>
        <p:nvSpPr>
          <p:cNvPr id="8195" name="Rectangle 3"/>
          <p:cNvSpPr>
            <a:spLocks noGrp="1" noChangeArrowheads="1"/>
          </p:cNvSpPr>
          <p:nvPr>
            <p:ph type="body" idx="1"/>
          </p:nvPr>
        </p:nvSpPr>
        <p:spPr>
          <a:xfrm>
            <a:off x="158750" y="1079404"/>
            <a:ext cx="8826500" cy="4483196"/>
          </a:xfrm>
          <a:noFill/>
          <a:ln/>
          <a:extLst>
            <a:ext uri="{91240B29-F687-4F45-9708-019B960494DF}">
              <a14:hiddenLine xmlns:a14="http://schemas.microsoft.com/office/drawing/2010/main" w="12700">
                <a:solidFill>
                  <a:schemeClr val="tx1"/>
                </a:solidFill>
                <a:miter lim="800000"/>
                <a:headEnd/>
                <a:tailEnd/>
              </a14:hiddenLine>
            </a:ext>
          </a:extLst>
        </p:spPr>
        <p:txBody>
          <a:bodyPr lIns="27432" tIns="25359" rIns="27432" bIns="25359">
            <a:spAutoFit/>
          </a:bodyPr>
          <a:lstStyle/>
          <a:p>
            <a:pPr marL="292100" indent="-292100">
              <a:lnSpc>
                <a:spcPct val="90000"/>
              </a:lnSpc>
              <a:buFontTx/>
              <a:buNone/>
              <a:tabLst>
                <a:tab pos="292100" algn="l"/>
              </a:tabLst>
            </a:pPr>
            <a:r>
              <a:rPr lang="en-US" altLang="en-US" sz="2000" b="1" dirty="0"/>
              <a:t>The Coptic Church </a:t>
            </a:r>
            <a:r>
              <a:rPr lang="en-US" altLang="en-US" sz="2000" b="1" dirty="0" smtClean="0"/>
              <a:t>offered </a:t>
            </a:r>
            <a:r>
              <a:rPr lang="en-US" altLang="en-US" sz="2000" b="1" dirty="0"/>
              <a:t>the world several forms of monasticism</a:t>
            </a:r>
          </a:p>
          <a:p>
            <a:pPr marL="292100" indent="-292100">
              <a:lnSpc>
                <a:spcPct val="90000"/>
              </a:lnSpc>
              <a:buFontTx/>
              <a:buNone/>
              <a:tabLst>
                <a:tab pos="292100" algn="l"/>
              </a:tabLst>
            </a:pPr>
            <a:endParaRPr lang="en-US" altLang="en-US" sz="2000" b="1" dirty="0"/>
          </a:p>
          <a:p>
            <a:pPr marL="292100" indent="-292100">
              <a:lnSpc>
                <a:spcPct val="90000"/>
              </a:lnSpc>
              <a:tabLst>
                <a:tab pos="292100" algn="l"/>
              </a:tabLst>
            </a:pPr>
            <a:r>
              <a:rPr lang="en-US" altLang="en-US" sz="2000" b="1" dirty="0"/>
              <a:t>Anchoritic / Eremitic</a:t>
            </a:r>
            <a:r>
              <a:rPr lang="en-US" altLang="en-US" sz="2000" dirty="0"/>
              <a:t> – St. Paul of Thebes, St. Mary of Egypt</a:t>
            </a:r>
          </a:p>
          <a:p>
            <a:pPr marL="292100" indent="-292100">
              <a:lnSpc>
                <a:spcPct val="90000"/>
              </a:lnSpc>
              <a:buFontTx/>
              <a:buNone/>
              <a:tabLst>
                <a:tab pos="292100" algn="l"/>
              </a:tabLst>
            </a:pPr>
            <a:r>
              <a:rPr lang="en-US" altLang="en-US" sz="2000" dirty="0"/>
              <a:t>	Anchorites / eremites / hermits living in solitude; own prayer, clothing, food &amp; work. Anchorites with no specific cells but wandered in the desert: "wanderers / pilgrims".</a:t>
            </a:r>
          </a:p>
          <a:p>
            <a:pPr marL="292100" indent="-292100">
              <a:lnSpc>
                <a:spcPct val="90000"/>
              </a:lnSpc>
              <a:buFontTx/>
              <a:buNone/>
              <a:tabLst>
                <a:tab pos="292100" algn="l"/>
              </a:tabLst>
            </a:pPr>
            <a:endParaRPr lang="en-US" altLang="en-US" sz="2000" dirty="0"/>
          </a:p>
          <a:p>
            <a:pPr marL="292100" indent="-292100">
              <a:lnSpc>
                <a:spcPct val="90000"/>
              </a:lnSpc>
              <a:tabLst>
                <a:tab pos="292100" algn="l"/>
              </a:tabLst>
            </a:pPr>
            <a:r>
              <a:rPr lang="en-US" altLang="en-US" sz="2000" b="1" dirty="0"/>
              <a:t>Communal </a:t>
            </a:r>
            <a:r>
              <a:rPr lang="en-US" altLang="en-US" sz="2000" dirty="0"/>
              <a:t>– St. Anthony: Eastern Desert; St. </a:t>
            </a:r>
            <a:r>
              <a:rPr lang="en-US" altLang="en-US" sz="2000" dirty="0" err="1"/>
              <a:t>Amoun</a:t>
            </a:r>
            <a:r>
              <a:rPr lang="en-US" altLang="en-US" sz="2000" dirty="0"/>
              <a:t>: </a:t>
            </a:r>
            <a:r>
              <a:rPr lang="en-US" altLang="en-US" sz="2000" dirty="0" err="1"/>
              <a:t>Nitria</a:t>
            </a:r>
            <a:r>
              <a:rPr lang="en-US" altLang="en-US" sz="2000" dirty="0"/>
              <a:t>; St. </a:t>
            </a:r>
            <a:r>
              <a:rPr lang="en-US" altLang="en-US" sz="2000" dirty="0" err="1"/>
              <a:t>Macarius</a:t>
            </a:r>
            <a:r>
              <a:rPr lang="en-US" altLang="en-US" sz="2000" dirty="0"/>
              <a:t>: </a:t>
            </a:r>
            <a:r>
              <a:rPr lang="en-US" altLang="en-US" sz="2000" dirty="0" err="1"/>
              <a:t>Scetis</a:t>
            </a:r>
            <a:endParaRPr lang="en-US" altLang="en-US" sz="2000" dirty="0"/>
          </a:p>
          <a:p>
            <a:pPr marL="292100" indent="-292100">
              <a:lnSpc>
                <a:spcPct val="90000"/>
              </a:lnSpc>
              <a:buFontTx/>
              <a:buNone/>
              <a:tabLst>
                <a:tab pos="292100" algn="l"/>
              </a:tabLst>
            </a:pPr>
            <a:r>
              <a:rPr lang="en-US" altLang="en-US" sz="2000" dirty="0"/>
              <a:t>	Monks lived in a semi-eremitic life, in separate cells, and assembled occasionally for the Divine Liturgies and spiritual conferences.</a:t>
            </a:r>
          </a:p>
          <a:p>
            <a:pPr marL="292100" indent="-292100">
              <a:lnSpc>
                <a:spcPct val="90000"/>
              </a:lnSpc>
              <a:buFontTx/>
              <a:buNone/>
              <a:tabLst>
                <a:tab pos="292100" algn="l"/>
              </a:tabLst>
            </a:pPr>
            <a:endParaRPr lang="en-US" altLang="en-US" sz="2000" dirty="0"/>
          </a:p>
          <a:p>
            <a:pPr marL="292100" indent="-292100">
              <a:lnSpc>
                <a:spcPct val="90000"/>
              </a:lnSpc>
              <a:tabLst>
                <a:tab pos="292100" algn="l"/>
              </a:tabLst>
            </a:pPr>
            <a:r>
              <a:rPr lang="en-US" altLang="en-US" sz="2000" b="1" dirty="0" err="1"/>
              <a:t>Cenobitic</a:t>
            </a:r>
            <a:r>
              <a:rPr lang="en-US" altLang="en-US" sz="2000" b="1" dirty="0"/>
              <a:t> </a:t>
            </a:r>
            <a:r>
              <a:rPr lang="en-US" altLang="en-US" sz="2000" dirty="0"/>
              <a:t>– St. </a:t>
            </a:r>
            <a:r>
              <a:rPr lang="en-US" altLang="en-US" sz="2000" dirty="0" err="1"/>
              <a:t>Pachomius</a:t>
            </a:r>
            <a:r>
              <a:rPr lang="en-US" altLang="en-US" sz="2000" dirty="0"/>
              <a:t> in Upper (Southern) Egypt</a:t>
            </a:r>
          </a:p>
          <a:p>
            <a:pPr marL="292100" indent="-292100">
              <a:lnSpc>
                <a:spcPct val="90000"/>
              </a:lnSpc>
              <a:buFontTx/>
              <a:buNone/>
              <a:tabLst>
                <a:tab pos="292100" algn="l"/>
              </a:tabLst>
            </a:pPr>
            <a:r>
              <a:rPr lang="en-US" altLang="en-US" sz="2000" dirty="0"/>
              <a:t>	Monks (cenobites) lived in a community inside the walls of the monastery, in association with each other, and governed by an abbot and by rules.</a:t>
            </a:r>
          </a:p>
        </p:txBody>
      </p:sp>
      <p:sp>
        <p:nvSpPr>
          <p:cNvPr id="8196" name="Text Box 4"/>
          <p:cNvSpPr txBox="1">
            <a:spLocks noChangeArrowheads="1"/>
          </p:cNvSpPr>
          <p:nvPr/>
        </p:nvSpPr>
        <p:spPr bwMode="auto">
          <a:xfrm>
            <a:off x="1828800" y="5638800"/>
            <a:ext cx="5486400" cy="1025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85000"/>
              </a:lnSpc>
              <a:spcBef>
                <a:spcPct val="20000"/>
              </a:spcBef>
            </a:pPr>
            <a:r>
              <a:rPr lang="en-US" altLang="en-US" sz="2400">
                <a:solidFill>
                  <a:srgbClr val="3333CC"/>
                </a:solidFill>
                <a:effectLst>
                  <a:outerShdw blurRad="38100" dist="38100" dir="2700000" algn="tl">
                    <a:srgbClr val="C0C0C0"/>
                  </a:outerShdw>
                </a:effectLst>
                <a:latin typeface="Times New Roman" pitchFamily="18" charset="0"/>
              </a:rPr>
              <a:t>They all contributed to centuries of humble serving in educational, social and spiritual enrichment of humanity</a:t>
            </a:r>
          </a:p>
        </p:txBody>
      </p:sp>
    </p:spTree>
    <p:extLst>
      <p:ext uri="{BB962C8B-B14F-4D97-AF65-F5344CB8AC3E}">
        <p14:creationId xmlns:p14="http://schemas.microsoft.com/office/powerpoint/2010/main" val="96033459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8195">
                                            <p:txEl>
                                              <p:pRg st="2" end="2"/>
                                            </p:txEl>
                                          </p:spTgt>
                                        </p:tgtEl>
                                        <p:attrNameLst>
                                          <p:attrName>style.visibility</p:attrName>
                                        </p:attrNameLst>
                                      </p:cBhvr>
                                      <p:to>
                                        <p:strVal val="visible"/>
                                      </p:to>
                                    </p:set>
                                    <p:anim calcmode="lin" valueType="num">
                                      <p:cBhvr additive="base">
                                        <p:cTn id="7" dur="500" fill="hold"/>
                                        <p:tgtEl>
                                          <p:spTgt spid="8195">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195">
                                            <p:txEl>
                                              <p:pRg st="2" end="2"/>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195">
                                            <p:txEl>
                                              <p:pRg st="3" end="3"/>
                                            </p:txEl>
                                          </p:spTgt>
                                        </p:tgtEl>
                                        <p:attrNameLst>
                                          <p:attrName>style.visibility</p:attrName>
                                        </p:attrNameLst>
                                      </p:cBhvr>
                                      <p:to>
                                        <p:strVal val="visible"/>
                                      </p:to>
                                    </p:set>
                                    <p:anim calcmode="lin" valueType="num">
                                      <p:cBhvr additive="base">
                                        <p:cTn id="11" dur="500" fill="hold"/>
                                        <p:tgtEl>
                                          <p:spTgt spid="8195">
                                            <p:txEl>
                                              <p:pRg st="3" end="3"/>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819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nodeType="clickEffect">
                                  <p:stCondLst>
                                    <p:cond delay="0"/>
                                  </p:stCondLst>
                                  <p:childTnLst>
                                    <p:set>
                                      <p:cBhvr>
                                        <p:cTn id="16" dur="1" fill="hold">
                                          <p:stCondLst>
                                            <p:cond delay="0"/>
                                          </p:stCondLst>
                                        </p:cTn>
                                        <p:tgtEl>
                                          <p:spTgt spid="8195">
                                            <p:txEl>
                                              <p:pRg st="5" end="5"/>
                                            </p:txEl>
                                          </p:spTgt>
                                        </p:tgtEl>
                                        <p:attrNameLst>
                                          <p:attrName>style.visibility</p:attrName>
                                        </p:attrNameLst>
                                      </p:cBhvr>
                                      <p:to>
                                        <p:strVal val="visible"/>
                                      </p:to>
                                    </p:set>
                                    <p:anim calcmode="lin" valueType="num">
                                      <p:cBhvr additive="base">
                                        <p:cTn id="17" dur="500" fill="hold"/>
                                        <p:tgtEl>
                                          <p:spTgt spid="8195">
                                            <p:txEl>
                                              <p:pRg st="5" end="5"/>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8195">
                                            <p:txEl>
                                              <p:pRg st="5" end="5"/>
                                            </p:txEl>
                                          </p:spTgt>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8195">
                                            <p:txEl>
                                              <p:pRg st="6" end="6"/>
                                            </p:txEl>
                                          </p:spTgt>
                                        </p:tgtEl>
                                        <p:attrNameLst>
                                          <p:attrName>style.visibility</p:attrName>
                                        </p:attrNameLst>
                                      </p:cBhvr>
                                      <p:to>
                                        <p:strVal val="visible"/>
                                      </p:to>
                                    </p:set>
                                    <p:anim calcmode="lin" valueType="num">
                                      <p:cBhvr additive="base">
                                        <p:cTn id="21" dur="500" fill="hold"/>
                                        <p:tgtEl>
                                          <p:spTgt spid="8195">
                                            <p:txEl>
                                              <p:pRg st="6" end="6"/>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819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8" fill="hold" nodeType="clickEffect">
                                  <p:stCondLst>
                                    <p:cond delay="0"/>
                                  </p:stCondLst>
                                  <p:childTnLst>
                                    <p:set>
                                      <p:cBhvr>
                                        <p:cTn id="26" dur="1" fill="hold">
                                          <p:stCondLst>
                                            <p:cond delay="0"/>
                                          </p:stCondLst>
                                        </p:cTn>
                                        <p:tgtEl>
                                          <p:spTgt spid="8195">
                                            <p:txEl>
                                              <p:pRg st="8" end="8"/>
                                            </p:txEl>
                                          </p:spTgt>
                                        </p:tgtEl>
                                        <p:attrNameLst>
                                          <p:attrName>style.visibility</p:attrName>
                                        </p:attrNameLst>
                                      </p:cBhvr>
                                      <p:to>
                                        <p:strVal val="visible"/>
                                      </p:to>
                                    </p:set>
                                    <p:anim calcmode="lin" valueType="num">
                                      <p:cBhvr additive="base">
                                        <p:cTn id="27" dur="500" fill="hold"/>
                                        <p:tgtEl>
                                          <p:spTgt spid="8195">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8195">
                                            <p:txEl>
                                              <p:pRg st="8" end="8"/>
                                            </p:txEl>
                                          </p:spTgt>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8195">
                                            <p:txEl>
                                              <p:pRg st="9" end="9"/>
                                            </p:txEl>
                                          </p:spTgt>
                                        </p:tgtEl>
                                        <p:attrNameLst>
                                          <p:attrName>style.visibility</p:attrName>
                                        </p:attrNameLst>
                                      </p:cBhvr>
                                      <p:to>
                                        <p:strVal val="visible"/>
                                      </p:to>
                                    </p:set>
                                    <p:anim calcmode="lin" valueType="num">
                                      <p:cBhvr additive="base">
                                        <p:cTn id="31" dur="500" fill="hold"/>
                                        <p:tgtEl>
                                          <p:spTgt spid="8195">
                                            <p:txEl>
                                              <p:pRg st="9" end="9"/>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8195">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196"/>
                                        </p:tgtEl>
                                        <p:attrNameLst>
                                          <p:attrName>style.visibility</p:attrName>
                                        </p:attrNameLst>
                                      </p:cBhvr>
                                      <p:to>
                                        <p:strVal val="visible"/>
                                      </p:to>
                                    </p:set>
                                    <p:anim calcmode="lin" valueType="num">
                                      <p:cBhvr additive="base">
                                        <p:cTn id="37" dur="500" fill="hold"/>
                                        <p:tgtEl>
                                          <p:spTgt spid="8196"/>
                                        </p:tgtEl>
                                        <p:attrNameLst>
                                          <p:attrName>ppt_x</p:attrName>
                                        </p:attrNameLst>
                                      </p:cBhvr>
                                      <p:tavLst>
                                        <p:tav tm="0">
                                          <p:val>
                                            <p:strVal val="#ppt_x"/>
                                          </p:val>
                                        </p:tav>
                                        <p:tav tm="100000">
                                          <p:val>
                                            <p:strVal val="#ppt_x"/>
                                          </p:val>
                                        </p:tav>
                                      </p:tavLst>
                                    </p:anim>
                                    <p:anim calcmode="lin" valueType="num">
                                      <p:cBhvr additive="base">
                                        <p:cTn id="38" dur="500" fill="hold"/>
                                        <p:tgtEl>
                                          <p:spTgt spid="81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1119722"/>
            <a:ext cx="3391194" cy="4823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990600" y="1905000"/>
            <a:ext cx="2800831" cy="369332"/>
          </a:xfrm>
          <a:prstGeom prst="rect">
            <a:avLst/>
          </a:prstGeom>
          <a:noFill/>
        </p:spPr>
        <p:txBody>
          <a:bodyPr wrap="none" rtlCol="0">
            <a:spAutoFit/>
          </a:bodyPr>
          <a:lstStyle/>
          <a:p>
            <a:r>
              <a:rPr lang="en-US" dirty="0" smtClean="0"/>
              <a:t>St. </a:t>
            </a:r>
            <a:r>
              <a:rPr lang="en-US" dirty="0" err="1" smtClean="0"/>
              <a:t>Makarius</a:t>
            </a:r>
            <a:r>
              <a:rPr lang="en-US" dirty="0" smtClean="0"/>
              <a:t> and St. </a:t>
            </a:r>
            <a:r>
              <a:rPr lang="en-US" dirty="0" err="1" smtClean="0"/>
              <a:t>Amoun</a:t>
            </a:r>
            <a:endParaRPr lang="en-US" dirty="0"/>
          </a:p>
        </p:txBody>
      </p:sp>
      <p:sp>
        <p:nvSpPr>
          <p:cNvPr id="4" name="TextBox 3"/>
          <p:cNvSpPr txBox="1"/>
          <p:nvPr/>
        </p:nvSpPr>
        <p:spPr>
          <a:xfrm>
            <a:off x="990600" y="2983468"/>
            <a:ext cx="3309624" cy="369332"/>
          </a:xfrm>
          <a:prstGeom prst="rect">
            <a:avLst/>
          </a:prstGeom>
          <a:noFill/>
        </p:spPr>
        <p:txBody>
          <a:bodyPr wrap="none" rtlCol="0">
            <a:spAutoFit/>
          </a:bodyPr>
          <a:lstStyle/>
          <a:p>
            <a:r>
              <a:rPr lang="en-US" dirty="0" smtClean="0"/>
              <a:t>St. Antony and St. Paul of Thebes</a:t>
            </a:r>
            <a:endParaRPr lang="en-US" dirty="0"/>
          </a:p>
        </p:txBody>
      </p:sp>
      <p:sp>
        <p:nvSpPr>
          <p:cNvPr id="5" name="TextBox 4"/>
          <p:cNvSpPr txBox="1"/>
          <p:nvPr/>
        </p:nvSpPr>
        <p:spPr>
          <a:xfrm>
            <a:off x="1016000" y="4267200"/>
            <a:ext cx="3134191" cy="369332"/>
          </a:xfrm>
          <a:prstGeom prst="rect">
            <a:avLst/>
          </a:prstGeom>
          <a:noFill/>
        </p:spPr>
        <p:txBody>
          <a:bodyPr wrap="none" rtlCol="0">
            <a:spAutoFit/>
          </a:bodyPr>
          <a:lstStyle/>
          <a:p>
            <a:r>
              <a:rPr lang="en-US" dirty="0" smtClean="0"/>
              <a:t>St. </a:t>
            </a:r>
            <a:r>
              <a:rPr lang="en-US" dirty="0" err="1" smtClean="0"/>
              <a:t>Shenoute</a:t>
            </a:r>
            <a:r>
              <a:rPr lang="en-US" dirty="0" smtClean="0"/>
              <a:t> and St. </a:t>
            </a:r>
            <a:r>
              <a:rPr lang="en-US" dirty="0" err="1" smtClean="0"/>
              <a:t>Pakhomios</a:t>
            </a:r>
            <a:endParaRPr lang="en-US" dirty="0"/>
          </a:p>
        </p:txBody>
      </p:sp>
      <p:pic>
        <p:nvPicPr>
          <p:cNvPr id="122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943" y="304800"/>
            <a:ext cx="3944937" cy="1347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50297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0"/>
            <a:ext cx="6807200" cy="600075"/>
          </a:xfrm>
          <a:noFill/>
          <a:ln/>
          <a:extLst>
            <a:ext uri="{91240B29-F687-4F45-9708-019B960494DF}">
              <a14:hiddenLine xmlns:a14="http://schemas.microsoft.com/office/drawing/2010/main" w="12700">
                <a:solidFill>
                  <a:schemeClr val="tx1"/>
                </a:solidFill>
                <a:miter lim="800000"/>
                <a:headEnd/>
                <a:tailEnd/>
              </a14:hiddenLine>
            </a:ext>
          </a:extLst>
        </p:spPr>
        <p:txBody>
          <a:bodyPr wrap="none" lIns="63398" tIns="25359" rIns="63398" bIns="25359" anchor="t">
            <a:spAutoFit/>
          </a:bodyPr>
          <a:lstStyle/>
          <a:p>
            <a:r>
              <a:rPr lang="en-US" altLang="en-US" sz="3600"/>
              <a:t>The Leaders of Monastic Life - Men</a:t>
            </a:r>
          </a:p>
        </p:txBody>
      </p:sp>
      <p:sp>
        <p:nvSpPr>
          <p:cNvPr id="26627" name="Rectangle 3"/>
          <p:cNvSpPr>
            <a:spLocks noGrp="1" noChangeArrowheads="1"/>
          </p:cNvSpPr>
          <p:nvPr>
            <p:ph type="body" idx="1"/>
          </p:nvPr>
        </p:nvSpPr>
        <p:spPr>
          <a:xfrm>
            <a:off x="76200" y="662793"/>
            <a:ext cx="8839200" cy="1547007"/>
          </a:xfrm>
          <a:noFill/>
          <a:ln/>
          <a:extLst>
            <a:ext uri="{91240B29-F687-4F45-9708-019B960494DF}">
              <a14:hiddenLine xmlns:a14="http://schemas.microsoft.com/office/drawing/2010/main" w="12700">
                <a:solidFill>
                  <a:schemeClr val="tx1"/>
                </a:solidFill>
                <a:miter lim="800000"/>
                <a:headEnd/>
                <a:tailEnd/>
              </a14:hiddenLine>
            </a:ext>
          </a:extLst>
        </p:spPr>
        <p:txBody>
          <a:bodyPr wrap="square" lIns="63398" tIns="25359" rIns="63398" bIns="25359">
            <a:spAutoFit/>
          </a:bodyPr>
          <a:lstStyle/>
          <a:p>
            <a:pPr marL="215900" indent="-215900">
              <a:lnSpc>
                <a:spcPct val="90000"/>
              </a:lnSpc>
              <a:spcBef>
                <a:spcPct val="0"/>
              </a:spcBef>
              <a:buFontTx/>
              <a:buNone/>
              <a:tabLst>
                <a:tab pos="8229600" algn="dec"/>
              </a:tabLst>
            </a:pPr>
            <a:r>
              <a:rPr lang="en-US" altLang="en-US" sz="1800" dirty="0">
                <a:solidFill>
                  <a:srgbClr val="FF0000"/>
                </a:solidFill>
              </a:rPr>
              <a:t>St. Paul of Thebes   (the first hermit)</a:t>
            </a:r>
          </a:p>
          <a:p>
            <a:pPr marL="215900" indent="-215900">
              <a:lnSpc>
                <a:spcPct val="90000"/>
              </a:lnSpc>
              <a:spcBef>
                <a:spcPct val="0"/>
              </a:spcBef>
              <a:buFontTx/>
              <a:buNone/>
              <a:tabLst>
                <a:tab pos="8229600" algn="dec"/>
              </a:tabLst>
            </a:pPr>
            <a:r>
              <a:rPr lang="en-US" altLang="en-US" sz="1800" b="1" dirty="0"/>
              <a:t>	</a:t>
            </a:r>
            <a:r>
              <a:rPr lang="en-US" altLang="en-US" sz="1800" b="1" dirty="0" smtClean="0"/>
              <a:t>Born </a:t>
            </a:r>
            <a:r>
              <a:rPr lang="en-US" altLang="en-US" sz="1800" b="1" dirty="0"/>
              <a:t>c. 230, near Thebes, Egypt—died c. 341, Theban </a:t>
            </a:r>
            <a:r>
              <a:rPr lang="en-US" altLang="en-US" sz="1800" b="1" dirty="0" smtClean="0"/>
              <a:t>desert.</a:t>
            </a:r>
          </a:p>
          <a:p>
            <a:pPr marL="215900" indent="-215900">
              <a:lnSpc>
                <a:spcPct val="90000"/>
              </a:lnSpc>
              <a:spcBef>
                <a:spcPct val="0"/>
              </a:spcBef>
              <a:buFontTx/>
              <a:buNone/>
              <a:tabLst>
                <a:tab pos="8229600" algn="dec"/>
              </a:tabLst>
            </a:pPr>
            <a:r>
              <a:rPr lang="en-US" altLang="en-US" sz="1800" b="1" dirty="0" smtClean="0"/>
              <a:t>	During </a:t>
            </a:r>
            <a:r>
              <a:rPr lang="en-US" altLang="en-US" sz="1800" b="1" dirty="0"/>
              <a:t>the persecution by Decius (250 A.D.), he fled to the desert as his brother-in-law threatened to betray him. He enjoyed his life of solitude and contemplation until his death in 341 after the Divine Providence allowed St. Anthony to visit him. His story was written by St. Jerome as told by the disciples of St. Anthony</a:t>
            </a:r>
            <a:r>
              <a:rPr lang="en-US" altLang="en-US" sz="1800" b="1" dirty="0" smtClean="0"/>
              <a:t>.</a:t>
            </a:r>
            <a:endParaRPr lang="en-US" altLang="en-US" sz="1800"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1467" y="4012548"/>
            <a:ext cx="8001000" cy="254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190750"/>
            <a:ext cx="2124075" cy="215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5029200"/>
            <a:ext cx="2800350" cy="1628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94579" y="2190750"/>
            <a:ext cx="2543175" cy="1800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7"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37754" y="4343400"/>
            <a:ext cx="3238500" cy="2228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8"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16753" y="2020887"/>
            <a:ext cx="2234101" cy="213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00822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 calcmode="lin" valueType="num">
                                      <p:cBhvr additive="base">
                                        <p:cTn id="7" dur="500" fill="hold"/>
                                        <p:tgtEl>
                                          <p:spTgt spid="266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62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6627">
                                            <p:txEl>
                                              <p:pRg st="1" end="1"/>
                                            </p:txEl>
                                          </p:spTgt>
                                        </p:tgtEl>
                                        <p:attrNameLst>
                                          <p:attrName>style.visibility</p:attrName>
                                        </p:attrNameLst>
                                      </p:cBhvr>
                                      <p:to>
                                        <p:strVal val="visible"/>
                                      </p:to>
                                    </p:set>
                                    <p:anim calcmode="lin" valueType="num">
                                      <p:cBhvr additive="base">
                                        <p:cTn id="11" dur="500" fill="hold"/>
                                        <p:tgtEl>
                                          <p:spTgt spid="2662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6627">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6627">
                                            <p:txEl>
                                              <p:pRg st="2" end="2"/>
                                            </p:txEl>
                                          </p:spTgt>
                                        </p:tgtEl>
                                        <p:attrNameLst>
                                          <p:attrName>style.visibility</p:attrName>
                                        </p:attrNameLst>
                                      </p:cBhvr>
                                      <p:to>
                                        <p:strVal val="visible"/>
                                      </p:to>
                                    </p:set>
                                    <p:anim calcmode="lin" valueType="num">
                                      <p:cBhvr additive="base">
                                        <p:cTn id="15" dur="500" fill="hold"/>
                                        <p:tgtEl>
                                          <p:spTgt spid="26627">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662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0"/>
            <a:ext cx="6807200" cy="600075"/>
          </a:xfrm>
          <a:noFill/>
          <a:ln/>
          <a:extLst>
            <a:ext uri="{91240B29-F687-4F45-9708-019B960494DF}">
              <a14:hiddenLine xmlns:a14="http://schemas.microsoft.com/office/drawing/2010/main" w="12700">
                <a:solidFill>
                  <a:schemeClr val="tx1"/>
                </a:solidFill>
                <a:miter lim="800000"/>
                <a:headEnd/>
                <a:tailEnd/>
              </a14:hiddenLine>
            </a:ext>
          </a:extLst>
        </p:spPr>
        <p:txBody>
          <a:bodyPr wrap="none" lIns="63398" tIns="25359" rIns="63398" bIns="25359" anchor="t">
            <a:spAutoFit/>
          </a:bodyPr>
          <a:lstStyle/>
          <a:p>
            <a:r>
              <a:rPr lang="en-US" altLang="en-US" sz="3600"/>
              <a:t>The Leaders of Monastic Life - Men</a:t>
            </a:r>
          </a:p>
        </p:txBody>
      </p:sp>
      <p:sp>
        <p:nvSpPr>
          <p:cNvPr id="26627" name="Rectangle 3"/>
          <p:cNvSpPr>
            <a:spLocks noGrp="1" noChangeArrowheads="1"/>
          </p:cNvSpPr>
          <p:nvPr>
            <p:ph type="body" idx="1"/>
          </p:nvPr>
        </p:nvSpPr>
        <p:spPr>
          <a:xfrm>
            <a:off x="304800" y="608013"/>
            <a:ext cx="8534400" cy="2544203"/>
          </a:xfrm>
          <a:noFill/>
          <a:ln/>
          <a:extLst>
            <a:ext uri="{91240B29-F687-4F45-9708-019B960494DF}">
              <a14:hiddenLine xmlns:a14="http://schemas.microsoft.com/office/drawing/2010/main" w="12700">
                <a:solidFill>
                  <a:schemeClr val="tx1"/>
                </a:solidFill>
                <a:miter lim="800000"/>
                <a:headEnd/>
                <a:tailEnd/>
              </a14:hiddenLine>
            </a:ext>
          </a:extLst>
        </p:spPr>
        <p:txBody>
          <a:bodyPr wrap="square" lIns="63398" tIns="25359" rIns="63398" bIns="25359">
            <a:spAutoFit/>
          </a:bodyPr>
          <a:lstStyle/>
          <a:p>
            <a:pPr marL="215900" indent="-215900">
              <a:lnSpc>
                <a:spcPct val="90000"/>
              </a:lnSpc>
              <a:spcBef>
                <a:spcPct val="0"/>
              </a:spcBef>
              <a:buFontTx/>
              <a:buNone/>
              <a:tabLst>
                <a:tab pos="8229600" algn="dec"/>
              </a:tabLst>
            </a:pPr>
            <a:r>
              <a:rPr lang="en-US" altLang="en-US" sz="1800" dirty="0" smtClean="0">
                <a:solidFill>
                  <a:srgbClr val="FF0000"/>
                </a:solidFill>
              </a:rPr>
              <a:t>St</a:t>
            </a:r>
            <a:r>
              <a:rPr lang="en-US" altLang="en-US" sz="1800" dirty="0">
                <a:solidFill>
                  <a:srgbClr val="FF0000"/>
                </a:solidFill>
              </a:rPr>
              <a:t>. Anthony the Great   (the father of the monastic family)</a:t>
            </a:r>
          </a:p>
          <a:p>
            <a:pPr marL="215900" indent="-215900">
              <a:lnSpc>
                <a:spcPct val="90000"/>
              </a:lnSpc>
              <a:spcBef>
                <a:spcPct val="0"/>
              </a:spcBef>
              <a:buFontTx/>
              <a:buNone/>
              <a:tabLst>
                <a:tab pos="8229600" algn="dec"/>
              </a:tabLst>
            </a:pPr>
            <a:r>
              <a:rPr lang="en-US" altLang="en-US" sz="1800" b="1" dirty="0"/>
              <a:t>	Born	251</a:t>
            </a:r>
          </a:p>
          <a:p>
            <a:pPr marL="215900" indent="-215900">
              <a:lnSpc>
                <a:spcPct val="90000"/>
              </a:lnSpc>
              <a:spcBef>
                <a:spcPct val="0"/>
              </a:spcBef>
              <a:buFontTx/>
              <a:buNone/>
              <a:tabLst>
                <a:tab pos="8229600" algn="dec"/>
              </a:tabLst>
            </a:pPr>
            <a:r>
              <a:rPr lang="en-US" altLang="en-US" sz="1800" b="1" dirty="0"/>
              <a:t>	Sold his possessions and devoted his life to asceticism	269</a:t>
            </a:r>
          </a:p>
          <a:p>
            <a:pPr marL="215900" indent="-215900">
              <a:lnSpc>
                <a:spcPct val="90000"/>
              </a:lnSpc>
              <a:spcBef>
                <a:spcPct val="0"/>
              </a:spcBef>
              <a:buFontTx/>
              <a:buNone/>
              <a:tabLst>
                <a:tab pos="8229600" algn="dec"/>
              </a:tabLst>
            </a:pPr>
            <a:r>
              <a:rPr lang="en-US" altLang="en-US" sz="1800" b="1" dirty="0"/>
              <a:t>	Took shelter in an abandoned tomb in the western desert</a:t>
            </a:r>
          </a:p>
          <a:p>
            <a:pPr marL="215900" indent="-215900">
              <a:lnSpc>
                <a:spcPct val="90000"/>
              </a:lnSpc>
              <a:spcBef>
                <a:spcPct val="0"/>
              </a:spcBef>
              <a:buFontTx/>
              <a:buNone/>
              <a:tabLst>
                <a:tab pos="8229600" algn="dec"/>
              </a:tabLst>
            </a:pPr>
            <a:r>
              <a:rPr lang="en-US" altLang="en-US" sz="1800" b="1" dirty="0"/>
              <a:t>	Lived in solitude in the "outer mountain" at </a:t>
            </a:r>
            <a:r>
              <a:rPr lang="en-US" altLang="en-US" sz="1800" b="1" dirty="0" err="1"/>
              <a:t>Pispir</a:t>
            </a:r>
            <a:r>
              <a:rPr lang="en-US" altLang="en-US" sz="1800" b="1" dirty="0"/>
              <a:t> to the east of the Nile	286</a:t>
            </a:r>
          </a:p>
          <a:p>
            <a:pPr marL="215900" indent="-215900">
              <a:lnSpc>
                <a:spcPct val="90000"/>
              </a:lnSpc>
              <a:spcBef>
                <a:spcPct val="0"/>
              </a:spcBef>
              <a:buFontTx/>
              <a:buNone/>
              <a:tabLst>
                <a:tab pos="8229600" algn="dec"/>
              </a:tabLst>
            </a:pPr>
            <a:r>
              <a:rPr lang="en-US" altLang="en-US" sz="1800" b="1" dirty="0"/>
              <a:t>	Became a leader in ascetic life to a group of followers	306</a:t>
            </a:r>
          </a:p>
          <a:p>
            <a:pPr marL="215900" indent="-215900">
              <a:lnSpc>
                <a:spcPct val="90000"/>
              </a:lnSpc>
              <a:spcBef>
                <a:spcPct val="0"/>
              </a:spcBef>
              <a:buFontTx/>
              <a:buNone/>
              <a:tabLst>
                <a:tab pos="8229600" algn="dec"/>
              </a:tabLst>
            </a:pPr>
            <a:r>
              <a:rPr lang="en-US" altLang="en-US" sz="1800" b="1" dirty="0"/>
              <a:t>	Lived in solitude in the "inner mountain", </a:t>
            </a:r>
            <a:r>
              <a:rPr lang="en-US" altLang="en-US" sz="1800" b="1" dirty="0" err="1"/>
              <a:t>Qolozum</a:t>
            </a:r>
            <a:r>
              <a:rPr lang="en-US" altLang="en-US" sz="1800" b="1" dirty="0"/>
              <a:t>, near the Red Sea	311</a:t>
            </a:r>
          </a:p>
          <a:p>
            <a:pPr marL="215900" indent="-215900">
              <a:lnSpc>
                <a:spcPct val="90000"/>
              </a:lnSpc>
              <a:spcBef>
                <a:spcPct val="0"/>
              </a:spcBef>
              <a:buFontTx/>
              <a:buNone/>
              <a:tabLst>
                <a:tab pos="8229600" algn="dec"/>
              </a:tabLst>
            </a:pPr>
            <a:r>
              <a:rPr lang="en-US" altLang="en-US" sz="1800" b="1" dirty="0"/>
              <a:t>	Visited Alexandria during the persecution of </a:t>
            </a:r>
            <a:r>
              <a:rPr lang="en-US" altLang="en-US" sz="1800" b="1" dirty="0" err="1"/>
              <a:t>Maximinus</a:t>
            </a:r>
            <a:r>
              <a:rPr lang="en-US" altLang="en-US" sz="1800" b="1" dirty="0"/>
              <a:t> </a:t>
            </a:r>
            <a:r>
              <a:rPr lang="en-US" altLang="en-US" sz="1800" b="1" dirty="0" err="1"/>
              <a:t>Daza</a:t>
            </a:r>
            <a:r>
              <a:rPr lang="en-US" altLang="en-US" sz="1800" b="1" dirty="0"/>
              <a:t>	316</a:t>
            </a:r>
          </a:p>
          <a:p>
            <a:pPr marL="215900" indent="-215900">
              <a:lnSpc>
                <a:spcPct val="90000"/>
              </a:lnSpc>
              <a:spcBef>
                <a:spcPct val="0"/>
              </a:spcBef>
              <a:buFontTx/>
              <a:buNone/>
              <a:tabLst>
                <a:tab pos="8229600" algn="dec"/>
              </a:tabLst>
            </a:pPr>
            <a:r>
              <a:rPr lang="en-US" altLang="en-US" sz="1800" b="1" dirty="0"/>
              <a:t>	Visited Alexandria to support Pope Athanasius against Arianism	352</a:t>
            </a:r>
          </a:p>
          <a:p>
            <a:pPr marL="215900" indent="-215900">
              <a:lnSpc>
                <a:spcPct val="90000"/>
              </a:lnSpc>
              <a:spcBef>
                <a:spcPct val="0"/>
              </a:spcBef>
              <a:buFontTx/>
              <a:buNone/>
              <a:tabLst>
                <a:tab pos="8229600" algn="dec"/>
              </a:tabLst>
            </a:pPr>
            <a:r>
              <a:rPr lang="en-US" altLang="en-US" sz="1800" b="1" dirty="0"/>
              <a:t>	Died at age 105	</a:t>
            </a:r>
            <a:r>
              <a:rPr lang="en-US" altLang="en-US" sz="1800" b="1" dirty="0" smtClean="0"/>
              <a:t>356</a:t>
            </a:r>
            <a:endParaRPr lang="en-US" altLang="en-US" sz="1800" b="1" dirty="0"/>
          </a:p>
        </p:txBody>
      </p:sp>
      <p:pic>
        <p:nvPicPr>
          <p:cNvPr id="20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0" y="3733800"/>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3733800"/>
            <a:ext cx="2781300" cy="2238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8"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3103742"/>
            <a:ext cx="2674937" cy="2560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5905" y="4953000"/>
            <a:ext cx="2600325" cy="1762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0" y="3086100"/>
            <a:ext cx="1905000" cy="2400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045754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 calcmode="lin" valueType="num">
                                      <p:cBhvr additive="base">
                                        <p:cTn id="7" dur="500" fill="hold"/>
                                        <p:tgtEl>
                                          <p:spTgt spid="266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62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6627">
                                            <p:txEl>
                                              <p:pRg st="1" end="1"/>
                                            </p:txEl>
                                          </p:spTgt>
                                        </p:tgtEl>
                                        <p:attrNameLst>
                                          <p:attrName>style.visibility</p:attrName>
                                        </p:attrNameLst>
                                      </p:cBhvr>
                                      <p:to>
                                        <p:strVal val="visible"/>
                                      </p:to>
                                    </p:set>
                                    <p:anim calcmode="lin" valueType="num">
                                      <p:cBhvr additive="base">
                                        <p:cTn id="11" dur="500" fill="hold"/>
                                        <p:tgtEl>
                                          <p:spTgt spid="2662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6627">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6627">
                                            <p:txEl>
                                              <p:pRg st="2" end="2"/>
                                            </p:txEl>
                                          </p:spTgt>
                                        </p:tgtEl>
                                        <p:attrNameLst>
                                          <p:attrName>style.visibility</p:attrName>
                                        </p:attrNameLst>
                                      </p:cBhvr>
                                      <p:to>
                                        <p:strVal val="visible"/>
                                      </p:to>
                                    </p:set>
                                    <p:anim calcmode="lin" valueType="num">
                                      <p:cBhvr additive="base">
                                        <p:cTn id="15" dur="500" fill="hold"/>
                                        <p:tgtEl>
                                          <p:spTgt spid="26627">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6627">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6627">
                                            <p:txEl>
                                              <p:pRg st="3" end="3"/>
                                            </p:txEl>
                                          </p:spTgt>
                                        </p:tgtEl>
                                        <p:attrNameLst>
                                          <p:attrName>style.visibility</p:attrName>
                                        </p:attrNameLst>
                                      </p:cBhvr>
                                      <p:to>
                                        <p:strVal val="visible"/>
                                      </p:to>
                                    </p:set>
                                    <p:anim calcmode="lin" valueType="num">
                                      <p:cBhvr additive="base">
                                        <p:cTn id="19" dur="500" fill="hold"/>
                                        <p:tgtEl>
                                          <p:spTgt spid="2662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6627">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26627">
                                            <p:txEl>
                                              <p:pRg st="4" end="4"/>
                                            </p:txEl>
                                          </p:spTgt>
                                        </p:tgtEl>
                                        <p:attrNameLst>
                                          <p:attrName>style.visibility</p:attrName>
                                        </p:attrNameLst>
                                      </p:cBhvr>
                                      <p:to>
                                        <p:strVal val="visible"/>
                                      </p:to>
                                    </p:set>
                                    <p:anim calcmode="lin" valueType="num">
                                      <p:cBhvr additive="base">
                                        <p:cTn id="23" dur="500" fill="hold"/>
                                        <p:tgtEl>
                                          <p:spTgt spid="26627">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6627">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6627">
                                            <p:txEl>
                                              <p:pRg st="5" end="5"/>
                                            </p:txEl>
                                          </p:spTgt>
                                        </p:tgtEl>
                                        <p:attrNameLst>
                                          <p:attrName>style.visibility</p:attrName>
                                        </p:attrNameLst>
                                      </p:cBhvr>
                                      <p:to>
                                        <p:strVal val="visible"/>
                                      </p:to>
                                    </p:set>
                                    <p:anim calcmode="lin" valueType="num">
                                      <p:cBhvr additive="base">
                                        <p:cTn id="27" dur="500" fill="hold"/>
                                        <p:tgtEl>
                                          <p:spTgt spid="26627">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6627">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26627">
                                            <p:txEl>
                                              <p:pRg st="6" end="6"/>
                                            </p:txEl>
                                          </p:spTgt>
                                        </p:tgtEl>
                                        <p:attrNameLst>
                                          <p:attrName>style.visibility</p:attrName>
                                        </p:attrNameLst>
                                      </p:cBhvr>
                                      <p:to>
                                        <p:strVal val="visible"/>
                                      </p:to>
                                    </p:set>
                                    <p:anim calcmode="lin" valueType="num">
                                      <p:cBhvr additive="base">
                                        <p:cTn id="31" dur="500" fill="hold"/>
                                        <p:tgtEl>
                                          <p:spTgt spid="26627">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6627">
                                            <p:txEl>
                                              <p:pRg st="6" end="6"/>
                                            </p:txEl>
                                          </p:spTgt>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26627">
                                            <p:txEl>
                                              <p:pRg st="7" end="7"/>
                                            </p:txEl>
                                          </p:spTgt>
                                        </p:tgtEl>
                                        <p:attrNameLst>
                                          <p:attrName>style.visibility</p:attrName>
                                        </p:attrNameLst>
                                      </p:cBhvr>
                                      <p:to>
                                        <p:strVal val="visible"/>
                                      </p:to>
                                    </p:set>
                                    <p:anim calcmode="lin" valueType="num">
                                      <p:cBhvr additive="base">
                                        <p:cTn id="35" dur="500" fill="hold"/>
                                        <p:tgtEl>
                                          <p:spTgt spid="26627">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26627">
                                            <p:txEl>
                                              <p:pRg st="7" end="7"/>
                                            </p:txEl>
                                          </p:spTgt>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26627">
                                            <p:txEl>
                                              <p:pRg st="8" end="8"/>
                                            </p:txEl>
                                          </p:spTgt>
                                        </p:tgtEl>
                                        <p:attrNameLst>
                                          <p:attrName>style.visibility</p:attrName>
                                        </p:attrNameLst>
                                      </p:cBhvr>
                                      <p:to>
                                        <p:strVal val="visible"/>
                                      </p:to>
                                    </p:set>
                                    <p:anim calcmode="lin" valueType="num">
                                      <p:cBhvr additive="base">
                                        <p:cTn id="39" dur="500" fill="hold"/>
                                        <p:tgtEl>
                                          <p:spTgt spid="26627">
                                            <p:txEl>
                                              <p:pRg st="8" end="8"/>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26627">
                                            <p:txEl>
                                              <p:pRg st="8" end="8"/>
                                            </p:txEl>
                                          </p:spTgt>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26627">
                                            <p:txEl>
                                              <p:pRg st="9" end="9"/>
                                            </p:txEl>
                                          </p:spTgt>
                                        </p:tgtEl>
                                        <p:attrNameLst>
                                          <p:attrName>style.visibility</p:attrName>
                                        </p:attrNameLst>
                                      </p:cBhvr>
                                      <p:to>
                                        <p:strVal val="visible"/>
                                      </p:to>
                                    </p:set>
                                    <p:anim calcmode="lin" valueType="num">
                                      <p:cBhvr additive="base">
                                        <p:cTn id="43" dur="500" fill="hold"/>
                                        <p:tgtEl>
                                          <p:spTgt spid="26627">
                                            <p:txEl>
                                              <p:pRg st="9" end="9"/>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6627">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0"/>
            <a:ext cx="7416800" cy="600075"/>
          </a:xfrm>
          <a:noFill/>
          <a:ln/>
          <a:extLst>
            <a:ext uri="{91240B29-F687-4F45-9708-019B960494DF}">
              <a14:hiddenLine xmlns:a14="http://schemas.microsoft.com/office/drawing/2010/main" w="12700">
                <a:solidFill>
                  <a:schemeClr val="tx1"/>
                </a:solidFill>
                <a:miter lim="800000"/>
                <a:headEnd/>
                <a:tailEnd/>
              </a14:hiddenLine>
            </a:ext>
          </a:extLst>
        </p:spPr>
        <p:txBody>
          <a:bodyPr wrap="none" lIns="63398" tIns="25359" rIns="63398" bIns="25359" anchor="t">
            <a:spAutoFit/>
          </a:bodyPr>
          <a:lstStyle/>
          <a:p>
            <a:r>
              <a:rPr lang="en-US" altLang="en-US" sz="3600"/>
              <a:t>The Leaders of Monastic Life - Women</a:t>
            </a:r>
          </a:p>
        </p:txBody>
      </p:sp>
      <p:sp>
        <p:nvSpPr>
          <p:cNvPr id="28675" name="Rectangle 3"/>
          <p:cNvSpPr>
            <a:spLocks noGrp="1" noChangeArrowheads="1"/>
          </p:cNvSpPr>
          <p:nvPr>
            <p:ph type="body" idx="1"/>
          </p:nvPr>
        </p:nvSpPr>
        <p:spPr>
          <a:xfrm>
            <a:off x="406400" y="1058806"/>
            <a:ext cx="6223000" cy="5037194"/>
          </a:xfrm>
          <a:noFill/>
          <a:ln/>
          <a:extLst>
            <a:ext uri="{91240B29-F687-4F45-9708-019B960494DF}">
              <a14:hiddenLine xmlns:a14="http://schemas.microsoft.com/office/drawing/2010/main" w="12700">
                <a:solidFill>
                  <a:schemeClr val="tx1"/>
                </a:solidFill>
                <a:miter lim="800000"/>
                <a:headEnd/>
                <a:tailEnd/>
              </a14:hiddenLine>
            </a:ext>
          </a:extLst>
        </p:spPr>
        <p:txBody>
          <a:bodyPr wrap="square" lIns="63398" tIns="25359" rIns="63398" bIns="25359">
            <a:spAutoFit/>
          </a:bodyPr>
          <a:lstStyle/>
          <a:p>
            <a:pPr marL="215900" indent="-215900">
              <a:lnSpc>
                <a:spcPct val="90000"/>
              </a:lnSpc>
              <a:spcBef>
                <a:spcPct val="0"/>
              </a:spcBef>
              <a:buFontTx/>
              <a:buNone/>
              <a:tabLst>
                <a:tab pos="2971800" algn="l"/>
                <a:tab pos="8229600" algn="dec"/>
              </a:tabLst>
            </a:pPr>
            <a:r>
              <a:rPr lang="en-US" altLang="en-US" sz="1800" dirty="0">
                <a:solidFill>
                  <a:srgbClr val="FF0000"/>
                </a:solidFill>
              </a:rPr>
              <a:t>St. </a:t>
            </a:r>
            <a:r>
              <a:rPr lang="en-US" altLang="en-US" sz="1800" dirty="0" err="1" smtClean="0">
                <a:solidFill>
                  <a:srgbClr val="FF0000"/>
                </a:solidFill>
              </a:rPr>
              <a:t>Syncletica</a:t>
            </a:r>
            <a:r>
              <a:rPr lang="en-US" altLang="en-US" sz="1800" dirty="0" smtClean="0">
                <a:solidFill>
                  <a:srgbClr val="FF0000"/>
                </a:solidFill>
              </a:rPr>
              <a:t> of Alexandria</a:t>
            </a:r>
            <a:endParaRPr lang="en-US" altLang="en-US" sz="1800" dirty="0">
              <a:solidFill>
                <a:srgbClr val="FF0000"/>
              </a:solidFill>
            </a:endParaRPr>
          </a:p>
          <a:p>
            <a:pPr marL="215900" indent="-215900">
              <a:lnSpc>
                <a:spcPct val="90000"/>
              </a:lnSpc>
              <a:spcBef>
                <a:spcPct val="0"/>
              </a:spcBef>
              <a:buFontTx/>
              <a:buNone/>
              <a:tabLst>
                <a:tab pos="2971800" algn="l"/>
                <a:tab pos="8229600" algn="dec"/>
              </a:tabLst>
            </a:pPr>
            <a:r>
              <a:rPr lang="en-US" altLang="en-US" sz="1800" b="1" dirty="0"/>
              <a:t>	Born of very rich parents</a:t>
            </a:r>
          </a:p>
          <a:p>
            <a:pPr marL="215900" indent="-215900">
              <a:lnSpc>
                <a:spcPct val="90000"/>
              </a:lnSpc>
              <a:spcBef>
                <a:spcPct val="0"/>
              </a:spcBef>
              <a:buFontTx/>
              <a:buNone/>
              <a:tabLst>
                <a:tab pos="2971800" algn="l"/>
                <a:tab pos="8229600" algn="dec"/>
              </a:tabLst>
            </a:pPr>
            <a:r>
              <a:rPr lang="en-US" altLang="en-US" sz="1800" b="1" dirty="0"/>
              <a:t>	Dedicated her life to God even in her parents' home</a:t>
            </a:r>
          </a:p>
          <a:p>
            <a:pPr marL="215900" indent="-215900">
              <a:lnSpc>
                <a:spcPct val="90000"/>
              </a:lnSpc>
              <a:spcBef>
                <a:spcPct val="0"/>
              </a:spcBef>
              <a:buFontTx/>
              <a:buNone/>
              <a:tabLst>
                <a:tab pos="2971800" algn="l"/>
                <a:tab pos="8229600" algn="dec"/>
              </a:tabLst>
            </a:pPr>
            <a:r>
              <a:rPr lang="en-US" altLang="en-US" sz="1800" b="1" dirty="0"/>
              <a:t>	After parents died, she sold everything and lived outside Alexandria in solitude</a:t>
            </a:r>
          </a:p>
          <a:p>
            <a:pPr marL="215900" indent="-215900">
              <a:lnSpc>
                <a:spcPct val="90000"/>
              </a:lnSpc>
              <a:spcBef>
                <a:spcPct val="0"/>
              </a:spcBef>
              <a:buFontTx/>
              <a:buNone/>
              <a:tabLst>
                <a:tab pos="2971800" algn="l"/>
                <a:tab pos="8229600" algn="dec"/>
              </a:tabLst>
            </a:pPr>
            <a:r>
              <a:rPr lang="en-US" altLang="en-US" sz="1800" b="1" dirty="0"/>
              <a:t>	She had many disciples and lived to be </a:t>
            </a:r>
            <a:r>
              <a:rPr lang="en-US" altLang="en-US" sz="1800" b="1" dirty="0" smtClean="0"/>
              <a:t>80 (around 350 AD)</a:t>
            </a:r>
            <a:endParaRPr lang="en-US" altLang="en-US" sz="1800" b="1" dirty="0"/>
          </a:p>
          <a:p>
            <a:pPr marL="215900" indent="-215900">
              <a:lnSpc>
                <a:spcPct val="90000"/>
              </a:lnSpc>
              <a:spcBef>
                <a:spcPct val="0"/>
              </a:spcBef>
              <a:buFontTx/>
              <a:buNone/>
              <a:tabLst>
                <a:tab pos="2971800" algn="l"/>
                <a:tab pos="8229600" algn="dec"/>
              </a:tabLst>
            </a:pPr>
            <a:r>
              <a:rPr lang="en-US" altLang="en-US" sz="1800" b="1" dirty="0"/>
              <a:t>	Became very ill and endured many sufferings the last three years of her life</a:t>
            </a:r>
          </a:p>
          <a:p>
            <a:pPr marL="215900" indent="-215900">
              <a:lnSpc>
                <a:spcPct val="90000"/>
              </a:lnSpc>
              <a:spcBef>
                <a:spcPct val="0"/>
              </a:spcBef>
              <a:buFontTx/>
              <a:buNone/>
              <a:tabLst>
                <a:tab pos="2971800" algn="l"/>
                <a:tab pos="8229600" algn="dec"/>
              </a:tabLst>
            </a:pPr>
            <a:r>
              <a:rPr lang="en-US" altLang="en-US" sz="1800" b="1" dirty="0"/>
              <a:t>	St. Athanasius wrote her </a:t>
            </a:r>
            <a:r>
              <a:rPr lang="en-US" altLang="en-US" sz="1800" b="1" dirty="0" smtClean="0"/>
              <a:t>story</a:t>
            </a:r>
          </a:p>
          <a:p>
            <a:pPr marL="215900" indent="-215900">
              <a:lnSpc>
                <a:spcPct val="90000"/>
              </a:lnSpc>
              <a:spcBef>
                <a:spcPct val="0"/>
              </a:spcBef>
              <a:buFontTx/>
              <a:buNone/>
              <a:tabLst>
                <a:tab pos="2971800" algn="l"/>
                <a:tab pos="8229600" algn="dec"/>
              </a:tabLst>
            </a:pPr>
            <a:r>
              <a:rPr lang="en-US" altLang="en-US" sz="1800" b="1" dirty="0" smtClean="0"/>
              <a:t>	</a:t>
            </a:r>
            <a:r>
              <a:rPr lang="en-US" altLang="en-US" sz="1800" b="1" dirty="0" err="1" smtClean="0"/>
              <a:t>Amma</a:t>
            </a:r>
            <a:r>
              <a:rPr lang="en-US" altLang="en-US" sz="1800" b="1" dirty="0" smtClean="0"/>
              <a:t> </a:t>
            </a:r>
            <a:r>
              <a:rPr lang="en-US" altLang="en-US" sz="1800" b="1" dirty="0" err="1"/>
              <a:t>Syncletica</a:t>
            </a:r>
            <a:r>
              <a:rPr lang="en-US" altLang="en-US" sz="1800" b="1" dirty="0"/>
              <a:t> is regarded as a "Desert Mother" and her sayings are recorded with those of the Desert Fathers</a:t>
            </a:r>
            <a:r>
              <a:rPr lang="en-US" altLang="en-US" sz="1800" b="1" dirty="0" smtClean="0"/>
              <a:t>.</a:t>
            </a:r>
            <a:endParaRPr lang="en-US" altLang="en-US" sz="1800" b="1" dirty="0"/>
          </a:p>
          <a:p>
            <a:pPr marL="215900" indent="-215900">
              <a:lnSpc>
                <a:spcPct val="90000"/>
              </a:lnSpc>
              <a:spcBef>
                <a:spcPct val="0"/>
              </a:spcBef>
              <a:buFontTx/>
              <a:buNone/>
              <a:tabLst>
                <a:tab pos="2971800" algn="l"/>
                <a:tab pos="8229600" algn="dec"/>
              </a:tabLst>
            </a:pPr>
            <a:endParaRPr lang="en-US" altLang="en-US" sz="1800" dirty="0" smtClean="0"/>
          </a:p>
          <a:p>
            <a:pPr marL="215900" indent="-215900">
              <a:lnSpc>
                <a:spcPct val="90000"/>
              </a:lnSpc>
              <a:spcBef>
                <a:spcPct val="0"/>
              </a:spcBef>
              <a:buFontTx/>
              <a:buNone/>
              <a:tabLst>
                <a:tab pos="2971800" algn="l"/>
                <a:tab pos="8229600" algn="dec"/>
              </a:tabLst>
            </a:pPr>
            <a:endParaRPr lang="en-US" altLang="en-US" sz="1800" dirty="0"/>
          </a:p>
          <a:p>
            <a:pPr marL="215900" indent="-215900">
              <a:lnSpc>
                <a:spcPct val="90000"/>
              </a:lnSpc>
              <a:spcBef>
                <a:spcPct val="0"/>
              </a:spcBef>
              <a:buFontTx/>
              <a:buNone/>
              <a:tabLst>
                <a:tab pos="2971800" algn="l"/>
                <a:tab pos="8229600" algn="dec"/>
              </a:tabLst>
            </a:pPr>
            <a:endParaRPr lang="en-US" altLang="en-US" sz="1800" dirty="0" smtClean="0"/>
          </a:p>
          <a:p>
            <a:pPr marL="215900" indent="-215900">
              <a:lnSpc>
                <a:spcPct val="90000"/>
              </a:lnSpc>
              <a:spcBef>
                <a:spcPct val="0"/>
              </a:spcBef>
              <a:buFontTx/>
              <a:buNone/>
              <a:tabLst>
                <a:tab pos="2971800" algn="l"/>
                <a:tab pos="8229600" algn="dec"/>
              </a:tabLst>
            </a:pPr>
            <a:r>
              <a:rPr lang="en-US" altLang="en-US" sz="1800" dirty="0" smtClean="0">
                <a:solidFill>
                  <a:srgbClr val="FF0000"/>
                </a:solidFill>
              </a:rPr>
              <a:t>St</a:t>
            </a:r>
            <a:r>
              <a:rPr lang="en-US" altLang="en-US" sz="1800" dirty="0">
                <a:solidFill>
                  <a:srgbClr val="FF0000"/>
                </a:solidFill>
              </a:rPr>
              <a:t>. Sarah</a:t>
            </a:r>
          </a:p>
          <a:p>
            <a:pPr marL="215900" indent="-215900">
              <a:lnSpc>
                <a:spcPct val="90000"/>
              </a:lnSpc>
              <a:spcBef>
                <a:spcPct val="0"/>
              </a:spcBef>
              <a:buFontTx/>
              <a:buNone/>
              <a:tabLst>
                <a:tab pos="2971800" algn="l"/>
                <a:tab pos="8229600" algn="dec"/>
              </a:tabLst>
            </a:pPr>
            <a:r>
              <a:rPr lang="en-US" altLang="en-US" sz="1800" b="1" dirty="0"/>
              <a:t>	</a:t>
            </a:r>
            <a:r>
              <a:rPr lang="en-US" altLang="en-US" sz="1800" b="1" dirty="0" err="1" smtClean="0"/>
              <a:t>Amma</a:t>
            </a:r>
            <a:r>
              <a:rPr lang="en-US" altLang="en-US" sz="1800" b="1" dirty="0" smtClean="0"/>
              <a:t> </a:t>
            </a:r>
            <a:r>
              <a:rPr lang="en-US" altLang="en-US" sz="1800" b="1" dirty="0"/>
              <a:t>Sarah of the Desert was one of the early Desert Mothers who is known to us today solely through the collected Sayings of the Desert Fathers. She was a hermit and followed a life dedicated to strict asceticism for some sixty years.</a:t>
            </a: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89445" y="914400"/>
            <a:ext cx="151638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3986212"/>
            <a:ext cx="1800225" cy="2543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5608646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 calcmode="lin" valueType="num">
                                      <p:cBhvr additive="base">
                                        <p:cTn id="7" dur="500" fill="hold"/>
                                        <p:tgtEl>
                                          <p:spTgt spid="286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867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8675">
                                            <p:txEl>
                                              <p:pRg st="1" end="1"/>
                                            </p:txEl>
                                          </p:spTgt>
                                        </p:tgtEl>
                                        <p:attrNameLst>
                                          <p:attrName>style.visibility</p:attrName>
                                        </p:attrNameLst>
                                      </p:cBhvr>
                                      <p:to>
                                        <p:strVal val="visible"/>
                                      </p:to>
                                    </p:set>
                                    <p:anim calcmode="lin" valueType="num">
                                      <p:cBhvr additive="base">
                                        <p:cTn id="11" dur="500" fill="hold"/>
                                        <p:tgtEl>
                                          <p:spTgt spid="28675">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8675">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8675">
                                            <p:txEl>
                                              <p:pRg st="2" end="2"/>
                                            </p:txEl>
                                          </p:spTgt>
                                        </p:tgtEl>
                                        <p:attrNameLst>
                                          <p:attrName>style.visibility</p:attrName>
                                        </p:attrNameLst>
                                      </p:cBhvr>
                                      <p:to>
                                        <p:strVal val="visible"/>
                                      </p:to>
                                    </p:set>
                                    <p:anim calcmode="lin" valueType="num">
                                      <p:cBhvr additive="base">
                                        <p:cTn id="15" dur="500" fill="hold"/>
                                        <p:tgtEl>
                                          <p:spTgt spid="28675">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8675">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8675">
                                            <p:txEl>
                                              <p:pRg st="3" end="3"/>
                                            </p:txEl>
                                          </p:spTgt>
                                        </p:tgtEl>
                                        <p:attrNameLst>
                                          <p:attrName>style.visibility</p:attrName>
                                        </p:attrNameLst>
                                      </p:cBhvr>
                                      <p:to>
                                        <p:strVal val="visible"/>
                                      </p:to>
                                    </p:set>
                                    <p:anim calcmode="lin" valueType="num">
                                      <p:cBhvr additive="base">
                                        <p:cTn id="19" dur="500" fill="hold"/>
                                        <p:tgtEl>
                                          <p:spTgt spid="2867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8675">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28675">
                                            <p:txEl>
                                              <p:pRg st="4" end="4"/>
                                            </p:txEl>
                                          </p:spTgt>
                                        </p:tgtEl>
                                        <p:attrNameLst>
                                          <p:attrName>style.visibility</p:attrName>
                                        </p:attrNameLst>
                                      </p:cBhvr>
                                      <p:to>
                                        <p:strVal val="visible"/>
                                      </p:to>
                                    </p:set>
                                    <p:anim calcmode="lin" valueType="num">
                                      <p:cBhvr additive="base">
                                        <p:cTn id="23" dur="500" fill="hold"/>
                                        <p:tgtEl>
                                          <p:spTgt spid="28675">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8675">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8675">
                                            <p:txEl>
                                              <p:pRg st="5" end="5"/>
                                            </p:txEl>
                                          </p:spTgt>
                                        </p:tgtEl>
                                        <p:attrNameLst>
                                          <p:attrName>style.visibility</p:attrName>
                                        </p:attrNameLst>
                                      </p:cBhvr>
                                      <p:to>
                                        <p:strVal val="visible"/>
                                      </p:to>
                                    </p:set>
                                    <p:anim calcmode="lin" valueType="num">
                                      <p:cBhvr additive="base">
                                        <p:cTn id="27" dur="500" fill="hold"/>
                                        <p:tgtEl>
                                          <p:spTgt spid="28675">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8675">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28675">
                                            <p:txEl>
                                              <p:pRg st="6" end="6"/>
                                            </p:txEl>
                                          </p:spTgt>
                                        </p:tgtEl>
                                        <p:attrNameLst>
                                          <p:attrName>style.visibility</p:attrName>
                                        </p:attrNameLst>
                                      </p:cBhvr>
                                      <p:to>
                                        <p:strVal val="visible"/>
                                      </p:to>
                                    </p:set>
                                    <p:anim calcmode="lin" valueType="num">
                                      <p:cBhvr additive="base">
                                        <p:cTn id="31" dur="500" fill="hold"/>
                                        <p:tgtEl>
                                          <p:spTgt spid="28675">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8675">
                                            <p:txEl>
                                              <p:pRg st="6" end="6"/>
                                            </p:txEl>
                                          </p:spTgt>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28675">
                                            <p:txEl>
                                              <p:pRg st="7" end="7"/>
                                            </p:txEl>
                                          </p:spTgt>
                                        </p:tgtEl>
                                        <p:attrNameLst>
                                          <p:attrName>style.visibility</p:attrName>
                                        </p:attrNameLst>
                                      </p:cBhvr>
                                      <p:to>
                                        <p:strVal val="visible"/>
                                      </p:to>
                                    </p:set>
                                    <p:anim calcmode="lin" valueType="num">
                                      <p:cBhvr additive="base">
                                        <p:cTn id="35" dur="500" fill="hold"/>
                                        <p:tgtEl>
                                          <p:spTgt spid="28675">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2867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nodeType="clickEffect">
                                  <p:stCondLst>
                                    <p:cond delay="0"/>
                                  </p:stCondLst>
                                  <p:childTnLst>
                                    <p:set>
                                      <p:cBhvr>
                                        <p:cTn id="40" dur="1" fill="hold">
                                          <p:stCondLst>
                                            <p:cond delay="0"/>
                                          </p:stCondLst>
                                        </p:cTn>
                                        <p:tgtEl>
                                          <p:spTgt spid="28675">
                                            <p:txEl>
                                              <p:pRg st="11" end="11"/>
                                            </p:txEl>
                                          </p:spTgt>
                                        </p:tgtEl>
                                        <p:attrNameLst>
                                          <p:attrName>style.visibility</p:attrName>
                                        </p:attrNameLst>
                                      </p:cBhvr>
                                      <p:to>
                                        <p:strVal val="visible"/>
                                      </p:to>
                                    </p:set>
                                    <p:anim calcmode="lin" valueType="num">
                                      <p:cBhvr additive="base">
                                        <p:cTn id="41" dur="500" fill="hold"/>
                                        <p:tgtEl>
                                          <p:spTgt spid="28675">
                                            <p:txEl>
                                              <p:pRg st="11" end="11"/>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8675">
                                            <p:txEl>
                                              <p:pRg st="11" end="11"/>
                                            </p:txEl>
                                          </p:spTgt>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0"/>
                                  </p:stCondLst>
                                  <p:childTnLst>
                                    <p:set>
                                      <p:cBhvr>
                                        <p:cTn id="44" dur="1" fill="hold">
                                          <p:stCondLst>
                                            <p:cond delay="0"/>
                                          </p:stCondLst>
                                        </p:cTn>
                                        <p:tgtEl>
                                          <p:spTgt spid="28675">
                                            <p:txEl>
                                              <p:pRg st="12" end="12"/>
                                            </p:txEl>
                                          </p:spTgt>
                                        </p:tgtEl>
                                        <p:attrNameLst>
                                          <p:attrName>style.visibility</p:attrName>
                                        </p:attrNameLst>
                                      </p:cBhvr>
                                      <p:to>
                                        <p:strVal val="visible"/>
                                      </p:to>
                                    </p:set>
                                    <p:anim calcmode="lin" valueType="num">
                                      <p:cBhvr additive="base">
                                        <p:cTn id="45" dur="500" fill="hold"/>
                                        <p:tgtEl>
                                          <p:spTgt spid="28675">
                                            <p:txEl>
                                              <p:pRg st="12" end="12"/>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28675">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397000" y="152400"/>
            <a:ext cx="6350000" cy="720725"/>
          </a:xfrm>
          <a:extLst>
            <a:ext uri="{91240B29-F687-4F45-9708-019B960494DF}">
              <a14:hiddenLine xmlns:a14="http://schemas.microsoft.com/office/drawing/2010/main" w="12700">
                <a:solidFill>
                  <a:schemeClr val="tx1"/>
                </a:solidFill>
                <a:miter lim="800000"/>
                <a:headEnd/>
                <a:tailEnd/>
              </a14:hiddenLine>
            </a:ext>
          </a:extLst>
        </p:spPr>
        <p:txBody>
          <a:bodyPr wrap="none" lIns="63398" tIns="25359" rIns="63398" bIns="25359" anchor="t">
            <a:spAutoFit/>
          </a:bodyPr>
          <a:lstStyle/>
          <a:p>
            <a:pPr eaLnBrk="1" hangingPunct="1">
              <a:defRPr/>
            </a:pPr>
            <a:r>
              <a:rPr lang="en-US" altLang="en-US" smtClean="0">
                <a:effectLst>
                  <a:outerShdw blurRad="38100" dist="38100" dir="2700000" algn="tl">
                    <a:srgbClr val="C0C0C0"/>
                  </a:outerShdw>
                </a:effectLst>
              </a:rPr>
              <a:t>Persecution - Biblical Truth</a:t>
            </a:r>
          </a:p>
        </p:txBody>
      </p:sp>
      <p:sp>
        <p:nvSpPr>
          <p:cNvPr id="25605" name="Rectangle 5"/>
          <p:cNvSpPr>
            <a:spLocks noGrp="1" noChangeArrowheads="1"/>
          </p:cNvSpPr>
          <p:nvPr>
            <p:ph type="body" idx="1"/>
          </p:nvPr>
        </p:nvSpPr>
        <p:spPr>
          <a:xfrm>
            <a:off x="800100" y="1600200"/>
            <a:ext cx="7734300" cy="3539430"/>
          </a:xfrm>
        </p:spPr>
        <p:txBody>
          <a:bodyPr wrap="square">
            <a:spAutoFit/>
          </a:bodyPr>
          <a:lstStyle/>
          <a:p>
            <a:pPr marL="0" indent="0" eaLnBrk="1" hangingPunct="1">
              <a:spcBef>
                <a:spcPct val="10000"/>
              </a:spcBef>
              <a:buFontTx/>
              <a:buNone/>
            </a:pPr>
            <a:r>
              <a:rPr lang="en-US" altLang="en-US" sz="2800" b="1" i="1" dirty="0" smtClean="0">
                <a:solidFill>
                  <a:schemeClr val="accent2"/>
                </a:solidFill>
              </a:rPr>
              <a:t>“Blessed are those who are </a:t>
            </a:r>
            <a:r>
              <a:rPr lang="en-US" altLang="en-US" sz="2800" b="1" i="1" u="sng" dirty="0" smtClean="0">
                <a:solidFill>
                  <a:schemeClr val="accent2"/>
                </a:solidFill>
              </a:rPr>
              <a:t>persecuted for righteousness' sake</a:t>
            </a:r>
            <a:r>
              <a:rPr lang="en-US" altLang="en-US" sz="2800" b="1" i="1" dirty="0" smtClean="0">
                <a:solidFill>
                  <a:schemeClr val="accent2"/>
                </a:solidFill>
              </a:rPr>
              <a:t>, For theirs is the kingdom of heaven. Blessed are you when they revile and persecute you, and say all kinds of evil against you falsely for My sake. Rejoice and be exceedingly glad, for great is your reward in heaven, for so they persecuted the prophets who were before you.” (Mat 5:10-12)</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05">
                                            <p:txEl>
                                              <p:pRg st="0" end="0"/>
                                            </p:txEl>
                                          </p:spTgt>
                                        </p:tgtEl>
                                        <p:attrNameLst>
                                          <p:attrName>style.visibility</p:attrName>
                                        </p:attrNameLst>
                                      </p:cBhvr>
                                      <p:to>
                                        <p:strVal val="visible"/>
                                      </p:to>
                                    </p:set>
                                    <p:anim calcmode="lin" valueType="num">
                                      <p:cBhvr additive="base">
                                        <p:cTn id="7" dur="500" fill="hold"/>
                                        <p:tgtEl>
                                          <p:spTgt spid="2560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60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78064" y="0"/>
            <a:ext cx="6873471" cy="605211"/>
          </a:xfrm>
          <a:noFill/>
          <a:ln/>
          <a:extLst>
            <a:ext uri="{91240B29-F687-4F45-9708-019B960494DF}">
              <a14:hiddenLine xmlns:a14="http://schemas.microsoft.com/office/drawing/2010/main" w="12700">
                <a:solidFill>
                  <a:schemeClr val="tx1"/>
                </a:solidFill>
                <a:miter lim="800000"/>
                <a:headEnd/>
                <a:tailEnd/>
              </a14:hiddenLine>
            </a:ext>
          </a:extLst>
        </p:spPr>
        <p:txBody>
          <a:bodyPr wrap="none" lIns="63398" tIns="25359" rIns="63398" bIns="25359" anchor="t">
            <a:spAutoFit/>
          </a:bodyPr>
          <a:lstStyle/>
          <a:p>
            <a:r>
              <a:rPr lang="en-US" altLang="en-US" sz="3600" dirty="0"/>
              <a:t>The Leaders of Monastic Life - </a:t>
            </a:r>
            <a:r>
              <a:rPr lang="en-US" altLang="en-US" sz="3600" dirty="0" smtClean="0"/>
              <a:t>Men</a:t>
            </a:r>
            <a:endParaRPr lang="en-US" altLang="en-US" sz="3600" dirty="0"/>
          </a:p>
        </p:txBody>
      </p:sp>
      <p:sp>
        <p:nvSpPr>
          <p:cNvPr id="27651" name="Rectangle 3"/>
          <p:cNvSpPr>
            <a:spLocks noGrp="1" noChangeArrowheads="1"/>
          </p:cNvSpPr>
          <p:nvPr>
            <p:ph type="body" idx="1"/>
          </p:nvPr>
        </p:nvSpPr>
        <p:spPr>
          <a:xfrm>
            <a:off x="152400" y="642296"/>
            <a:ext cx="6172200" cy="2405704"/>
          </a:xfrm>
          <a:noFill/>
          <a:ln/>
          <a:extLst>
            <a:ext uri="{91240B29-F687-4F45-9708-019B960494DF}">
              <a14:hiddenLine xmlns:a14="http://schemas.microsoft.com/office/drawing/2010/main" w="12700">
                <a:solidFill>
                  <a:schemeClr val="tx1"/>
                </a:solidFill>
                <a:miter lim="800000"/>
                <a:headEnd/>
                <a:tailEnd/>
              </a14:hiddenLine>
            </a:ext>
          </a:extLst>
        </p:spPr>
        <p:txBody>
          <a:bodyPr wrap="square" lIns="63398" tIns="25359" rIns="63398" bIns="25359">
            <a:spAutoFit/>
          </a:bodyPr>
          <a:lstStyle/>
          <a:p>
            <a:pPr marL="215900" indent="-215900">
              <a:lnSpc>
                <a:spcPct val="85000"/>
              </a:lnSpc>
              <a:spcBef>
                <a:spcPct val="0"/>
              </a:spcBef>
              <a:buFontTx/>
              <a:buNone/>
              <a:tabLst>
                <a:tab pos="2971800" algn="l"/>
                <a:tab pos="8229600" algn="dec"/>
              </a:tabLst>
            </a:pPr>
            <a:r>
              <a:rPr lang="en-US" altLang="en-US" sz="1800" dirty="0" smtClean="0">
                <a:solidFill>
                  <a:srgbClr val="FF0000"/>
                </a:solidFill>
              </a:rPr>
              <a:t>St</a:t>
            </a:r>
            <a:r>
              <a:rPr lang="en-US" altLang="en-US" sz="1800" dirty="0">
                <a:solidFill>
                  <a:srgbClr val="FF0000"/>
                </a:solidFill>
              </a:rPr>
              <a:t>. </a:t>
            </a:r>
            <a:r>
              <a:rPr lang="en-US" altLang="en-US" sz="1800" dirty="0" err="1">
                <a:solidFill>
                  <a:srgbClr val="FF0000"/>
                </a:solidFill>
              </a:rPr>
              <a:t>Macarius</a:t>
            </a:r>
            <a:r>
              <a:rPr lang="en-US" altLang="en-US" sz="1800" dirty="0">
                <a:solidFill>
                  <a:srgbClr val="FF0000"/>
                </a:solidFill>
              </a:rPr>
              <a:t> of Egypt   (</a:t>
            </a:r>
            <a:r>
              <a:rPr lang="en-US" altLang="en-US" sz="1800" dirty="0" err="1">
                <a:solidFill>
                  <a:srgbClr val="FF0000"/>
                </a:solidFill>
              </a:rPr>
              <a:t>Scetis</a:t>
            </a:r>
            <a:r>
              <a:rPr lang="en-US" altLang="en-US" sz="1800" dirty="0">
                <a:solidFill>
                  <a:srgbClr val="FF0000"/>
                </a:solidFill>
              </a:rPr>
              <a:t>)</a:t>
            </a:r>
            <a:r>
              <a:rPr lang="en-US" altLang="en-US" sz="1800" b="1" dirty="0">
                <a:solidFill>
                  <a:srgbClr val="FF0000"/>
                </a:solidFill>
              </a:rPr>
              <a:t>	330 - 390</a:t>
            </a:r>
          </a:p>
          <a:p>
            <a:pPr marL="215900" indent="-215900">
              <a:lnSpc>
                <a:spcPct val="85000"/>
              </a:lnSpc>
              <a:spcBef>
                <a:spcPct val="0"/>
              </a:spcBef>
              <a:buFontTx/>
              <a:buNone/>
              <a:tabLst>
                <a:tab pos="2971800" algn="l"/>
                <a:tab pos="8229600" algn="dec"/>
              </a:tabLst>
            </a:pPr>
            <a:r>
              <a:rPr lang="en-US" altLang="en-US" sz="1800" b="1" dirty="0"/>
              <a:t>	His parents forced him to marry but he became sick and left to </a:t>
            </a:r>
            <a:r>
              <a:rPr lang="en-US" altLang="en-US" sz="1800" b="1" dirty="0" err="1"/>
              <a:t>Wadi</a:t>
            </a:r>
            <a:r>
              <a:rPr lang="en-US" altLang="en-US" sz="1800" b="1" dirty="0"/>
              <a:t>-el-</a:t>
            </a:r>
            <a:r>
              <a:rPr lang="en-US" altLang="en-US" sz="1800" b="1" dirty="0" err="1"/>
              <a:t>Natroun</a:t>
            </a:r>
            <a:r>
              <a:rPr lang="en-US" altLang="en-US" sz="1800" b="1" dirty="0"/>
              <a:t>. He lived an ascetic life in a hut far from the village until he fled to </a:t>
            </a:r>
            <a:r>
              <a:rPr lang="en-US" altLang="en-US" sz="1800" b="1" dirty="0" err="1"/>
              <a:t>Scetis</a:t>
            </a:r>
            <a:r>
              <a:rPr lang="en-US" altLang="en-US" sz="1800" b="1" dirty="0"/>
              <a:t>. </a:t>
            </a:r>
            <a:r>
              <a:rPr lang="en-US" altLang="en-US" sz="1800" b="1" dirty="0" smtClean="0"/>
              <a:t>God </a:t>
            </a:r>
            <a:r>
              <a:rPr lang="en-US" altLang="en-US" sz="1800" b="1" dirty="0"/>
              <a:t>send him a Cherub to guide him in establishing the monastic life in </a:t>
            </a:r>
            <a:r>
              <a:rPr lang="en-US" altLang="en-US" sz="1800" b="1" dirty="0" err="1"/>
              <a:t>Scetis</a:t>
            </a:r>
            <a:r>
              <a:rPr lang="en-US" altLang="en-US" sz="1800" b="1" dirty="0"/>
              <a:t>. This Cherub accompanied him almost all his life. He led the monastic life in </a:t>
            </a:r>
            <a:r>
              <a:rPr lang="en-US" altLang="en-US" sz="1800" b="1" dirty="0" err="1"/>
              <a:t>Scetis</a:t>
            </a:r>
            <a:r>
              <a:rPr lang="en-US" altLang="en-US" sz="1800" b="1" dirty="0"/>
              <a:t> where he had many disciples who followed his way of living. An Arian bishop exiled him to an island in the Nile in his old age. He died shortly after his return</a:t>
            </a:r>
            <a:r>
              <a:rPr lang="en-US" altLang="en-US" sz="1800" b="1" dirty="0" smtClean="0"/>
              <a:t>.</a:t>
            </a:r>
            <a:endParaRPr lang="en-US" altLang="en-US" sz="1800" b="1" dirty="0"/>
          </a:p>
        </p:txBody>
      </p:sp>
      <p:pic>
        <p:nvPicPr>
          <p:cNvPr id="41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475" y="3152245"/>
            <a:ext cx="1685925" cy="2714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581025"/>
            <a:ext cx="1905000" cy="2390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4938712"/>
            <a:ext cx="2619375"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3"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4600" y="4886325"/>
            <a:ext cx="2867025" cy="1590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4"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14624" y="2927879"/>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5"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19800" y="3111500"/>
            <a:ext cx="1827900" cy="168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096372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 calcmode="lin" valueType="num">
                                      <p:cBhvr additive="base">
                                        <p:cTn id="7" dur="500" fill="hold"/>
                                        <p:tgtEl>
                                          <p:spTgt spid="276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65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7651">
                                            <p:txEl>
                                              <p:pRg st="1" end="1"/>
                                            </p:txEl>
                                          </p:spTgt>
                                        </p:tgtEl>
                                        <p:attrNameLst>
                                          <p:attrName>style.visibility</p:attrName>
                                        </p:attrNameLst>
                                      </p:cBhvr>
                                      <p:to>
                                        <p:strVal val="visible"/>
                                      </p:to>
                                    </p:set>
                                    <p:anim calcmode="lin" valueType="num">
                                      <p:cBhvr additive="base">
                                        <p:cTn id="11" dur="500" fill="hold"/>
                                        <p:tgtEl>
                                          <p:spTgt spid="2765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7651">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78064" y="0"/>
            <a:ext cx="6873471" cy="605211"/>
          </a:xfrm>
          <a:noFill/>
          <a:ln/>
          <a:extLst>
            <a:ext uri="{91240B29-F687-4F45-9708-019B960494DF}">
              <a14:hiddenLine xmlns:a14="http://schemas.microsoft.com/office/drawing/2010/main" w="12700">
                <a:solidFill>
                  <a:schemeClr val="tx1"/>
                </a:solidFill>
                <a:miter lim="800000"/>
                <a:headEnd/>
                <a:tailEnd/>
              </a14:hiddenLine>
            </a:ext>
          </a:extLst>
        </p:spPr>
        <p:txBody>
          <a:bodyPr wrap="none" lIns="63398" tIns="25359" rIns="63398" bIns="25359" anchor="t">
            <a:spAutoFit/>
          </a:bodyPr>
          <a:lstStyle/>
          <a:p>
            <a:r>
              <a:rPr lang="en-US" altLang="en-US" sz="3600" dirty="0"/>
              <a:t>The Leaders of Monastic Life - </a:t>
            </a:r>
            <a:r>
              <a:rPr lang="en-US" altLang="en-US" sz="3600" dirty="0" smtClean="0"/>
              <a:t>Men</a:t>
            </a:r>
            <a:endParaRPr lang="en-US" altLang="en-US" sz="3600" dirty="0"/>
          </a:p>
        </p:txBody>
      </p:sp>
      <p:sp>
        <p:nvSpPr>
          <p:cNvPr id="27651" name="Rectangle 3"/>
          <p:cNvSpPr>
            <a:spLocks noGrp="1" noChangeArrowheads="1"/>
          </p:cNvSpPr>
          <p:nvPr>
            <p:ph type="body" idx="1"/>
          </p:nvPr>
        </p:nvSpPr>
        <p:spPr>
          <a:xfrm>
            <a:off x="531812" y="609600"/>
            <a:ext cx="7088188" cy="1463908"/>
          </a:xfrm>
          <a:noFill/>
          <a:ln/>
          <a:extLst>
            <a:ext uri="{91240B29-F687-4F45-9708-019B960494DF}">
              <a14:hiddenLine xmlns:a14="http://schemas.microsoft.com/office/drawing/2010/main" w="12700">
                <a:solidFill>
                  <a:schemeClr val="tx1"/>
                </a:solidFill>
                <a:miter lim="800000"/>
                <a:headEnd/>
                <a:tailEnd/>
              </a14:hiddenLine>
            </a:ext>
          </a:extLst>
        </p:spPr>
        <p:txBody>
          <a:bodyPr wrap="square" lIns="63398" tIns="25359" rIns="63398" bIns="25359">
            <a:spAutoFit/>
          </a:bodyPr>
          <a:lstStyle/>
          <a:p>
            <a:pPr marL="215900" indent="-215900">
              <a:lnSpc>
                <a:spcPct val="85000"/>
              </a:lnSpc>
              <a:spcBef>
                <a:spcPct val="0"/>
              </a:spcBef>
              <a:buFontTx/>
              <a:buNone/>
              <a:tabLst>
                <a:tab pos="2971800" algn="l"/>
                <a:tab pos="6858000" algn="dec"/>
              </a:tabLst>
            </a:pPr>
            <a:r>
              <a:rPr lang="en-US" altLang="en-US" sz="1800" dirty="0">
                <a:solidFill>
                  <a:srgbClr val="FF0000"/>
                </a:solidFill>
              </a:rPr>
              <a:t>St. </a:t>
            </a:r>
            <a:r>
              <a:rPr lang="en-US" altLang="en-US" sz="1800" dirty="0" err="1">
                <a:solidFill>
                  <a:srgbClr val="FF0000"/>
                </a:solidFill>
              </a:rPr>
              <a:t>Amoun</a:t>
            </a:r>
            <a:r>
              <a:rPr lang="en-US" altLang="en-US" sz="1800" dirty="0">
                <a:solidFill>
                  <a:srgbClr val="FF0000"/>
                </a:solidFill>
              </a:rPr>
              <a:t>   (</a:t>
            </a:r>
            <a:r>
              <a:rPr lang="en-US" altLang="en-US" sz="1800" dirty="0" err="1">
                <a:solidFill>
                  <a:srgbClr val="FF0000"/>
                </a:solidFill>
              </a:rPr>
              <a:t>Nitria</a:t>
            </a:r>
            <a:r>
              <a:rPr lang="en-US" altLang="en-US" sz="1800" dirty="0">
                <a:solidFill>
                  <a:srgbClr val="FF0000"/>
                </a:solidFill>
              </a:rPr>
              <a:t> and </a:t>
            </a:r>
            <a:r>
              <a:rPr lang="en-US" altLang="en-US" sz="1800" dirty="0" err="1">
                <a:solidFill>
                  <a:srgbClr val="FF0000"/>
                </a:solidFill>
              </a:rPr>
              <a:t>Cellia</a:t>
            </a:r>
            <a:r>
              <a:rPr lang="en-US" altLang="en-US" sz="1800" dirty="0">
                <a:solidFill>
                  <a:srgbClr val="FF0000"/>
                </a:solidFill>
              </a:rPr>
              <a:t> / Cells)</a:t>
            </a:r>
          </a:p>
          <a:p>
            <a:pPr marL="215900" indent="-215900">
              <a:lnSpc>
                <a:spcPct val="85000"/>
              </a:lnSpc>
              <a:spcBef>
                <a:spcPct val="0"/>
              </a:spcBef>
              <a:buFontTx/>
              <a:buNone/>
              <a:tabLst>
                <a:tab pos="2971800" algn="l"/>
                <a:tab pos="6858000" algn="dec"/>
              </a:tabLst>
            </a:pPr>
            <a:r>
              <a:rPr lang="en-US" altLang="en-US" sz="1800" b="1" dirty="0"/>
              <a:t>	Born	</a:t>
            </a:r>
            <a:r>
              <a:rPr lang="en-US" altLang="en-US" sz="1800" b="1" dirty="0" smtClean="0"/>
              <a:t>	275</a:t>
            </a:r>
            <a:endParaRPr lang="en-US" altLang="en-US" sz="1800" b="1" dirty="0"/>
          </a:p>
          <a:p>
            <a:pPr marL="215900" indent="-215900">
              <a:lnSpc>
                <a:spcPct val="85000"/>
              </a:lnSpc>
              <a:spcBef>
                <a:spcPct val="0"/>
              </a:spcBef>
              <a:buFontTx/>
              <a:buNone/>
              <a:tabLst>
                <a:tab pos="2971800" algn="l"/>
                <a:tab pos="6858000" algn="dec"/>
              </a:tabLst>
            </a:pPr>
            <a:r>
              <a:rPr lang="en-US" altLang="en-US" sz="1800" b="1" dirty="0"/>
              <a:t>	Married but lived as ascetic in </a:t>
            </a:r>
            <a:r>
              <a:rPr lang="en-US" altLang="en-US" sz="1800" b="1" dirty="0" err="1"/>
              <a:t>Nitria</a:t>
            </a:r>
            <a:r>
              <a:rPr lang="en-US" altLang="en-US" sz="1800" b="1" dirty="0"/>
              <a:t>	297</a:t>
            </a:r>
          </a:p>
          <a:p>
            <a:pPr marL="215900" indent="-215900">
              <a:lnSpc>
                <a:spcPct val="85000"/>
              </a:lnSpc>
              <a:spcBef>
                <a:spcPct val="0"/>
              </a:spcBef>
              <a:buFontTx/>
              <a:buNone/>
              <a:tabLst>
                <a:tab pos="2971800" algn="l"/>
                <a:tab pos="6858000" algn="dec"/>
              </a:tabLst>
            </a:pPr>
            <a:r>
              <a:rPr lang="en-US" altLang="en-US" sz="1800" b="1" dirty="0"/>
              <a:t>	Settled in cells in the inner part of the mountain of </a:t>
            </a:r>
            <a:r>
              <a:rPr lang="en-US" altLang="en-US" sz="1800" b="1" dirty="0" err="1"/>
              <a:t>Nitria</a:t>
            </a:r>
            <a:r>
              <a:rPr lang="en-US" altLang="en-US" sz="1800" b="1" dirty="0"/>
              <a:t>	315</a:t>
            </a:r>
          </a:p>
          <a:p>
            <a:pPr marL="215900" indent="-215900">
              <a:lnSpc>
                <a:spcPct val="85000"/>
              </a:lnSpc>
              <a:spcBef>
                <a:spcPct val="0"/>
              </a:spcBef>
              <a:buFontTx/>
              <a:buNone/>
              <a:tabLst>
                <a:tab pos="2971800" algn="l"/>
                <a:tab pos="6858000" algn="dec"/>
              </a:tabLst>
            </a:pPr>
            <a:r>
              <a:rPr lang="en-US" altLang="en-US" sz="1800" b="1" dirty="0"/>
              <a:t>	In a visit by St. Anthony, the cells or </a:t>
            </a:r>
            <a:r>
              <a:rPr lang="en-US" altLang="en-US" sz="1800" b="1" dirty="0" err="1"/>
              <a:t>Cellia</a:t>
            </a:r>
            <a:r>
              <a:rPr lang="en-US" altLang="en-US" sz="1800" b="1" dirty="0"/>
              <a:t> was established as the area of solitude for the </a:t>
            </a:r>
            <a:r>
              <a:rPr lang="en-US" altLang="en-US" sz="1800" b="1" dirty="0" smtClean="0"/>
              <a:t>anchorite</a:t>
            </a:r>
            <a:endParaRPr lang="en-US" altLang="en-US" sz="1800" b="1"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1981200"/>
            <a:ext cx="2905125" cy="2371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495800"/>
            <a:ext cx="3400425"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304800" y="3867834"/>
            <a:ext cx="3733800" cy="646331"/>
          </a:xfrm>
          <a:prstGeom prst="rect">
            <a:avLst/>
          </a:prstGeom>
          <a:noFill/>
        </p:spPr>
        <p:txBody>
          <a:bodyPr wrap="square" rtlCol="0">
            <a:spAutoFit/>
          </a:bodyPr>
          <a:lstStyle/>
          <a:p>
            <a:r>
              <a:rPr lang="en-US" dirty="0"/>
              <a:t>Christian </a:t>
            </a:r>
            <a:r>
              <a:rPr lang="en-US" dirty="0" err="1"/>
              <a:t>Nitria</a:t>
            </a:r>
            <a:r>
              <a:rPr lang="en-US" dirty="0"/>
              <a:t>, </a:t>
            </a:r>
            <a:r>
              <a:rPr lang="en-US" dirty="0" err="1"/>
              <a:t>Kellia</a:t>
            </a:r>
            <a:endParaRPr lang="en-US" dirty="0"/>
          </a:p>
          <a:p>
            <a:r>
              <a:rPr lang="en-US" dirty="0"/>
              <a:t>and the Life of their Ancient Monks</a:t>
            </a:r>
          </a:p>
        </p:txBody>
      </p:sp>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2057400"/>
            <a:ext cx="2085975" cy="2190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7"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4724400"/>
            <a:ext cx="2952750" cy="1552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8"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6712" y="2133600"/>
            <a:ext cx="2600325"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470204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 calcmode="lin" valueType="num">
                                      <p:cBhvr additive="base">
                                        <p:cTn id="7" dur="500" fill="hold"/>
                                        <p:tgtEl>
                                          <p:spTgt spid="276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65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7651">
                                            <p:txEl>
                                              <p:pRg st="1" end="1"/>
                                            </p:txEl>
                                          </p:spTgt>
                                        </p:tgtEl>
                                        <p:attrNameLst>
                                          <p:attrName>style.visibility</p:attrName>
                                        </p:attrNameLst>
                                      </p:cBhvr>
                                      <p:to>
                                        <p:strVal val="visible"/>
                                      </p:to>
                                    </p:set>
                                    <p:anim calcmode="lin" valueType="num">
                                      <p:cBhvr additive="base">
                                        <p:cTn id="11" dur="500" fill="hold"/>
                                        <p:tgtEl>
                                          <p:spTgt spid="2765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7651">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7651">
                                            <p:txEl>
                                              <p:pRg st="2" end="2"/>
                                            </p:txEl>
                                          </p:spTgt>
                                        </p:tgtEl>
                                        <p:attrNameLst>
                                          <p:attrName>style.visibility</p:attrName>
                                        </p:attrNameLst>
                                      </p:cBhvr>
                                      <p:to>
                                        <p:strVal val="visible"/>
                                      </p:to>
                                    </p:set>
                                    <p:anim calcmode="lin" valueType="num">
                                      <p:cBhvr additive="base">
                                        <p:cTn id="15" dur="500" fill="hold"/>
                                        <p:tgtEl>
                                          <p:spTgt spid="27651">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7651">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7651">
                                            <p:txEl>
                                              <p:pRg st="3" end="3"/>
                                            </p:txEl>
                                          </p:spTgt>
                                        </p:tgtEl>
                                        <p:attrNameLst>
                                          <p:attrName>style.visibility</p:attrName>
                                        </p:attrNameLst>
                                      </p:cBhvr>
                                      <p:to>
                                        <p:strVal val="visible"/>
                                      </p:to>
                                    </p:set>
                                    <p:anim calcmode="lin" valueType="num">
                                      <p:cBhvr additive="base">
                                        <p:cTn id="19" dur="500" fill="hold"/>
                                        <p:tgtEl>
                                          <p:spTgt spid="2765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7651">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27651">
                                            <p:txEl>
                                              <p:pRg st="4" end="4"/>
                                            </p:txEl>
                                          </p:spTgt>
                                        </p:tgtEl>
                                        <p:attrNameLst>
                                          <p:attrName>style.visibility</p:attrName>
                                        </p:attrNameLst>
                                      </p:cBhvr>
                                      <p:to>
                                        <p:strVal val="visible"/>
                                      </p:to>
                                    </p:set>
                                    <p:anim calcmode="lin" valueType="num">
                                      <p:cBhvr additive="base">
                                        <p:cTn id="23" dur="500" fill="hold"/>
                                        <p:tgtEl>
                                          <p:spTgt spid="27651">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765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24175" y="2505075"/>
            <a:ext cx="3295650"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3137" y="4495800"/>
            <a:ext cx="4657725"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400" y="304800"/>
            <a:ext cx="2181225" cy="2771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066800" y="914400"/>
            <a:ext cx="5029200" cy="646331"/>
          </a:xfrm>
          <a:prstGeom prst="rect">
            <a:avLst/>
          </a:prstGeom>
          <a:noFill/>
        </p:spPr>
        <p:txBody>
          <a:bodyPr wrap="square" rtlCol="0">
            <a:spAutoFit/>
          </a:bodyPr>
          <a:lstStyle/>
          <a:p>
            <a:r>
              <a:rPr lang="en-US" dirty="0"/>
              <a:t>The Monastery of al-</a:t>
            </a:r>
            <a:r>
              <a:rPr lang="en-US" dirty="0" err="1"/>
              <a:t>Baramus</a:t>
            </a:r>
            <a:r>
              <a:rPr lang="en-US" dirty="0"/>
              <a:t> (</a:t>
            </a:r>
            <a:r>
              <a:rPr lang="en-US" dirty="0" err="1"/>
              <a:t>Deir</a:t>
            </a:r>
            <a:r>
              <a:rPr lang="en-US" dirty="0"/>
              <a:t> al-</a:t>
            </a:r>
            <a:r>
              <a:rPr lang="en-US" dirty="0" err="1"/>
              <a:t>Baramus</a:t>
            </a:r>
            <a:r>
              <a:rPr lang="en-US" dirty="0"/>
              <a:t>, Monastery of the Romans) At </a:t>
            </a:r>
            <a:r>
              <a:rPr lang="en-US" dirty="0" err="1"/>
              <a:t>Wadi</a:t>
            </a:r>
            <a:r>
              <a:rPr lang="en-US" dirty="0"/>
              <a:t> al-</a:t>
            </a:r>
            <a:r>
              <a:rPr lang="en-US" dirty="0" err="1"/>
              <a:t>Natrun</a:t>
            </a:r>
            <a:endParaRPr lang="en-US" dirty="0"/>
          </a:p>
        </p:txBody>
      </p:sp>
      <p:pic>
        <p:nvPicPr>
          <p:cNvPr id="819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2014537"/>
            <a:ext cx="1619250" cy="2828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3750" y="3437467"/>
            <a:ext cx="1666875"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099468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2183" y="381000"/>
            <a:ext cx="3724275" cy="2495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615267"/>
            <a:ext cx="3752850"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1258" y="3086100"/>
            <a:ext cx="3505200" cy="3162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313267" y="1371600"/>
            <a:ext cx="2209800" cy="646331"/>
          </a:xfrm>
          <a:prstGeom prst="rect">
            <a:avLst/>
          </a:prstGeom>
          <a:noFill/>
        </p:spPr>
        <p:txBody>
          <a:bodyPr wrap="square" rtlCol="0">
            <a:spAutoFit/>
          </a:bodyPr>
          <a:lstStyle/>
          <a:p>
            <a:r>
              <a:rPr lang="es-ES" dirty="0" err="1"/>
              <a:t>Deir</a:t>
            </a:r>
            <a:r>
              <a:rPr lang="es-ES" dirty="0"/>
              <a:t> Al </a:t>
            </a:r>
            <a:r>
              <a:rPr lang="es-ES" dirty="0" err="1"/>
              <a:t>Anba</a:t>
            </a:r>
            <a:r>
              <a:rPr lang="es-ES" dirty="0"/>
              <a:t> </a:t>
            </a:r>
            <a:r>
              <a:rPr lang="es-ES" dirty="0" err="1"/>
              <a:t>Bishoy</a:t>
            </a:r>
            <a:endParaRPr lang="es-ES" dirty="0"/>
          </a:p>
          <a:p>
            <a:r>
              <a:rPr lang="es-ES" dirty="0"/>
              <a:t>At </a:t>
            </a:r>
            <a:r>
              <a:rPr lang="es-ES" dirty="0" err="1"/>
              <a:t>Wadi</a:t>
            </a:r>
            <a:r>
              <a:rPr lang="es-ES" dirty="0"/>
              <a:t> El-</a:t>
            </a:r>
            <a:r>
              <a:rPr lang="es-ES" dirty="0" err="1"/>
              <a:t>Natrun</a:t>
            </a:r>
            <a:endParaRPr lang="en-US" dirty="0"/>
          </a:p>
        </p:txBody>
      </p:sp>
      <p:pic>
        <p:nvPicPr>
          <p:cNvPr id="92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364067"/>
            <a:ext cx="2457450"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64066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2895600"/>
            <a:ext cx="2724150" cy="3705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4925" y="409575"/>
            <a:ext cx="3724275" cy="2409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33825" y="2895600"/>
            <a:ext cx="2162175" cy="3676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2286000"/>
            <a:ext cx="3714750" cy="3238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2400" y="694592"/>
            <a:ext cx="4343400" cy="369332"/>
          </a:xfrm>
          <a:prstGeom prst="rect">
            <a:avLst/>
          </a:prstGeom>
          <a:noFill/>
        </p:spPr>
        <p:txBody>
          <a:bodyPr wrap="square" rtlCol="0">
            <a:spAutoFit/>
          </a:bodyPr>
          <a:lstStyle/>
          <a:p>
            <a:r>
              <a:rPr lang="en-US" dirty="0"/>
              <a:t>The Monastery of the </a:t>
            </a:r>
            <a:r>
              <a:rPr lang="en-US" dirty="0" err="1"/>
              <a:t>Syrins</a:t>
            </a:r>
            <a:r>
              <a:rPr lang="en-US" dirty="0"/>
              <a:t> in </a:t>
            </a:r>
            <a:r>
              <a:rPr lang="en-US" dirty="0" err="1"/>
              <a:t>Wadi</a:t>
            </a:r>
            <a:r>
              <a:rPr lang="en-US" dirty="0"/>
              <a:t> </a:t>
            </a:r>
            <a:r>
              <a:rPr lang="en-US" dirty="0" err="1"/>
              <a:t>Natrun</a:t>
            </a:r>
            <a:endParaRPr lang="en-US" dirty="0"/>
          </a:p>
        </p:txBody>
      </p:sp>
    </p:spTree>
    <p:extLst>
      <p:ext uri="{BB962C8B-B14F-4D97-AF65-F5344CB8AC3E}">
        <p14:creationId xmlns:p14="http://schemas.microsoft.com/office/powerpoint/2010/main" val="9001073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79400" y="85725"/>
            <a:ext cx="7416800" cy="600075"/>
          </a:xfrm>
          <a:noFill/>
          <a:ln/>
          <a:extLst>
            <a:ext uri="{91240B29-F687-4F45-9708-019B960494DF}">
              <a14:hiddenLine xmlns:a14="http://schemas.microsoft.com/office/drawing/2010/main" w="12700">
                <a:solidFill>
                  <a:schemeClr val="tx1"/>
                </a:solidFill>
                <a:miter lim="800000"/>
                <a:headEnd/>
                <a:tailEnd/>
              </a14:hiddenLine>
            </a:ext>
          </a:extLst>
        </p:spPr>
        <p:txBody>
          <a:bodyPr wrap="none" lIns="63398" tIns="25359" rIns="63398" bIns="25359" anchor="t">
            <a:spAutoFit/>
          </a:bodyPr>
          <a:lstStyle/>
          <a:p>
            <a:r>
              <a:rPr lang="en-US" altLang="en-US" sz="3600" dirty="0"/>
              <a:t>The Leaders of Monastic Life - Women</a:t>
            </a:r>
          </a:p>
        </p:txBody>
      </p:sp>
      <p:sp>
        <p:nvSpPr>
          <p:cNvPr id="28675" name="Rectangle 3"/>
          <p:cNvSpPr>
            <a:spLocks noGrp="1" noChangeArrowheads="1"/>
          </p:cNvSpPr>
          <p:nvPr>
            <p:ph type="body" idx="1"/>
          </p:nvPr>
        </p:nvSpPr>
        <p:spPr>
          <a:xfrm>
            <a:off x="990600" y="609600"/>
            <a:ext cx="6832600" cy="4039998"/>
          </a:xfrm>
          <a:noFill/>
          <a:ln/>
          <a:extLst>
            <a:ext uri="{91240B29-F687-4F45-9708-019B960494DF}">
              <a14:hiddenLine xmlns:a14="http://schemas.microsoft.com/office/drawing/2010/main" w="12700">
                <a:solidFill>
                  <a:schemeClr val="tx1"/>
                </a:solidFill>
                <a:miter lim="800000"/>
                <a:headEnd/>
                <a:tailEnd/>
              </a14:hiddenLine>
            </a:ext>
          </a:extLst>
        </p:spPr>
        <p:txBody>
          <a:bodyPr wrap="square" lIns="63398" tIns="25359" rIns="63398" bIns="25359">
            <a:spAutoFit/>
          </a:bodyPr>
          <a:lstStyle/>
          <a:p>
            <a:pPr marL="215900" indent="-215900">
              <a:lnSpc>
                <a:spcPct val="90000"/>
              </a:lnSpc>
              <a:spcBef>
                <a:spcPct val="0"/>
              </a:spcBef>
              <a:buFontTx/>
              <a:buNone/>
              <a:tabLst>
                <a:tab pos="2971800" algn="l"/>
                <a:tab pos="8229600" algn="dec"/>
              </a:tabLst>
            </a:pPr>
            <a:r>
              <a:rPr lang="en-US" altLang="en-US" sz="1800" dirty="0" smtClean="0">
                <a:solidFill>
                  <a:srgbClr val="FF0000"/>
                </a:solidFill>
              </a:rPr>
              <a:t>St</a:t>
            </a:r>
            <a:r>
              <a:rPr lang="en-US" altLang="en-US" sz="1800" dirty="0">
                <a:solidFill>
                  <a:srgbClr val="FF0000"/>
                </a:solidFill>
              </a:rPr>
              <a:t>. </a:t>
            </a:r>
            <a:r>
              <a:rPr lang="en-US" altLang="en-US" sz="1800" dirty="0" err="1">
                <a:solidFill>
                  <a:srgbClr val="FF0000"/>
                </a:solidFill>
              </a:rPr>
              <a:t>Talida</a:t>
            </a:r>
            <a:endParaRPr lang="en-US" altLang="en-US" sz="1800" dirty="0">
              <a:solidFill>
                <a:srgbClr val="FF0000"/>
              </a:solidFill>
            </a:endParaRPr>
          </a:p>
          <a:p>
            <a:pPr marL="215900" indent="-215900">
              <a:lnSpc>
                <a:spcPct val="90000"/>
              </a:lnSpc>
              <a:spcBef>
                <a:spcPct val="0"/>
              </a:spcBef>
              <a:buFontTx/>
              <a:buNone/>
              <a:tabLst>
                <a:tab pos="2971800" algn="l"/>
                <a:tab pos="8229600" algn="dec"/>
              </a:tabLst>
            </a:pPr>
            <a:r>
              <a:rPr lang="en-US" altLang="en-US" sz="1800" b="1" dirty="0"/>
              <a:t>	Leader of a group of nuns that sought ascetic excellence</a:t>
            </a:r>
          </a:p>
          <a:p>
            <a:pPr marL="215900" indent="-215900">
              <a:lnSpc>
                <a:spcPct val="90000"/>
              </a:lnSpc>
              <a:spcBef>
                <a:spcPct val="0"/>
              </a:spcBef>
              <a:buFontTx/>
              <a:buNone/>
              <a:tabLst>
                <a:tab pos="2971800" algn="l"/>
                <a:tab pos="8229600" algn="dec"/>
              </a:tabLst>
            </a:pPr>
            <a:r>
              <a:rPr lang="en-US" altLang="en-US" sz="1800" b="1" dirty="0"/>
              <a:t>	Founder of a convent near </a:t>
            </a:r>
            <a:r>
              <a:rPr lang="en-US" altLang="en-US" sz="1800" b="1" dirty="0" err="1"/>
              <a:t>Fayoum</a:t>
            </a:r>
            <a:endParaRPr lang="en-US" altLang="en-US" sz="1800" b="1" dirty="0"/>
          </a:p>
          <a:p>
            <a:pPr marL="215900" indent="-215900">
              <a:lnSpc>
                <a:spcPct val="90000"/>
              </a:lnSpc>
              <a:spcBef>
                <a:spcPct val="0"/>
              </a:spcBef>
              <a:buFontTx/>
              <a:buNone/>
              <a:tabLst>
                <a:tab pos="2971800" algn="l"/>
                <a:tab pos="8229600" algn="dec"/>
              </a:tabLst>
            </a:pPr>
            <a:r>
              <a:rPr lang="en-US" altLang="en-US" sz="1800" b="1" dirty="0"/>
              <a:t>	Sixty nuns lived under her guidance and served the needy with cheerful hearts</a:t>
            </a:r>
          </a:p>
          <a:p>
            <a:pPr marL="215900" indent="-215900">
              <a:lnSpc>
                <a:spcPct val="90000"/>
              </a:lnSpc>
              <a:spcBef>
                <a:spcPct val="0"/>
              </a:spcBef>
              <a:buFontTx/>
              <a:buNone/>
              <a:tabLst>
                <a:tab pos="2971800" algn="l"/>
                <a:tab pos="8229600" algn="dec"/>
              </a:tabLst>
            </a:pPr>
            <a:endParaRPr lang="en-US" altLang="en-US" sz="1800" b="1" dirty="0"/>
          </a:p>
          <a:p>
            <a:pPr marL="215900" indent="-215900">
              <a:lnSpc>
                <a:spcPct val="90000"/>
              </a:lnSpc>
              <a:spcBef>
                <a:spcPct val="0"/>
              </a:spcBef>
              <a:buFontTx/>
              <a:buNone/>
              <a:tabLst>
                <a:tab pos="2971800" algn="l"/>
                <a:tab pos="8229600" algn="dec"/>
              </a:tabLst>
            </a:pPr>
            <a:r>
              <a:rPr lang="en-US" altLang="en-US" sz="1800" dirty="0">
                <a:solidFill>
                  <a:srgbClr val="FF0000"/>
                </a:solidFill>
              </a:rPr>
              <a:t>St. </a:t>
            </a:r>
            <a:r>
              <a:rPr lang="en-US" altLang="en-US" sz="1800" dirty="0" err="1" smtClean="0">
                <a:solidFill>
                  <a:srgbClr val="FF0000"/>
                </a:solidFill>
              </a:rPr>
              <a:t>Ilaria</a:t>
            </a:r>
            <a:r>
              <a:rPr lang="en-US" altLang="en-US" sz="1800" dirty="0" smtClean="0">
                <a:solidFill>
                  <a:srgbClr val="FF0000"/>
                </a:solidFill>
              </a:rPr>
              <a:t> (</a:t>
            </a:r>
            <a:r>
              <a:rPr lang="en-US" altLang="en-US" sz="1800" dirty="0" err="1" smtClean="0">
                <a:solidFill>
                  <a:srgbClr val="FF0000"/>
                </a:solidFill>
              </a:rPr>
              <a:t>Hilaria</a:t>
            </a:r>
            <a:r>
              <a:rPr lang="en-US" altLang="en-US" sz="1800" dirty="0" smtClean="0">
                <a:solidFill>
                  <a:srgbClr val="FF0000"/>
                </a:solidFill>
              </a:rPr>
              <a:t>), </a:t>
            </a:r>
            <a:r>
              <a:rPr lang="en-US" altLang="en-US" sz="1800" dirty="0">
                <a:solidFill>
                  <a:srgbClr val="FF0000"/>
                </a:solidFill>
              </a:rPr>
              <a:t>Daughter of Emperor </a:t>
            </a:r>
            <a:r>
              <a:rPr lang="en-US" altLang="en-US" sz="1800" dirty="0" smtClean="0">
                <a:solidFill>
                  <a:srgbClr val="FF0000"/>
                </a:solidFill>
              </a:rPr>
              <a:t>Zeno</a:t>
            </a:r>
          </a:p>
          <a:p>
            <a:pPr marL="215900" indent="-215900">
              <a:lnSpc>
                <a:spcPct val="90000"/>
              </a:lnSpc>
              <a:spcBef>
                <a:spcPct val="0"/>
              </a:spcBef>
              <a:buFontTx/>
              <a:buNone/>
              <a:tabLst>
                <a:tab pos="2971800" algn="l"/>
                <a:tab pos="8229600" algn="dec"/>
              </a:tabLst>
            </a:pPr>
            <a:r>
              <a:rPr lang="en-US" altLang="en-US" sz="1800" b="1" dirty="0"/>
              <a:t>	The daughter of the Roman Emperor Zeno</a:t>
            </a:r>
          </a:p>
          <a:p>
            <a:pPr marL="215900" indent="-215900">
              <a:lnSpc>
                <a:spcPct val="90000"/>
              </a:lnSpc>
              <a:spcBef>
                <a:spcPct val="0"/>
              </a:spcBef>
              <a:buFontTx/>
              <a:buNone/>
              <a:tabLst>
                <a:tab pos="2971800" algn="l"/>
                <a:tab pos="8229600" algn="dec"/>
              </a:tabLst>
            </a:pPr>
            <a:r>
              <a:rPr lang="en-US" altLang="en-US" sz="1800" b="1" dirty="0"/>
              <a:t>	Lived in hiding in </a:t>
            </a:r>
            <a:r>
              <a:rPr lang="en-US" altLang="en-US" sz="1800" b="1" dirty="0" err="1"/>
              <a:t>Scetis</a:t>
            </a:r>
            <a:r>
              <a:rPr lang="en-US" altLang="en-US" sz="1800" b="1" dirty="0"/>
              <a:t> as one of the monks in complete solitude</a:t>
            </a:r>
          </a:p>
          <a:p>
            <a:pPr marL="215900" indent="-215900">
              <a:lnSpc>
                <a:spcPct val="90000"/>
              </a:lnSpc>
              <a:spcBef>
                <a:spcPct val="0"/>
              </a:spcBef>
              <a:buFontTx/>
              <a:buNone/>
              <a:tabLst>
                <a:tab pos="2971800" algn="l"/>
                <a:tab pos="8229600" algn="dec"/>
              </a:tabLst>
            </a:pPr>
            <a:r>
              <a:rPr lang="en-US" altLang="en-US" sz="1800" b="1" dirty="0"/>
              <a:t>	Her parents knew her place when she healed her sister who came seeking the prayer of the fathers in </a:t>
            </a:r>
            <a:r>
              <a:rPr lang="en-US" altLang="en-US" sz="1800" b="1" dirty="0" err="1"/>
              <a:t>Scetis</a:t>
            </a:r>
            <a:endParaRPr lang="en-US" altLang="en-US" sz="1800" b="1" dirty="0"/>
          </a:p>
          <a:p>
            <a:pPr marL="215900" indent="-215900">
              <a:lnSpc>
                <a:spcPct val="90000"/>
              </a:lnSpc>
              <a:spcBef>
                <a:spcPct val="0"/>
              </a:spcBef>
              <a:buFontTx/>
              <a:buNone/>
              <a:tabLst>
                <a:tab pos="2971800" algn="l"/>
                <a:tab pos="8229600" algn="dec"/>
              </a:tabLst>
            </a:pPr>
            <a:endParaRPr lang="en-US" altLang="en-US" sz="1800" b="1" dirty="0"/>
          </a:p>
          <a:p>
            <a:pPr marL="215900" indent="-215900">
              <a:lnSpc>
                <a:spcPct val="90000"/>
              </a:lnSpc>
              <a:spcBef>
                <a:spcPct val="0"/>
              </a:spcBef>
              <a:buFontTx/>
              <a:buNone/>
              <a:tabLst>
                <a:tab pos="2971800" algn="l"/>
                <a:tab pos="8229600" algn="dec"/>
              </a:tabLst>
            </a:pPr>
            <a:r>
              <a:rPr lang="en-US" altLang="en-US" sz="1800" dirty="0">
                <a:solidFill>
                  <a:srgbClr val="FF0000"/>
                </a:solidFill>
              </a:rPr>
              <a:t>St. Mary of Egypt</a:t>
            </a:r>
          </a:p>
          <a:p>
            <a:pPr marL="215900" indent="-215900">
              <a:lnSpc>
                <a:spcPct val="90000"/>
              </a:lnSpc>
              <a:spcBef>
                <a:spcPct val="0"/>
              </a:spcBef>
              <a:buFontTx/>
              <a:buNone/>
              <a:tabLst>
                <a:tab pos="2971800" algn="l"/>
                <a:tab pos="8229600" algn="dec"/>
              </a:tabLst>
            </a:pPr>
            <a:r>
              <a:rPr lang="en-US" altLang="en-US" sz="1800" b="1" dirty="0"/>
              <a:t>	Life of repentance: from a disgraceful life in Egypt to a saintly life in the Jordan desert</a:t>
            </a:r>
          </a:p>
          <a:p>
            <a:pPr marL="215900" indent="-215900">
              <a:lnSpc>
                <a:spcPct val="90000"/>
              </a:lnSpc>
              <a:spcBef>
                <a:spcPct val="0"/>
              </a:spcBef>
              <a:buFontTx/>
              <a:buNone/>
              <a:tabLst>
                <a:tab pos="2971800" algn="l"/>
                <a:tab pos="8229600" algn="dec"/>
              </a:tabLst>
            </a:pPr>
            <a:r>
              <a:rPr lang="en-US" altLang="en-US" sz="1800" b="1" dirty="0"/>
              <a:t>	She lived in total isolation until discovered by St. </a:t>
            </a:r>
            <a:r>
              <a:rPr lang="en-US" altLang="en-US" sz="1800" b="1" dirty="0" err="1"/>
              <a:t>Zosima</a:t>
            </a:r>
            <a:endParaRPr lang="en-US" altLang="en-US" sz="1800"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0" y="4114800"/>
            <a:ext cx="1743075" cy="261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850" y="4800600"/>
            <a:ext cx="3028950" cy="151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95750" y="4648200"/>
            <a:ext cx="2390775" cy="1914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96200" y="1981200"/>
            <a:ext cx="1334262" cy="15803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655811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 calcmode="lin" valueType="num">
                                      <p:cBhvr additive="base">
                                        <p:cTn id="7" dur="500" fill="hold"/>
                                        <p:tgtEl>
                                          <p:spTgt spid="286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867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8675">
                                            <p:txEl>
                                              <p:pRg st="1" end="1"/>
                                            </p:txEl>
                                          </p:spTgt>
                                        </p:tgtEl>
                                        <p:attrNameLst>
                                          <p:attrName>style.visibility</p:attrName>
                                        </p:attrNameLst>
                                      </p:cBhvr>
                                      <p:to>
                                        <p:strVal val="visible"/>
                                      </p:to>
                                    </p:set>
                                    <p:anim calcmode="lin" valueType="num">
                                      <p:cBhvr additive="base">
                                        <p:cTn id="11" dur="500" fill="hold"/>
                                        <p:tgtEl>
                                          <p:spTgt spid="28675">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8675">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8675">
                                            <p:txEl>
                                              <p:pRg st="2" end="2"/>
                                            </p:txEl>
                                          </p:spTgt>
                                        </p:tgtEl>
                                        <p:attrNameLst>
                                          <p:attrName>style.visibility</p:attrName>
                                        </p:attrNameLst>
                                      </p:cBhvr>
                                      <p:to>
                                        <p:strVal val="visible"/>
                                      </p:to>
                                    </p:set>
                                    <p:anim calcmode="lin" valueType="num">
                                      <p:cBhvr additive="base">
                                        <p:cTn id="15" dur="500" fill="hold"/>
                                        <p:tgtEl>
                                          <p:spTgt spid="28675">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8675">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8675">
                                            <p:txEl>
                                              <p:pRg st="3" end="3"/>
                                            </p:txEl>
                                          </p:spTgt>
                                        </p:tgtEl>
                                        <p:attrNameLst>
                                          <p:attrName>style.visibility</p:attrName>
                                        </p:attrNameLst>
                                      </p:cBhvr>
                                      <p:to>
                                        <p:strVal val="visible"/>
                                      </p:to>
                                    </p:set>
                                    <p:anim calcmode="lin" valueType="num">
                                      <p:cBhvr additive="base">
                                        <p:cTn id="19" dur="500" fill="hold"/>
                                        <p:tgtEl>
                                          <p:spTgt spid="2867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8675">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28675">
                                            <p:txEl>
                                              <p:pRg st="5" end="5"/>
                                            </p:txEl>
                                          </p:spTgt>
                                        </p:tgtEl>
                                        <p:attrNameLst>
                                          <p:attrName>style.visibility</p:attrName>
                                        </p:attrNameLst>
                                      </p:cBhvr>
                                      <p:to>
                                        <p:strVal val="visible"/>
                                      </p:to>
                                    </p:set>
                                    <p:anim calcmode="lin" valueType="num">
                                      <p:cBhvr additive="base">
                                        <p:cTn id="23" dur="500" fill="hold"/>
                                        <p:tgtEl>
                                          <p:spTgt spid="28675">
                                            <p:txEl>
                                              <p:pRg st="5" end="5"/>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8675">
                                            <p:txEl>
                                              <p:pRg st="5" end="5"/>
                                            </p:txEl>
                                          </p:spTgt>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8675">
                                            <p:txEl>
                                              <p:pRg st="6" end="6"/>
                                            </p:txEl>
                                          </p:spTgt>
                                        </p:tgtEl>
                                        <p:attrNameLst>
                                          <p:attrName>style.visibility</p:attrName>
                                        </p:attrNameLst>
                                      </p:cBhvr>
                                      <p:to>
                                        <p:strVal val="visible"/>
                                      </p:to>
                                    </p:set>
                                    <p:anim calcmode="lin" valueType="num">
                                      <p:cBhvr additive="base">
                                        <p:cTn id="27" dur="500" fill="hold"/>
                                        <p:tgtEl>
                                          <p:spTgt spid="28675">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8675">
                                            <p:txEl>
                                              <p:pRg st="6" end="6"/>
                                            </p:txEl>
                                          </p:spTgt>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28675">
                                            <p:txEl>
                                              <p:pRg st="7" end="7"/>
                                            </p:txEl>
                                          </p:spTgt>
                                        </p:tgtEl>
                                        <p:attrNameLst>
                                          <p:attrName>style.visibility</p:attrName>
                                        </p:attrNameLst>
                                      </p:cBhvr>
                                      <p:to>
                                        <p:strVal val="visible"/>
                                      </p:to>
                                    </p:set>
                                    <p:anim calcmode="lin" valueType="num">
                                      <p:cBhvr additive="base">
                                        <p:cTn id="31" dur="500" fill="hold"/>
                                        <p:tgtEl>
                                          <p:spTgt spid="28675">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8675">
                                            <p:txEl>
                                              <p:pRg st="7" end="7"/>
                                            </p:txEl>
                                          </p:spTgt>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28675">
                                            <p:txEl>
                                              <p:pRg st="8" end="8"/>
                                            </p:txEl>
                                          </p:spTgt>
                                        </p:tgtEl>
                                        <p:attrNameLst>
                                          <p:attrName>style.visibility</p:attrName>
                                        </p:attrNameLst>
                                      </p:cBhvr>
                                      <p:to>
                                        <p:strVal val="visible"/>
                                      </p:to>
                                    </p:set>
                                    <p:anim calcmode="lin" valueType="num">
                                      <p:cBhvr additive="base">
                                        <p:cTn id="35" dur="500" fill="hold"/>
                                        <p:tgtEl>
                                          <p:spTgt spid="28675">
                                            <p:txEl>
                                              <p:pRg st="8" end="8"/>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28675">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nodeType="clickEffect">
                                  <p:stCondLst>
                                    <p:cond delay="0"/>
                                  </p:stCondLst>
                                  <p:childTnLst>
                                    <p:set>
                                      <p:cBhvr>
                                        <p:cTn id="40" dur="1" fill="hold">
                                          <p:stCondLst>
                                            <p:cond delay="0"/>
                                          </p:stCondLst>
                                        </p:cTn>
                                        <p:tgtEl>
                                          <p:spTgt spid="28675">
                                            <p:txEl>
                                              <p:pRg st="10" end="10"/>
                                            </p:txEl>
                                          </p:spTgt>
                                        </p:tgtEl>
                                        <p:attrNameLst>
                                          <p:attrName>style.visibility</p:attrName>
                                        </p:attrNameLst>
                                      </p:cBhvr>
                                      <p:to>
                                        <p:strVal val="visible"/>
                                      </p:to>
                                    </p:set>
                                    <p:anim calcmode="lin" valueType="num">
                                      <p:cBhvr additive="base">
                                        <p:cTn id="41" dur="500" fill="hold"/>
                                        <p:tgtEl>
                                          <p:spTgt spid="28675">
                                            <p:txEl>
                                              <p:pRg st="10" end="10"/>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8675">
                                            <p:txEl>
                                              <p:pRg st="10" end="10"/>
                                            </p:txEl>
                                          </p:spTgt>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0"/>
                                  </p:stCondLst>
                                  <p:childTnLst>
                                    <p:set>
                                      <p:cBhvr>
                                        <p:cTn id="44" dur="1" fill="hold">
                                          <p:stCondLst>
                                            <p:cond delay="0"/>
                                          </p:stCondLst>
                                        </p:cTn>
                                        <p:tgtEl>
                                          <p:spTgt spid="28675">
                                            <p:txEl>
                                              <p:pRg st="11" end="11"/>
                                            </p:txEl>
                                          </p:spTgt>
                                        </p:tgtEl>
                                        <p:attrNameLst>
                                          <p:attrName>style.visibility</p:attrName>
                                        </p:attrNameLst>
                                      </p:cBhvr>
                                      <p:to>
                                        <p:strVal val="visible"/>
                                      </p:to>
                                    </p:set>
                                    <p:anim calcmode="lin" valueType="num">
                                      <p:cBhvr additive="base">
                                        <p:cTn id="45" dur="500" fill="hold"/>
                                        <p:tgtEl>
                                          <p:spTgt spid="28675">
                                            <p:txEl>
                                              <p:pRg st="11" end="11"/>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28675">
                                            <p:txEl>
                                              <p:pRg st="11" end="11"/>
                                            </p:txEl>
                                          </p:spTgt>
                                        </p:tgtEl>
                                        <p:attrNameLst>
                                          <p:attrName>ppt_y</p:attrName>
                                        </p:attrNameLst>
                                      </p:cBhvr>
                                      <p:tavLst>
                                        <p:tav tm="0">
                                          <p:val>
                                            <p:strVal val="#ppt_y"/>
                                          </p:val>
                                        </p:tav>
                                        <p:tav tm="100000">
                                          <p:val>
                                            <p:strVal val="#ppt_y"/>
                                          </p:val>
                                        </p:tav>
                                      </p:tavLst>
                                    </p:anim>
                                  </p:childTnLst>
                                </p:cTn>
                              </p:par>
                              <p:par>
                                <p:cTn id="47" presetID="2" presetClass="entr" presetSubtype="8" fill="hold" nodeType="withEffect">
                                  <p:stCondLst>
                                    <p:cond delay="0"/>
                                  </p:stCondLst>
                                  <p:childTnLst>
                                    <p:set>
                                      <p:cBhvr>
                                        <p:cTn id="48" dur="1" fill="hold">
                                          <p:stCondLst>
                                            <p:cond delay="0"/>
                                          </p:stCondLst>
                                        </p:cTn>
                                        <p:tgtEl>
                                          <p:spTgt spid="28675">
                                            <p:txEl>
                                              <p:pRg st="12" end="12"/>
                                            </p:txEl>
                                          </p:spTgt>
                                        </p:tgtEl>
                                        <p:attrNameLst>
                                          <p:attrName>style.visibility</p:attrName>
                                        </p:attrNameLst>
                                      </p:cBhvr>
                                      <p:to>
                                        <p:strVal val="visible"/>
                                      </p:to>
                                    </p:set>
                                    <p:anim calcmode="lin" valueType="num">
                                      <p:cBhvr additive="base">
                                        <p:cTn id="49" dur="500" fill="hold"/>
                                        <p:tgtEl>
                                          <p:spTgt spid="28675">
                                            <p:txEl>
                                              <p:pRg st="12" end="12"/>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28675">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55600" y="85725"/>
            <a:ext cx="6807200" cy="600075"/>
          </a:xfrm>
          <a:noFill/>
          <a:ln/>
          <a:extLst>
            <a:ext uri="{91240B29-F687-4F45-9708-019B960494DF}">
              <a14:hiddenLine xmlns:a14="http://schemas.microsoft.com/office/drawing/2010/main" w="12700">
                <a:solidFill>
                  <a:schemeClr val="tx1"/>
                </a:solidFill>
                <a:miter lim="800000"/>
                <a:headEnd/>
                <a:tailEnd/>
              </a14:hiddenLine>
            </a:ext>
          </a:extLst>
        </p:spPr>
        <p:txBody>
          <a:bodyPr wrap="none" lIns="63398" tIns="25359" rIns="63398" bIns="25359" anchor="t">
            <a:spAutoFit/>
          </a:bodyPr>
          <a:lstStyle/>
          <a:p>
            <a:r>
              <a:rPr lang="en-US" altLang="en-US" sz="3600" dirty="0"/>
              <a:t>The Leaders of Monastic Life - Men</a:t>
            </a:r>
          </a:p>
        </p:txBody>
      </p:sp>
      <p:sp>
        <p:nvSpPr>
          <p:cNvPr id="26627" name="Rectangle 3"/>
          <p:cNvSpPr>
            <a:spLocks noGrp="1" noChangeArrowheads="1"/>
          </p:cNvSpPr>
          <p:nvPr>
            <p:ph type="body" idx="1"/>
          </p:nvPr>
        </p:nvSpPr>
        <p:spPr>
          <a:xfrm>
            <a:off x="1143000" y="746500"/>
            <a:ext cx="6172200" cy="3292100"/>
          </a:xfrm>
          <a:noFill/>
          <a:ln/>
          <a:extLst>
            <a:ext uri="{91240B29-F687-4F45-9708-019B960494DF}">
              <a14:hiddenLine xmlns:a14="http://schemas.microsoft.com/office/drawing/2010/main" w="12700">
                <a:solidFill>
                  <a:schemeClr val="tx1"/>
                </a:solidFill>
                <a:miter lim="800000"/>
                <a:headEnd/>
                <a:tailEnd/>
              </a14:hiddenLine>
            </a:ext>
          </a:extLst>
        </p:spPr>
        <p:txBody>
          <a:bodyPr wrap="square" lIns="63398" tIns="25359" rIns="63398" bIns="25359">
            <a:spAutoFit/>
          </a:bodyPr>
          <a:lstStyle/>
          <a:p>
            <a:pPr marL="215900" indent="-215900">
              <a:lnSpc>
                <a:spcPct val="90000"/>
              </a:lnSpc>
              <a:spcBef>
                <a:spcPct val="0"/>
              </a:spcBef>
              <a:buFontTx/>
              <a:buNone/>
              <a:tabLst>
                <a:tab pos="5943600" algn="dec"/>
              </a:tabLst>
            </a:pPr>
            <a:r>
              <a:rPr lang="en-US" altLang="en-US" sz="1800" dirty="0" smtClean="0">
                <a:solidFill>
                  <a:srgbClr val="FF0000"/>
                </a:solidFill>
              </a:rPr>
              <a:t>St</a:t>
            </a:r>
            <a:r>
              <a:rPr lang="en-US" altLang="en-US" sz="1800" dirty="0">
                <a:solidFill>
                  <a:srgbClr val="FF0000"/>
                </a:solidFill>
              </a:rPr>
              <a:t>. </a:t>
            </a:r>
            <a:r>
              <a:rPr lang="en-US" altLang="en-US" sz="1800" dirty="0" err="1">
                <a:solidFill>
                  <a:srgbClr val="FF0000"/>
                </a:solidFill>
              </a:rPr>
              <a:t>Pachomius</a:t>
            </a:r>
            <a:r>
              <a:rPr lang="en-US" altLang="en-US" sz="1800" dirty="0">
                <a:solidFill>
                  <a:srgbClr val="FF0000"/>
                </a:solidFill>
              </a:rPr>
              <a:t>   (the founder of the </a:t>
            </a:r>
            <a:r>
              <a:rPr lang="en-US" altLang="en-US" sz="1800" dirty="0" err="1">
                <a:solidFill>
                  <a:srgbClr val="FF0000"/>
                </a:solidFill>
              </a:rPr>
              <a:t>cenobitic</a:t>
            </a:r>
            <a:r>
              <a:rPr lang="en-US" altLang="en-US" sz="1800" dirty="0">
                <a:solidFill>
                  <a:srgbClr val="FF0000"/>
                </a:solidFill>
              </a:rPr>
              <a:t> system</a:t>
            </a:r>
            <a:r>
              <a:rPr lang="en-US" altLang="en-US" sz="1800" dirty="0" smtClean="0">
                <a:solidFill>
                  <a:srgbClr val="FF0000"/>
                </a:solidFill>
              </a:rPr>
              <a:t>)</a:t>
            </a:r>
          </a:p>
          <a:p>
            <a:pPr marL="215900" indent="-215900">
              <a:lnSpc>
                <a:spcPct val="90000"/>
              </a:lnSpc>
              <a:spcBef>
                <a:spcPct val="0"/>
              </a:spcBef>
              <a:buFontTx/>
              <a:buNone/>
              <a:tabLst>
                <a:tab pos="5943600" algn="dec"/>
              </a:tabLst>
            </a:pPr>
            <a:r>
              <a:rPr lang="en-US" altLang="en-US" sz="1800" dirty="0" smtClean="0"/>
              <a:t>	Saint </a:t>
            </a:r>
            <a:r>
              <a:rPr lang="en-US" altLang="en-US" sz="1800" dirty="0" err="1"/>
              <a:t>Pachomius</a:t>
            </a:r>
            <a:r>
              <a:rPr lang="en-US" altLang="en-US" sz="1800" dirty="0"/>
              <a:t>, also known as </a:t>
            </a:r>
            <a:r>
              <a:rPr lang="en-US" altLang="en-US" sz="1800" dirty="0" err="1"/>
              <a:t>Pachome</a:t>
            </a:r>
            <a:r>
              <a:rPr lang="en-US" altLang="en-US" sz="1800" dirty="0"/>
              <a:t> and </a:t>
            </a:r>
            <a:r>
              <a:rPr lang="en-US" altLang="en-US" sz="1800" dirty="0" err="1"/>
              <a:t>Pakhomius</a:t>
            </a:r>
            <a:r>
              <a:rPr lang="en-US" altLang="en-US" sz="1800" dirty="0"/>
              <a:t>, is generally recognized as the founder of Christian </a:t>
            </a:r>
            <a:r>
              <a:rPr lang="en-US" altLang="en-US" sz="1800" dirty="0" err="1"/>
              <a:t>cenobitic</a:t>
            </a:r>
            <a:r>
              <a:rPr lang="en-US" altLang="en-US" sz="1800" dirty="0"/>
              <a:t> monasticism</a:t>
            </a:r>
            <a:r>
              <a:rPr lang="en-US" altLang="en-US" sz="1800" dirty="0" smtClean="0"/>
              <a:t>.</a:t>
            </a:r>
          </a:p>
          <a:p>
            <a:pPr marL="215900" indent="-215900">
              <a:lnSpc>
                <a:spcPct val="90000"/>
              </a:lnSpc>
              <a:spcBef>
                <a:spcPct val="0"/>
              </a:spcBef>
              <a:buFontTx/>
              <a:buNone/>
              <a:tabLst>
                <a:tab pos="5943600" algn="dec"/>
              </a:tabLst>
            </a:pPr>
            <a:r>
              <a:rPr lang="en-US" altLang="en-US" sz="1800" dirty="0" smtClean="0"/>
              <a:t>	Born</a:t>
            </a:r>
            <a:r>
              <a:rPr lang="en-US" altLang="en-US" sz="1800" dirty="0"/>
              <a:t>: 292 AD, Thebes</a:t>
            </a:r>
          </a:p>
          <a:p>
            <a:pPr marL="215900" indent="-215900">
              <a:lnSpc>
                <a:spcPct val="90000"/>
              </a:lnSpc>
              <a:spcBef>
                <a:spcPct val="0"/>
              </a:spcBef>
              <a:buFontTx/>
              <a:buNone/>
              <a:tabLst>
                <a:tab pos="5943600" algn="dec"/>
              </a:tabLst>
            </a:pPr>
            <a:r>
              <a:rPr lang="en-US" altLang="en-US" sz="1800" dirty="0" smtClean="0"/>
              <a:t>	Died</a:t>
            </a:r>
            <a:r>
              <a:rPr lang="en-US" altLang="en-US" sz="1800" dirty="0"/>
              <a:t>: May 9, 348 AD, </a:t>
            </a:r>
            <a:r>
              <a:rPr lang="en-US" altLang="en-US" sz="1800" dirty="0" err="1"/>
              <a:t>Tabenna</a:t>
            </a:r>
            <a:endParaRPr lang="en-US" altLang="en-US" sz="1800" dirty="0"/>
          </a:p>
          <a:p>
            <a:pPr marL="215900" indent="-215900">
              <a:lnSpc>
                <a:spcPct val="90000"/>
              </a:lnSpc>
              <a:spcBef>
                <a:spcPct val="0"/>
              </a:spcBef>
              <a:buFontTx/>
              <a:buNone/>
              <a:tabLst>
                <a:tab pos="5943600" algn="dec"/>
              </a:tabLst>
            </a:pPr>
            <a:r>
              <a:rPr lang="en-US" altLang="en-US" sz="1800" b="1" dirty="0"/>
              <a:t>	Born	</a:t>
            </a:r>
            <a:r>
              <a:rPr lang="en-US" altLang="en-US" sz="1800" b="1" dirty="0" smtClean="0"/>
              <a:t>292</a:t>
            </a:r>
            <a:endParaRPr lang="en-US" altLang="en-US" sz="1800" b="1" dirty="0"/>
          </a:p>
          <a:p>
            <a:pPr marL="215900" indent="-215900">
              <a:lnSpc>
                <a:spcPct val="90000"/>
              </a:lnSpc>
              <a:spcBef>
                <a:spcPct val="0"/>
              </a:spcBef>
              <a:buFontTx/>
              <a:buNone/>
              <a:tabLst>
                <a:tab pos="5943600" algn="dec"/>
              </a:tabLst>
            </a:pPr>
            <a:r>
              <a:rPr lang="en-US" altLang="en-US" sz="1800" b="1" dirty="0"/>
              <a:t>	Was baptized at the time of </a:t>
            </a:r>
            <a:r>
              <a:rPr lang="en-US" altLang="en-US" sz="1800" b="1" dirty="0" err="1"/>
              <a:t>Maximinus</a:t>
            </a:r>
            <a:r>
              <a:rPr lang="en-US" altLang="en-US" sz="1800" b="1" dirty="0"/>
              <a:t> </a:t>
            </a:r>
            <a:r>
              <a:rPr lang="en-US" altLang="en-US" sz="1800" b="1" dirty="0" err="1"/>
              <a:t>Daza</a:t>
            </a:r>
            <a:r>
              <a:rPr lang="en-US" altLang="en-US" sz="1800" b="1" dirty="0"/>
              <a:t>	307</a:t>
            </a:r>
          </a:p>
          <a:p>
            <a:pPr marL="215900" indent="-215900">
              <a:lnSpc>
                <a:spcPct val="90000"/>
              </a:lnSpc>
              <a:spcBef>
                <a:spcPct val="0"/>
              </a:spcBef>
              <a:buFontTx/>
              <a:buNone/>
              <a:tabLst>
                <a:tab pos="5943600" algn="dec"/>
              </a:tabLst>
            </a:pPr>
            <a:r>
              <a:rPr lang="en-US" altLang="en-US" sz="1800" b="1" dirty="0"/>
              <a:t>	Became a disciple for a hermit named </a:t>
            </a:r>
            <a:r>
              <a:rPr lang="en-US" altLang="en-US" sz="1800" b="1" dirty="0" err="1"/>
              <a:t>Palaemon</a:t>
            </a:r>
            <a:r>
              <a:rPr lang="en-US" altLang="en-US" sz="1800" b="1" dirty="0"/>
              <a:t>	310</a:t>
            </a:r>
          </a:p>
          <a:p>
            <a:pPr marL="215900" indent="-215900">
              <a:lnSpc>
                <a:spcPct val="90000"/>
              </a:lnSpc>
              <a:spcBef>
                <a:spcPct val="0"/>
              </a:spcBef>
              <a:buFontTx/>
              <a:buNone/>
              <a:tabLst>
                <a:tab pos="5943600" algn="dec"/>
              </a:tabLst>
            </a:pPr>
            <a:r>
              <a:rPr lang="en-US" altLang="en-US" sz="1800" b="1" dirty="0"/>
              <a:t>	Established the first group at </a:t>
            </a:r>
            <a:r>
              <a:rPr lang="en-US" altLang="en-US" sz="1800" b="1" dirty="0" err="1"/>
              <a:t>Tabennesis</a:t>
            </a:r>
            <a:r>
              <a:rPr lang="en-US" altLang="en-US" sz="1800" b="1" dirty="0"/>
              <a:t>	315</a:t>
            </a:r>
          </a:p>
          <a:p>
            <a:pPr marL="215900" indent="-215900">
              <a:lnSpc>
                <a:spcPct val="90000"/>
              </a:lnSpc>
              <a:spcBef>
                <a:spcPct val="0"/>
              </a:spcBef>
              <a:buFontTx/>
              <a:buNone/>
              <a:tabLst>
                <a:tab pos="5943600" algn="dec"/>
              </a:tabLst>
            </a:pPr>
            <a:r>
              <a:rPr lang="en-US" altLang="en-US" sz="1800" b="1" dirty="0"/>
              <a:t>	Established monasteries for thousands of monks &amp; a convent for 400 nuns</a:t>
            </a:r>
          </a:p>
          <a:p>
            <a:pPr marL="215900" indent="-215900">
              <a:lnSpc>
                <a:spcPct val="90000"/>
              </a:lnSpc>
              <a:spcBef>
                <a:spcPct val="0"/>
              </a:spcBef>
              <a:buFontTx/>
              <a:buNone/>
              <a:tabLst>
                <a:tab pos="5943600" algn="dec"/>
              </a:tabLst>
            </a:pPr>
            <a:r>
              <a:rPr lang="en-US" altLang="en-US" sz="1800" b="1" dirty="0"/>
              <a:t>	Became sick at the spread of the plague and died</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4038600"/>
            <a:ext cx="1762125" cy="259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425" y="4114800"/>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90937" y="4038600"/>
            <a:ext cx="1762125" cy="259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955847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627"/>
                                        </p:tgtEl>
                                        <p:attrNameLst>
                                          <p:attrName>style.visibility</p:attrName>
                                        </p:attrNameLst>
                                      </p:cBhvr>
                                      <p:to>
                                        <p:strVal val="visible"/>
                                      </p:to>
                                    </p:set>
                                    <p:anim calcmode="lin" valueType="num">
                                      <p:cBhvr additive="base">
                                        <p:cTn id="7" dur="500" fill="hold"/>
                                        <p:tgtEl>
                                          <p:spTgt spid="26627"/>
                                        </p:tgtEl>
                                        <p:attrNameLst>
                                          <p:attrName>ppt_x</p:attrName>
                                        </p:attrNameLst>
                                      </p:cBhvr>
                                      <p:tavLst>
                                        <p:tav tm="0">
                                          <p:val>
                                            <p:strVal val="0-#ppt_w/2"/>
                                          </p:val>
                                        </p:tav>
                                        <p:tav tm="100000">
                                          <p:val>
                                            <p:strVal val="#ppt_x"/>
                                          </p:val>
                                        </p:tav>
                                      </p:tavLst>
                                    </p:anim>
                                    <p:anim calcmode="lin" valueType="num">
                                      <p:cBhvr additive="base">
                                        <p:cTn id="8" dur="500" fill="hold"/>
                                        <p:tgtEl>
                                          <p:spTgt spid="266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78064" y="80589"/>
            <a:ext cx="6873471" cy="605211"/>
          </a:xfrm>
          <a:noFill/>
          <a:ln/>
          <a:extLst>
            <a:ext uri="{91240B29-F687-4F45-9708-019B960494DF}">
              <a14:hiddenLine xmlns:a14="http://schemas.microsoft.com/office/drawing/2010/main" w="12700">
                <a:solidFill>
                  <a:schemeClr val="tx1"/>
                </a:solidFill>
                <a:miter lim="800000"/>
                <a:headEnd/>
                <a:tailEnd/>
              </a14:hiddenLine>
            </a:ext>
          </a:extLst>
        </p:spPr>
        <p:txBody>
          <a:bodyPr wrap="none" lIns="63398" tIns="25359" rIns="63398" bIns="25359" anchor="t">
            <a:spAutoFit/>
          </a:bodyPr>
          <a:lstStyle/>
          <a:p>
            <a:r>
              <a:rPr lang="en-US" altLang="en-US" sz="3600" dirty="0"/>
              <a:t>The Leaders of Monastic Life - </a:t>
            </a:r>
            <a:r>
              <a:rPr lang="en-US" altLang="en-US" sz="3600" dirty="0" smtClean="0"/>
              <a:t>Men</a:t>
            </a:r>
            <a:endParaRPr lang="en-US" altLang="en-US" sz="3600" dirty="0"/>
          </a:p>
        </p:txBody>
      </p:sp>
      <p:sp>
        <p:nvSpPr>
          <p:cNvPr id="27651" name="Rectangle 3"/>
          <p:cNvSpPr>
            <a:spLocks noGrp="1" noChangeArrowheads="1"/>
          </p:cNvSpPr>
          <p:nvPr>
            <p:ph type="body" idx="1"/>
          </p:nvPr>
        </p:nvSpPr>
        <p:spPr>
          <a:xfrm>
            <a:off x="381000" y="808394"/>
            <a:ext cx="8305800" cy="1934806"/>
          </a:xfrm>
          <a:noFill/>
          <a:ln/>
          <a:extLst>
            <a:ext uri="{91240B29-F687-4F45-9708-019B960494DF}">
              <a14:hiddenLine xmlns:a14="http://schemas.microsoft.com/office/drawing/2010/main" w="12700">
                <a:solidFill>
                  <a:schemeClr val="tx1"/>
                </a:solidFill>
                <a:miter lim="800000"/>
                <a:headEnd/>
                <a:tailEnd/>
              </a14:hiddenLine>
            </a:ext>
          </a:extLst>
        </p:spPr>
        <p:txBody>
          <a:bodyPr wrap="square" lIns="63398" tIns="25359" rIns="63398" bIns="25359">
            <a:spAutoFit/>
          </a:bodyPr>
          <a:lstStyle/>
          <a:p>
            <a:pPr marL="215900" indent="-215900">
              <a:lnSpc>
                <a:spcPct val="85000"/>
              </a:lnSpc>
              <a:spcBef>
                <a:spcPct val="0"/>
              </a:spcBef>
              <a:buFontTx/>
              <a:buNone/>
              <a:tabLst>
                <a:tab pos="2971800" algn="l"/>
                <a:tab pos="8229600" algn="dec"/>
              </a:tabLst>
            </a:pPr>
            <a:r>
              <a:rPr lang="en-US" altLang="en-US" sz="1800" dirty="0" smtClean="0">
                <a:solidFill>
                  <a:srgbClr val="FF0000"/>
                </a:solidFill>
              </a:rPr>
              <a:t>St</a:t>
            </a:r>
            <a:r>
              <a:rPr lang="en-US" altLang="en-US" sz="1800" dirty="0">
                <a:solidFill>
                  <a:srgbClr val="FF0000"/>
                </a:solidFill>
              </a:rPr>
              <a:t>. </a:t>
            </a:r>
            <a:r>
              <a:rPr lang="en-US" altLang="en-US" sz="1800" dirty="0" err="1">
                <a:solidFill>
                  <a:srgbClr val="FF0000"/>
                </a:solidFill>
              </a:rPr>
              <a:t>Shenouti</a:t>
            </a:r>
            <a:r>
              <a:rPr lang="en-US" altLang="en-US" sz="1800" dirty="0">
                <a:solidFill>
                  <a:srgbClr val="FF0000"/>
                </a:solidFill>
              </a:rPr>
              <a:t>   (Archimandrite:  the Head of Anchorites</a:t>
            </a:r>
            <a:r>
              <a:rPr lang="en-US" altLang="en-US" sz="1800" dirty="0" smtClean="0">
                <a:solidFill>
                  <a:srgbClr val="FF0000"/>
                </a:solidFill>
              </a:rPr>
              <a:t>)</a:t>
            </a:r>
            <a:r>
              <a:rPr lang="en-US" altLang="en-US" sz="1800" b="1" dirty="0"/>
              <a:t>	</a:t>
            </a:r>
            <a:endParaRPr lang="en-US" altLang="en-US" sz="1800" b="1" dirty="0" smtClean="0"/>
          </a:p>
          <a:p>
            <a:pPr marL="215900" indent="-215900">
              <a:lnSpc>
                <a:spcPct val="85000"/>
              </a:lnSpc>
              <a:spcBef>
                <a:spcPct val="0"/>
              </a:spcBef>
              <a:buFontTx/>
              <a:buNone/>
              <a:tabLst>
                <a:tab pos="2971800" algn="l"/>
                <a:tab pos="8229600" algn="dec"/>
              </a:tabLst>
            </a:pPr>
            <a:r>
              <a:rPr lang="en-US" altLang="en-US" sz="1800" b="1" dirty="0"/>
              <a:t>	</a:t>
            </a:r>
            <a:r>
              <a:rPr lang="en-US" altLang="en-US" sz="1800" b="1" dirty="0" smtClean="0"/>
              <a:t>Lived </a:t>
            </a:r>
            <a:r>
              <a:rPr lang="en-US" altLang="en-US" sz="1800" b="1" dirty="0"/>
              <a:t>an ascetic life since his childhood through long fasting and prayers</a:t>
            </a:r>
          </a:p>
          <a:p>
            <a:pPr marL="215900" indent="-215900">
              <a:lnSpc>
                <a:spcPct val="85000"/>
              </a:lnSpc>
              <a:spcBef>
                <a:spcPct val="0"/>
              </a:spcBef>
              <a:buFontTx/>
              <a:buNone/>
              <a:tabLst>
                <a:tab pos="2971800" algn="l"/>
                <a:tab pos="8229600" algn="dec"/>
              </a:tabLst>
            </a:pPr>
            <a:r>
              <a:rPr lang="en-US" altLang="en-US" sz="1800" b="1" dirty="0"/>
              <a:t>	Lived with uncle </a:t>
            </a:r>
            <a:r>
              <a:rPr lang="en-US" altLang="en-US" sz="1800" b="1" dirty="0" err="1"/>
              <a:t>Pygol</a:t>
            </a:r>
            <a:r>
              <a:rPr lang="en-US" altLang="en-US" sz="1800" b="1" dirty="0"/>
              <a:t>, founder of the White Monastery</a:t>
            </a:r>
          </a:p>
          <a:p>
            <a:pPr marL="215900" indent="-215900">
              <a:lnSpc>
                <a:spcPct val="85000"/>
              </a:lnSpc>
              <a:spcBef>
                <a:spcPct val="0"/>
              </a:spcBef>
              <a:buFontTx/>
              <a:buNone/>
              <a:tabLst>
                <a:tab pos="2971800" algn="l"/>
                <a:tab pos="8229600" algn="dec"/>
              </a:tabLst>
            </a:pPr>
            <a:r>
              <a:rPr lang="en-US" altLang="en-US" sz="1800" b="1" dirty="0"/>
              <a:t>	Succeeded his uncle as the Abbot of the monastery (383 - 451)</a:t>
            </a:r>
          </a:p>
          <a:p>
            <a:pPr marL="215900" indent="-215900">
              <a:lnSpc>
                <a:spcPct val="85000"/>
              </a:lnSpc>
              <a:spcBef>
                <a:spcPct val="0"/>
              </a:spcBef>
              <a:buFontTx/>
              <a:buNone/>
              <a:tabLst>
                <a:tab pos="2971800" algn="l"/>
                <a:tab pos="8229600" algn="dec"/>
              </a:tabLst>
            </a:pPr>
            <a:r>
              <a:rPr lang="en-US" altLang="en-US" sz="1800" b="1" dirty="0"/>
              <a:t>	Accompanied St. Cyril to the Council of Ephesus in 431</a:t>
            </a:r>
          </a:p>
          <a:p>
            <a:pPr marL="215900" indent="-215900">
              <a:lnSpc>
                <a:spcPct val="85000"/>
              </a:lnSpc>
              <a:spcBef>
                <a:spcPct val="0"/>
              </a:spcBef>
              <a:buFontTx/>
              <a:buNone/>
              <a:tabLst>
                <a:tab pos="2971800" algn="l"/>
                <a:tab pos="8229600" algn="dec"/>
              </a:tabLst>
            </a:pPr>
            <a:r>
              <a:rPr lang="en-US" altLang="en-US" sz="1800" b="1" dirty="0"/>
              <a:t>	Despite his love for solitude, he was a national leader (using the Coptic language, defending the oppressed) and a social reformer (helping and teaching the people)</a:t>
            </a:r>
          </a:p>
          <a:p>
            <a:pPr marL="215900" indent="-215900">
              <a:lnSpc>
                <a:spcPct val="85000"/>
              </a:lnSpc>
              <a:spcBef>
                <a:spcPct val="0"/>
              </a:spcBef>
              <a:buFontTx/>
              <a:buNone/>
              <a:tabLst>
                <a:tab pos="2971800" algn="l"/>
                <a:tab pos="8229600" algn="dec"/>
              </a:tabLst>
            </a:pPr>
            <a:r>
              <a:rPr lang="en-US" altLang="en-US" sz="1800" b="1" dirty="0"/>
              <a:t>	He led 2200 monks and 1800 nuns according to </a:t>
            </a:r>
            <a:r>
              <a:rPr lang="en-US" altLang="en-US" sz="1800" b="1" dirty="0" err="1"/>
              <a:t>Besa</a:t>
            </a:r>
            <a:r>
              <a:rPr lang="en-US" altLang="en-US" sz="1800" b="1" dirty="0"/>
              <a:t> his disciple</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0400" y="2819400"/>
            <a:ext cx="1781175" cy="2562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819400"/>
            <a:ext cx="3657600" cy="2394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5410200"/>
            <a:ext cx="2743200" cy="1190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3"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1000" y="2836333"/>
            <a:ext cx="2741850"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085516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 calcmode="lin" valueType="num">
                                      <p:cBhvr additive="base">
                                        <p:cTn id="7" dur="500" fill="hold"/>
                                        <p:tgtEl>
                                          <p:spTgt spid="276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65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7651">
                                            <p:txEl>
                                              <p:pRg st="1" end="1"/>
                                            </p:txEl>
                                          </p:spTgt>
                                        </p:tgtEl>
                                        <p:attrNameLst>
                                          <p:attrName>style.visibility</p:attrName>
                                        </p:attrNameLst>
                                      </p:cBhvr>
                                      <p:to>
                                        <p:strVal val="visible"/>
                                      </p:to>
                                    </p:set>
                                    <p:anim calcmode="lin" valueType="num">
                                      <p:cBhvr additive="base">
                                        <p:cTn id="11" dur="500" fill="hold"/>
                                        <p:tgtEl>
                                          <p:spTgt spid="2765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7651">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7651">
                                            <p:txEl>
                                              <p:pRg st="2" end="2"/>
                                            </p:txEl>
                                          </p:spTgt>
                                        </p:tgtEl>
                                        <p:attrNameLst>
                                          <p:attrName>style.visibility</p:attrName>
                                        </p:attrNameLst>
                                      </p:cBhvr>
                                      <p:to>
                                        <p:strVal val="visible"/>
                                      </p:to>
                                    </p:set>
                                    <p:anim calcmode="lin" valueType="num">
                                      <p:cBhvr additive="base">
                                        <p:cTn id="15" dur="500" fill="hold"/>
                                        <p:tgtEl>
                                          <p:spTgt spid="27651">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7651">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7651">
                                            <p:txEl>
                                              <p:pRg st="3" end="3"/>
                                            </p:txEl>
                                          </p:spTgt>
                                        </p:tgtEl>
                                        <p:attrNameLst>
                                          <p:attrName>style.visibility</p:attrName>
                                        </p:attrNameLst>
                                      </p:cBhvr>
                                      <p:to>
                                        <p:strVal val="visible"/>
                                      </p:to>
                                    </p:set>
                                    <p:anim calcmode="lin" valueType="num">
                                      <p:cBhvr additive="base">
                                        <p:cTn id="19" dur="500" fill="hold"/>
                                        <p:tgtEl>
                                          <p:spTgt spid="2765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7651">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27651">
                                            <p:txEl>
                                              <p:pRg st="4" end="4"/>
                                            </p:txEl>
                                          </p:spTgt>
                                        </p:tgtEl>
                                        <p:attrNameLst>
                                          <p:attrName>style.visibility</p:attrName>
                                        </p:attrNameLst>
                                      </p:cBhvr>
                                      <p:to>
                                        <p:strVal val="visible"/>
                                      </p:to>
                                    </p:set>
                                    <p:anim calcmode="lin" valueType="num">
                                      <p:cBhvr additive="base">
                                        <p:cTn id="23" dur="500" fill="hold"/>
                                        <p:tgtEl>
                                          <p:spTgt spid="27651">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7651">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7651">
                                            <p:txEl>
                                              <p:pRg st="5" end="5"/>
                                            </p:txEl>
                                          </p:spTgt>
                                        </p:tgtEl>
                                        <p:attrNameLst>
                                          <p:attrName>style.visibility</p:attrName>
                                        </p:attrNameLst>
                                      </p:cBhvr>
                                      <p:to>
                                        <p:strVal val="visible"/>
                                      </p:to>
                                    </p:set>
                                    <p:anim calcmode="lin" valueType="num">
                                      <p:cBhvr additive="base">
                                        <p:cTn id="27" dur="500" fill="hold"/>
                                        <p:tgtEl>
                                          <p:spTgt spid="27651">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7651">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27651">
                                            <p:txEl>
                                              <p:pRg st="6" end="6"/>
                                            </p:txEl>
                                          </p:spTgt>
                                        </p:tgtEl>
                                        <p:attrNameLst>
                                          <p:attrName>style.visibility</p:attrName>
                                        </p:attrNameLst>
                                      </p:cBhvr>
                                      <p:to>
                                        <p:strVal val="visible"/>
                                      </p:to>
                                    </p:set>
                                    <p:anim calcmode="lin" valueType="num">
                                      <p:cBhvr additive="base">
                                        <p:cTn id="31" dur="500" fill="hold"/>
                                        <p:tgtEl>
                                          <p:spTgt spid="27651">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765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397000" y="152400"/>
            <a:ext cx="6350000" cy="720725"/>
          </a:xfrm>
          <a:extLst>
            <a:ext uri="{91240B29-F687-4F45-9708-019B960494DF}">
              <a14:hiddenLine xmlns:a14="http://schemas.microsoft.com/office/drawing/2010/main" w="12700">
                <a:solidFill>
                  <a:schemeClr val="tx1"/>
                </a:solidFill>
                <a:miter lim="800000"/>
                <a:headEnd/>
                <a:tailEnd/>
              </a14:hiddenLine>
            </a:ext>
          </a:extLst>
        </p:spPr>
        <p:txBody>
          <a:bodyPr wrap="none" lIns="63398" tIns="25359" rIns="63398" bIns="25359" anchor="t">
            <a:spAutoFit/>
          </a:bodyPr>
          <a:lstStyle/>
          <a:p>
            <a:pPr eaLnBrk="1" hangingPunct="1">
              <a:defRPr/>
            </a:pPr>
            <a:r>
              <a:rPr lang="en-US" altLang="en-US" smtClean="0">
                <a:effectLst>
                  <a:outerShdw blurRad="38100" dist="38100" dir="2700000" algn="tl">
                    <a:srgbClr val="C0C0C0"/>
                  </a:outerShdw>
                </a:effectLst>
              </a:rPr>
              <a:t>Persecution - Biblical Truth</a:t>
            </a:r>
          </a:p>
        </p:txBody>
      </p:sp>
      <p:sp>
        <p:nvSpPr>
          <p:cNvPr id="25605" name="Rectangle 5"/>
          <p:cNvSpPr>
            <a:spLocks noGrp="1" noChangeArrowheads="1"/>
          </p:cNvSpPr>
          <p:nvPr>
            <p:ph type="body" idx="1"/>
          </p:nvPr>
        </p:nvSpPr>
        <p:spPr>
          <a:xfrm>
            <a:off x="438150" y="1061621"/>
            <a:ext cx="8267700" cy="5262979"/>
          </a:xfrm>
        </p:spPr>
        <p:txBody>
          <a:bodyPr>
            <a:spAutoFit/>
          </a:bodyPr>
          <a:lstStyle/>
          <a:p>
            <a:pPr marL="0" indent="0" eaLnBrk="1" hangingPunct="1">
              <a:spcBef>
                <a:spcPct val="10000"/>
              </a:spcBef>
              <a:buFontTx/>
              <a:buNone/>
            </a:pPr>
            <a:r>
              <a:rPr lang="en-US" altLang="en-US" sz="2800" b="1" i="1" baseline="30000" dirty="0" smtClean="0"/>
              <a:t>12</a:t>
            </a:r>
            <a:r>
              <a:rPr lang="en-US" altLang="en-US" sz="2800" b="1" i="1" dirty="0" smtClean="0"/>
              <a:t> </a:t>
            </a:r>
            <a:r>
              <a:rPr lang="en-US" altLang="en-US" sz="2800" b="1" i="1" dirty="0" smtClean="0">
                <a:solidFill>
                  <a:srgbClr val="FF0000"/>
                </a:solidFill>
              </a:rPr>
              <a:t>But before all these things, </a:t>
            </a:r>
            <a:r>
              <a:rPr lang="en-US" altLang="en-US" sz="2800" b="1" i="1" u="sng" dirty="0" smtClean="0">
                <a:solidFill>
                  <a:srgbClr val="FF0000"/>
                </a:solidFill>
              </a:rPr>
              <a:t>they will lay their hands on you and persecute you, delivering you up to the synagogues and prisons. You will be brought before kings and rulers for My name’s sake</a:t>
            </a:r>
            <a:r>
              <a:rPr lang="en-US" altLang="en-US" sz="2800" b="1" i="1" dirty="0" smtClean="0">
                <a:solidFill>
                  <a:srgbClr val="FF0000"/>
                </a:solidFill>
              </a:rPr>
              <a:t>. </a:t>
            </a:r>
            <a:r>
              <a:rPr lang="en-US" altLang="en-US" sz="2800" b="1" i="1" baseline="30000" dirty="0" smtClean="0"/>
              <a:t>13</a:t>
            </a:r>
            <a:r>
              <a:rPr lang="en-US" altLang="en-US" sz="2800" b="1" i="1" dirty="0" smtClean="0"/>
              <a:t> </a:t>
            </a:r>
            <a:r>
              <a:rPr lang="en-US" altLang="en-US" sz="2800" b="1" i="1" dirty="0" smtClean="0">
                <a:solidFill>
                  <a:srgbClr val="FF0000"/>
                </a:solidFill>
              </a:rPr>
              <a:t>But </a:t>
            </a:r>
            <a:r>
              <a:rPr lang="en-US" altLang="en-US" sz="2800" b="1" i="1" u="sng" dirty="0" smtClean="0">
                <a:solidFill>
                  <a:srgbClr val="FF0000"/>
                </a:solidFill>
              </a:rPr>
              <a:t>it will turn out for you as an occasion for testimony</a:t>
            </a:r>
            <a:r>
              <a:rPr lang="en-US" altLang="en-US" sz="2800" b="1" i="1" dirty="0" smtClean="0">
                <a:solidFill>
                  <a:srgbClr val="FF0000"/>
                </a:solidFill>
              </a:rPr>
              <a:t>. </a:t>
            </a:r>
            <a:r>
              <a:rPr lang="en-US" altLang="en-US" sz="2800" b="1" i="1" baseline="30000" dirty="0" smtClean="0"/>
              <a:t>14</a:t>
            </a:r>
            <a:r>
              <a:rPr lang="en-US" altLang="en-US" sz="2800" b="1" i="1" dirty="0" smtClean="0"/>
              <a:t> </a:t>
            </a:r>
            <a:r>
              <a:rPr lang="en-US" altLang="en-US" sz="2800" b="1" i="1" dirty="0" smtClean="0">
                <a:solidFill>
                  <a:srgbClr val="FF0000"/>
                </a:solidFill>
              </a:rPr>
              <a:t>Therefore settle it in your hearts not to meditate beforehand on what you will answer; </a:t>
            </a:r>
            <a:r>
              <a:rPr lang="en-US" altLang="en-US" sz="2800" b="1" i="1" baseline="30000" dirty="0" smtClean="0"/>
              <a:t>15</a:t>
            </a:r>
            <a:r>
              <a:rPr lang="en-US" altLang="en-US" sz="2800" b="1" i="1" dirty="0" smtClean="0"/>
              <a:t> </a:t>
            </a:r>
            <a:r>
              <a:rPr lang="en-US" altLang="en-US" sz="2800" b="1" i="1" dirty="0" smtClean="0">
                <a:solidFill>
                  <a:srgbClr val="FF0000"/>
                </a:solidFill>
              </a:rPr>
              <a:t>for I will give you a mouth and wisdom which all your adversaries will not be able to contradict or resist. </a:t>
            </a:r>
            <a:r>
              <a:rPr lang="en-US" altLang="en-US" sz="2800" b="1" i="1" baseline="30000" dirty="0" smtClean="0"/>
              <a:t>16</a:t>
            </a:r>
            <a:r>
              <a:rPr lang="en-US" altLang="en-US" sz="2800" b="1" i="1" dirty="0" smtClean="0"/>
              <a:t> </a:t>
            </a:r>
            <a:r>
              <a:rPr lang="en-US" altLang="en-US" sz="2800" b="1" i="1" dirty="0" smtClean="0">
                <a:solidFill>
                  <a:srgbClr val="FF0000"/>
                </a:solidFill>
              </a:rPr>
              <a:t>You will be betrayed even by parents and brothers, relatives and friends; and they will put some of you to death. </a:t>
            </a:r>
            <a:r>
              <a:rPr lang="en-US" altLang="en-US" sz="2800" b="1" i="1" baseline="30000" dirty="0" smtClean="0"/>
              <a:t>17</a:t>
            </a:r>
            <a:r>
              <a:rPr lang="en-US" altLang="en-US" sz="2800" b="1" i="1" dirty="0" smtClean="0"/>
              <a:t> </a:t>
            </a:r>
            <a:r>
              <a:rPr lang="en-US" altLang="en-US" sz="2800" b="1" i="1" dirty="0" smtClean="0">
                <a:solidFill>
                  <a:srgbClr val="FF0000"/>
                </a:solidFill>
              </a:rPr>
              <a:t>And you will be hated by all for My name’s sake. (Luke 21:12-17)</a:t>
            </a:r>
          </a:p>
        </p:txBody>
      </p:sp>
    </p:spTree>
    <p:extLst>
      <p:ext uri="{BB962C8B-B14F-4D97-AF65-F5344CB8AC3E}">
        <p14:creationId xmlns:p14="http://schemas.microsoft.com/office/powerpoint/2010/main" val="76144708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05">
                                            <p:txEl>
                                              <p:pRg st="0" end="0"/>
                                            </p:txEl>
                                          </p:spTgt>
                                        </p:tgtEl>
                                        <p:attrNameLst>
                                          <p:attrName>style.visibility</p:attrName>
                                        </p:attrNameLst>
                                      </p:cBhvr>
                                      <p:to>
                                        <p:strVal val="visible"/>
                                      </p:to>
                                    </p:set>
                                    <p:anim calcmode="lin" valueType="num">
                                      <p:cBhvr additive="base">
                                        <p:cTn id="7" dur="500" fill="hold"/>
                                        <p:tgtEl>
                                          <p:spTgt spid="2560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60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397000" y="152400"/>
            <a:ext cx="6350000" cy="720725"/>
          </a:xfrm>
          <a:extLst>
            <a:ext uri="{91240B29-F687-4F45-9708-019B960494DF}">
              <a14:hiddenLine xmlns:a14="http://schemas.microsoft.com/office/drawing/2010/main" w="12700">
                <a:solidFill>
                  <a:schemeClr val="tx1"/>
                </a:solidFill>
                <a:miter lim="800000"/>
                <a:headEnd/>
                <a:tailEnd/>
              </a14:hiddenLine>
            </a:ext>
          </a:extLst>
        </p:spPr>
        <p:txBody>
          <a:bodyPr wrap="none" lIns="63398" tIns="25359" rIns="63398" bIns="25359" anchor="t">
            <a:spAutoFit/>
          </a:bodyPr>
          <a:lstStyle/>
          <a:p>
            <a:pPr eaLnBrk="1" hangingPunct="1">
              <a:defRPr/>
            </a:pPr>
            <a:r>
              <a:rPr lang="en-US" altLang="en-US" smtClean="0">
                <a:effectLst>
                  <a:outerShdw blurRad="38100" dist="38100" dir="2700000" algn="tl">
                    <a:srgbClr val="C0C0C0"/>
                  </a:outerShdw>
                </a:effectLst>
              </a:rPr>
              <a:t>Persecution - Biblical Truth</a:t>
            </a:r>
          </a:p>
        </p:txBody>
      </p:sp>
      <p:sp>
        <p:nvSpPr>
          <p:cNvPr id="25605" name="Rectangle 5"/>
          <p:cNvSpPr>
            <a:spLocks noGrp="1" noChangeArrowheads="1"/>
          </p:cNvSpPr>
          <p:nvPr>
            <p:ph type="body" idx="1"/>
          </p:nvPr>
        </p:nvSpPr>
        <p:spPr>
          <a:xfrm>
            <a:off x="895350" y="1253931"/>
            <a:ext cx="7562850" cy="4918269"/>
          </a:xfrm>
        </p:spPr>
        <p:txBody>
          <a:bodyPr wrap="square">
            <a:spAutoFit/>
          </a:bodyPr>
          <a:lstStyle/>
          <a:p>
            <a:pPr marL="0" indent="0" eaLnBrk="1" hangingPunct="1">
              <a:lnSpc>
                <a:spcPct val="90000"/>
              </a:lnSpc>
              <a:spcBef>
                <a:spcPct val="10000"/>
              </a:spcBef>
              <a:buFontTx/>
              <a:buNone/>
            </a:pPr>
            <a:r>
              <a:rPr lang="en-US" altLang="en-US" sz="2800" b="1" i="1" baseline="30000" dirty="0" smtClean="0"/>
              <a:t>29</a:t>
            </a:r>
            <a:r>
              <a:rPr lang="en-US" altLang="en-US" sz="2800" b="1" i="1" dirty="0" smtClean="0"/>
              <a:t> </a:t>
            </a:r>
            <a:r>
              <a:rPr lang="en-US" altLang="en-US" sz="2800" b="1" i="1" dirty="0" smtClean="0">
                <a:solidFill>
                  <a:schemeClr val="accent1"/>
                </a:solidFill>
              </a:rPr>
              <a:t>For to you it has been granted on behalf of Christ, not only to believe in Him, but also to </a:t>
            </a:r>
            <a:r>
              <a:rPr lang="en-US" altLang="en-US" sz="2800" b="1" i="1" u="sng" dirty="0" smtClean="0">
                <a:solidFill>
                  <a:schemeClr val="accent1"/>
                </a:solidFill>
              </a:rPr>
              <a:t>suffer for His sake</a:t>
            </a:r>
            <a:r>
              <a:rPr lang="en-US" altLang="en-US" sz="2800" b="1" i="1" dirty="0" smtClean="0">
                <a:solidFill>
                  <a:schemeClr val="accent1"/>
                </a:solidFill>
              </a:rPr>
              <a:t>, (Philippians 1:29)</a:t>
            </a:r>
          </a:p>
          <a:p>
            <a:pPr marL="0" indent="0" eaLnBrk="1" hangingPunct="1">
              <a:lnSpc>
                <a:spcPct val="90000"/>
              </a:lnSpc>
              <a:spcBef>
                <a:spcPct val="10000"/>
              </a:spcBef>
              <a:buFontTx/>
              <a:buNone/>
            </a:pPr>
            <a:endParaRPr lang="en-US" altLang="en-US" sz="2800" b="1" i="1" dirty="0" smtClean="0">
              <a:solidFill>
                <a:schemeClr val="accent1"/>
              </a:solidFill>
            </a:endParaRPr>
          </a:p>
          <a:p>
            <a:pPr marL="0" indent="0" eaLnBrk="1" hangingPunct="1">
              <a:lnSpc>
                <a:spcPct val="90000"/>
              </a:lnSpc>
              <a:spcBef>
                <a:spcPct val="10000"/>
              </a:spcBef>
              <a:buFontTx/>
              <a:buNone/>
            </a:pPr>
            <a:r>
              <a:rPr lang="en-US" altLang="en-US" sz="2800" b="1" i="1" dirty="0" smtClean="0"/>
              <a:t> </a:t>
            </a:r>
            <a:r>
              <a:rPr lang="en-US" altLang="en-US" sz="2800" b="1" i="1" baseline="30000" dirty="0" smtClean="0"/>
              <a:t>10</a:t>
            </a:r>
            <a:r>
              <a:rPr lang="en-US" altLang="en-US" sz="2800" b="1" i="1" dirty="0" smtClean="0"/>
              <a:t> </a:t>
            </a:r>
            <a:r>
              <a:rPr lang="en-US" altLang="en-US" sz="2800" b="1" i="1" dirty="0" smtClean="0">
                <a:solidFill>
                  <a:srgbClr val="CC00CC"/>
                </a:solidFill>
              </a:rPr>
              <a:t>that I may know Him and the power of His resurrection, and </a:t>
            </a:r>
            <a:r>
              <a:rPr lang="en-US" altLang="en-US" sz="2800" b="1" i="1" u="sng" dirty="0" smtClean="0">
                <a:solidFill>
                  <a:srgbClr val="CC00CC"/>
                </a:solidFill>
              </a:rPr>
              <a:t>the fellowship of His sufferings</a:t>
            </a:r>
            <a:r>
              <a:rPr lang="en-US" altLang="en-US" sz="2800" b="1" i="1" dirty="0" smtClean="0">
                <a:solidFill>
                  <a:srgbClr val="CC00CC"/>
                </a:solidFill>
              </a:rPr>
              <a:t>, being conformed to His death, (Philippians 3:10)</a:t>
            </a:r>
          </a:p>
          <a:p>
            <a:pPr marL="0" indent="0" eaLnBrk="1" hangingPunct="1">
              <a:lnSpc>
                <a:spcPct val="90000"/>
              </a:lnSpc>
              <a:spcBef>
                <a:spcPct val="10000"/>
              </a:spcBef>
              <a:buFontTx/>
              <a:buNone/>
            </a:pPr>
            <a:endParaRPr lang="en-US" altLang="en-US" sz="2800" b="1" i="1" dirty="0" smtClean="0">
              <a:solidFill>
                <a:srgbClr val="CC00CC"/>
              </a:solidFill>
            </a:endParaRPr>
          </a:p>
          <a:p>
            <a:pPr marL="0" indent="0" eaLnBrk="1" hangingPunct="1">
              <a:lnSpc>
                <a:spcPct val="90000"/>
              </a:lnSpc>
              <a:spcBef>
                <a:spcPct val="10000"/>
              </a:spcBef>
              <a:buFontTx/>
              <a:buNone/>
            </a:pPr>
            <a:r>
              <a:rPr lang="en-US" altLang="en-US" sz="2800" b="1" i="1" baseline="30000" dirty="0" smtClean="0"/>
              <a:t>24</a:t>
            </a:r>
            <a:r>
              <a:rPr lang="en-US" altLang="en-US" sz="2800" b="1" i="1" dirty="0" smtClean="0"/>
              <a:t> </a:t>
            </a:r>
            <a:r>
              <a:rPr lang="en-US" altLang="en-US" sz="2800" b="1" i="1" dirty="0" smtClean="0">
                <a:solidFill>
                  <a:srgbClr val="FF9900"/>
                </a:solidFill>
              </a:rPr>
              <a:t>I now rejoice in my sufferings for you, and fill up in my flesh what is lacking in the afflictions of Christ, for the sake of His body, which is the church, (Colossians 1:24)</a:t>
            </a:r>
          </a:p>
        </p:txBody>
      </p:sp>
    </p:spTree>
    <p:extLst>
      <p:ext uri="{BB962C8B-B14F-4D97-AF65-F5344CB8AC3E}">
        <p14:creationId xmlns:p14="http://schemas.microsoft.com/office/powerpoint/2010/main" val="264438489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05">
                                            <p:txEl>
                                              <p:pRg st="0" end="0"/>
                                            </p:txEl>
                                          </p:spTgt>
                                        </p:tgtEl>
                                        <p:attrNameLst>
                                          <p:attrName>style.visibility</p:attrName>
                                        </p:attrNameLst>
                                      </p:cBhvr>
                                      <p:to>
                                        <p:strVal val="visible"/>
                                      </p:to>
                                    </p:set>
                                    <p:anim calcmode="lin" valueType="num">
                                      <p:cBhvr additive="base">
                                        <p:cTn id="7" dur="500" fill="hold"/>
                                        <p:tgtEl>
                                          <p:spTgt spid="2560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60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605">
                                            <p:txEl>
                                              <p:pRg st="2" end="2"/>
                                            </p:txEl>
                                          </p:spTgt>
                                        </p:tgtEl>
                                        <p:attrNameLst>
                                          <p:attrName>style.visibility</p:attrName>
                                        </p:attrNameLst>
                                      </p:cBhvr>
                                      <p:to>
                                        <p:strVal val="visible"/>
                                      </p:to>
                                    </p:set>
                                    <p:anim calcmode="lin" valueType="num">
                                      <p:cBhvr additive="base">
                                        <p:cTn id="13" dur="500" fill="hold"/>
                                        <p:tgtEl>
                                          <p:spTgt spid="2560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560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5605">
                                            <p:txEl>
                                              <p:pRg st="4" end="4"/>
                                            </p:txEl>
                                          </p:spTgt>
                                        </p:tgtEl>
                                        <p:attrNameLst>
                                          <p:attrName>style.visibility</p:attrName>
                                        </p:attrNameLst>
                                      </p:cBhvr>
                                      <p:to>
                                        <p:strVal val="visible"/>
                                      </p:to>
                                    </p:set>
                                    <p:anim calcmode="lin" valueType="num">
                                      <p:cBhvr additive="base">
                                        <p:cTn id="19" dur="500" fill="hold"/>
                                        <p:tgtEl>
                                          <p:spTgt spid="25605">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560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119438" y="152400"/>
            <a:ext cx="2903537" cy="782638"/>
          </a:xfrm>
          <a:extLst>
            <a:ext uri="{91240B29-F687-4F45-9708-019B960494DF}">
              <a14:hiddenLine xmlns:a14="http://schemas.microsoft.com/office/drawing/2010/main" w="12700">
                <a:solidFill>
                  <a:schemeClr val="tx1"/>
                </a:solidFill>
                <a:miter lim="800000"/>
                <a:headEnd/>
                <a:tailEnd/>
              </a14:hiddenLine>
            </a:ext>
          </a:extLst>
        </p:spPr>
        <p:txBody>
          <a:bodyPr lIns="63398" tIns="25359" rIns="63398" bIns="25359" anchor="t">
            <a:spAutoFit/>
          </a:bodyPr>
          <a:lstStyle/>
          <a:p>
            <a:pPr algn="l" eaLnBrk="1" hangingPunct="1">
              <a:defRPr/>
            </a:pPr>
            <a:r>
              <a:rPr lang="en-US" altLang="en-US" sz="4800" smtClean="0">
                <a:solidFill>
                  <a:srgbClr val="FF0000"/>
                </a:solidFill>
                <a:effectLst>
                  <a:outerShdw blurRad="38100" dist="38100" dir="2700000" algn="tl">
                    <a:srgbClr val="C0C0C0"/>
                  </a:outerShdw>
                </a:effectLst>
              </a:rPr>
              <a:t>Martyrdom</a:t>
            </a:r>
          </a:p>
        </p:txBody>
      </p:sp>
      <p:sp>
        <p:nvSpPr>
          <p:cNvPr id="9219" name="Rectangle 3"/>
          <p:cNvSpPr>
            <a:spLocks noGrp="1" noChangeArrowheads="1"/>
          </p:cNvSpPr>
          <p:nvPr>
            <p:ph type="body" idx="1"/>
          </p:nvPr>
        </p:nvSpPr>
        <p:spPr>
          <a:xfrm>
            <a:off x="838200" y="1219200"/>
            <a:ext cx="7429500" cy="5480392"/>
          </a:xfrm>
          <a:noFill/>
          <a:extLst>
            <a:ext uri="{91240B29-F687-4F45-9708-019B960494DF}">
              <a14:hiddenLine xmlns:a14="http://schemas.microsoft.com/office/drawing/2010/main" w="12700">
                <a:solidFill>
                  <a:schemeClr val="tx1"/>
                </a:solidFill>
                <a:miter lim="800000"/>
                <a:headEnd/>
                <a:tailEnd/>
              </a14:hiddenLine>
            </a:ext>
          </a:extLst>
        </p:spPr>
        <p:txBody>
          <a:bodyPr wrap="square" lIns="27432" tIns="25359" rIns="27432" bIns="25359">
            <a:spAutoFit/>
          </a:bodyPr>
          <a:lstStyle/>
          <a:p>
            <a:pPr marL="609600" indent="-609600" algn="ctr" eaLnBrk="1" hangingPunct="1">
              <a:lnSpc>
                <a:spcPct val="150000"/>
              </a:lnSpc>
              <a:spcBef>
                <a:spcPct val="15000"/>
              </a:spcBef>
              <a:buFontTx/>
              <a:buNone/>
              <a:tabLst>
                <a:tab pos="461963" algn="l"/>
              </a:tabLst>
            </a:pPr>
            <a:r>
              <a:rPr lang="en-US" altLang="en-US" sz="2800" b="1" dirty="0" smtClean="0">
                <a:solidFill>
                  <a:srgbClr val="00B0F0"/>
                </a:solidFill>
              </a:rPr>
              <a:t>Martyrs</a:t>
            </a:r>
            <a:r>
              <a:rPr lang="en-US" altLang="en-US" sz="2800" dirty="0" smtClean="0"/>
              <a:t>  =  Witnesses:</a:t>
            </a:r>
            <a:endParaRPr lang="en-US" altLang="en-US" sz="2800" b="1" dirty="0"/>
          </a:p>
          <a:p>
            <a:pPr marL="609600" indent="-609600" algn="ctr" eaLnBrk="1" hangingPunct="1">
              <a:lnSpc>
                <a:spcPct val="150000"/>
              </a:lnSpc>
              <a:spcBef>
                <a:spcPct val="15000"/>
              </a:spcBef>
              <a:buFontTx/>
              <a:buNone/>
              <a:tabLst>
                <a:tab pos="461963" algn="l"/>
              </a:tabLst>
            </a:pPr>
            <a:r>
              <a:rPr lang="en-US" altLang="en-US" sz="2800" b="1" dirty="0" smtClean="0"/>
              <a:t>suffered persecution and death as witnesses for Christ "and you shall be witnesses to Me"  (Acts 1:8)</a:t>
            </a:r>
          </a:p>
          <a:p>
            <a:pPr marL="609600" indent="-609600" algn="ctr" eaLnBrk="1" hangingPunct="1">
              <a:lnSpc>
                <a:spcPct val="150000"/>
              </a:lnSpc>
              <a:spcBef>
                <a:spcPct val="15000"/>
              </a:spcBef>
              <a:buFontTx/>
              <a:buNone/>
              <a:tabLst>
                <a:tab pos="461963" algn="l"/>
              </a:tabLst>
            </a:pPr>
            <a:endParaRPr lang="en-US" altLang="en-US" sz="2800" b="1" dirty="0" smtClean="0"/>
          </a:p>
          <a:p>
            <a:pPr marL="609600" indent="-609600" algn="ctr" eaLnBrk="1" hangingPunct="1">
              <a:lnSpc>
                <a:spcPct val="150000"/>
              </a:lnSpc>
              <a:spcBef>
                <a:spcPct val="15000"/>
              </a:spcBef>
              <a:buFontTx/>
              <a:buNone/>
              <a:tabLst>
                <a:tab pos="461963" algn="l"/>
              </a:tabLst>
            </a:pPr>
            <a:r>
              <a:rPr lang="en-US" altLang="en-US" sz="2800" b="1" dirty="0" smtClean="0">
                <a:solidFill>
                  <a:srgbClr val="00B0F0"/>
                </a:solidFill>
              </a:rPr>
              <a:t>Confessors</a:t>
            </a:r>
            <a:r>
              <a:rPr lang="en-US" altLang="en-US" sz="2800" dirty="0" smtClean="0"/>
              <a:t>:</a:t>
            </a:r>
            <a:endParaRPr lang="en-US" altLang="en-US" sz="2800" b="1" dirty="0"/>
          </a:p>
          <a:p>
            <a:pPr marL="609600" indent="-609600" algn="ctr" eaLnBrk="1" hangingPunct="1">
              <a:lnSpc>
                <a:spcPct val="150000"/>
              </a:lnSpc>
              <a:spcBef>
                <a:spcPct val="15000"/>
              </a:spcBef>
              <a:buFontTx/>
              <a:buNone/>
              <a:tabLst>
                <a:tab pos="461963" algn="l"/>
              </a:tabLst>
            </a:pPr>
            <a:r>
              <a:rPr lang="en-US" altLang="en-US" sz="2800" b="1" dirty="0" smtClean="0"/>
              <a:t>suffered persecution and torture but were not killed</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21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21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92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bldLvl="2"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119438" y="152400"/>
            <a:ext cx="2903537" cy="782638"/>
          </a:xfrm>
          <a:extLst>
            <a:ext uri="{91240B29-F687-4F45-9708-019B960494DF}">
              <a14:hiddenLine xmlns:a14="http://schemas.microsoft.com/office/drawing/2010/main" w="12700">
                <a:solidFill>
                  <a:schemeClr val="tx1"/>
                </a:solidFill>
                <a:miter lim="800000"/>
                <a:headEnd/>
                <a:tailEnd/>
              </a14:hiddenLine>
            </a:ext>
          </a:extLst>
        </p:spPr>
        <p:txBody>
          <a:bodyPr lIns="63398" tIns="25359" rIns="63398" bIns="25359" anchor="t">
            <a:spAutoFit/>
          </a:bodyPr>
          <a:lstStyle/>
          <a:p>
            <a:pPr algn="l" eaLnBrk="1" hangingPunct="1">
              <a:defRPr/>
            </a:pPr>
            <a:r>
              <a:rPr lang="en-US" altLang="en-US" sz="4800" smtClean="0">
                <a:solidFill>
                  <a:srgbClr val="FF0000"/>
                </a:solidFill>
                <a:effectLst>
                  <a:outerShdw blurRad="38100" dist="38100" dir="2700000" algn="tl">
                    <a:srgbClr val="C0C0C0"/>
                  </a:outerShdw>
                </a:effectLst>
              </a:rPr>
              <a:t>Martyrdom</a:t>
            </a:r>
          </a:p>
        </p:txBody>
      </p:sp>
      <p:sp>
        <p:nvSpPr>
          <p:cNvPr id="9219" name="Rectangle 3"/>
          <p:cNvSpPr>
            <a:spLocks noGrp="1" noChangeArrowheads="1"/>
          </p:cNvSpPr>
          <p:nvPr>
            <p:ph type="body" idx="1"/>
          </p:nvPr>
        </p:nvSpPr>
        <p:spPr>
          <a:xfrm>
            <a:off x="571500" y="1396414"/>
            <a:ext cx="8115300" cy="4166186"/>
          </a:xfrm>
          <a:noFill/>
          <a:extLst>
            <a:ext uri="{91240B29-F687-4F45-9708-019B960494DF}">
              <a14:hiddenLine xmlns:a14="http://schemas.microsoft.com/office/drawing/2010/main" w="12700">
                <a:solidFill>
                  <a:schemeClr val="tx1"/>
                </a:solidFill>
                <a:miter lim="800000"/>
                <a:headEnd/>
                <a:tailEnd/>
              </a14:hiddenLine>
            </a:ext>
          </a:extLst>
        </p:spPr>
        <p:txBody>
          <a:bodyPr wrap="square" lIns="27432" tIns="25359" rIns="27432" bIns="25359">
            <a:spAutoFit/>
          </a:bodyPr>
          <a:lstStyle/>
          <a:p>
            <a:pPr marL="609600" indent="-609600" eaLnBrk="1" hangingPunct="1">
              <a:lnSpc>
                <a:spcPct val="85000"/>
              </a:lnSpc>
              <a:spcBef>
                <a:spcPct val="15000"/>
              </a:spcBef>
              <a:buFontTx/>
              <a:buNone/>
              <a:tabLst>
                <a:tab pos="461963" algn="l"/>
              </a:tabLst>
            </a:pPr>
            <a:r>
              <a:rPr lang="en-US" altLang="en-US" sz="2800" dirty="0" smtClean="0"/>
              <a:t>The martyrs knew that</a:t>
            </a:r>
          </a:p>
          <a:p>
            <a:pPr marL="609600" indent="-609600" eaLnBrk="1" hangingPunct="1">
              <a:lnSpc>
                <a:spcPct val="85000"/>
              </a:lnSpc>
              <a:spcBef>
                <a:spcPct val="15000"/>
              </a:spcBef>
              <a:buFontTx/>
              <a:buNone/>
              <a:tabLst>
                <a:tab pos="461963" algn="l"/>
              </a:tabLst>
            </a:pPr>
            <a:r>
              <a:rPr lang="en-US" altLang="en-US" sz="2800" dirty="0" smtClean="0"/>
              <a:t>	This world is temporary with respect to eternal life</a:t>
            </a:r>
          </a:p>
          <a:p>
            <a:pPr marL="609600" indent="-609600" eaLnBrk="1" hangingPunct="1">
              <a:lnSpc>
                <a:spcPct val="85000"/>
              </a:lnSpc>
              <a:spcBef>
                <a:spcPct val="15000"/>
              </a:spcBef>
              <a:buFontTx/>
              <a:buNone/>
              <a:tabLst>
                <a:tab pos="461963" algn="l"/>
              </a:tabLst>
            </a:pPr>
            <a:r>
              <a:rPr lang="en-US" altLang="en-US" sz="2800" dirty="0" smtClean="0"/>
              <a:t>	The sadness, pain &amp; suffering of this world will result in great glory in heaven if we remain faithful to our Lord</a:t>
            </a:r>
          </a:p>
          <a:p>
            <a:pPr marL="609600" indent="-609600" eaLnBrk="1" hangingPunct="1">
              <a:lnSpc>
                <a:spcPct val="85000"/>
              </a:lnSpc>
              <a:spcBef>
                <a:spcPct val="15000"/>
              </a:spcBef>
              <a:buFontTx/>
              <a:buNone/>
              <a:tabLst>
                <a:tab pos="461963" algn="l"/>
              </a:tabLst>
            </a:pPr>
            <a:endParaRPr lang="en-US" altLang="en-US" sz="2800" dirty="0" smtClean="0"/>
          </a:p>
          <a:p>
            <a:pPr marL="609600" indent="-609600" eaLnBrk="1" hangingPunct="1">
              <a:lnSpc>
                <a:spcPct val="85000"/>
              </a:lnSpc>
              <a:spcBef>
                <a:spcPct val="15000"/>
              </a:spcBef>
              <a:buFontTx/>
              <a:buNone/>
              <a:tabLst>
                <a:tab pos="461963" algn="l"/>
              </a:tabLst>
            </a:pPr>
            <a:r>
              <a:rPr lang="en-US" altLang="en-US" sz="2800" dirty="0" smtClean="0"/>
              <a:t>Therefore ...</a:t>
            </a:r>
          </a:p>
          <a:p>
            <a:pPr marL="609600" indent="-609600" eaLnBrk="1" hangingPunct="1">
              <a:lnSpc>
                <a:spcPct val="85000"/>
              </a:lnSpc>
              <a:spcBef>
                <a:spcPct val="15000"/>
              </a:spcBef>
              <a:buFontTx/>
              <a:buNone/>
              <a:tabLst>
                <a:tab pos="461963" algn="l"/>
              </a:tabLst>
            </a:pPr>
            <a:r>
              <a:rPr lang="en-US" altLang="en-US" sz="2800" b="1" dirty="0" smtClean="0"/>
              <a:t>	They rejected everything carnal or worldly</a:t>
            </a:r>
          </a:p>
          <a:p>
            <a:pPr marL="609600" indent="-609600" eaLnBrk="1" hangingPunct="1">
              <a:lnSpc>
                <a:spcPct val="85000"/>
              </a:lnSpc>
              <a:spcBef>
                <a:spcPct val="15000"/>
              </a:spcBef>
              <a:buFontTx/>
              <a:buNone/>
              <a:tabLst>
                <a:tab pos="461963" algn="l"/>
              </a:tabLst>
            </a:pPr>
            <a:r>
              <a:rPr lang="en-US" altLang="en-US" sz="2800" b="1" dirty="0" smtClean="0"/>
              <a:t>	They longed to leave the body and be with Christ</a:t>
            </a:r>
          </a:p>
          <a:p>
            <a:pPr marL="609600" indent="-609600" eaLnBrk="1" hangingPunct="1">
              <a:lnSpc>
                <a:spcPct val="85000"/>
              </a:lnSpc>
              <a:spcBef>
                <a:spcPct val="15000"/>
              </a:spcBef>
              <a:buFontTx/>
              <a:buNone/>
              <a:tabLst>
                <a:tab pos="461963" algn="l"/>
              </a:tabLst>
            </a:pPr>
            <a:r>
              <a:rPr lang="en-US" altLang="en-US" sz="2800" b="1" dirty="0" smtClean="0"/>
              <a:t>	They did all of that with great love and joy</a:t>
            </a:r>
          </a:p>
        </p:txBody>
      </p:sp>
    </p:spTree>
    <p:extLst>
      <p:ext uri="{BB962C8B-B14F-4D97-AF65-F5344CB8AC3E}">
        <p14:creationId xmlns:p14="http://schemas.microsoft.com/office/powerpoint/2010/main" val="45533524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2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21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21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9219">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9219">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9219">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92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bldLvl="2"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119438" y="152400"/>
            <a:ext cx="2903537" cy="782638"/>
          </a:xfrm>
          <a:extLst>
            <a:ext uri="{91240B29-F687-4F45-9708-019B960494DF}">
              <a14:hiddenLine xmlns:a14="http://schemas.microsoft.com/office/drawing/2010/main" w="12700">
                <a:solidFill>
                  <a:schemeClr val="tx1"/>
                </a:solidFill>
                <a:miter lim="800000"/>
                <a:headEnd/>
                <a:tailEnd/>
              </a14:hiddenLine>
            </a:ext>
          </a:extLst>
        </p:spPr>
        <p:txBody>
          <a:bodyPr lIns="63398" tIns="25359" rIns="63398" bIns="25359" anchor="t">
            <a:spAutoFit/>
          </a:bodyPr>
          <a:lstStyle/>
          <a:p>
            <a:pPr algn="l" eaLnBrk="1" hangingPunct="1">
              <a:defRPr/>
            </a:pPr>
            <a:r>
              <a:rPr lang="en-US" altLang="en-US" sz="4800" smtClean="0">
                <a:solidFill>
                  <a:srgbClr val="FF0000"/>
                </a:solidFill>
                <a:effectLst>
                  <a:outerShdw blurRad="38100" dist="38100" dir="2700000" algn="tl">
                    <a:srgbClr val="C0C0C0"/>
                  </a:outerShdw>
                </a:effectLst>
              </a:rPr>
              <a:t>Martyrdom</a:t>
            </a:r>
          </a:p>
        </p:txBody>
      </p:sp>
      <p:sp>
        <p:nvSpPr>
          <p:cNvPr id="9219" name="Rectangle 3"/>
          <p:cNvSpPr>
            <a:spLocks noGrp="1" noChangeArrowheads="1"/>
          </p:cNvSpPr>
          <p:nvPr>
            <p:ph type="body" idx="1"/>
          </p:nvPr>
        </p:nvSpPr>
        <p:spPr>
          <a:xfrm>
            <a:off x="266700" y="1143000"/>
            <a:ext cx="8610600" cy="3712216"/>
          </a:xfrm>
          <a:noFill/>
          <a:extLst>
            <a:ext uri="{91240B29-F687-4F45-9708-019B960494DF}">
              <a14:hiddenLine xmlns:a14="http://schemas.microsoft.com/office/drawing/2010/main" w="12700">
                <a:solidFill>
                  <a:schemeClr val="tx1"/>
                </a:solidFill>
                <a:miter lim="800000"/>
                <a:headEnd/>
                <a:tailEnd/>
              </a14:hiddenLine>
            </a:ext>
          </a:extLst>
        </p:spPr>
        <p:txBody>
          <a:bodyPr lIns="27432" tIns="25359" rIns="27432" bIns="25359">
            <a:spAutoFit/>
          </a:bodyPr>
          <a:lstStyle/>
          <a:p>
            <a:pPr marL="609600" indent="-609600" eaLnBrk="1" hangingPunct="1">
              <a:lnSpc>
                <a:spcPct val="150000"/>
              </a:lnSpc>
              <a:spcBef>
                <a:spcPct val="15000"/>
              </a:spcBef>
              <a:buFontTx/>
              <a:buNone/>
              <a:tabLst>
                <a:tab pos="461963" algn="l"/>
              </a:tabLst>
            </a:pPr>
            <a:r>
              <a:rPr lang="en-US" altLang="en-US" sz="2000" dirty="0" smtClean="0"/>
              <a:t>Martyrs and Confessors were persecuted due to  their firm stand regarding:</a:t>
            </a:r>
          </a:p>
          <a:p>
            <a:pPr marL="787400" lvl="1" indent="-330200" eaLnBrk="1" hangingPunct="1">
              <a:lnSpc>
                <a:spcPct val="150000"/>
              </a:lnSpc>
              <a:spcBef>
                <a:spcPct val="15000"/>
              </a:spcBef>
              <a:buFontTx/>
              <a:buAutoNum type="arabicPeriod"/>
              <a:tabLst>
                <a:tab pos="461963" algn="l"/>
              </a:tabLst>
            </a:pPr>
            <a:r>
              <a:rPr lang="en-US" altLang="en-US" sz="1800" b="1" dirty="0" smtClean="0"/>
              <a:t>The Christian Faith</a:t>
            </a:r>
          </a:p>
          <a:p>
            <a:pPr marL="787400" lvl="1" indent="-330200" eaLnBrk="1" hangingPunct="1">
              <a:lnSpc>
                <a:spcPct val="150000"/>
              </a:lnSpc>
              <a:spcBef>
                <a:spcPct val="15000"/>
              </a:spcBef>
              <a:buFontTx/>
              <a:buAutoNum type="arabicPeriod"/>
              <a:tabLst>
                <a:tab pos="461963" algn="l"/>
              </a:tabLst>
            </a:pPr>
            <a:endParaRPr lang="en-US" altLang="en-US" sz="1800" b="1" dirty="0" smtClean="0"/>
          </a:p>
          <a:p>
            <a:pPr marL="787400" lvl="1" indent="-330200" eaLnBrk="1" hangingPunct="1">
              <a:lnSpc>
                <a:spcPct val="150000"/>
              </a:lnSpc>
              <a:spcBef>
                <a:spcPct val="15000"/>
              </a:spcBef>
              <a:buFontTx/>
              <a:buAutoNum type="arabicPeriod"/>
              <a:tabLst>
                <a:tab pos="461963" algn="l"/>
              </a:tabLst>
            </a:pPr>
            <a:endParaRPr lang="en-US" altLang="en-US" sz="1800" b="1" dirty="0" smtClean="0"/>
          </a:p>
          <a:p>
            <a:pPr marL="787400" lvl="1" indent="-330200" eaLnBrk="1" hangingPunct="1">
              <a:lnSpc>
                <a:spcPct val="150000"/>
              </a:lnSpc>
              <a:spcBef>
                <a:spcPct val="15000"/>
              </a:spcBef>
              <a:buFontTx/>
              <a:buAutoNum type="arabicPeriod"/>
              <a:tabLst>
                <a:tab pos="461963" algn="l"/>
              </a:tabLst>
            </a:pPr>
            <a:r>
              <a:rPr lang="en-US" altLang="en-US" sz="1800" b="1" dirty="0" smtClean="0"/>
              <a:t>Chastity, Purity and Wealth Temptation</a:t>
            </a:r>
          </a:p>
          <a:p>
            <a:pPr marL="787400" lvl="1" indent="-330200" eaLnBrk="1" hangingPunct="1">
              <a:lnSpc>
                <a:spcPct val="150000"/>
              </a:lnSpc>
              <a:spcBef>
                <a:spcPct val="15000"/>
              </a:spcBef>
              <a:buFontTx/>
              <a:buAutoNum type="arabicPeriod"/>
              <a:tabLst>
                <a:tab pos="461963" algn="l"/>
              </a:tabLst>
            </a:pPr>
            <a:endParaRPr lang="en-US" altLang="en-US" sz="1800" b="1" dirty="0" smtClean="0"/>
          </a:p>
          <a:p>
            <a:pPr marL="787400" lvl="1" indent="-330200" eaLnBrk="1" hangingPunct="1">
              <a:lnSpc>
                <a:spcPct val="150000"/>
              </a:lnSpc>
              <a:spcBef>
                <a:spcPct val="15000"/>
              </a:spcBef>
              <a:buFontTx/>
              <a:buAutoNum type="arabicPeriod"/>
              <a:tabLst>
                <a:tab pos="461963" algn="l"/>
              </a:tabLst>
            </a:pPr>
            <a:endParaRPr lang="en-US" altLang="en-US" sz="1800" b="1" dirty="0" smtClean="0"/>
          </a:p>
          <a:p>
            <a:pPr marL="787400" lvl="1" indent="-330200" eaLnBrk="1" hangingPunct="1">
              <a:lnSpc>
                <a:spcPct val="150000"/>
              </a:lnSpc>
              <a:spcBef>
                <a:spcPct val="15000"/>
              </a:spcBef>
              <a:buFontTx/>
              <a:buAutoNum type="arabicPeriod"/>
              <a:tabLst>
                <a:tab pos="461963" algn="l"/>
              </a:tabLst>
            </a:pPr>
            <a:r>
              <a:rPr lang="en-US" altLang="en-US" sz="1800" b="1" dirty="0" smtClean="0"/>
              <a:t>The Orthodox (unaltered) Biblical &amp; Church Doctrine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8530" y="2505075"/>
            <a:ext cx="1062990" cy="1543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AutoShape 4" descr="Image result for saint mina pictur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1885950"/>
            <a:ext cx="895350" cy="1238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2057400"/>
            <a:ext cx="2497455" cy="1056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91761" y="1598295"/>
            <a:ext cx="1661160" cy="1699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86902" y="3429000"/>
            <a:ext cx="85725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14800" y="4938346"/>
            <a:ext cx="1074420" cy="15373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49552" y="4862937"/>
            <a:ext cx="1069848" cy="1659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6"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81800" y="4646881"/>
            <a:ext cx="1569720" cy="1866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7" name="Picture 13"/>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724400" y="1933575"/>
            <a:ext cx="824865"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043500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2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21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219">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92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bldLvl="2"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1752600" y="152400"/>
            <a:ext cx="5638800" cy="728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3500" tIns="25400" rIns="63500" bIns="25400">
            <a:spAutoFit/>
          </a:bodyPr>
          <a:lstStyle>
            <a:lvl1pPr>
              <a:defRPr sz="2400">
                <a:solidFill>
                  <a:schemeClr val="tx1"/>
                </a:solidFill>
                <a:latin typeface="Times New Roman" charset="0"/>
              </a:defRPr>
            </a:lvl1pPr>
            <a:lvl2pPr>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gn="ctr">
              <a:defRPr/>
            </a:pPr>
            <a:r>
              <a:rPr lang="en-US" altLang="en-US" sz="4400" dirty="0" smtClean="0">
                <a:solidFill>
                  <a:schemeClr val="tx2"/>
                </a:solidFill>
                <a:effectLst>
                  <a:outerShdw blurRad="38100" dist="38100" dir="2700000" algn="tl">
                    <a:srgbClr val="C0C0C0"/>
                  </a:outerShdw>
                </a:effectLst>
              </a:rPr>
              <a:t>Roman Persecution</a:t>
            </a:r>
          </a:p>
        </p:txBody>
      </p:sp>
      <p:sp>
        <p:nvSpPr>
          <p:cNvPr id="32771" name="Rectangle 3"/>
          <p:cNvSpPr>
            <a:spLocks noChangeArrowheads="1"/>
          </p:cNvSpPr>
          <p:nvPr/>
        </p:nvSpPr>
        <p:spPr bwMode="auto">
          <a:xfrm>
            <a:off x="82550" y="1042988"/>
            <a:ext cx="8978900" cy="558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3500" tIns="25400" rIns="63500" bIns="25400">
            <a:spAutoFit/>
          </a:bodyPr>
          <a:lstStyle>
            <a:lvl1pPr marL="571500" indent="-571500">
              <a:tabLst>
                <a:tab pos="800100" algn="l"/>
                <a:tab pos="2971800" algn="l"/>
                <a:tab pos="4229100" algn="l"/>
                <a:tab pos="6629400" algn="l"/>
              </a:tabLst>
              <a:defRPr sz="2400">
                <a:solidFill>
                  <a:schemeClr val="tx1"/>
                </a:solidFill>
                <a:latin typeface="Times New Roman" charset="0"/>
              </a:defRPr>
            </a:lvl1pPr>
            <a:lvl2pPr marL="1028700" indent="-342900">
              <a:tabLst>
                <a:tab pos="800100" algn="l"/>
                <a:tab pos="2971800" algn="l"/>
                <a:tab pos="4229100" algn="l"/>
                <a:tab pos="6629400" algn="l"/>
              </a:tabLst>
              <a:defRPr sz="2400">
                <a:solidFill>
                  <a:schemeClr val="tx1"/>
                </a:solidFill>
                <a:latin typeface="Times New Roman" charset="0"/>
              </a:defRPr>
            </a:lvl2pPr>
            <a:lvl3pPr marL="1485900" indent="-342900">
              <a:tabLst>
                <a:tab pos="800100" algn="l"/>
                <a:tab pos="2971800" algn="l"/>
                <a:tab pos="4229100" algn="l"/>
                <a:tab pos="6629400" algn="l"/>
              </a:tabLst>
              <a:defRPr sz="2400">
                <a:solidFill>
                  <a:schemeClr val="tx1"/>
                </a:solidFill>
                <a:latin typeface="Times New Roman" charset="0"/>
              </a:defRPr>
            </a:lvl3pPr>
            <a:lvl4pPr marL="1943100" indent="-342900">
              <a:tabLst>
                <a:tab pos="800100" algn="l"/>
                <a:tab pos="2971800" algn="l"/>
                <a:tab pos="4229100" algn="l"/>
                <a:tab pos="6629400" algn="l"/>
              </a:tabLst>
              <a:defRPr sz="2400">
                <a:solidFill>
                  <a:schemeClr val="tx1"/>
                </a:solidFill>
                <a:latin typeface="Times New Roman" charset="0"/>
              </a:defRPr>
            </a:lvl4pPr>
            <a:lvl5pPr marL="2400300" indent="-342900">
              <a:tabLst>
                <a:tab pos="800100" algn="l"/>
                <a:tab pos="2971800" algn="l"/>
                <a:tab pos="4229100" algn="l"/>
                <a:tab pos="6629400" algn="l"/>
              </a:tabLst>
              <a:defRPr sz="2400">
                <a:solidFill>
                  <a:schemeClr val="tx1"/>
                </a:solidFill>
                <a:latin typeface="Times New Roman" charset="0"/>
              </a:defRPr>
            </a:lvl5pPr>
            <a:lvl6pPr marL="2857500" indent="-342900" fontAlgn="base">
              <a:spcBef>
                <a:spcPct val="0"/>
              </a:spcBef>
              <a:spcAft>
                <a:spcPct val="0"/>
              </a:spcAft>
              <a:tabLst>
                <a:tab pos="800100" algn="l"/>
                <a:tab pos="2971800" algn="l"/>
                <a:tab pos="4229100" algn="l"/>
                <a:tab pos="6629400" algn="l"/>
              </a:tabLst>
              <a:defRPr sz="2400">
                <a:solidFill>
                  <a:schemeClr val="tx1"/>
                </a:solidFill>
                <a:latin typeface="Times New Roman" charset="0"/>
              </a:defRPr>
            </a:lvl6pPr>
            <a:lvl7pPr marL="3314700" indent="-342900" fontAlgn="base">
              <a:spcBef>
                <a:spcPct val="0"/>
              </a:spcBef>
              <a:spcAft>
                <a:spcPct val="0"/>
              </a:spcAft>
              <a:tabLst>
                <a:tab pos="800100" algn="l"/>
                <a:tab pos="2971800" algn="l"/>
                <a:tab pos="4229100" algn="l"/>
                <a:tab pos="6629400" algn="l"/>
              </a:tabLst>
              <a:defRPr sz="2400">
                <a:solidFill>
                  <a:schemeClr val="tx1"/>
                </a:solidFill>
                <a:latin typeface="Times New Roman" charset="0"/>
              </a:defRPr>
            </a:lvl7pPr>
            <a:lvl8pPr marL="3771900" indent="-342900" fontAlgn="base">
              <a:spcBef>
                <a:spcPct val="0"/>
              </a:spcBef>
              <a:spcAft>
                <a:spcPct val="0"/>
              </a:spcAft>
              <a:tabLst>
                <a:tab pos="800100" algn="l"/>
                <a:tab pos="2971800" algn="l"/>
                <a:tab pos="4229100" algn="l"/>
                <a:tab pos="6629400" algn="l"/>
              </a:tabLst>
              <a:defRPr sz="2400">
                <a:solidFill>
                  <a:schemeClr val="tx1"/>
                </a:solidFill>
                <a:latin typeface="Times New Roman" charset="0"/>
              </a:defRPr>
            </a:lvl8pPr>
            <a:lvl9pPr marL="4229100" indent="-342900" fontAlgn="base">
              <a:spcBef>
                <a:spcPct val="0"/>
              </a:spcBef>
              <a:spcAft>
                <a:spcPct val="0"/>
              </a:spcAft>
              <a:tabLst>
                <a:tab pos="800100" algn="l"/>
                <a:tab pos="2971800" algn="l"/>
                <a:tab pos="4229100" algn="l"/>
                <a:tab pos="6629400" algn="l"/>
              </a:tabLst>
              <a:defRPr sz="2400">
                <a:solidFill>
                  <a:schemeClr val="tx1"/>
                </a:solidFill>
                <a:latin typeface="Times New Roman" charset="0"/>
              </a:defRPr>
            </a:lvl9pPr>
          </a:lstStyle>
          <a:p>
            <a:pPr>
              <a:lnSpc>
                <a:spcPct val="120000"/>
              </a:lnSpc>
              <a:spcBef>
                <a:spcPct val="50000"/>
              </a:spcBef>
              <a:defRPr/>
            </a:pPr>
            <a:r>
              <a:rPr lang="en-US" altLang="en-US" sz="1800" dirty="0" smtClean="0"/>
              <a:t>	</a:t>
            </a:r>
            <a:r>
              <a:rPr lang="en-US" altLang="en-US" sz="1800" u="sng" dirty="0" smtClean="0">
                <a:solidFill>
                  <a:schemeClr val="accent2"/>
                </a:solidFill>
                <a:effectLst>
                  <a:outerShdw blurRad="38100" dist="38100" dir="2700000" algn="tl">
                    <a:srgbClr val="C0C0C0"/>
                  </a:outerShdw>
                </a:effectLst>
              </a:rPr>
              <a:t>The Pope of Alexandria</a:t>
            </a:r>
            <a:r>
              <a:rPr lang="en-US" altLang="en-US" sz="1800" dirty="0" smtClean="0">
                <a:solidFill>
                  <a:schemeClr val="accent2"/>
                </a:solidFill>
                <a:effectLst>
                  <a:outerShdw blurRad="38100" dist="38100" dir="2700000" algn="tl">
                    <a:srgbClr val="C0C0C0"/>
                  </a:outerShdw>
                </a:effectLst>
              </a:rPr>
              <a:t>		</a:t>
            </a:r>
            <a:r>
              <a:rPr lang="en-US" altLang="en-US" sz="1800" u="sng" dirty="0" smtClean="0">
                <a:solidFill>
                  <a:schemeClr val="accent2"/>
                </a:solidFill>
                <a:effectLst>
                  <a:outerShdw blurRad="38100" dist="38100" dir="2700000" algn="tl">
                    <a:srgbClr val="C0C0C0"/>
                  </a:outerShdw>
                </a:effectLst>
              </a:rPr>
              <a:t>Dean of the School</a:t>
            </a:r>
            <a:r>
              <a:rPr lang="en-US" altLang="en-US" sz="1800" dirty="0" smtClean="0">
                <a:solidFill>
                  <a:schemeClr val="accent2"/>
                </a:solidFill>
                <a:effectLst>
                  <a:outerShdw blurRad="38100" dist="38100" dir="2700000" algn="tl">
                    <a:srgbClr val="C0C0C0"/>
                  </a:outerShdw>
                </a:effectLst>
              </a:rPr>
              <a:t>	</a:t>
            </a:r>
            <a:r>
              <a:rPr lang="en-US" altLang="en-US" sz="1800" u="sng" dirty="0" smtClean="0">
                <a:solidFill>
                  <a:schemeClr val="accent2"/>
                </a:solidFill>
                <a:effectLst>
                  <a:outerShdw blurRad="38100" dist="38100" dir="2700000" algn="tl">
                    <a:srgbClr val="C0C0C0"/>
                  </a:outerShdw>
                </a:effectLst>
              </a:rPr>
              <a:t>Emperor of Persecution</a:t>
            </a:r>
            <a:endParaRPr lang="en-US" altLang="en-US" sz="1800" b="1" u="sng" dirty="0" smtClean="0">
              <a:solidFill>
                <a:schemeClr val="accent2"/>
              </a:solidFill>
              <a:effectLst>
                <a:outerShdw blurRad="38100" dist="38100" dir="2700000" algn="tl">
                  <a:srgbClr val="C0C0C0"/>
                </a:outerShdw>
              </a:effectLst>
            </a:endParaRPr>
          </a:p>
          <a:p>
            <a:pPr>
              <a:lnSpc>
                <a:spcPct val="120000"/>
              </a:lnSpc>
              <a:spcBef>
                <a:spcPct val="50000"/>
              </a:spcBef>
              <a:defRPr/>
            </a:pPr>
            <a:r>
              <a:rPr lang="en-US" altLang="en-US" sz="1800" b="1" dirty="0" smtClean="0"/>
              <a:t>12.	Abba Demetrius,						The Vine-Dresser	199 A.D.	</a:t>
            </a:r>
            <a:r>
              <a:rPr lang="en-US" altLang="en-US" sz="1800" dirty="0" smtClean="0"/>
              <a:t>Origen, </a:t>
            </a:r>
            <a:r>
              <a:rPr lang="en-US" altLang="en-US" sz="1800" dirty="0" err="1" smtClean="0"/>
              <a:t>Heraclas</a:t>
            </a:r>
            <a:r>
              <a:rPr lang="en-US" altLang="en-US" sz="1800" b="1" dirty="0" smtClean="0"/>
              <a:t>	</a:t>
            </a:r>
            <a:r>
              <a:rPr lang="en-US" altLang="en-US" sz="1800" b="1" dirty="0" err="1" smtClean="0"/>
              <a:t>Septimus</a:t>
            </a:r>
            <a:r>
              <a:rPr lang="en-US" altLang="en-US" sz="1800" b="1" dirty="0" smtClean="0"/>
              <a:t> Severus</a:t>
            </a:r>
          </a:p>
          <a:p>
            <a:pPr>
              <a:lnSpc>
                <a:spcPct val="120000"/>
              </a:lnSpc>
              <a:spcBef>
                <a:spcPct val="50000"/>
              </a:spcBef>
              <a:defRPr/>
            </a:pPr>
            <a:r>
              <a:rPr lang="en-US" altLang="en-US" sz="1800" b="1" dirty="0" smtClean="0"/>
              <a:t>13.	Abba </a:t>
            </a:r>
            <a:r>
              <a:rPr lang="en-US" altLang="en-US" sz="1800" b="1" dirty="0" err="1" smtClean="0"/>
              <a:t>Heraclas</a:t>
            </a:r>
            <a:r>
              <a:rPr lang="en-US" altLang="en-US" sz="1800" b="1" dirty="0" smtClean="0"/>
              <a:t>	232 A.D.	</a:t>
            </a:r>
            <a:r>
              <a:rPr lang="en-US" altLang="en-US" sz="1800" dirty="0" smtClean="0"/>
              <a:t>Dionysius</a:t>
            </a:r>
            <a:r>
              <a:rPr lang="en-US" altLang="en-US" sz="1800" b="1" dirty="0" smtClean="0"/>
              <a:t>	</a:t>
            </a:r>
            <a:r>
              <a:rPr lang="en-US" altLang="en-US" sz="1800" b="1" dirty="0" err="1" smtClean="0"/>
              <a:t>Maximinus</a:t>
            </a:r>
            <a:endParaRPr lang="en-US" altLang="en-US" sz="1800" b="1" dirty="0" smtClean="0"/>
          </a:p>
          <a:p>
            <a:pPr>
              <a:lnSpc>
                <a:spcPct val="120000"/>
              </a:lnSpc>
              <a:spcBef>
                <a:spcPct val="50000"/>
              </a:spcBef>
              <a:defRPr/>
            </a:pPr>
            <a:r>
              <a:rPr lang="en-US" altLang="en-US" sz="1800" b="1" dirty="0" smtClean="0"/>
              <a:t>14.	Abba Dionysius	249 A.D.	</a:t>
            </a:r>
            <a:r>
              <a:rPr lang="en-US" altLang="en-US" sz="1800" dirty="0" err="1" smtClean="0"/>
              <a:t>Theognostus</a:t>
            </a:r>
            <a:r>
              <a:rPr lang="en-US" altLang="en-US" sz="1800" b="1" dirty="0" smtClean="0"/>
              <a:t>	Decius, Valerian</a:t>
            </a:r>
          </a:p>
          <a:p>
            <a:pPr>
              <a:lnSpc>
                <a:spcPct val="120000"/>
              </a:lnSpc>
              <a:spcBef>
                <a:spcPct val="50000"/>
              </a:spcBef>
              <a:defRPr/>
            </a:pPr>
            <a:r>
              <a:rPr lang="en-US" altLang="en-US" sz="1800" b="1" dirty="0" smtClean="0"/>
              <a:t>15.	Abba Maximus	270 A.D.	</a:t>
            </a:r>
            <a:r>
              <a:rPr lang="en-US" altLang="en-US" sz="1800" dirty="0" err="1" smtClean="0"/>
              <a:t>Pierus</a:t>
            </a:r>
            <a:r>
              <a:rPr lang="en-US" altLang="en-US" sz="1800" b="1" dirty="0" smtClean="0"/>
              <a:t>	Aurelian</a:t>
            </a:r>
          </a:p>
          <a:p>
            <a:pPr>
              <a:lnSpc>
                <a:spcPct val="120000"/>
              </a:lnSpc>
              <a:spcBef>
                <a:spcPct val="50000"/>
              </a:spcBef>
              <a:defRPr/>
            </a:pPr>
            <a:r>
              <a:rPr lang="en-US" altLang="en-US" sz="1800" b="1" dirty="0" smtClean="0"/>
              <a:t>16.	Abba </a:t>
            </a:r>
            <a:r>
              <a:rPr lang="en-US" altLang="en-US" sz="1800" b="1" dirty="0" err="1" smtClean="0"/>
              <a:t>Theonas</a:t>
            </a:r>
            <a:r>
              <a:rPr lang="en-US" altLang="en-US" sz="1800" b="1" dirty="0" smtClean="0"/>
              <a:t>	282 A.D.	</a:t>
            </a:r>
            <a:r>
              <a:rPr lang="en-US" altLang="en-US" sz="1800" dirty="0" smtClean="0"/>
              <a:t>Peter</a:t>
            </a:r>
            <a:r>
              <a:rPr lang="en-US" altLang="en-US" sz="1800" b="1" dirty="0" smtClean="0"/>
              <a:t>	Diocletian (</a:t>
            </a:r>
            <a:r>
              <a:rPr lang="en-US" altLang="en-US" sz="1800" b="1" dirty="0" smtClean="0">
                <a:solidFill>
                  <a:srgbClr val="FF0000"/>
                </a:solidFill>
              </a:rPr>
              <a:t>284</a:t>
            </a:r>
            <a:r>
              <a:rPr lang="en-US" altLang="en-US" sz="1800" b="1" dirty="0" smtClean="0"/>
              <a:t>)</a:t>
            </a:r>
          </a:p>
          <a:p>
            <a:pPr>
              <a:lnSpc>
                <a:spcPct val="120000"/>
              </a:lnSpc>
              <a:spcBef>
                <a:spcPct val="50000"/>
              </a:spcBef>
              <a:defRPr/>
            </a:pPr>
            <a:r>
              <a:rPr lang="en-US" altLang="en-US" sz="1800" b="1" dirty="0" smtClean="0"/>
              <a:t>17.	Abba </a:t>
            </a:r>
            <a:r>
              <a:rPr lang="en-US" altLang="en-US" sz="1800" b="1" dirty="0" err="1" smtClean="0"/>
              <a:t>Petros</a:t>
            </a:r>
            <a:r>
              <a:rPr lang="en-US" altLang="en-US" sz="1800" b="1" dirty="0" smtClean="0"/>
              <a:t> (Peter),						Seal of the Martyrs	293 A.D.		Diocletian and</a:t>
            </a:r>
          </a:p>
          <a:p>
            <a:pPr>
              <a:lnSpc>
                <a:spcPct val="120000"/>
              </a:lnSpc>
              <a:spcBef>
                <a:spcPct val="50000"/>
              </a:spcBef>
              <a:defRPr/>
            </a:pPr>
            <a:r>
              <a:rPr lang="en-US" altLang="en-US" sz="1800" b="1" dirty="0" smtClean="0"/>
              <a:t>18.	Abba </a:t>
            </a:r>
            <a:r>
              <a:rPr lang="en-US" altLang="en-US" sz="1800" b="1" dirty="0" err="1" smtClean="0"/>
              <a:t>Achillas</a:t>
            </a:r>
            <a:r>
              <a:rPr lang="en-US" altLang="en-US" sz="1800" b="1" dirty="0" smtClean="0"/>
              <a:t>	303 A.D.		the leaders he</a:t>
            </a:r>
          </a:p>
          <a:p>
            <a:pPr>
              <a:lnSpc>
                <a:spcPct val="120000"/>
              </a:lnSpc>
              <a:spcBef>
                <a:spcPct val="50000"/>
              </a:spcBef>
              <a:defRPr/>
            </a:pPr>
            <a:r>
              <a:rPr lang="en-US" altLang="en-US" sz="1800" b="1" dirty="0" smtClean="0"/>
              <a:t>19.	Abba Alexandros	303 A.D.	</a:t>
            </a:r>
            <a:r>
              <a:rPr lang="en-US" altLang="en-US" sz="1800" dirty="0" smtClean="0"/>
              <a:t>Athanasius</a:t>
            </a:r>
            <a:r>
              <a:rPr lang="en-US" altLang="en-US" sz="1800" b="1" dirty="0" smtClean="0"/>
              <a:t>	appointed</a:t>
            </a:r>
          </a:p>
          <a:p>
            <a:pPr>
              <a:lnSpc>
                <a:spcPct val="120000"/>
              </a:lnSpc>
              <a:spcBef>
                <a:spcPct val="50000"/>
              </a:spcBef>
              <a:defRPr/>
            </a:pPr>
            <a:r>
              <a:rPr lang="en-US" altLang="en-US" sz="1800" b="1" dirty="0" smtClean="0"/>
              <a:t>20.	Abba Athanasius,						The Apostolic	326 A.D.	</a:t>
            </a:r>
            <a:r>
              <a:rPr lang="en-US" altLang="en-US" sz="1800" dirty="0" err="1" smtClean="0"/>
              <a:t>Didymius</a:t>
            </a:r>
            <a:endParaRPr lang="en-US" altLang="en-US" sz="1800" b="1"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381000" y="829401"/>
            <a:ext cx="8305800" cy="5952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Times New Roman" charset="0"/>
              </a:defRPr>
            </a:lvl1pPr>
            <a:lvl2pPr marL="742950" indent="-285750" eaLnBrk="0" hangingPunct="0">
              <a:defRPr>
                <a:solidFill>
                  <a:schemeClr val="tx1"/>
                </a:solidFill>
                <a:latin typeface="Times New Roman" charset="0"/>
              </a:defRPr>
            </a:lvl2pPr>
            <a:lvl3pPr marL="1143000" indent="-228600" eaLnBrk="0" hangingPunct="0">
              <a:defRPr>
                <a:solidFill>
                  <a:schemeClr val="tx1"/>
                </a:solidFill>
                <a:latin typeface="Times New Roman" charset="0"/>
              </a:defRPr>
            </a:lvl3pPr>
            <a:lvl4pPr marL="1600200" indent="-228600" eaLnBrk="0" hangingPunct="0">
              <a:defRPr>
                <a:solidFill>
                  <a:schemeClr val="tx1"/>
                </a:solidFill>
                <a:latin typeface="Times New Roman" charset="0"/>
              </a:defRPr>
            </a:lvl4pPr>
            <a:lvl5pPr marL="2057400" indent="-228600" eaLnBrk="0" hangingPunct="0">
              <a:defRPr>
                <a:solidFill>
                  <a:schemeClr val="tx1"/>
                </a:solidFill>
                <a:latin typeface="Times New Roman" charset="0"/>
              </a:defRPr>
            </a:lvl5pPr>
            <a:lvl6pPr marL="2514600" indent="-228600" eaLnBrk="0" fontAlgn="base" hangingPunct="0">
              <a:spcBef>
                <a:spcPct val="0"/>
              </a:spcBef>
              <a:spcAft>
                <a:spcPct val="0"/>
              </a:spcAft>
              <a:defRPr>
                <a:solidFill>
                  <a:schemeClr val="tx1"/>
                </a:solidFill>
                <a:latin typeface="Times New Roman" charset="0"/>
              </a:defRPr>
            </a:lvl6pPr>
            <a:lvl7pPr marL="2971800" indent="-228600" eaLnBrk="0" fontAlgn="base" hangingPunct="0">
              <a:spcBef>
                <a:spcPct val="0"/>
              </a:spcBef>
              <a:spcAft>
                <a:spcPct val="0"/>
              </a:spcAft>
              <a:defRPr>
                <a:solidFill>
                  <a:schemeClr val="tx1"/>
                </a:solidFill>
                <a:latin typeface="Times New Roman" charset="0"/>
              </a:defRPr>
            </a:lvl7pPr>
            <a:lvl8pPr marL="3429000" indent="-228600" eaLnBrk="0" fontAlgn="base" hangingPunct="0">
              <a:spcBef>
                <a:spcPct val="0"/>
              </a:spcBef>
              <a:spcAft>
                <a:spcPct val="0"/>
              </a:spcAft>
              <a:defRPr>
                <a:solidFill>
                  <a:schemeClr val="tx1"/>
                </a:solidFill>
                <a:latin typeface="Times New Roman" charset="0"/>
              </a:defRPr>
            </a:lvl8pPr>
            <a:lvl9pPr marL="3886200" indent="-228600" eaLnBrk="0" fontAlgn="base" hangingPunct="0">
              <a:spcBef>
                <a:spcPct val="0"/>
              </a:spcBef>
              <a:spcAft>
                <a:spcPct val="0"/>
              </a:spcAft>
              <a:defRPr>
                <a:solidFill>
                  <a:schemeClr val="tx1"/>
                </a:solidFill>
                <a:latin typeface="Times New Roman" charset="0"/>
              </a:defRPr>
            </a:lvl9pPr>
          </a:lstStyle>
          <a:p>
            <a:pPr eaLnBrk="1" hangingPunct="1">
              <a:spcBef>
                <a:spcPct val="30000"/>
              </a:spcBef>
            </a:pPr>
            <a:r>
              <a:rPr lang="en-US" altLang="en-US" sz="2800" baseline="30000" dirty="0" smtClean="0">
                <a:cs typeface="Times New Roman" charset="0"/>
              </a:rPr>
              <a:t>8</a:t>
            </a:r>
            <a:r>
              <a:rPr lang="en-US" altLang="en-US" sz="2800" dirty="0" smtClean="0">
                <a:cs typeface="Times New Roman" charset="0"/>
              </a:rPr>
              <a:t>  </a:t>
            </a:r>
            <a:r>
              <a:rPr lang="en-US" altLang="en-US" sz="2800" dirty="0">
                <a:solidFill>
                  <a:srgbClr val="FF0000"/>
                </a:solidFill>
                <a:cs typeface="Times New Roman" charset="0"/>
              </a:rPr>
              <a:t>“And to the angel of the church in Smyrna write</a:t>
            </a:r>
            <a:r>
              <a:rPr lang="en-US" altLang="en-US" sz="2800" dirty="0" smtClean="0">
                <a:solidFill>
                  <a:srgbClr val="FF0000"/>
                </a:solidFill>
                <a:cs typeface="Times New Roman" charset="0"/>
              </a:rPr>
              <a:t>,</a:t>
            </a:r>
            <a:r>
              <a:rPr lang="en-US" altLang="en-US" sz="2800" dirty="0" smtClean="0">
                <a:cs typeface="Times New Roman" charset="0"/>
              </a:rPr>
              <a:t> </a:t>
            </a:r>
            <a:r>
              <a:rPr lang="en-US" altLang="en-US" sz="2800" dirty="0" smtClean="0">
                <a:solidFill>
                  <a:srgbClr val="FF0000"/>
                </a:solidFill>
                <a:cs typeface="Times New Roman" charset="0"/>
              </a:rPr>
              <a:t>‘</a:t>
            </a:r>
            <a:r>
              <a:rPr lang="en-US" altLang="en-US" sz="2800" dirty="0">
                <a:solidFill>
                  <a:srgbClr val="FF0000"/>
                </a:solidFill>
                <a:cs typeface="Times New Roman" charset="0"/>
              </a:rPr>
              <a:t>These things says the First and the Last, who was dead, and came to life: </a:t>
            </a:r>
            <a:r>
              <a:rPr lang="en-US" altLang="en-US" sz="2800" baseline="30000" dirty="0">
                <a:cs typeface="Times New Roman" charset="0"/>
              </a:rPr>
              <a:t>9</a:t>
            </a:r>
            <a:r>
              <a:rPr lang="en-US" altLang="en-US" sz="2800" dirty="0">
                <a:cs typeface="Times New Roman" charset="0"/>
              </a:rPr>
              <a:t> </a:t>
            </a:r>
            <a:r>
              <a:rPr lang="en-US" altLang="en-US" sz="2800" dirty="0">
                <a:solidFill>
                  <a:srgbClr val="FF0000"/>
                </a:solidFill>
                <a:cs typeface="Times New Roman" charset="0"/>
              </a:rPr>
              <a:t>“I know your works, tribulation, and poverty (but you are rich); and </a:t>
            </a:r>
            <a:r>
              <a:rPr lang="en-US" altLang="en-US" sz="2800" i="1" dirty="0">
                <a:solidFill>
                  <a:srgbClr val="FF0000"/>
                </a:solidFill>
                <a:cs typeface="Times New Roman" charset="0"/>
              </a:rPr>
              <a:t>I know</a:t>
            </a:r>
            <a:r>
              <a:rPr lang="en-US" altLang="en-US" sz="2800" dirty="0">
                <a:solidFill>
                  <a:srgbClr val="FF0000"/>
                </a:solidFill>
                <a:cs typeface="Times New Roman" charset="0"/>
              </a:rPr>
              <a:t> the blasphemy of those who say they are Jews and are not, but </a:t>
            </a:r>
            <a:r>
              <a:rPr lang="en-US" altLang="en-US" sz="2800" i="1" dirty="0">
                <a:solidFill>
                  <a:srgbClr val="FF0000"/>
                </a:solidFill>
                <a:cs typeface="Times New Roman" charset="0"/>
              </a:rPr>
              <a:t>are</a:t>
            </a:r>
            <a:r>
              <a:rPr lang="en-US" altLang="en-US" sz="2800" dirty="0">
                <a:solidFill>
                  <a:srgbClr val="FF0000"/>
                </a:solidFill>
                <a:cs typeface="Times New Roman" charset="0"/>
              </a:rPr>
              <a:t> a synagogue of Satan. </a:t>
            </a:r>
            <a:r>
              <a:rPr lang="en-US" altLang="en-US" sz="2800" baseline="30000" dirty="0">
                <a:cs typeface="Times New Roman" charset="0"/>
              </a:rPr>
              <a:t>10</a:t>
            </a:r>
            <a:r>
              <a:rPr lang="en-US" altLang="en-US" sz="2800" dirty="0">
                <a:cs typeface="Times New Roman" charset="0"/>
              </a:rPr>
              <a:t> </a:t>
            </a:r>
            <a:r>
              <a:rPr lang="en-US" altLang="en-US" sz="2800" u="sng" dirty="0">
                <a:solidFill>
                  <a:srgbClr val="FF0000"/>
                </a:solidFill>
                <a:cs typeface="Times New Roman" charset="0"/>
              </a:rPr>
              <a:t>Do not fear any of those things which you are about to suffer. Indeed, the devil is about to throw </a:t>
            </a:r>
            <a:r>
              <a:rPr lang="en-US" altLang="en-US" sz="2800" i="1" u="sng" dirty="0">
                <a:solidFill>
                  <a:srgbClr val="FF0000"/>
                </a:solidFill>
                <a:cs typeface="Times New Roman" charset="0"/>
              </a:rPr>
              <a:t>some</a:t>
            </a:r>
            <a:r>
              <a:rPr lang="en-US" altLang="en-US" sz="2800" u="sng" dirty="0">
                <a:solidFill>
                  <a:srgbClr val="FF0000"/>
                </a:solidFill>
                <a:cs typeface="Times New Roman" charset="0"/>
              </a:rPr>
              <a:t> of you into prison, that you may be tested, and you will have tribulation ten days. Be faithful until death, and I will give you the crown of life.</a:t>
            </a:r>
            <a:endParaRPr lang="en-US" altLang="en-US" sz="2800" u="sng" dirty="0">
              <a:cs typeface="Times New Roman" charset="0"/>
            </a:endParaRPr>
          </a:p>
          <a:p>
            <a:pPr eaLnBrk="1" hangingPunct="1">
              <a:spcBef>
                <a:spcPct val="30000"/>
              </a:spcBef>
            </a:pPr>
            <a:r>
              <a:rPr lang="en-US" altLang="en-US" sz="2800" baseline="30000" dirty="0">
                <a:cs typeface="Times New Roman" charset="0"/>
              </a:rPr>
              <a:t>11</a:t>
            </a:r>
            <a:r>
              <a:rPr lang="en-US" altLang="en-US" sz="2800" dirty="0">
                <a:cs typeface="Times New Roman" charset="0"/>
              </a:rPr>
              <a:t> </a:t>
            </a:r>
            <a:r>
              <a:rPr lang="en-US" altLang="en-US" sz="2800" dirty="0">
                <a:solidFill>
                  <a:srgbClr val="FF0000"/>
                </a:solidFill>
                <a:cs typeface="Times New Roman" charset="0"/>
              </a:rPr>
              <a:t>“He who has an ear, let him hear what the Spirit says to the churches. He who overcomes shall not be hurt by the second death.” ’ </a:t>
            </a:r>
            <a:r>
              <a:rPr lang="en-US" altLang="en-US" sz="2800" dirty="0">
                <a:cs typeface="Times New Roman" charset="0"/>
              </a:rPr>
              <a:t>(Revelation 2:8-11</a:t>
            </a:r>
            <a:r>
              <a:rPr lang="en-US" altLang="en-US" sz="2800" dirty="0" smtClean="0">
                <a:cs typeface="Times New Roman" charset="0"/>
              </a:rPr>
              <a:t>)</a:t>
            </a:r>
            <a:endParaRPr lang="en-US" altLang="en-US" sz="2800" dirty="0">
              <a:cs typeface="Times New Roman" charset="0"/>
            </a:endParaRPr>
          </a:p>
        </p:txBody>
      </p:sp>
      <p:sp>
        <p:nvSpPr>
          <p:cNvPr id="34821" name="Rectangle 5"/>
          <p:cNvSpPr>
            <a:spLocks noChangeArrowheads="1"/>
          </p:cNvSpPr>
          <p:nvPr/>
        </p:nvSpPr>
        <p:spPr bwMode="auto">
          <a:xfrm>
            <a:off x="1371600" y="76200"/>
            <a:ext cx="6324600" cy="72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3398" tIns="25359" rIns="63398" bIns="25359">
            <a:spAutoFit/>
          </a:bodyPr>
          <a:lstStyle>
            <a:lvl1pPr>
              <a:defRPr sz="2400">
                <a:solidFill>
                  <a:schemeClr val="tx1"/>
                </a:solidFill>
                <a:latin typeface="Times New Roman" charset="0"/>
              </a:defRPr>
            </a:lvl1pPr>
            <a:lvl2pPr>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gn="ctr">
              <a:defRPr/>
            </a:pPr>
            <a:r>
              <a:rPr lang="en-US" altLang="en-US" sz="4400" dirty="0" smtClean="0">
                <a:solidFill>
                  <a:srgbClr val="FF0000"/>
                </a:solidFill>
                <a:effectLst>
                  <a:outerShdw blurRad="38100" dist="38100" dir="2700000" algn="tl">
                    <a:srgbClr val="C0C0C0"/>
                  </a:outerShdw>
                </a:effectLst>
              </a:rPr>
              <a:t>Martyrdom - Revelation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34818">
                                            <p:txEl>
                                              <p:pRg st="0" end="0"/>
                                            </p:txEl>
                                          </p:spTgt>
                                        </p:tgtEl>
                                        <p:attrNameLst>
                                          <p:attrName>style.visibility</p:attrName>
                                        </p:attrNameLst>
                                      </p:cBhvr>
                                      <p:to>
                                        <p:strVal val="visible"/>
                                      </p:to>
                                    </p:set>
                                    <p:anim calcmode="lin" valueType="num">
                                      <p:cBhvr additive="base">
                                        <p:cTn id="7" dur="500" fill="hold"/>
                                        <p:tgtEl>
                                          <p:spTgt spid="3481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818">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4818">
                                            <p:txEl>
                                              <p:pRg st="1" end="1"/>
                                            </p:txEl>
                                          </p:spTgt>
                                        </p:tgtEl>
                                        <p:attrNameLst>
                                          <p:attrName>style.visibility</p:attrName>
                                        </p:attrNameLst>
                                      </p:cBhvr>
                                      <p:to>
                                        <p:strVal val="visible"/>
                                      </p:to>
                                    </p:set>
                                    <p:anim calcmode="lin" valueType="num">
                                      <p:cBhvr additive="base">
                                        <p:cTn id="11" dur="500" fill="hold"/>
                                        <p:tgtEl>
                                          <p:spTgt spid="34818">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4818">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2501</TotalTime>
  <Words>1259</Words>
  <Application>Microsoft Macintosh PowerPoint</Application>
  <PresentationFormat>On-screen Show (4:3)</PresentationFormat>
  <Paragraphs>205</Paragraphs>
  <Slides>27</Slides>
  <Notes>0</Notes>
  <HiddenSlides>0</HiddenSlides>
  <MMClips>0</MMClips>
  <ScaleCrop>false</ScaleCrop>
  <HeadingPairs>
    <vt:vector size="6" baseType="variant">
      <vt:variant>
        <vt:lpstr>Fonts Used</vt:lpstr>
      </vt:variant>
      <vt:variant>
        <vt:i4>1</vt:i4>
      </vt:variant>
      <vt:variant>
        <vt:lpstr>Theme</vt:lpstr>
      </vt:variant>
      <vt:variant>
        <vt:i4>3</vt:i4>
      </vt:variant>
      <vt:variant>
        <vt:lpstr>Slide Titles</vt:lpstr>
      </vt:variant>
      <vt:variant>
        <vt:i4>27</vt:i4>
      </vt:variant>
    </vt:vector>
  </HeadingPairs>
  <TitlesOfParts>
    <vt:vector size="31" baseType="lpstr">
      <vt:lpstr>Times New Roman</vt:lpstr>
      <vt:lpstr>Default Design</vt:lpstr>
      <vt:lpstr>1_Default Design</vt:lpstr>
      <vt:lpstr>2_Default Design</vt:lpstr>
      <vt:lpstr>PowerPoint Presentation</vt:lpstr>
      <vt:lpstr>Persecution - Biblical Truth</vt:lpstr>
      <vt:lpstr>Persecution - Biblical Truth</vt:lpstr>
      <vt:lpstr>Persecution - Biblical Truth</vt:lpstr>
      <vt:lpstr>Martyrdom</vt:lpstr>
      <vt:lpstr>Martyrdom</vt:lpstr>
      <vt:lpstr>Martyrdom</vt:lpstr>
      <vt:lpstr>PowerPoint Presentation</vt:lpstr>
      <vt:lpstr>PowerPoint Presentation</vt:lpstr>
      <vt:lpstr>PowerPoint Presentation</vt:lpstr>
      <vt:lpstr>Ten Rounds of Persecution</vt:lpstr>
      <vt:lpstr>The Year of the Martyr A.M.</vt:lpstr>
      <vt:lpstr>The Change Over</vt:lpstr>
      <vt:lpstr>PowerPoint Presentation</vt:lpstr>
      <vt:lpstr>Monasticism</vt:lpstr>
      <vt:lpstr>PowerPoint Presentation</vt:lpstr>
      <vt:lpstr>The Leaders of Monastic Life - Men</vt:lpstr>
      <vt:lpstr>The Leaders of Monastic Life - Men</vt:lpstr>
      <vt:lpstr>The Leaders of Monastic Life - Women</vt:lpstr>
      <vt:lpstr>The Leaders of Monastic Life - Men</vt:lpstr>
      <vt:lpstr>The Leaders of Monastic Life - Men</vt:lpstr>
      <vt:lpstr>PowerPoint Presentation</vt:lpstr>
      <vt:lpstr>PowerPoint Presentation</vt:lpstr>
      <vt:lpstr>PowerPoint Presentation</vt:lpstr>
      <vt:lpstr>The Leaders of Monastic Life - Women</vt:lpstr>
      <vt:lpstr>The Leaders of Monastic Life - Men</vt:lpstr>
      <vt:lpstr>The Leaders of Monastic Life - Men</vt:lpstr>
    </vt:vector>
  </TitlesOfParts>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dc:title>
  <dc:creator>bahaag</dc:creator>
  <cp:lastModifiedBy>Sam Menshawy</cp:lastModifiedBy>
  <cp:revision>89</cp:revision>
  <dcterms:created xsi:type="dcterms:W3CDTF">2000-12-09T14:21:29Z</dcterms:created>
  <dcterms:modified xsi:type="dcterms:W3CDTF">2020-01-30T05:21:14Z</dcterms:modified>
</cp:coreProperties>
</file>