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7" r:id="rId3"/>
    <p:sldId id="257" r:id="rId4"/>
    <p:sldId id="268" r:id="rId5"/>
    <p:sldId id="276" r:id="rId6"/>
    <p:sldId id="258" r:id="rId7"/>
    <p:sldId id="272" r:id="rId8"/>
    <p:sldId id="259" r:id="rId9"/>
    <p:sldId id="274" r:id="rId10"/>
    <p:sldId id="275" r:id="rId11"/>
    <p:sldId id="260" r:id="rId12"/>
    <p:sldId id="271" r:id="rId13"/>
    <p:sldId id="261" r:id="rId14"/>
    <p:sldId id="270" r:id="rId15"/>
    <p:sldId id="262" r:id="rId16"/>
    <p:sldId id="269" r:id="rId17"/>
    <p:sldId id="263" r:id="rId18"/>
    <p:sldId id="264" r:id="rId19"/>
    <p:sldId id="26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10"/>
    <p:restoredTop sz="94643"/>
  </p:normalViewPr>
  <p:slideViewPr>
    <p:cSldViewPr snapToGrid="0" snapToObjects="1">
      <p:cViewPr varScale="1">
        <p:scale>
          <a:sx n="90" d="100"/>
          <a:sy n="90" d="100"/>
        </p:scale>
        <p:origin x="7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07FE5-84AD-0547-9054-DA41B9861F59}" type="datetimeFigureOut">
              <a:rPr lang="en-US" smtClean="0"/>
              <a:t>9/27/19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7F95B-FC0C-354F-B219-A3FC139838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22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Who in the Bible (NT) was given a name that means “Son of encouragement”? (Acts 4:36)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7F95B-FC0C-354F-B219-A3FC139838C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486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Example of Dad and son fixing the car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77F95B-FC0C-354F-B219-A3FC139838C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59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9/27/19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F5A834-F9E7-DD4E-A27F-732B4D7200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Arial Hebrew" pitchFamily="2" charset="-79"/>
                <a:cs typeface="Arial Hebrew" pitchFamily="2" charset="-79"/>
              </a:rPr>
              <a:t>+</a:t>
            </a:r>
            <a:br>
              <a:rPr lang="en-US" dirty="0">
                <a:latin typeface="Arial Hebrew" pitchFamily="2" charset="-79"/>
                <a:cs typeface="Arial Hebrew" pitchFamily="2" charset="-79"/>
              </a:rPr>
            </a:br>
            <a:r>
              <a:rPr lang="en-US" dirty="0">
                <a:latin typeface="Arial Hebrew" pitchFamily="2" charset="-79"/>
                <a:cs typeface="Arial Hebrew" pitchFamily="2" charset="-79"/>
              </a:rPr>
              <a:t>leading a child to Christ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81D8B8E7-B956-ED48-B269-370D75F89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9996" y="5172435"/>
            <a:ext cx="3514097" cy="618765"/>
          </a:xfrm>
        </p:spPr>
        <p:txBody>
          <a:bodyPr/>
          <a:lstStyle/>
          <a:p>
            <a:r>
              <a:rPr lang="en-US" dirty="0">
                <a:latin typeface="Arial Hebrew" pitchFamily="2" charset="-79"/>
                <a:cs typeface="Arial Hebrew" pitchFamily="2" charset="-79"/>
              </a:rPr>
              <a:t>Servants prep Sept 27, 2019</a:t>
            </a:r>
          </a:p>
        </p:txBody>
      </p:sp>
      <p:pic>
        <p:nvPicPr>
          <p:cNvPr id="5" name="Picture 4" descr="A person standing in front of a sunset&#10;&#10;Description automatically generated">
            <a:extLst>
              <a:ext uri="{FF2B5EF4-FFF2-40B4-BE49-F238E27FC236}">
                <a16:creationId xmlns:a16="http://schemas.microsoft.com/office/drawing/2014/main" xmlns="" id="{53DE87A5-C1C0-5244-9639-FBDDF6084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685" y="2848382"/>
            <a:ext cx="3175000" cy="2819400"/>
          </a:xfrm>
          <a:prstGeom prst="rect">
            <a:avLst/>
          </a:prstGeom>
          <a:effectLst>
            <a:softEdge rad="317500"/>
          </a:effectLst>
          <a:scene3d>
            <a:camera prst="orthographicFront"/>
            <a:lightRig rig="threePt" dir="t"/>
          </a:scene3d>
          <a:sp3d>
            <a:bevelT prst="angle"/>
            <a:bevelB prst="slope"/>
          </a:sp3d>
        </p:spPr>
      </p:pic>
    </p:spTree>
    <p:extLst>
      <p:ext uri="{BB962C8B-B14F-4D97-AF65-F5344CB8AC3E}">
        <p14:creationId xmlns:p14="http://schemas.microsoft.com/office/powerpoint/2010/main" val="1105705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0A7159-C020-A142-A08A-8CFDC3521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Love, Acceptance, and Security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CCC2422-9FA0-8447-B567-E39FEEC32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22714"/>
            <a:ext cx="10760940" cy="5143500"/>
          </a:xfrm>
        </p:spPr>
        <p:txBody>
          <a:bodyPr>
            <a:normAutofit/>
          </a:bodyPr>
          <a:lstStyle/>
          <a:p>
            <a:r>
              <a:rPr lang="en-US" sz="3200" dirty="0"/>
              <a:t>Lack of acceptance may lead to:</a:t>
            </a:r>
          </a:p>
          <a:p>
            <a:pPr lvl="1"/>
            <a:r>
              <a:rPr lang="en-US" sz="2800" dirty="0"/>
              <a:t> a sense of insecurity and worthlessness.  </a:t>
            </a:r>
          </a:p>
          <a:p>
            <a:pPr lvl="1"/>
            <a:r>
              <a:rPr lang="en-US" sz="2800" dirty="0"/>
              <a:t>Rebellion and aggression (attention </a:t>
            </a:r>
          </a:p>
          <a:p>
            <a:pPr marL="457200" lvl="1" indent="0">
              <a:buNone/>
            </a:pPr>
            <a:r>
              <a:rPr lang="en-US" sz="2800" dirty="0"/>
              <a:t>seeking behavior)</a:t>
            </a:r>
          </a:p>
          <a:p>
            <a:r>
              <a:rPr lang="en-US" sz="3200" dirty="0"/>
              <a:t>Acceptance of people does NOT </a:t>
            </a:r>
          </a:p>
          <a:p>
            <a:pPr marL="0" indent="0">
              <a:buNone/>
            </a:pPr>
            <a:r>
              <a:rPr lang="en-US" sz="3200" dirty="0"/>
              <a:t>mean acceptance of behavior.</a:t>
            </a:r>
          </a:p>
        </p:txBody>
      </p:sp>
      <p:pic>
        <p:nvPicPr>
          <p:cNvPr id="6" name="Picture 5" descr="A picture containing text, newspaper, photo, man&#10;&#10;Description automatically generated">
            <a:extLst>
              <a:ext uri="{FF2B5EF4-FFF2-40B4-BE49-F238E27FC236}">
                <a16:creationId xmlns:a16="http://schemas.microsoft.com/office/drawing/2014/main" xmlns="" id="{6A43B34D-6F12-2C45-BBB7-EEE45B544A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5000"/>
          <a:stretch/>
        </p:blipFill>
        <p:spPr>
          <a:xfrm>
            <a:off x="6908487" y="1453243"/>
            <a:ext cx="5283513" cy="4751614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2779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0A7159-C020-A142-A08A-8CFDC3521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Love, Acceptance, and Security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CCC2422-9FA0-8447-B567-E39FEEC32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37749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Ways to show love and acceptance:</a:t>
            </a:r>
          </a:p>
          <a:p>
            <a:pPr lvl="1"/>
            <a:r>
              <a:rPr lang="en-US" sz="2400" dirty="0"/>
              <a:t>Genuinely Listen &amp; Understand</a:t>
            </a:r>
          </a:p>
          <a:p>
            <a:pPr lvl="1"/>
            <a:r>
              <a:rPr lang="en-US" sz="2400" dirty="0"/>
              <a:t>Observe &amp; be Perceptive</a:t>
            </a:r>
          </a:p>
          <a:p>
            <a:pPr lvl="1"/>
            <a:r>
              <a:rPr lang="en-US" sz="2400" dirty="0"/>
              <a:t>Individual service</a:t>
            </a:r>
          </a:p>
          <a:p>
            <a:pPr lvl="1"/>
            <a:r>
              <a:rPr lang="en-US" sz="2400" dirty="0"/>
              <a:t>Show sincere interest in their lives by visiting them at home, checking on them through phone calls or even texts.</a:t>
            </a:r>
          </a:p>
          <a:p>
            <a:r>
              <a:rPr lang="en-US" sz="2800" dirty="0"/>
              <a:t>My love, care and acceptance are independent of the child’s response and behavior. </a:t>
            </a:r>
          </a:p>
        </p:txBody>
      </p:sp>
      <p:pic>
        <p:nvPicPr>
          <p:cNvPr id="5" name="Picture 4" descr="A picture containing outdoor, grass, water, standing&#10;&#10;Description automatically generated">
            <a:extLst>
              <a:ext uri="{FF2B5EF4-FFF2-40B4-BE49-F238E27FC236}">
                <a16:creationId xmlns:a16="http://schemas.microsoft.com/office/drawing/2014/main" xmlns="" id="{A7C88E8E-BB4C-2347-A392-E6D19CA461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4071" y="241300"/>
            <a:ext cx="2552700" cy="318770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55497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ndoor, person, baby, child&#10;&#10;Description automatically generated">
            <a:extLst>
              <a:ext uri="{FF2B5EF4-FFF2-40B4-BE49-F238E27FC236}">
                <a16:creationId xmlns:a16="http://schemas.microsoft.com/office/drawing/2014/main" xmlns="" id="{410B6A5C-1E62-5C45-B6DC-98BB94833E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143"/>
          <a:stretch/>
        </p:blipFill>
        <p:spPr>
          <a:xfrm>
            <a:off x="2194382" y="19050"/>
            <a:ext cx="8064500" cy="633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6060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0A7159-C020-A142-A08A-8CFDC3521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Choices and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CCC2422-9FA0-8447-B567-E39FEEC32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4037749"/>
          </a:xfrm>
        </p:spPr>
        <p:txBody>
          <a:bodyPr>
            <a:normAutofit/>
          </a:bodyPr>
          <a:lstStyle/>
          <a:p>
            <a:r>
              <a:rPr lang="en-US" sz="2800" dirty="0"/>
              <a:t>Allow the children to make choices, and respect their choices. </a:t>
            </a:r>
          </a:p>
          <a:p>
            <a:r>
              <a:rPr lang="en-US" sz="2800" dirty="0"/>
              <a:t>Challenge them through discussions, questions, asking them to prepare topics of interest.</a:t>
            </a:r>
          </a:p>
          <a:p>
            <a:r>
              <a:rPr lang="en-US" sz="2800" dirty="0"/>
              <a:t>Always motivate and encourage</a:t>
            </a:r>
          </a:p>
          <a:p>
            <a:r>
              <a:rPr lang="en-US" sz="2800" dirty="0"/>
              <a:t>Try your best to be creative. Think of new ways of getting your message across.</a:t>
            </a:r>
          </a:p>
        </p:txBody>
      </p:sp>
    </p:spTree>
    <p:extLst>
      <p:ext uri="{BB962C8B-B14F-4D97-AF65-F5344CB8AC3E}">
        <p14:creationId xmlns:p14="http://schemas.microsoft.com/office/powerpoint/2010/main" val="33291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holding a sign&#10;&#10;Description automatically generated">
            <a:extLst>
              <a:ext uri="{FF2B5EF4-FFF2-40B4-BE49-F238E27FC236}">
                <a16:creationId xmlns:a16="http://schemas.microsoft.com/office/drawing/2014/main" xmlns="" id="{66259AB2-0AD9-4A43-8F3C-8CDDC09F20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7665" y="195943"/>
            <a:ext cx="57531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99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5D3E80-82D7-5B45-BD7B-2AEFC3FC9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Praise, recognition, and encouragement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0E58D23-615A-FF4C-AE43-410A23624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50415"/>
            <a:ext cx="10484607" cy="4417725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Crucial to a person’s growth!! </a:t>
            </a:r>
          </a:p>
          <a:p>
            <a:r>
              <a:rPr lang="en-US" sz="2800" dirty="0"/>
              <a:t>The Son of Encouragement:</a:t>
            </a:r>
          </a:p>
          <a:p>
            <a:pPr lvl="1"/>
            <a:r>
              <a:rPr lang="en-US" sz="2400" dirty="0"/>
              <a:t>Acts 4:36			Acts 9:27</a:t>
            </a:r>
          </a:p>
          <a:p>
            <a:pPr lvl="1"/>
            <a:r>
              <a:rPr lang="en-US" sz="2400" dirty="0"/>
              <a:t>Acts 15:36-41		2 Timothy 4:11</a:t>
            </a:r>
          </a:p>
          <a:p>
            <a:r>
              <a:rPr lang="en-US" sz="2800" dirty="0"/>
              <a:t>Look for strengths and encourage positive behavior. Use specific words/examples.</a:t>
            </a:r>
          </a:p>
          <a:p>
            <a:r>
              <a:rPr lang="en-US" sz="2800" dirty="0"/>
              <a:t>Praise even the small attempts. Do not differentiate between the children based on their abilities or strengths. Find something for everyone to do.</a:t>
            </a:r>
          </a:p>
        </p:txBody>
      </p:sp>
    </p:spTree>
    <p:extLst>
      <p:ext uri="{BB962C8B-B14F-4D97-AF65-F5344CB8AC3E}">
        <p14:creationId xmlns:p14="http://schemas.microsoft.com/office/powerpoint/2010/main" val="282853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 shot of a person&#10;&#10;Description automatically generated">
            <a:extLst>
              <a:ext uri="{FF2B5EF4-FFF2-40B4-BE49-F238E27FC236}">
                <a16:creationId xmlns:a16="http://schemas.microsoft.com/office/drawing/2014/main" xmlns="" id="{875B1F36-991A-2C4C-876E-B9244839E9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9107"/>
          <a:stretch/>
        </p:blipFill>
        <p:spPr>
          <a:xfrm>
            <a:off x="3381825" y="315686"/>
            <a:ext cx="6594929" cy="499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182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A5D3E80-82D7-5B45-BD7B-2AEFC3FC9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Praise, recognition, and encouragement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0E58D23-615A-FF4C-AE43-410A23624C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179" y="2015732"/>
            <a:ext cx="9603275" cy="4037749"/>
          </a:xfrm>
        </p:spPr>
        <p:txBody>
          <a:bodyPr>
            <a:normAutofit/>
          </a:bodyPr>
          <a:lstStyle/>
          <a:p>
            <a:r>
              <a:rPr lang="en-US" sz="3200" dirty="0"/>
              <a:t>Christ’s encouragement and recognition of others</a:t>
            </a:r>
          </a:p>
          <a:p>
            <a:pPr lvl="1"/>
            <a:r>
              <a:rPr lang="en-US" sz="2800" dirty="0"/>
              <a:t>To the centurion </a:t>
            </a:r>
            <a:r>
              <a:rPr lang="en-CA" sz="2800" dirty="0"/>
              <a:t>“Assuredly I say to you, I have not found such great faith, not even in Israel” (Matthew 8:10). </a:t>
            </a:r>
          </a:p>
          <a:p>
            <a:pPr lvl="1"/>
            <a:r>
              <a:rPr lang="en-US" sz="2800" dirty="0"/>
              <a:t>Encounter with Peter (John 21:15-19)</a:t>
            </a:r>
          </a:p>
          <a:p>
            <a:pPr lvl="1"/>
            <a:endParaRPr lang="en-US" sz="2800" dirty="0"/>
          </a:p>
          <a:p>
            <a:r>
              <a:rPr lang="en-US" sz="3200" dirty="0"/>
              <a:t>All these lead to a strong sense of OWNERSHIP.</a:t>
            </a:r>
          </a:p>
        </p:txBody>
      </p:sp>
      <p:pic>
        <p:nvPicPr>
          <p:cNvPr id="4" name="Picture 3" descr="A picture containing text, book&#10;&#10;Description automatically generated">
            <a:extLst>
              <a:ext uri="{FF2B5EF4-FFF2-40B4-BE49-F238E27FC236}">
                <a16:creationId xmlns:a16="http://schemas.microsoft.com/office/drawing/2014/main" xmlns="" id="{01CD8A09-0823-A243-805D-B43D81B22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2364" y="2015732"/>
            <a:ext cx="2309007" cy="403774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902072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E30833-F5AC-384B-884A-2DB8C0FD4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Independence and responsibility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AA7159D-C30F-9F45-826C-4FAB53E22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Assign roles and responsibilities whenever possible.</a:t>
            </a:r>
          </a:p>
          <a:p>
            <a:r>
              <a:rPr lang="en-US" sz="3600" dirty="0"/>
              <a:t>Check and hold them accountable</a:t>
            </a:r>
          </a:p>
        </p:txBody>
      </p:sp>
    </p:spTree>
    <p:extLst>
      <p:ext uri="{BB962C8B-B14F-4D97-AF65-F5344CB8AC3E}">
        <p14:creationId xmlns:p14="http://schemas.microsoft.com/office/powerpoint/2010/main" val="4165833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4C4001-5A4C-134E-B1BF-AFC173B73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Learn to wash the feet of whom you serve</a:t>
            </a:r>
          </a:p>
        </p:txBody>
      </p:sp>
      <p:pic>
        <p:nvPicPr>
          <p:cNvPr id="5" name="Content Placeholder 4" descr="A picture containing person, cup, table, cake&#10;&#10;Description automatically generated">
            <a:extLst>
              <a:ext uri="{FF2B5EF4-FFF2-40B4-BE49-F238E27FC236}">
                <a16:creationId xmlns:a16="http://schemas.microsoft.com/office/drawing/2014/main" xmlns="" id="{4B96CAA3-E0B6-244E-9006-5A309FCB77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2752" y="2210366"/>
            <a:ext cx="3806497" cy="3449638"/>
          </a:xfrm>
        </p:spPr>
      </p:pic>
    </p:spTree>
    <p:extLst>
      <p:ext uri="{BB962C8B-B14F-4D97-AF65-F5344CB8AC3E}">
        <p14:creationId xmlns:p14="http://schemas.microsoft.com/office/powerpoint/2010/main" val="3990178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hoto, text, showing, show&#10;&#10;Description automatically generated">
            <a:extLst>
              <a:ext uri="{FF2B5EF4-FFF2-40B4-BE49-F238E27FC236}">
                <a16:creationId xmlns:a16="http://schemas.microsoft.com/office/drawing/2014/main" xmlns="" id="{622274C9-AE76-4E4D-B681-DE81BB8065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56"/>
          <a:stretch/>
        </p:blipFill>
        <p:spPr>
          <a:xfrm>
            <a:off x="293914" y="46675"/>
            <a:ext cx="11462657" cy="5913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554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9CF5D7-95BD-C243-9248-E4249EAD4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4363" y="804519"/>
            <a:ext cx="9603275" cy="1049235"/>
          </a:xfrm>
        </p:spPr>
        <p:txBody>
          <a:bodyPr anchor="ctr"/>
          <a:lstStyle/>
          <a:p>
            <a:pPr algn="ctr"/>
            <a:r>
              <a:rPr lang="en-US" dirty="0">
                <a:latin typeface="Arial Hebrew" pitchFamily="2" charset="-79"/>
                <a:cs typeface="Arial Hebrew" pitchFamily="2" charset="-79"/>
              </a:rPr>
              <a:t>How to not lead a child to Christ?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7FFD72F2-3CD8-294D-B594-982BB66F0BE1}"/>
              </a:ext>
            </a:extLst>
          </p:cNvPr>
          <p:cNvSpPr txBox="1">
            <a:spLocks/>
          </p:cNvSpPr>
          <p:nvPr/>
        </p:nvSpPr>
        <p:spPr>
          <a:xfrm>
            <a:off x="1294364" y="1992087"/>
            <a:ext cx="4404308" cy="3771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0" i="0" kern="1200" cap="all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Arial Hebrew" pitchFamily="2" charset="-79"/>
                <a:cs typeface="Arial Hebrew" pitchFamily="2" charset="-79"/>
              </a:rPr>
              <a:t>If we don’t lead a child to Christ, who/what are we leading them to?</a:t>
            </a:r>
          </a:p>
        </p:txBody>
      </p:sp>
      <p:pic>
        <p:nvPicPr>
          <p:cNvPr id="7" name="Picture 6" descr="A hand holding a baby&#10;&#10;Description automatically generated">
            <a:extLst>
              <a:ext uri="{FF2B5EF4-FFF2-40B4-BE49-F238E27FC236}">
                <a16:creationId xmlns:a16="http://schemas.microsoft.com/office/drawing/2014/main" xmlns="" id="{ACB4E372-E196-2E49-96AD-1AA0590030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853754"/>
            <a:ext cx="6036469" cy="500424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368588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person&#10;&#10;Description automatically generated">
            <a:extLst>
              <a:ext uri="{FF2B5EF4-FFF2-40B4-BE49-F238E27FC236}">
                <a16:creationId xmlns:a16="http://schemas.microsoft.com/office/drawing/2014/main" xmlns="" id="{9D6FDF3D-032F-4046-8356-7318CEDE6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362851"/>
            <a:ext cx="6096000" cy="551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152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D51B6AAB-211B-3742-B850-3E2A1DC10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Spiritual gardening</a:t>
            </a:r>
          </a:p>
        </p:txBody>
      </p:sp>
      <p:pic>
        <p:nvPicPr>
          <p:cNvPr id="7" name="Picture 6" descr="A close up of a flower garden&#10;&#10;Description automatically generated">
            <a:extLst>
              <a:ext uri="{FF2B5EF4-FFF2-40B4-BE49-F238E27FC236}">
                <a16:creationId xmlns:a16="http://schemas.microsoft.com/office/drawing/2014/main" xmlns="" id="{B7815DE7-F9DE-714C-B6CB-74309B2CD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579" y="2015066"/>
            <a:ext cx="9603275" cy="4119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884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2B642D-0077-3F45-B5B7-58A619ADB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 Hebrew" pitchFamily="2" charset="-79"/>
                <a:cs typeface="Arial Hebrew" pitchFamily="2" charset="-79"/>
              </a:rPr>
              <a:t>Four fundamental needs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F93B5EB-BD7F-9349-908E-C4BCAEC81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748" y="1983074"/>
            <a:ext cx="9603275" cy="3450613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Arial Hebrew" pitchFamily="2" charset="-79"/>
                <a:cs typeface="Arial Hebrew" pitchFamily="2" charset="-79"/>
              </a:rPr>
              <a:t>Love, Acceptance, &amp; Security</a:t>
            </a:r>
          </a:p>
          <a:p>
            <a:r>
              <a:rPr lang="en-US" sz="2800" dirty="0">
                <a:latin typeface="Arial Hebrew" pitchFamily="2" charset="-79"/>
                <a:cs typeface="Arial Hebrew" pitchFamily="2" charset="-79"/>
              </a:rPr>
              <a:t>Choices and Challenges</a:t>
            </a:r>
          </a:p>
          <a:p>
            <a:r>
              <a:rPr lang="en-US" sz="2800" dirty="0">
                <a:latin typeface="Arial Hebrew" pitchFamily="2" charset="-79"/>
                <a:cs typeface="Arial Hebrew" pitchFamily="2" charset="-79"/>
              </a:rPr>
              <a:t>Praise, Recognition, &amp; Encouragement</a:t>
            </a:r>
          </a:p>
          <a:p>
            <a:r>
              <a:rPr lang="en-US" sz="2800" dirty="0">
                <a:latin typeface="Arial Hebrew" pitchFamily="2" charset="-79"/>
                <a:cs typeface="Arial Hebrew" pitchFamily="2" charset="-79"/>
              </a:rPr>
              <a:t>Responsibility and Independence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07A098C-DE24-9440-8B09-118D3A68862B}"/>
              </a:ext>
            </a:extLst>
          </p:cNvPr>
          <p:cNvSpPr txBox="1"/>
          <p:nvPr/>
        </p:nvSpPr>
        <p:spPr>
          <a:xfrm>
            <a:off x="2133197" y="4881570"/>
            <a:ext cx="297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 Hebrew" pitchFamily="2" charset="-79"/>
                <a:cs typeface="Arial Hebrew" pitchFamily="2" charset="-79"/>
              </a:rPr>
              <a:t>Be Christ-like</a:t>
            </a:r>
          </a:p>
        </p:txBody>
      </p:sp>
      <p:pic>
        <p:nvPicPr>
          <p:cNvPr id="8" name="Picture 7" descr="A picture containing nature, man, sunset&#10;&#10;Description automatically generated">
            <a:extLst>
              <a:ext uri="{FF2B5EF4-FFF2-40B4-BE49-F238E27FC236}">
                <a16:creationId xmlns:a16="http://schemas.microsoft.com/office/drawing/2014/main" xmlns="" id="{1D27D9C9-A918-BF42-9887-A5EB5A3E06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6997"/>
          <a:stretch/>
        </p:blipFill>
        <p:spPr>
          <a:xfrm>
            <a:off x="6861140" y="2136983"/>
            <a:ext cx="5524500" cy="2867264"/>
          </a:xfrm>
          <a:prstGeom prst="rect">
            <a:avLst/>
          </a:prstGeom>
          <a:effectLst>
            <a:softEdge rad="419100"/>
          </a:effectLst>
        </p:spPr>
      </p:pic>
    </p:spTree>
    <p:extLst>
      <p:ext uri="{BB962C8B-B14F-4D97-AF65-F5344CB8AC3E}">
        <p14:creationId xmlns:p14="http://schemas.microsoft.com/office/powerpoint/2010/main" val="249221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xmlns="" id="{B5B80C36-F2DC-6146-B7C1-0A148DBA1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375557"/>
            <a:ext cx="7772400" cy="547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8137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90A7159-C020-A142-A08A-8CFDC3521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Love, Acceptance, and Security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CCC2422-9FA0-8447-B567-E39FEEC324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29" y="2024743"/>
            <a:ext cx="11685813" cy="5143500"/>
          </a:xfrm>
        </p:spPr>
        <p:txBody>
          <a:bodyPr>
            <a:normAutofit/>
          </a:bodyPr>
          <a:lstStyle/>
          <a:p>
            <a:r>
              <a:rPr lang="en-US" sz="2400" dirty="0"/>
              <a:t>Helps in developing the child’s sense of value, self-worth, and a healthy self—esteem</a:t>
            </a:r>
          </a:p>
          <a:p>
            <a:r>
              <a:rPr lang="en-US" sz="2400" dirty="0"/>
              <a:t>Love is taught through love. We must experience life in our life, to be able to love others.</a:t>
            </a:r>
          </a:p>
          <a:p>
            <a:r>
              <a:rPr lang="en-US" sz="2400" dirty="0"/>
              <a:t>Greatest example of utmost unconditional love is Christ’s love for us.</a:t>
            </a:r>
          </a:p>
          <a:p>
            <a:pPr lvl="1"/>
            <a:r>
              <a:rPr lang="en-CA" sz="2000" dirty="0"/>
              <a:t>“We love Him because He first loved us.” 1 John 4:19</a:t>
            </a:r>
          </a:p>
          <a:p>
            <a:pPr lvl="1"/>
            <a:r>
              <a:rPr lang="en-CA" sz="2000" dirty="0"/>
              <a:t>Do you feel unconditionally loved by God?</a:t>
            </a:r>
            <a:endParaRPr lang="en-US" sz="2000" dirty="0"/>
          </a:p>
          <a:p>
            <a:r>
              <a:rPr lang="en-US" sz="2400" dirty="0"/>
              <a:t>Unconditional acceptance of those we serve: independent of behavior and appearance</a:t>
            </a:r>
          </a:p>
          <a:p>
            <a:pPr lvl="1"/>
            <a:r>
              <a:rPr lang="en-US" sz="2000" dirty="0"/>
              <a:t>We accept because He accepted us first. Do you feel unconditionally accepted by God?</a:t>
            </a:r>
          </a:p>
          <a:p>
            <a:pPr lvl="1"/>
            <a:r>
              <a:rPr lang="en-US" sz="2000" dirty="0"/>
              <a:t>Be an example of God’s unconditional love and acceptance.</a:t>
            </a:r>
          </a:p>
        </p:txBody>
      </p:sp>
      <p:pic>
        <p:nvPicPr>
          <p:cNvPr id="5" name="Picture 4" descr="A close up of a flower&#10;&#10;Description automatically generated">
            <a:extLst>
              <a:ext uri="{FF2B5EF4-FFF2-40B4-BE49-F238E27FC236}">
                <a16:creationId xmlns:a16="http://schemas.microsoft.com/office/drawing/2014/main" xmlns="" id="{B74E8A04-8D45-7F45-88D7-CAD0E6F3358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26" b="71524"/>
          <a:stretch/>
        </p:blipFill>
        <p:spPr>
          <a:xfrm>
            <a:off x="8899071" y="120255"/>
            <a:ext cx="3145971" cy="17335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999805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photo, sitting&#10;&#10;Description automatically generated">
            <a:extLst>
              <a:ext uri="{FF2B5EF4-FFF2-40B4-BE49-F238E27FC236}">
                <a16:creationId xmlns:a16="http://schemas.microsoft.com/office/drawing/2014/main" xmlns="" id="{9D2154DC-E4E0-B345-A3CD-D8AE4C074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6733" y="0"/>
            <a:ext cx="6498534" cy="618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045275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110</TotalTime>
  <Words>395</Words>
  <Application>Microsoft Macintosh PowerPoint</Application>
  <PresentationFormat>Widescreen</PresentationFormat>
  <Paragraphs>60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 Hebrew</vt:lpstr>
      <vt:lpstr>Calibri</vt:lpstr>
      <vt:lpstr>Gill Sans MT</vt:lpstr>
      <vt:lpstr>Arial</vt:lpstr>
      <vt:lpstr>Gallery</vt:lpstr>
      <vt:lpstr>+ leading a child to Christ</vt:lpstr>
      <vt:lpstr>PowerPoint Presentation</vt:lpstr>
      <vt:lpstr>How to not lead a child to Christ?</vt:lpstr>
      <vt:lpstr>PowerPoint Presentation</vt:lpstr>
      <vt:lpstr>Spiritual gardening</vt:lpstr>
      <vt:lpstr>Four fundamental needs</vt:lpstr>
      <vt:lpstr>PowerPoint Presentation</vt:lpstr>
      <vt:lpstr>Love, Acceptance, and Security</vt:lpstr>
      <vt:lpstr>PowerPoint Presentation</vt:lpstr>
      <vt:lpstr>Love, Acceptance, and Security</vt:lpstr>
      <vt:lpstr>Love, Acceptance, and Security</vt:lpstr>
      <vt:lpstr>PowerPoint Presentation</vt:lpstr>
      <vt:lpstr>Choices and Challenges</vt:lpstr>
      <vt:lpstr>PowerPoint Presentation</vt:lpstr>
      <vt:lpstr>Praise, recognition, and encouragement</vt:lpstr>
      <vt:lpstr>PowerPoint Presentation</vt:lpstr>
      <vt:lpstr>Praise, recognition, and encouragement</vt:lpstr>
      <vt:lpstr>Independence and responsibility</vt:lpstr>
      <vt:lpstr>Learn to wash the feet of whom you serve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+ leading a child to Christ</dc:title>
  <dc:creator>Nancy Khalil</dc:creator>
  <cp:lastModifiedBy>Sam Menshawy</cp:lastModifiedBy>
  <cp:revision>21</cp:revision>
  <dcterms:created xsi:type="dcterms:W3CDTF">2019-09-27T23:44:47Z</dcterms:created>
  <dcterms:modified xsi:type="dcterms:W3CDTF">2019-09-28T01:53:41Z</dcterms:modified>
</cp:coreProperties>
</file>