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9"/>
  </p:normalViewPr>
  <p:slideViewPr>
    <p:cSldViewPr snapToGrid="0">
      <p:cViewPr varScale="1">
        <p:scale>
          <a:sx n="140" d="100"/>
          <a:sy n="140" d="100"/>
        </p:scale>
        <p:origin x="840"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ogle.com/imgres?imgurl=https%3A%2F%2Fmedia-cldnry.s-nbcnews.com%2Fimage%2Fupload%2Ft_fit-760w%2Cf_auto%2Cq_auto%3Abest%2Fnewscms%2F2019_41%2F3043821%2F191008-think-yom-kippur-star-of-david-se-606p.jpg&amp;imgrefurl=https%3A%2F%2Fwww.nbcnews.com%2Fthink%2Fopinion%2Fyom-kippur-2019-best-thing-about-judaism-according-jewish-atheist-ncna1063986&amp;tbnid=16lj1cc6bXcfMM&amp;vet=12ahUKEwik3I-E8bj8AhXTMjQIHWkCC0MQMygvegUIARD0AQ..i&amp;docid=fkqnGs-VB8cQAM&amp;w=760&amp;h=504&amp;q=judaism&amp;ved=2ahUKEwik3I-E8bj8AhXTMjQIHWkCC0MQMygvegUIARD0AQ"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www.google.com/url?sa=i&amp;url=https%3A%2F%2Fwww.opindia.com%2F2021%2F03%2Fthe-significance-of-spitting-in-islam-how-spitting-can-ward-off-satan%2F&amp;psig=AOvVaw207ofhaeSg3T7InT7SlTQa&amp;ust=1673298485877000&amp;source=images&amp;cd=vfe&amp;ved=0CBAQjRxqFwoTCKi_0eDwuPwCFQAAAAAdAAAAABAE"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newtestamentchristians.com/bible-study-resources/351-old-testament-prophecies-fulfilled-in-jesus-christ/"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en.wikipedia.org/wiki/Brahman" TargetMode="External"/><Relationship Id="rId3" Type="http://schemas.openxmlformats.org/officeDocument/2006/relationships/hyperlink" Target="https://en.wikipedia.org/wiki/Om#cite_note-:1-2" TargetMode="External"/><Relationship Id="rId7" Type="http://schemas.openxmlformats.org/officeDocument/2006/relationships/hyperlink" Target="https://en.wikipedia.org/wiki/%C4%80tman_(Hinduism)"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en.wikipedia.org/wiki/Om#cite_note-merriam-webster.com2-7" TargetMode="External"/><Relationship Id="rId11" Type="http://schemas.openxmlformats.org/officeDocument/2006/relationships/hyperlink" Target="https://en.wikipedia.org/wiki/Kali" TargetMode="External"/><Relationship Id="rId5" Type="http://schemas.openxmlformats.org/officeDocument/2006/relationships/hyperlink" Target="https://en.wikipedia.org/wiki/Om#cite_note-Holdrege19962-6" TargetMode="External"/><Relationship Id="rId10" Type="http://schemas.openxmlformats.org/officeDocument/2006/relationships/hyperlink" Target="https://en.wikipedia.org/wiki/Tantra" TargetMode="External"/><Relationship Id="rId4" Type="http://schemas.openxmlformats.org/officeDocument/2006/relationships/hyperlink" Target="https://en.wikipedia.org/wiki/Om#cite_note-james4822-5" TargetMode="External"/><Relationship Id="rId9" Type="http://schemas.openxmlformats.org/officeDocument/2006/relationships/hyperlink" Target="https://en.wikipedia.org/wiki/Surya"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u="sng">
                <a:solidFill>
                  <a:schemeClr val="hlink"/>
                </a:solidFill>
                <a:hlinkClick r:id="rId3"/>
              </a:rPr>
              <a:t>https://www.google.com/imgres?imgurl=https%3A%2F%2Fmedia-cldnry.s-nbcnews.com%2Fimage%2Fupload%2Ft_fit-760w%2Cf_auto%2Cq_auto%3Abest%2Fnewscms%2F2019_41%2F3043821%2F191008-think-yom-kippur-star-of-david-se-606p.jpg&amp;imgrefurl=https%3A%2F%2Fwww.nbcnews.com%2Fthink%2Fopinion%2Fyom-kippur-2019-best-thing-about-judaism-according-jewish-atheist-ncna1063986&amp;tbnid=16lj1cc6bXcfMM&amp;vet=12ahUKEwik3I-E8bj8AhXTMjQIHWkCC0MQMygvegUIARD0AQ..i&amp;docid=fkqnGs-VB8cQAM&amp;w=760&amp;h=504&amp;q=judaism&amp;ved=2ahUKEwik3I-E8bj8AhXTMjQIHWkCC0MQMygvegUIARD0AQ</a:t>
            </a:r>
            <a:endParaRPr/>
          </a:p>
          <a:p>
            <a:pPr marL="0" lvl="0" indent="0" algn="l" rtl="0">
              <a:spcBef>
                <a:spcPts val="0"/>
              </a:spcBef>
              <a:spcAft>
                <a:spcPts val="0"/>
              </a:spcAft>
              <a:buNone/>
            </a:pPr>
            <a:endParaRPr/>
          </a:p>
          <a:p>
            <a:pPr marL="0" lvl="0" indent="0" algn="l" rtl="0">
              <a:spcBef>
                <a:spcPts val="0"/>
              </a:spcBef>
              <a:spcAft>
                <a:spcPts val="0"/>
              </a:spcAft>
              <a:buNone/>
            </a:pPr>
            <a:r>
              <a:rPr lang="en-GB" u="sng">
                <a:solidFill>
                  <a:schemeClr val="hlink"/>
                </a:solidFill>
                <a:hlinkClick r:id="rId4"/>
              </a:rPr>
              <a:t>https://www.google.com/url?sa=i&amp;url=https%3A%2F%2Fwww.opindia.com%2F2021%2F03%2Fthe-significance-of-spitting-in-islam-how-spitting-can-ward-off-satan%2F&amp;psig=AOvVaw207ofhaeSg3T7InT7SlTQa&amp;ust=1673298485877000&amp;source=images&amp;cd=vfe&amp;ved=0CBAQjRxqFwoTCKi_0eDwuPwCFQAAAAAdAAAAABAE</a:t>
            </a:r>
            <a:endParaRPr/>
          </a:p>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c92ab16b87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c92ab16b87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d4ba7f6004_0_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1d4ba7f600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c92ab16b87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1c92ab16b87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1c92ab16b87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1c92ab16b87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800" u="sng">
                <a:solidFill>
                  <a:srgbClr val="0097A7"/>
                </a:solidFill>
                <a:hlinkClick r:id="rId3">
                  <a:extLst>
                    <a:ext uri="{A12FA001-AC4F-418D-AE19-62706E023703}">
                      <ahyp:hlinkClr xmlns:ahyp="http://schemas.microsoft.com/office/drawing/2018/hyperlinkcolor" val="tx"/>
                    </a:ext>
                  </a:extLst>
                </a:hlinkClick>
              </a:rPr>
              <a:t>https://www.newtestamentchristians.com/bible-study-resources/351-old-testament-prophecies-fulfilled-in-jesus-christ/</a:t>
            </a:r>
            <a:endParaRPr/>
          </a:p>
          <a:p>
            <a:pPr marL="0" lvl="0" indent="0" algn="l" rtl="0">
              <a:lnSpc>
                <a:spcPct val="115000"/>
              </a:lnSpc>
              <a:spcBef>
                <a:spcPts val="1200"/>
              </a:spcBef>
              <a:spcAft>
                <a:spcPts val="1200"/>
              </a:spcAft>
              <a:buClr>
                <a:schemeClr val="dk1"/>
              </a:buClr>
              <a:buSzPts val="1100"/>
              <a:buFont typeface="Arial"/>
              <a:buNone/>
            </a:pPr>
            <a:r>
              <a:rPr lang="en-GB"/>
              <a:t>Messianic Age: future time when a Messiah will reign and bring universal peace and brotherhood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cec3c7f445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1cec3c7f44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1cec3c7f445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1cec3c7f44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cec3c7f445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cec3c7f445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Vs hinduism multiple gods, greek gods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d4ba7f6004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d4ba7f6004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d30d713109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d30d713109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None/>
            </a:pPr>
            <a:r>
              <a:rPr lang="en-GB" sz="1400">
                <a:solidFill>
                  <a:srgbClr val="595959"/>
                </a:solidFill>
              </a:rPr>
              <a:t>Reason for terrorist groups: Current democratic state stands against Islamic state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1d4f5621f2a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1d4f5621f2a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Kaaba = House of God</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1c92ab16b87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1c92ab16b87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1cec3c7f445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1cec3c7f445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1d4f5621f2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1d4f5621f2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Kingdom of Judah + Kingdom of israel &gt; 9th century bc</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cec3c7f445_0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cec3c7f445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More controversial topics in Islam like equality between men and women.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1d30d713109_0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1d30d713109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d30d713109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1d30d713109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Kingdom of Judah + Kingdom of israel &gt; 9th century bc</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1d4f5621f2a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1d4f5621f2a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Mantra = word or sound repeated to aid concentration in meditation</a:t>
            </a:r>
            <a:endParaRPr/>
          </a:p>
          <a:p>
            <a:pPr marL="0" lvl="0" indent="0" algn="l" rtl="0">
              <a:spcBef>
                <a:spcPts val="0"/>
              </a:spcBef>
              <a:spcAft>
                <a:spcPts val="0"/>
              </a:spcAft>
              <a:buNone/>
            </a:pPr>
            <a:r>
              <a:rPr lang="en-GB"/>
              <a:t>Benediction = the utterance or bestowing of a blessing, especially at the end of a religious service</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1d30d713109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1d30d713109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Mantra = word or sound repeated to aid concentration in meditation</a:t>
            </a:r>
            <a:endParaRPr/>
          </a:p>
          <a:p>
            <a:pPr marL="0" lvl="0" indent="0" algn="l" rtl="0">
              <a:spcBef>
                <a:spcPts val="0"/>
              </a:spcBef>
              <a:spcAft>
                <a:spcPts val="0"/>
              </a:spcAft>
              <a:buNone/>
            </a:pPr>
            <a:r>
              <a:rPr lang="en-GB"/>
              <a:t>Benediction = the utterance or bestowing of a blessing, especially at the end of a religious service</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1d4ba7f6004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1d4ba7f6004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Mantra = word or sound repeated to aid concentration in meditation</a:t>
            </a:r>
            <a:endParaRPr/>
          </a:p>
          <a:p>
            <a:pPr marL="0" lvl="0" indent="0" algn="l" rtl="0">
              <a:spcBef>
                <a:spcPts val="0"/>
              </a:spcBef>
              <a:spcAft>
                <a:spcPts val="0"/>
              </a:spcAft>
              <a:buNone/>
            </a:pPr>
            <a:r>
              <a:rPr lang="en-GB"/>
              <a:t>Benediction = the utterance or bestowing of a blessing, especially at the end of a religious service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1d30d713109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1d30d713109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1d4ba7f6004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1d4ba7f6004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Mantra = word or sound repeated to aid concentration in meditation</a:t>
            </a:r>
            <a:endParaRPr/>
          </a:p>
          <a:p>
            <a:pPr marL="0" lvl="0" indent="0" algn="l" rtl="0">
              <a:spcBef>
                <a:spcPts val="0"/>
              </a:spcBef>
              <a:spcAft>
                <a:spcPts val="0"/>
              </a:spcAft>
              <a:buNone/>
            </a:pPr>
            <a:r>
              <a:rPr lang="en-GB"/>
              <a:t>Benediction = the utterance or bestowing of a blessing, especially at the end of a religious service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c92ab16b87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1c92ab16b87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Star of David</a:t>
            </a:r>
            <a:endParaRPr/>
          </a:p>
          <a:p>
            <a:pPr marL="0" lvl="0" indent="0" algn="l" rtl="0">
              <a:spcBef>
                <a:spcPts val="0"/>
              </a:spcBef>
              <a:spcAft>
                <a:spcPts val="0"/>
              </a:spcAft>
              <a:buNone/>
            </a:pPr>
            <a:r>
              <a:rPr lang="en-GB" sz="1350">
                <a:solidFill>
                  <a:srgbClr val="1A1A1A"/>
                </a:solidFill>
                <a:highlight>
                  <a:srgbClr val="FFFFFF"/>
                </a:highlight>
                <a:latin typeface="Georgia"/>
                <a:ea typeface="Georgia"/>
                <a:cs typeface="Georgia"/>
                <a:sym typeface="Georgia"/>
              </a:rPr>
              <a:t>The yellow badge that Jews were forced to wear in Nazi-occupied Europe invested the Star of David with a symbolism indicating martyrdom and heroism.</a:t>
            </a:r>
            <a:endParaRPr/>
          </a:p>
          <a:p>
            <a:pPr marL="0" lvl="0" indent="0" algn="l" rtl="0">
              <a:spcBef>
                <a:spcPts val="0"/>
              </a:spcBef>
              <a:spcAft>
                <a:spcPts val="0"/>
              </a:spcAft>
              <a:buNone/>
            </a:pPr>
            <a:endParaRPr/>
          </a:p>
          <a:p>
            <a:pPr marL="0" lvl="0" indent="0" algn="l" rtl="0">
              <a:spcBef>
                <a:spcPts val="0"/>
              </a:spcBef>
              <a:spcAft>
                <a:spcPts val="0"/>
              </a:spcAft>
              <a:buNone/>
            </a:pPr>
            <a:r>
              <a:rPr lang="en-GB"/>
              <a:t>Crescent and Star (Unofficial)</a:t>
            </a:r>
            <a:endParaRPr/>
          </a:p>
          <a:p>
            <a:pPr marL="0" lvl="0" indent="0" algn="l" rtl="0">
              <a:spcBef>
                <a:spcPts val="0"/>
              </a:spcBef>
              <a:spcAft>
                <a:spcPts val="0"/>
              </a:spcAft>
              <a:buNone/>
            </a:pPr>
            <a:r>
              <a:rPr lang="en-GB"/>
              <a:t>“They ask you, [O Muḥammad], about the crescent moons. Say, "They are measurements of time for the people and for ḥajj [pilgrimage]." Soorat albaqara (189)</a:t>
            </a:r>
            <a:endParaRPr/>
          </a:p>
          <a:p>
            <a:pPr marL="0" lvl="0" indent="0" algn="l" rtl="0">
              <a:spcBef>
                <a:spcPts val="0"/>
              </a:spcBef>
              <a:spcAft>
                <a:spcPts val="0"/>
              </a:spcAft>
              <a:buNone/>
            </a:pPr>
            <a:r>
              <a:rPr lang="en-GB"/>
              <a:t>Interpretation: reminder to pilgrimage and fasting Ramadan</a:t>
            </a:r>
            <a:endParaRPr/>
          </a:p>
          <a:p>
            <a:pPr marL="0" lvl="0" indent="0" algn="l" rtl="0">
              <a:spcBef>
                <a:spcPts val="0"/>
              </a:spcBef>
              <a:spcAft>
                <a:spcPts val="0"/>
              </a:spcAft>
              <a:buNone/>
            </a:pPr>
            <a:endParaRPr/>
          </a:p>
          <a:p>
            <a:pPr marL="0" lvl="0" indent="0" algn="l" rtl="0">
              <a:spcBef>
                <a:spcPts val="0"/>
              </a:spcBef>
              <a:spcAft>
                <a:spcPts val="0"/>
              </a:spcAft>
              <a:buNone/>
            </a:pPr>
            <a:r>
              <a:rPr lang="en-GB"/>
              <a:t>Dharmachakra</a:t>
            </a:r>
            <a:endParaRPr/>
          </a:p>
          <a:p>
            <a:pPr marL="0" lvl="0" indent="0" algn="l" rtl="0">
              <a:spcBef>
                <a:spcPts val="0"/>
              </a:spcBef>
              <a:spcAft>
                <a:spcPts val="0"/>
              </a:spcAft>
              <a:buNone/>
            </a:pPr>
            <a:r>
              <a:rPr lang="en-GB">
                <a:solidFill>
                  <a:schemeClr val="dk1"/>
                </a:solidFill>
              </a:rPr>
              <a:t>The Sanskrit noun dharma ( धर्म ) is a derivation from the root dhṛ 'to hold, maintain, keep',[4] and means 'what is established or firm' and hence 'law', Chakra = wheel</a:t>
            </a:r>
            <a:endParaRPr>
              <a:solidFill>
                <a:schemeClr val="dk1"/>
              </a:solidFill>
            </a:endParaRPr>
          </a:p>
          <a:p>
            <a:pPr marL="0" lvl="0" indent="0" algn="l" rtl="0">
              <a:spcBef>
                <a:spcPts val="0"/>
              </a:spcBef>
              <a:spcAft>
                <a:spcPts val="0"/>
              </a:spcAft>
              <a:buClr>
                <a:schemeClr val="dk1"/>
              </a:buClr>
              <a:buSzPts val="1100"/>
              <a:buFont typeface="Arial"/>
              <a:buNone/>
            </a:pPr>
            <a:r>
              <a:rPr lang="en-GB">
                <a:solidFill>
                  <a:schemeClr val="dk1"/>
                </a:solidFill>
              </a:rPr>
              <a:t>Symbol represents the law of the Buddha, or the eightfold path (we’ll discuss in a bit) due to the 8 spokes</a:t>
            </a:r>
            <a:endParaRPr>
              <a:solidFill>
                <a:schemeClr val="dk1"/>
              </a:solidFill>
            </a:endParaRPr>
          </a:p>
          <a:p>
            <a:pPr marL="0" lvl="0" indent="0" algn="l" rtl="0">
              <a:spcBef>
                <a:spcPts val="0"/>
              </a:spcBef>
              <a:spcAft>
                <a:spcPts val="0"/>
              </a:spcAft>
              <a:buNone/>
            </a:pPr>
            <a:endParaRPr/>
          </a:p>
          <a:p>
            <a:pPr marL="0" lvl="0" indent="0" algn="l" rtl="0">
              <a:spcBef>
                <a:spcPts val="0"/>
              </a:spcBef>
              <a:spcAft>
                <a:spcPts val="0"/>
              </a:spcAft>
              <a:buNone/>
            </a:pPr>
            <a:r>
              <a:rPr lang="en-GB"/>
              <a:t>Om, Swastika</a:t>
            </a:r>
            <a:endParaRPr/>
          </a:p>
          <a:p>
            <a:pPr marL="0" lvl="0" indent="0" algn="l" rtl="0">
              <a:spcBef>
                <a:spcPts val="0"/>
              </a:spcBef>
              <a:spcAft>
                <a:spcPts val="0"/>
              </a:spcAft>
              <a:buNone/>
            </a:pPr>
            <a:r>
              <a:rPr lang="en-GB"/>
              <a:t>Swastika = “good fortune” in sanskrit</a:t>
            </a:r>
            <a:endParaRPr/>
          </a:p>
          <a:p>
            <a:pPr marL="0" lvl="0" indent="0" algn="l" rtl="0">
              <a:spcBef>
                <a:spcPts val="0"/>
              </a:spcBef>
              <a:spcAft>
                <a:spcPts val="0"/>
              </a:spcAft>
              <a:buNone/>
            </a:pPr>
            <a:r>
              <a:rPr lang="en-GB" sz="1050">
                <a:solidFill>
                  <a:srgbClr val="202122"/>
                </a:solidFill>
                <a:highlight>
                  <a:srgbClr val="FFFFFF"/>
                </a:highlight>
              </a:rPr>
              <a:t>Mantra (i.e. sacred sound): It is variously said to be the essence of the supreme Absolute,</a:t>
            </a:r>
            <a:r>
              <a:rPr lang="en-GB" sz="1400" baseline="30000">
                <a:solidFill>
                  <a:srgbClr val="0645AD"/>
                </a:solidFill>
                <a:highlight>
                  <a:srgbClr val="FFFFFF"/>
                </a:highlight>
                <a:uFill>
                  <a:noFill/>
                </a:uFill>
                <a:hlinkClick r:id="rId3">
                  <a:extLst>
                    <a:ext uri="{A12FA001-AC4F-418D-AE19-62706E023703}">
                      <ahyp:hlinkClr xmlns:ahyp="http://schemas.microsoft.com/office/drawing/2018/hyperlinkcolor" val="tx"/>
                    </a:ext>
                  </a:extLst>
                </a:hlinkClick>
              </a:rPr>
              <a:t>[2]</a:t>
            </a:r>
            <a:r>
              <a:rPr lang="en-GB" sz="1050">
                <a:solidFill>
                  <a:srgbClr val="202122"/>
                </a:solidFill>
                <a:highlight>
                  <a:srgbClr val="FFFFFF"/>
                </a:highlight>
              </a:rPr>
              <a:t> consciousness,</a:t>
            </a:r>
            <a:r>
              <a:rPr lang="en-GB" sz="1400" baseline="30000">
                <a:solidFill>
                  <a:srgbClr val="0645AD"/>
                </a:solidFill>
                <a:highlight>
                  <a:srgbClr val="FFFFFF"/>
                </a:highlight>
                <a:uFill>
                  <a:noFill/>
                </a:uFill>
                <a:hlinkClick r:id="rId4">
                  <a:extLst>
                    <a:ext uri="{A12FA001-AC4F-418D-AE19-62706E023703}">
                      <ahyp:hlinkClr xmlns:ahyp="http://schemas.microsoft.com/office/drawing/2018/hyperlinkcolor" val="tx"/>
                    </a:ext>
                  </a:extLst>
                </a:hlinkClick>
              </a:rPr>
              <a:t>[5]</a:t>
            </a:r>
            <a:r>
              <a:rPr lang="en-GB" sz="1400" baseline="30000">
                <a:solidFill>
                  <a:srgbClr val="0645AD"/>
                </a:solidFill>
                <a:highlight>
                  <a:srgbClr val="FFFFFF"/>
                </a:highlight>
                <a:uFill>
                  <a:noFill/>
                </a:uFill>
                <a:hlinkClick r:id="rId5">
                  <a:extLst>
                    <a:ext uri="{A12FA001-AC4F-418D-AE19-62706E023703}">
                      <ahyp:hlinkClr xmlns:ahyp="http://schemas.microsoft.com/office/drawing/2018/hyperlinkcolor" val="tx"/>
                    </a:ext>
                  </a:extLst>
                </a:hlinkClick>
              </a:rPr>
              <a:t>[6]</a:t>
            </a:r>
            <a:r>
              <a:rPr lang="en-GB" sz="1400" baseline="30000">
                <a:solidFill>
                  <a:srgbClr val="0645AD"/>
                </a:solidFill>
                <a:highlight>
                  <a:srgbClr val="FFFFFF"/>
                </a:highlight>
                <a:uFill>
                  <a:noFill/>
                </a:uFill>
                <a:hlinkClick r:id="rId6">
                  <a:extLst>
                    <a:ext uri="{A12FA001-AC4F-418D-AE19-62706E023703}">
                      <ahyp:hlinkClr xmlns:ahyp="http://schemas.microsoft.com/office/drawing/2018/hyperlinkcolor" val="tx"/>
                    </a:ext>
                  </a:extLst>
                </a:hlinkClick>
              </a:rPr>
              <a:t>[7]</a:t>
            </a:r>
            <a:r>
              <a:rPr lang="en-GB" sz="1050">
                <a:solidFill>
                  <a:srgbClr val="202122"/>
                </a:solidFill>
                <a:highlight>
                  <a:srgbClr val="FFFFFF"/>
                </a:highlight>
              </a:rPr>
              <a:t> </a:t>
            </a:r>
            <a:r>
              <a:rPr lang="en-GB" sz="1050" i="1">
                <a:solidFill>
                  <a:srgbClr val="0645AD"/>
                </a:solidFill>
                <a:highlight>
                  <a:srgbClr val="FFFFFF"/>
                </a:highlight>
                <a:uFill>
                  <a:noFill/>
                </a:uFill>
                <a:hlinkClick r:id="rId7">
                  <a:extLst>
                    <a:ext uri="{A12FA001-AC4F-418D-AE19-62706E023703}">
                      <ahyp:hlinkClr xmlns:ahyp="http://schemas.microsoft.com/office/drawing/2018/hyperlinkcolor" val="tx"/>
                    </a:ext>
                  </a:extLst>
                </a:hlinkClick>
              </a:rPr>
              <a:t>Ātman</a:t>
            </a:r>
            <a:r>
              <a:rPr lang="en-GB" sz="1050" i="1">
                <a:solidFill>
                  <a:srgbClr val="202122"/>
                </a:solidFill>
                <a:highlight>
                  <a:srgbClr val="FFFFFF"/>
                </a:highlight>
              </a:rPr>
              <a:t>,</a:t>
            </a:r>
            <a:r>
              <a:rPr lang="en-GB" sz="1050">
                <a:solidFill>
                  <a:srgbClr val="202122"/>
                </a:solidFill>
                <a:highlight>
                  <a:srgbClr val="FFFFFF"/>
                </a:highlight>
              </a:rPr>
              <a:t> </a:t>
            </a:r>
            <a:r>
              <a:rPr lang="en-GB" sz="1050" i="1">
                <a:solidFill>
                  <a:srgbClr val="0645AD"/>
                </a:solidFill>
                <a:highlight>
                  <a:srgbClr val="FFFFFF"/>
                </a:highlight>
                <a:uFill>
                  <a:noFill/>
                </a:uFill>
                <a:hlinkClick r:id="rId8">
                  <a:extLst>
                    <a:ext uri="{A12FA001-AC4F-418D-AE19-62706E023703}">
                      <ahyp:hlinkClr xmlns:ahyp="http://schemas.microsoft.com/office/drawing/2018/hyperlinkcolor" val="tx"/>
                    </a:ext>
                  </a:extLst>
                </a:hlinkClick>
              </a:rPr>
              <a:t>Brahman</a:t>
            </a:r>
            <a:r>
              <a:rPr lang="en-GB" sz="1050" i="1">
                <a:solidFill>
                  <a:srgbClr val="202122"/>
                </a:solidFill>
                <a:highlight>
                  <a:srgbClr val="FFFFFF"/>
                </a:highlight>
              </a:rPr>
              <a:t>,</a:t>
            </a:r>
            <a:r>
              <a:rPr lang="en-GB" sz="1050">
                <a:solidFill>
                  <a:srgbClr val="202122"/>
                </a:solidFill>
                <a:highlight>
                  <a:srgbClr val="FFFFFF"/>
                </a:highlight>
              </a:rPr>
              <a:t> or the cosmic world.</a:t>
            </a:r>
            <a:endParaRPr/>
          </a:p>
          <a:p>
            <a:pPr marL="0" lvl="0" indent="0" algn="l" rtl="0">
              <a:spcBef>
                <a:spcPts val="0"/>
              </a:spcBef>
              <a:spcAft>
                <a:spcPts val="0"/>
              </a:spcAft>
              <a:buNone/>
            </a:pPr>
            <a:endParaRPr/>
          </a:p>
          <a:p>
            <a:pPr marL="0" lvl="0" indent="0" algn="l" rtl="0">
              <a:spcBef>
                <a:spcPts val="0"/>
              </a:spcBef>
              <a:spcAft>
                <a:spcPts val="0"/>
              </a:spcAft>
              <a:buNone/>
            </a:pPr>
            <a:r>
              <a:rPr lang="en-GB" sz="1050">
                <a:solidFill>
                  <a:srgbClr val="202122"/>
                </a:solidFill>
                <a:highlight>
                  <a:srgbClr val="FFFFFF"/>
                </a:highlight>
              </a:rPr>
              <a:t>the right-facing symbol (clockwise) (</a:t>
            </a:r>
            <a:r>
              <a:rPr lang="en-GB" sz="1050">
                <a:solidFill>
                  <a:srgbClr val="202122"/>
                </a:solidFill>
                <a:highlight>
                  <a:srgbClr val="FDFDFD"/>
                </a:highlight>
              </a:rPr>
              <a:t>卐</a:t>
            </a:r>
            <a:r>
              <a:rPr lang="en-GB" sz="1050">
                <a:solidFill>
                  <a:srgbClr val="202122"/>
                </a:solidFill>
                <a:highlight>
                  <a:srgbClr val="FFFFFF"/>
                </a:highlight>
              </a:rPr>
              <a:t>) is called </a:t>
            </a:r>
            <a:r>
              <a:rPr lang="en-GB" sz="1050" i="1">
                <a:solidFill>
                  <a:srgbClr val="202122"/>
                </a:solidFill>
                <a:highlight>
                  <a:srgbClr val="FFFFFF"/>
                </a:highlight>
              </a:rPr>
              <a:t>swastika</a:t>
            </a:r>
            <a:r>
              <a:rPr lang="en-GB" sz="1050">
                <a:solidFill>
                  <a:srgbClr val="202122"/>
                </a:solidFill>
                <a:highlight>
                  <a:srgbClr val="FFFFFF"/>
                </a:highlight>
              </a:rPr>
              <a:t>, symbolizing </a:t>
            </a:r>
            <a:r>
              <a:rPr lang="en-GB" sz="1050" i="1">
                <a:solidFill>
                  <a:srgbClr val="0645AD"/>
                </a:solidFill>
                <a:highlight>
                  <a:srgbClr val="FFFFFF"/>
                </a:highlight>
                <a:uFill>
                  <a:noFill/>
                </a:uFill>
                <a:hlinkClick r:id="rId9">
                  <a:extLst>
                    <a:ext uri="{A12FA001-AC4F-418D-AE19-62706E023703}">
                      <ahyp:hlinkClr xmlns:ahyp="http://schemas.microsoft.com/office/drawing/2018/hyperlinkcolor" val="tx"/>
                    </a:ext>
                  </a:extLst>
                </a:hlinkClick>
              </a:rPr>
              <a:t>surya</a:t>
            </a:r>
            <a:r>
              <a:rPr lang="en-GB" sz="1050">
                <a:solidFill>
                  <a:srgbClr val="202122"/>
                </a:solidFill>
                <a:highlight>
                  <a:srgbClr val="FFFFFF"/>
                </a:highlight>
              </a:rPr>
              <a:t> ("sun"), prosperity and good luck, while the left-facing symbol (counter-clockwise) (</a:t>
            </a:r>
            <a:r>
              <a:rPr lang="en-GB" sz="1050">
                <a:solidFill>
                  <a:srgbClr val="202122"/>
                </a:solidFill>
                <a:highlight>
                  <a:srgbClr val="FDFDFD"/>
                </a:highlight>
              </a:rPr>
              <a:t>卍</a:t>
            </a:r>
            <a:r>
              <a:rPr lang="en-GB" sz="1050">
                <a:solidFill>
                  <a:srgbClr val="202122"/>
                </a:solidFill>
                <a:highlight>
                  <a:srgbClr val="FFFFFF"/>
                </a:highlight>
              </a:rPr>
              <a:t>) is called </a:t>
            </a:r>
            <a:r>
              <a:rPr lang="en-GB" sz="1050" b="1" i="1">
                <a:solidFill>
                  <a:srgbClr val="202122"/>
                </a:solidFill>
                <a:highlight>
                  <a:srgbClr val="FFFFFF"/>
                </a:highlight>
              </a:rPr>
              <a:t>sauwastika</a:t>
            </a:r>
            <a:r>
              <a:rPr lang="en-GB" sz="1050">
                <a:solidFill>
                  <a:srgbClr val="202122"/>
                </a:solidFill>
                <a:highlight>
                  <a:srgbClr val="FFFFFF"/>
                </a:highlight>
              </a:rPr>
              <a:t>, symbolising night or </a:t>
            </a:r>
            <a:r>
              <a:rPr lang="en-GB" sz="1050">
                <a:solidFill>
                  <a:srgbClr val="0645AD"/>
                </a:solidFill>
                <a:highlight>
                  <a:srgbClr val="FFFFFF"/>
                </a:highlight>
                <a:uFill>
                  <a:noFill/>
                </a:uFill>
                <a:hlinkClick r:id="rId10">
                  <a:extLst>
                    <a:ext uri="{A12FA001-AC4F-418D-AE19-62706E023703}">
                      <ahyp:hlinkClr xmlns:ahyp="http://schemas.microsoft.com/office/drawing/2018/hyperlinkcolor" val="tx"/>
                    </a:ext>
                  </a:extLst>
                </a:hlinkClick>
              </a:rPr>
              <a:t>tantric</a:t>
            </a:r>
            <a:r>
              <a:rPr lang="en-GB" sz="1050">
                <a:solidFill>
                  <a:srgbClr val="202122"/>
                </a:solidFill>
                <a:highlight>
                  <a:srgbClr val="FFFFFF"/>
                </a:highlight>
              </a:rPr>
              <a:t> aspects of </a:t>
            </a:r>
            <a:r>
              <a:rPr lang="en-GB" sz="1050">
                <a:solidFill>
                  <a:srgbClr val="0645AD"/>
                </a:solidFill>
                <a:highlight>
                  <a:srgbClr val="FFFFFF"/>
                </a:highlight>
                <a:uFill>
                  <a:noFill/>
                </a:uFill>
                <a:hlinkClick r:id="rId11">
                  <a:extLst>
                    <a:ext uri="{A12FA001-AC4F-418D-AE19-62706E023703}">
                      <ahyp:hlinkClr xmlns:ahyp="http://schemas.microsoft.com/office/drawing/2018/hyperlinkcolor" val="tx"/>
                    </a:ext>
                  </a:extLst>
                </a:hlinkClick>
              </a:rPr>
              <a:t>Kali</a:t>
            </a:r>
            <a:r>
              <a:rPr lang="en-GB" sz="1050">
                <a:solidFill>
                  <a:srgbClr val="202122"/>
                </a:solidFill>
                <a:highlight>
                  <a:srgbClr val="FFFFFF"/>
                </a:highlight>
              </a:rPr>
              <a:t>.</a:t>
            </a:r>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d30d713109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1d30d713109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1d4ba7f6004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1d4ba7f6004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Mantra = word or sound repeated to aid concentration in meditation</a:t>
            </a:r>
            <a:endParaRPr/>
          </a:p>
          <a:p>
            <a:pPr marL="0" lvl="0" indent="0" algn="l" rtl="0">
              <a:spcBef>
                <a:spcPts val="0"/>
              </a:spcBef>
              <a:spcAft>
                <a:spcPts val="0"/>
              </a:spcAft>
              <a:buNone/>
            </a:pPr>
            <a:r>
              <a:rPr lang="en-GB"/>
              <a:t>Benediction = the utterance or bestowing of a blessing, especially at the end of a religious service</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1d0d756e9a2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1d0d756e9a2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1d57cf93b0f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1d57cf93b0f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Equanimity = </a:t>
            </a:r>
            <a:r>
              <a:rPr lang="en-GB" sz="1050">
                <a:solidFill>
                  <a:srgbClr val="202124"/>
                </a:solidFill>
                <a:highlight>
                  <a:srgbClr val="FFFFFF"/>
                </a:highlight>
              </a:rPr>
              <a:t>mental calmness, composure, and evenness of </a:t>
            </a:r>
            <a:r>
              <a:rPr lang="en-GB" sz="1050" u="sng">
                <a:solidFill>
                  <a:srgbClr val="202124"/>
                </a:solidFill>
                <a:highlight>
                  <a:srgbClr val="FFFFFF"/>
                </a:highlight>
              </a:rPr>
              <a:t>temper</a:t>
            </a:r>
            <a:r>
              <a:rPr lang="en-GB" sz="1050">
                <a:solidFill>
                  <a:srgbClr val="202124"/>
                </a:solidFill>
                <a:highlight>
                  <a:srgbClr val="FFFFFF"/>
                </a:highlight>
              </a:rPr>
              <a:t>, especially in a difficult situation.</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1d0d756e9a2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1d0d756e9a2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d0d756e9a2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d0d756e9a2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Buddha = enlightened one</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1d4ba7f6004_0_8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1d4ba7f6004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Kingdom of Judah + Kingdom of israel &gt; 9th century bc</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1d0d756e9a2_0_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1d0d756e9a2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Mantra = word or sound repeated to aid concentration in meditation</a:t>
            </a:r>
            <a:endParaRPr/>
          </a:p>
          <a:p>
            <a:pPr marL="0" lvl="0" indent="0" algn="l" rtl="0">
              <a:spcBef>
                <a:spcPts val="0"/>
              </a:spcBef>
              <a:spcAft>
                <a:spcPts val="0"/>
              </a:spcAft>
              <a:buNone/>
            </a:pPr>
            <a:r>
              <a:rPr lang="en-GB"/>
              <a:t>Benediction = the utterance or bestowing of a blessing, especially at the end of a religious service</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1d4f5621f2a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6" name="Google Shape;356;g1d4f5621f2a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050">
                <a:solidFill>
                  <a:srgbClr val="202122"/>
                </a:solidFill>
                <a:highlight>
                  <a:srgbClr val="FFFFFF"/>
                </a:highlight>
              </a:rPr>
              <a:t>"Triple Basket"</a:t>
            </a:r>
            <a:endParaRPr sz="1050">
              <a:solidFill>
                <a:srgbClr val="202122"/>
              </a:solidFill>
              <a:highlight>
                <a:srgbClr val="FFFFFF"/>
              </a:highlight>
            </a:endParaRPr>
          </a:p>
          <a:p>
            <a:pPr marL="0" lvl="0" indent="0" algn="l" rtl="0">
              <a:spcBef>
                <a:spcPts val="0"/>
              </a:spcBef>
              <a:spcAft>
                <a:spcPts val="0"/>
              </a:spcAft>
              <a:buNone/>
            </a:pPr>
            <a:r>
              <a:rPr lang="en-GB" sz="1050">
                <a:solidFill>
                  <a:srgbClr val="202122"/>
                </a:solidFill>
                <a:highlight>
                  <a:srgbClr val="FFFFFF"/>
                </a:highlight>
              </a:rPr>
              <a:t>Pali + Sanskrit + other Asian languages</a:t>
            </a:r>
            <a:endParaRPr sz="1050">
              <a:solidFill>
                <a:srgbClr val="202122"/>
              </a:solidFill>
              <a:highlight>
                <a:srgbClr val="FFFFFF"/>
              </a:highlight>
            </a:endParaRPr>
          </a:p>
          <a:p>
            <a:pPr marL="0" lvl="0" indent="0" algn="l" rtl="0">
              <a:spcBef>
                <a:spcPts val="0"/>
              </a:spcBef>
              <a:spcAft>
                <a:spcPts val="0"/>
              </a:spcAft>
              <a:buNone/>
            </a:pPr>
            <a:r>
              <a:rPr lang="en-GB" sz="1050">
                <a:solidFill>
                  <a:srgbClr val="202122"/>
                </a:solidFill>
                <a:highlight>
                  <a:srgbClr val="FFFFFF"/>
                </a:highlight>
              </a:rPr>
              <a:t>8 spokes</a:t>
            </a:r>
            <a:endParaRPr sz="1050">
              <a:solidFill>
                <a:srgbClr val="202122"/>
              </a:solidFill>
              <a:highlight>
                <a:srgbClr val="FFFFFF"/>
              </a:highlight>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1d0d756e9a2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1d0d756e9a2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c92ab16b87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1c92ab16b87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Over 2500 studies across the world, diagram made in 2010</a:t>
            </a:r>
            <a:endParaRPr/>
          </a:p>
          <a:p>
            <a:pPr marL="0" lvl="0" indent="0" algn="l" rtl="0">
              <a:spcBef>
                <a:spcPts val="0"/>
              </a:spcBef>
              <a:spcAft>
                <a:spcPts val="0"/>
              </a:spcAft>
              <a:buNone/>
            </a:pPr>
            <a:r>
              <a:rPr lang="en-GB"/>
              <a:t>Map shows majority in a country</a:t>
            </a:r>
            <a:endParaRPr/>
          </a:p>
          <a:p>
            <a:pPr marL="0" lvl="0" indent="0" algn="l" rtl="0">
              <a:spcBef>
                <a:spcPts val="0"/>
              </a:spcBef>
              <a:spcAft>
                <a:spcPts val="0"/>
              </a:spcAft>
              <a:buNone/>
            </a:pPr>
            <a:endParaRPr/>
          </a:p>
          <a:p>
            <a:pPr marL="0" lvl="0" indent="0" algn="l" rtl="0">
              <a:spcBef>
                <a:spcPts val="0"/>
              </a:spcBef>
              <a:spcAft>
                <a:spcPts val="0"/>
              </a:spcAft>
              <a:buNone/>
            </a:pPr>
            <a:r>
              <a:rPr lang="en-GB"/>
              <a:t>Middle-east</a:t>
            </a:r>
            <a:endParaRPr/>
          </a:p>
          <a:p>
            <a:pPr marL="0" lvl="0" indent="0" algn="l" rtl="0">
              <a:spcBef>
                <a:spcPts val="0"/>
              </a:spcBef>
              <a:spcAft>
                <a:spcPts val="0"/>
              </a:spcAft>
              <a:buNone/>
            </a:pPr>
            <a:r>
              <a:rPr lang="en-GB"/>
              <a:t>India</a:t>
            </a:r>
            <a:endParaRPr/>
          </a:p>
          <a:p>
            <a:pPr marL="0" lvl="0" indent="0" algn="l" rtl="0">
              <a:spcBef>
                <a:spcPts val="0"/>
              </a:spcBef>
              <a:spcAft>
                <a:spcPts val="0"/>
              </a:spcAft>
              <a:buNone/>
            </a:pPr>
            <a:r>
              <a:rPr lang="en-GB"/>
              <a:t>China</a:t>
            </a:r>
            <a:endParaRPr/>
          </a:p>
          <a:p>
            <a:pPr marL="0" lvl="0" indent="0" algn="l" rtl="0">
              <a:spcBef>
                <a:spcPts val="0"/>
              </a:spcBef>
              <a:spcAft>
                <a:spcPts val="0"/>
              </a:spcAft>
              <a:buNone/>
            </a:pPr>
            <a:r>
              <a:rPr lang="en-GB"/>
              <a:t>Mongolia, Thailand</a:t>
            </a:r>
            <a:endParaRPr/>
          </a:p>
          <a:p>
            <a:pPr marL="0" lvl="0" indent="0" algn="l" rtl="0">
              <a:spcBef>
                <a:spcPts val="0"/>
              </a:spcBef>
              <a:spcAft>
                <a:spcPts val="0"/>
              </a:spcAft>
              <a:buNone/>
            </a:pPr>
            <a:endParaRPr/>
          </a:p>
          <a:p>
            <a:pPr marL="0" lvl="0" indent="0" algn="l" rtl="0">
              <a:spcBef>
                <a:spcPts val="0"/>
              </a:spcBef>
              <a:spcAft>
                <a:spcPts val="0"/>
              </a:spcAft>
              <a:buNone/>
            </a:pPr>
            <a:r>
              <a:rPr lang="en-GB"/>
              <a:t>How about total population?</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1d0d756e9a2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1d0d756e9a2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1d4ba7f6004_0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1d4ba7f6004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Kingdom of Judah + Kingdom of israel &gt; 9th century bc</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1d0d756e9a2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 name="Google Shape;390;g1d0d756e9a2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Equanimity = </a:t>
            </a:r>
            <a:r>
              <a:rPr lang="en-GB" sz="1050">
                <a:solidFill>
                  <a:srgbClr val="202124"/>
                </a:solidFill>
                <a:highlight>
                  <a:srgbClr val="FFFFFF"/>
                </a:highlight>
              </a:rPr>
              <a:t>mental calmness, composure, and evenness of </a:t>
            </a:r>
            <a:r>
              <a:rPr lang="en-GB" sz="1050" u="sng">
                <a:solidFill>
                  <a:srgbClr val="202124"/>
                </a:solidFill>
                <a:highlight>
                  <a:srgbClr val="FFFFFF"/>
                </a:highlight>
              </a:rPr>
              <a:t>temper</a:t>
            </a:r>
            <a:r>
              <a:rPr lang="en-GB" sz="1050">
                <a:solidFill>
                  <a:srgbClr val="202124"/>
                </a:solidFill>
                <a:highlight>
                  <a:srgbClr val="FFFFFF"/>
                </a:highlight>
              </a:rPr>
              <a:t>, especially in a difficult situation.</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1d57cf93b0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1d57cf93b0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Equanimity = </a:t>
            </a:r>
            <a:r>
              <a:rPr lang="en-GB" sz="1050">
                <a:solidFill>
                  <a:srgbClr val="202124"/>
                </a:solidFill>
                <a:highlight>
                  <a:srgbClr val="FFFFFF"/>
                </a:highlight>
              </a:rPr>
              <a:t>mental calmness, composure, and evenness of </a:t>
            </a:r>
            <a:r>
              <a:rPr lang="en-GB" sz="1050" u="sng">
                <a:solidFill>
                  <a:srgbClr val="202124"/>
                </a:solidFill>
                <a:highlight>
                  <a:srgbClr val="FFFFFF"/>
                </a:highlight>
              </a:rPr>
              <a:t>temper</a:t>
            </a:r>
            <a:r>
              <a:rPr lang="en-GB" sz="1050">
                <a:solidFill>
                  <a:srgbClr val="202124"/>
                </a:solidFill>
                <a:highlight>
                  <a:srgbClr val="FFFFFF"/>
                </a:highlight>
              </a:rPr>
              <a:t>, especially in a difficult situation.</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1d4ba7f6004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1d4ba7f6004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1c92ab16b87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0" name="Google Shape;410;g1c92ab16b87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c92ab16b87_0_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c92ab16b87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c92ab16b87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c92ab16b87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c92ab16b87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1c92ab16b87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Kingdom of Judah + Kingdom of israel &gt; 9th century bc</a:t>
            </a:r>
            <a:endParaRPr/>
          </a:p>
          <a:p>
            <a:pPr marL="0" lvl="0" indent="0" algn="l" rtl="0">
              <a:spcBef>
                <a:spcPts val="0"/>
              </a:spcBef>
              <a:spcAft>
                <a:spcPts val="0"/>
              </a:spcAft>
              <a:buNone/>
            </a:pPr>
            <a:r>
              <a:rPr lang="en-GB"/>
              <a:t>Yahwism is when worshipping of idols and other gods</a:t>
            </a:r>
            <a:endParaRPr/>
          </a:p>
          <a:p>
            <a:pPr marL="0" lvl="0" indent="0" algn="l" rtl="0">
              <a:spcBef>
                <a:spcPts val="0"/>
              </a:spcBef>
              <a:spcAft>
                <a:spcPts val="0"/>
              </a:spcAft>
              <a:buNone/>
            </a:pPr>
            <a:r>
              <a:rPr lang="en-GB"/>
              <a:t>Saul &gt; David &gt; Solomon (split due to unfair taxes)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c92ab16b87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c92ab16b87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Vs hinduism multiple gods, greek gods</a:t>
            </a:r>
            <a:endParaRPr/>
          </a:p>
          <a:p>
            <a:pPr marL="0" lvl="0" indent="0" algn="l" rtl="0">
              <a:spcBef>
                <a:spcPts val="0"/>
              </a:spcBef>
              <a:spcAft>
                <a:spcPts val="0"/>
              </a:spcAft>
              <a:buNone/>
            </a:pPr>
            <a:r>
              <a:rPr lang="en-GB"/>
              <a:t>(why they don’t actively seek new people to belief in their belief system + tahawwod)</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d4ba7f6004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1d4ba7f6004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hyperlink" Target="https://ar.wikipedia.org/wiki/%D8%A7%D9%84%D8%A5%D8%B3%D9%84%D8%A7%D9%85"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hyperlink" Target="https://ar.wikipedia.org/wiki/%D8%A7%D9%84%D8%B9%D8%A7%D9%84%D9%85_%D8%A7%D9%84%D8%A5%D8%B3%D9%84%D8%A7%D9%85%D9%8A" TargetMode="External"/><Relationship Id="rId4" Type="http://schemas.openxmlformats.org/officeDocument/2006/relationships/hyperlink" Target="https://ar.wikipedia.org/wiki/%D9%85%D8%B3%D9%84%D9%85"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hyperlink" Target="https://en.wikipedia.org/wiki/Biblical_manuscript"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hyperlink" Target="https://en.wikipedia.org/wiki/Islam_and_violence#Pacifism_in_Islam" TargetMode="External"/><Relationship Id="rId5" Type="http://schemas.openxmlformats.org/officeDocument/2006/relationships/image" Target="../media/image28.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34.png"/><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www.hinduamerican.org/blog/5-things-to-know-about-hindus-and-death"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3.xml"/><Relationship Id="rId5" Type="http://schemas.openxmlformats.org/officeDocument/2006/relationships/image" Target="../media/image45.png"/><Relationship Id="rId4"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www.pbslearningmedia.org/resource/sj14-soc-religmap/world-religions-map/"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s://www.nationalgeographic.org/encyclopedia/buddhism/#:~:text=Buddhists%20do%20not%20believe%20in,that%20human%20life%20is%20suffering"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hyperlink" Target="https://www.hse.ie/eng/services/publications/socialinclusion/interculturalguide/buddhism/care-dying.html#:~:text=Generally%2C%20Buddhist%20teaching%20views%20life,of%20life%2C%20death%20and%20rebirth"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8" Type="http://schemas.openxmlformats.org/officeDocument/2006/relationships/hyperlink" Target="https://upload.wikimedia.org/wikipedia/commons/thumb/8/81/Symbol_of_Islam.svg/2361px-Symbol_of_Islam.svg.png" TargetMode="External"/><Relationship Id="rId13" Type="http://schemas.openxmlformats.org/officeDocument/2006/relationships/hyperlink" Target="https://www.pbslearningmedia.org/resource/sj14-soc-religmap/world-religions-map/" TargetMode="External"/><Relationship Id="rId18" Type="http://schemas.openxmlformats.org/officeDocument/2006/relationships/hyperlink" Target="https://www.sutterhealth.org/health/preteens/relationships-social-skills/hindu-holidays" TargetMode="External"/><Relationship Id="rId3" Type="http://schemas.openxmlformats.org/officeDocument/2006/relationships/hyperlink" Target="https://www.google.com/url?sa=i&amp;url=https%3A%2F%2Fwww.opindia.com%2F2021%2F03%2Fthe-significance-of-spitting-in-islam-how-spitting-can-ward-off-satan%2F&amp;psig=AOvVaw207ofhaeSg3T7InT7SlTQa&amp;ust=1673298485877000&amp;source=images&amp;cd=vfe&amp;ved=0CBAQjRxqFwoTCKi_0eDwuPwCFQAAAAAdAAAAABAE" TargetMode="External"/><Relationship Id="rId21" Type="http://schemas.openxmlformats.org/officeDocument/2006/relationships/hyperlink" Target="https://islamqa.info/ar/answers/1528/%D8%A7%D8%AA%D8%AE%D8%A7%D8%B0-%D8%A7%D9%84%D9%87%D9%84%D8%A7%D9%84-%D8%B4%D8%B9%D8%A7%D8%B1%D8%A7" TargetMode="External"/><Relationship Id="rId7" Type="http://schemas.openxmlformats.org/officeDocument/2006/relationships/hyperlink" Target="https://www.google.com/url?sa=i&amp;url=https%3A%2F%2Fen.wikipedia.org%2Fwiki%2FJews&amp;psig=AOvVaw38omOjH8r7L73v0-W79VXf&amp;ust=1673311615344000&amp;source=images&amp;cd=vfe&amp;ved=0CBAQjRxqFwoTCLD7qdWhufwCFQAAAAAdAAAAABAE" TargetMode="External"/><Relationship Id="rId12" Type="http://schemas.openxmlformats.org/officeDocument/2006/relationships/hyperlink" Target="https://upload.wikimedia.org/wikipedia/commons/thumb/b/b7/Om_symbol.svg/1280px-Om_symbol.svg.png" TargetMode="External"/><Relationship Id="rId17" Type="http://schemas.openxmlformats.org/officeDocument/2006/relationships/hyperlink" Target="https://en.wikipedia.org/wiki/Hindu_denominations" TargetMode="External"/><Relationship Id="rId2" Type="http://schemas.openxmlformats.org/officeDocument/2006/relationships/notesSlide" Target="../notesSlides/notesSlide45.xml"/><Relationship Id="rId16" Type="http://schemas.openxmlformats.org/officeDocument/2006/relationships/hyperlink" Target="https://medium.com/@meraviahuja/5-most-popular-hindu-festivals-bfe0b5cd3ef0" TargetMode="External"/><Relationship Id="rId20" Type="http://schemas.openxmlformats.org/officeDocument/2006/relationships/hyperlink" Target="https://en.wikipedia.org/wiki/Buddhist_holidays#:~:text=Vesak%3A%20The%20Buddha%27s%20birthday%20is,a%20lunar%20leap%20year%2C%20June" TargetMode="External"/><Relationship Id="rId1" Type="http://schemas.openxmlformats.org/officeDocument/2006/relationships/slideLayout" Target="../slideLayouts/slideLayout3.xml"/><Relationship Id="rId6" Type="http://schemas.openxmlformats.org/officeDocument/2006/relationships/hyperlink" Target="https://www.google.com/url?sa=i&amp;url=https%3A%2F%2Fwww.hinduismfacts.org%2Fhindu-gods-and-goddesses%2F&amp;psig=AOvVaw3rtTDaKxjesxg9QKLzMStm&amp;ust=1673308659662000&amp;source=images&amp;cd=vfe&amp;ved=0CBAQjRxqFwoTCOjg-dOWufwCFQAAAAAdAAAAABAE" TargetMode="External"/><Relationship Id="rId11" Type="http://schemas.openxmlformats.org/officeDocument/2006/relationships/hyperlink" Target="https://upload.wikimedia.org/wikipedia/commons/thumb/6/63/HinduSwastika.svg/1200px-HinduSwastika.svg.png" TargetMode="External"/><Relationship Id="rId24" Type="http://schemas.openxmlformats.org/officeDocument/2006/relationships/hyperlink" Target="https://www.britannica.com/topic/Star-of-David" TargetMode="External"/><Relationship Id="rId5" Type="http://schemas.openxmlformats.org/officeDocument/2006/relationships/hyperlink" Target="https://www.google.com/url?sa=i&amp;url=https%3A%2F%2Fwww.nbcnews.com%2Fthink%2Fopinion%2Fyom-kippur-2019-best-thing-about-judaism-according-jewish-atheist-ncna1063986&amp;psig=AOvVaw0p3V5iKvNmUIkbl5pEdIG6&amp;ust=1673298561421000&amp;source=images&amp;cd=vfe&amp;ved=0CBAQjRxqFwoTCNjH2oTxuPwCFQAAAAAdAAAAABAT" TargetMode="External"/><Relationship Id="rId15" Type="http://schemas.openxmlformats.org/officeDocument/2006/relationships/hyperlink" Target="https://www.history.com/topics/religion/islam#:~:text=Muslims%20are%20monotheistic%20and%20worship,but%20humans%20have%20free%20will" TargetMode="External"/><Relationship Id="rId23" Type="http://schemas.openxmlformats.org/officeDocument/2006/relationships/hyperlink" Target="https://study.com/academy/lesson/the-three-baskets-and-the-dhammapada-description-overview.html#:~:text=Tripitaka%20means%20%22Three%20Baskets%22%20in,and%20explanations%20of%20Buddhist%20doctrines" TargetMode="External"/><Relationship Id="rId10" Type="http://schemas.openxmlformats.org/officeDocument/2006/relationships/hyperlink" Target="https://www.google.com/url?sa=i&amp;url=https%3A%2F%2Fen.wikipedia.org%2Fwiki%2FOm&amp;psig=AOvVaw1IZ-nBNEXwigxFpSeAJTTL&amp;ust=1673311987376000&amp;source=images&amp;cd=vfe&amp;ved=0CBAQjRxqFwoTCJCGlfujufwCFQAAAAAdAAAAABAE" TargetMode="External"/><Relationship Id="rId19" Type="http://schemas.openxmlformats.org/officeDocument/2006/relationships/hyperlink" Target="https://www.sutterhealth.org/health/preteens/relationships-social-skills/buddhist-celebrations" TargetMode="External"/><Relationship Id="rId4" Type="http://schemas.openxmlformats.org/officeDocument/2006/relationships/hyperlink" Target="https://www.google.com/url?sa=i&amp;url=https%3A%2F%2Fwww.britannica.com%2Ftopic%2FBuddhism&amp;psig=AOvVaw2AoOGweRgsgyxNIbjed9LX&amp;ust=1673298301996000&amp;source=images&amp;cd=vfe&amp;ved=0CBAQjRxqFwoTCMC5iInwuPwCFQAAAAAdAAAAABAE" TargetMode="External"/><Relationship Id="rId9" Type="http://schemas.openxmlformats.org/officeDocument/2006/relationships/hyperlink" Target="https://www.google.com/url?sa=i&amp;url=https%3A%2F%2Fwww.hindusforhumanrights.org%2Fen%2Fblog%2Foutright-banning-of-swastika-will-be-hurtful-hindus-for-human-rights&amp;psig=AOvVaw2ppYaCaoQUFhki7q1m4zCO&amp;ust=1673312165523000&amp;source=images&amp;cd=vfe&amp;ved=0CBAQjRxqFwoTCPDtyNujufwCFQAAAAAdAAAAABAE" TargetMode="External"/><Relationship Id="rId14" Type="http://schemas.openxmlformats.org/officeDocument/2006/relationships/hyperlink" Target="https://institute.global/policy/what-sufism#:~:text=Sufism%20may%20be%20best%20described,direct%20personal%20experience%20of%20God" TargetMode="External"/><Relationship Id="rId22" Type="http://schemas.openxmlformats.org/officeDocument/2006/relationships/hyperlink" Target="https://en.wikipedia.org/wiki/Islamic_holiday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List_of_religious_populations"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48900"/>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GB"/>
              <a:t>Judaism, Islam, Hinduism, Buddhism</a:t>
            </a:r>
            <a:endParaRPr/>
          </a:p>
        </p:txBody>
      </p:sp>
      <p:sp>
        <p:nvSpPr>
          <p:cNvPr id="55" name="Google Shape;55;p13"/>
          <p:cNvSpPr txBox="1">
            <a:spLocks noGrp="1"/>
          </p:cNvSpPr>
          <p:nvPr>
            <p:ph type="subTitle" idx="1"/>
          </p:nvPr>
        </p:nvSpPr>
        <p:spPr>
          <a:xfrm>
            <a:off x="311700" y="1916450"/>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GB"/>
              <a:t>Mark, Jan. 15, 2023</a:t>
            </a:r>
            <a:endParaRPr/>
          </a:p>
        </p:txBody>
      </p:sp>
      <p:pic>
        <p:nvPicPr>
          <p:cNvPr id="56" name="Google Shape;56;p13"/>
          <p:cNvPicPr preferRelativeResize="0"/>
          <p:nvPr/>
        </p:nvPicPr>
        <p:blipFill>
          <a:blip r:embed="rId3">
            <a:alphaModFix/>
          </a:blip>
          <a:stretch>
            <a:fillRect/>
          </a:stretch>
        </p:blipFill>
        <p:spPr>
          <a:xfrm>
            <a:off x="7127325" y="2627250"/>
            <a:ext cx="2027900" cy="2516252"/>
          </a:xfrm>
          <a:prstGeom prst="rect">
            <a:avLst/>
          </a:prstGeom>
          <a:noFill/>
          <a:ln>
            <a:noFill/>
          </a:ln>
        </p:spPr>
      </p:pic>
      <p:pic>
        <p:nvPicPr>
          <p:cNvPr id="57" name="Google Shape;57;p13"/>
          <p:cNvPicPr preferRelativeResize="0"/>
          <p:nvPr/>
        </p:nvPicPr>
        <p:blipFill rotWithShape="1">
          <a:blip r:embed="rId4">
            <a:alphaModFix/>
          </a:blip>
          <a:srcRect l="38879"/>
          <a:stretch/>
        </p:blipFill>
        <p:spPr>
          <a:xfrm>
            <a:off x="2415729" y="2627250"/>
            <a:ext cx="2305869" cy="2516251"/>
          </a:xfrm>
          <a:prstGeom prst="rect">
            <a:avLst/>
          </a:prstGeom>
          <a:noFill/>
          <a:ln>
            <a:noFill/>
          </a:ln>
        </p:spPr>
      </p:pic>
      <p:pic>
        <p:nvPicPr>
          <p:cNvPr id="58" name="Google Shape;58;p13"/>
          <p:cNvPicPr preferRelativeResize="0"/>
          <p:nvPr/>
        </p:nvPicPr>
        <p:blipFill rotWithShape="1">
          <a:blip r:embed="rId5">
            <a:alphaModFix/>
          </a:blip>
          <a:srcRect l="33717"/>
          <a:stretch/>
        </p:blipFill>
        <p:spPr>
          <a:xfrm>
            <a:off x="0" y="2627250"/>
            <a:ext cx="2305874" cy="2516250"/>
          </a:xfrm>
          <a:prstGeom prst="rect">
            <a:avLst/>
          </a:prstGeom>
          <a:noFill/>
          <a:ln>
            <a:noFill/>
          </a:ln>
        </p:spPr>
      </p:pic>
      <p:pic>
        <p:nvPicPr>
          <p:cNvPr id="59" name="Google Shape;59;p13"/>
          <p:cNvPicPr preferRelativeResize="0"/>
          <p:nvPr/>
        </p:nvPicPr>
        <p:blipFill>
          <a:blip r:embed="rId6">
            <a:alphaModFix/>
          </a:blip>
          <a:stretch>
            <a:fillRect/>
          </a:stretch>
        </p:blipFill>
        <p:spPr>
          <a:xfrm>
            <a:off x="4831461" y="2627250"/>
            <a:ext cx="2186014" cy="25162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Celebrations</a:t>
            </a:r>
            <a:endParaRPr/>
          </a:p>
        </p:txBody>
      </p:sp>
      <p:sp>
        <p:nvSpPr>
          <p:cNvPr id="133" name="Google Shape;133;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0000" lnSpcReduction="20000"/>
          </a:bodyPr>
          <a:lstStyle/>
          <a:p>
            <a:pPr marL="457200" lvl="0" indent="-308610" algn="l" rtl="0">
              <a:spcBef>
                <a:spcPts val="0"/>
              </a:spcBef>
              <a:spcAft>
                <a:spcPts val="0"/>
              </a:spcAft>
              <a:buSzPct val="100000"/>
              <a:buChar char="●"/>
            </a:pPr>
            <a:r>
              <a:rPr lang="en-GB"/>
              <a:t>Sabbath</a:t>
            </a:r>
            <a:endParaRPr/>
          </a:p>
          <a:p>
            <a:pPr marL="914400" lvl="1" indent="-290830" algn="l" rtl="0">
              <a:spcBef>
                <a:spcPts val="0"/>
              </a:spcBef>
              <a:spcAft>
                <a:spcPts val="0"/>
              </a:spcAft>
              <a:buSzPct val="100000"/>
              <a:buChar char="○"/>
            </a:pPr>
            <a:r>
              <a:rPr lang="en-GB"/>
              <a:t>They uphold the belief that God created the world in six days and rested on the seventh. One of the commandments of God to the Jews is to “</a:t>
            </a:r>
            <a:r>
              <a:rPr lang="en-GB" b="1"/>
              <a:t>keep” the Sabbath</a:t>
            </a:r>
            <a:r>
              <a:rPr lang="en-GB"/>
              <a:t> and celebrate it as a day for rest and worship. </a:t>
            </a:r>
            <a:r>
              <a:rPr lang="en-GB" b="1"/>
              <a:t>From sunset Friday till sunset Saturday, the Jewish people do no work.</a:t>
            </a:r>
            <a:r>
              <a:rPr lang="en-GB"/>
              <a:t> It is the day for worshipping God in their synagogues. </a:t>
            </a:r>
            <a:endParaRPr/>
          </a:p>
          <a:p>
            <a:pPr marL="457200" lvl="0" indent="-308610" algn="l" rtl="0">
              <a:spcBef>
                <a:spcPts val="0"/>
              </a:spcBef>
              <a:spcAft>
                <a:spcPts val="0"/>
              </a:spcAft>
              <a:buSzPct val="100000"/>
              <a:buChar char="●"/>
            </a:pPr>
            <a:r>
              <a:rPr lang="en-GB"/>
              <a:t>Passover or “Pesach” and Feast of Unleavened bread</a:t>
            </a:r>
            <a:endParaRPr/>
          </a:p>
          <a:p>
            <a:pPr marL="914400" lvl="1" indent="-290830" algn="l" rtl="0">
              <a:spcBef>
                <a:spcPts val="0"/>
              </a:spcBef>
              <a:spcAft>
                <a:spcPts val="0"/>
              </a:spcAft>
              <a:buSzPct val="100000"/>
              <a:buChar char="○"/>
            </a:pPr>
            <a:r>
              <a:rPr lang="en-GB"/>
              <a:t>Seven-day spring festival, commemorating the deliverance of the Jews from the slavery in Egypt by the power of God. It is the </a:t>
            </a:r>
            <a:r>
              <a:rPr lang="en-GB" b="1"/>
              <a:t>greatest</a:t>
            </a:r>
            <a:r>
              <a:rPr lang="en-GB"/>
              <a:t> of the Jewish festivities. </a:t>
            </a:r>
            <a:endParaRPr/>
          </a:p>
          <a:p>
            <a:pPr marL="457200" lvl="0" indent="-308610" algn="l" rtl="0">
              <a:spcBef>
                <a:spcPts val="0"/>
              </a:spcBef>
              <a:spcAft>
                <a:spcPts val="0"/>
              </a:spcAft>
              <a:buSzPct val="100000"/>
              <a:buChar char="●"/>
            </a:pPr>
            <a:r>
              <a:rPr lang="en-GB"/>
              <a:t>Shavuot/Feast of the Weeks</a:t>
            </a:r>
            <a:endParaRPr/>
          </a:p>
          <a:p>
            <a:pPr marL="914400" lvl="1" indent="-290830" algn="l" rtl="0">
              <a:spcBef>
                <a:spcPts val="0"/>
              </a:spcBef>
              <a:spcAft>
                <a:spcPts val="0"/>
              </a:spcAft>
              <a:buSzPct val="100000"/>
              <a:buChar char="○"/>
            </a:pPr>
            <a:r>
              <a:rPr lang="en-GB"/>
              <a:t>is a spring harvest festival that marks the wheat harvest in Israel</a:t>
            </a:r>
            <a:endParaRPr/>
          </a:p>
          <a:p>
            <a:pPr marL="457200" lvl="0" indent="-308610" algn="l" rtl="0">
              <a:spcBef>
                <a:spcPts val="0"/>
              </a:spcBef>
              <a:spcAft>
                <a:spcPts val="0"/>
              </a:spcAft>
              <a:buSzPct val="100000"/>
              <a:buChar char="●"/>
            </a:pPr>
            <a:r>
              <a:rPr lang="en-GB"/>
              <a:t>“Rosh Hashanah” (meaning ‘head of the year’)</a:t>
            </a:r>
            <a:endParaRPr/>
          </a:p>
          <a:p>
            <a:pPr marL="914400" lvl="1" indent="-290830" algn="l" rtl="0">
              <a:spcBef>
                <a:spcPts val="0"/>
              </a:spcBef>
              <a:spcAft>
                <a:spcPts val="0"/>
              </a:spcAft>
              <a:buSzPct val="100000"/>
              <a:buChar char="○"/>
            </a:pPr>
            <a:r>
              <a:rPr lang="en-GB"/>
              <a:t>This occurs in Autumn, preceding the “Yom Kippur” (The Day of the Atonement) by ten days. On this day the Jews repent and ask God’s forgiveness, as they also forgive one another. It is the season for improvement in spiritual rebirth. Following the “Yom Kippur” is the Feast of the Tabernacles, known also as Feast of Booths. It is primarily a feast for fruit harvest. </a:t>
            </a:r>
            <a:endParaRPr/>
          </a:p>
          <a:p>
            <a:pPr marL="457200" lvl="0" indent="-308610" algn="l" rtl="0">
              <a:spcBef>
                <a:spcPts val="0"/>
              </a:spcBef>
              <a:spcAft>
                <a:spcPts val="0"/>
              </a:spcAft>
              <a:buSzPct val="100000"/>
              <a:buChar char="●"/>
            </a:pPr>
            <a:r>
              <a:rPr lang="en-GB"/>
              <a:t>Hanukkah: (Festival of Lights)</a:t>
            </a:r>
            <a:endParaRPr/>
          </a:p>
          <a:p>
            <a:pPr marL="914400" lvl="1" indent="-290830" algn="l" rtl="0">
              <a:spcBef>
                <a:spcPts val="0"/>
              </a:spcBef>
              <a:spcAft>
                <a:spcPts val="0"/>
              </a:spcAft>
              <a:buSzPct val="100000"/>
              <a:buChar char="○"/>
            </a:pPr>
            <a:r>
              <a:rPr lang="en-GB"/>
              <a:t>This is celebrated in December. The popularity of this feast has been on the increase. It is the feast of freedom and commemoration of the rededication of the Temple of Jerusalem after having been destroyed by the Romans in the Second Century A.D. </a:t>
            </a:r>
            <a:endParaRPr/>
          </a:p>
          <a:p>
            <a:pPr marL="457200" lvl="0" indent="-308610" algn="l" rtl="0">
              <a:spcBef>
                <a:spcPts val="0"/>
              </a:spcBef>
              <a:spcAft>
                <a:spcPts val="0"/>
              </a:spcAft>
              <a:buSzPct val="100000"/>
              <a:buChar char="●"/>
            </a:pPr>
            <a:r>
              <a:rPr lang="en-GB"/>
              <a:t>“Bar Mitsvah”/“Bat Mitzfah”</a:t>
            </a:r>
            <a:endParaRPr/>
          </a:p>
          <a:p>
            <a:pPr marL="914400" lvl="1" indent="-290830" algn="l" rtl="0">
              <a:spcBef>
                <a:spcPts val="0"/>
              </a:spcBef>
              <a:spcAft>
                <a:spcPts val="0"/>
              </a:spcAft>
              <a:buSzPct val="100000"/>
              <a:buChar char="○"/>
            </a:pPr>
            <a:r>
              <a:rPr lang="en-GB"/>
              <a:t>The life of the Jewish individual is marked by personal celebrations: At thirteen years, a ceremony is held for the boy, called “Bar Mitsvah”, when he becomes a Son of the Commandment, i.e. a full member of the Jewish community. A ceremony is also held for the girl at thirteen, called “Bat Mitzfah”. On this occasion, the family </a:t>
            </a:r>
            <a:r>
              <a:rPr lang="en-GB" b="1"/>
              <a:t>celebrates their son’s or daughter’s reaching the age of legal maturity</a:t>
            </a:r>
            <a:r>
              <a:rPr lang="en-GB"/>
              <a:t> and thereby becoming </a:t>
            </a:r>
            <a:r>
              <a:rPr lang="en-GB" b="1"/>
              <a:t>obligated to observe all the commandments as an adult</a:t>
            </a:r>
            <a:endParaRPr/>
          </a:p>
        </p:txBody>
      </p:sp>
      <p:pic>
        <p:nvPicPr>
          <p:cNvPr id="134" name="Google Shape;134;p22"/>
          <p:cNvPicPr preferRelativeResize="0"/>
          <p:nvPr/>
        </p:nvPicPr>
        <p:blipFill>
          <a:blip r:embed="rId3">
            <a:alphaModFix/>
          </a:blip>
          <a:stretch>
            <a:fillRect/>
          </a:stretch>
        </p:blipFill>
        <p:spPr>
          <a:xfrm>
            <a:off x="8473824" y="29625"/>
            <a:ext cx="639225" cy="7382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Barmitzvah + Hannukah</a:t>
            </a:r>
            <a:endParaRPr/>
          </a:p>
        </p:txBody>
      </p:sp>
      <p:sp>
        <p:nvSpPr>
          <p:cNvPr id="140" name="Google Shape;140;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41" name="Google Shape;141;p23"/>
          <p:cNvPicPr preferRelativeResize="0"/>
          <p:nvPr/>
        </p:nvPicPr>
        <p:blipFill>
          <a:blip r:embed="rId3">
            <a:alphaModFix/>
          </a:blip>
          <a:stretch>
            <a:fillRect/>
          </a:stretch>
        </p:blipFill>
        <p:spPr>
          <a:xfrm>
            <a:off x="4967075" y="2010800"/>
            <a:ext cx="4176925" cy="3132699"/>
          </a:xfrm>
          <a:prstGeom prst="rect">
            <a:avLst/>
          </a:prstGeom>
          <a:noFill/>
          <a:ln>
            <a:noFill/>
          </a:ln>
        </p:spPr>
      </p:pic>
      <p:pic>
        <p:nvPicPr>
          <p:cNvPr id="142" name="Google Shape;142;p23"/>
          <p:cNvPicPr preferRelativeResize="0"/>
          <p:nvPr/>
        </p:nvPicPr>
        <p:blipFill>
          <a:blip r:embed="rId4">
            <a:alphaModFix/>
          </a:blip>
          <a:stretch>
            <a:fillRect/>
          </a:stretch>
        </p:blipFill>
        <p:spPr>
          <a:xfrm>
            <a:off x="1" y="2048075"/>
            <a:ext cx="4967076" cy="3132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4"/>
          <p:cNvSpPr txBox="1">
            <a:spLocks noGrp="1"/>
          </p:cNvSpPr>
          <p:nvPr>
            <p:ph type="title"/>
          </p:nvPr>
        </p:nvSpPr>
        <p:spPr>
          <a:xfrm>
            <a:off x="322700" y="317525"/>
            <a:ext cx="10203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Sects</a:t>
            </a:r>
            <a:endParaRPr/>
          </a:p>
        </p:txBody>
      </p:sp>
      <p:sp>
        <p:nvSpPr>
          <p:cNvPr id="148" name="Google Shape;148;p24"/>
          <p:cNvSpPr txBox="1">
            <a:spLocks noGrp="1"/>
          </p:cNvSpPr>
          <p:nvPr>
            <p:ph type="body" idx="1"/>
          </p:nvPr>
        </p:nvSpPr>
        <p:spPr>
          <a:xfrm>
            <a:off x="76925" y="890225"/>
            <a:ext cx="4852200" cy="1411500"/>
          </a:xfrm>
          <a:prstGeom prst="rect">
            <a:avLst/>
          </a:prstGeom>
        </p:spPr>
        <p:txBody>
          <a:bodyPr spcFirstLastPara="1" wrap="square" lIns="91425" tIns="91425" rIns="91425" bIns="91425" anchor="t" anchorCtr="0">
            <a:normAutofit fontScale="70000" lnSpcReduction="10000"/>
          </a:bodyPr>
          <a:lstStyle/>
          <a:p>
            <a:pPr marL="457200" lvl="0" indent="-308610" algn="l" rtl="0">
              <a:spcBef>
                <a:spcPts val="0"/>
              </a:spcBef>
              <a:spcAft>
                <a:spcPts val="0"/>
              </a:spcAft>
              <a:buSzPct val="100000"/>
              <a:buChar char="●"/>
            </a:pPr>
            <a:r>
              <a:rPr lang="en-GB"/>
              <a:t>Orthodox</a:t>
            </a:r>
            <a:endParaRPr/>
          </a:p>
          <a:p>
            <a:pPr marL="914400" lvl="1" indent="-290830" algn="l" rtl="0">
              <a:spcBef>
                <a:spcPts val="0"/>
              </a:spcBef>
              <a:spcAft>
                <a:spcPts val="0"/>
              </a:spcAft>
              <a:buSzPct val="100000"/>
              <a:buChar char="○"/>
            </a:pPr>
            <a:r>
              <a:rPr lang="en-GB"/>
              <a:t>adhere strictly to Torah and Talmud - Hebrew</a:t>
            </a:r>
            <a:endParaRPr/>
          </a:p>
          <a:p>
            <a:pPr marL="457200" lvl="0" indent="-308610" algn="l" rtl="0">
              <a:spcBef>
                <a:spcPts val="0"/>
              </a:spcBef>
              <a:spcAft>
                <a:spcPts val="0"/>
              </a:spcAft>
              <a:buSzPct val="100000"/>
              <a:buChar char="●"/>
            </a:pPr>
            <a:r>
              <a:rPr lang="en-GB"/>
              <a:t>Liberal</a:t>
            </a:r>
            <a:endParaRPr/>
          </a:p>
          <a:p>
            <a:pPr marL="914400" lvl="1" indent="-290830" algn="l" rtl="0">
              <a:spcBef>
                <a:spcPts val="0"/>
              </a:spcBef>
              <a:spcAft>
                <a:spcPts val="0"/>
              </a:spcAft>
              <a:buSzPct val="100000"/>
              <a:buChar char="○"/>
            </a:pPr>
            <a:r>
              <a:rPr lang="en-GB"/>
              <a:t>Torah as a symbol, women rabbis, English</a:t>
            </a:r>
            <a:endParaRPr/>
          </a:p>
          <a:p>
            <a:pPr marL="457200" lvl="0" indent="-308610" algn="l" rtl="0">
              <a:spcBef>
                <a:spcPts val="0"/>
              </a:spcBef>
              <a:spcAft>
                <a:spcPts val="0"/>
              </a:spcAft>
              <a:buSzPct val="100000"/>
              <a:buChar char="●"/>
            </a:pPr>
            <a:r>
              <a:rPr lang="en-GB"/>
              <a:t>Conservative</a:t>
            </a:r>
            <a:endParaRPr/>
          </a:p>
          <a:p>
            <a:pPr marL="914400" lvl="1" indent="-290830" algn="l" rtl="0">
              <a:spcBef>
                <a:spcPts val="0"/>
              </a:spcBef>
              <a:spcAft>
                <a:spcPts val="0"/>
              </a:spcAft>
              <a:buSzPct val="100000"/>
              <a:buChar char="○"/>
            </a:pPr>
            <a:r>
              <a:rPr lang="en-GB"/>
              <a:t>middle stand between Orthodox and liberals, recently women rabbis, English + Hebrew</a:t>
            </a:r>
            <a:endParaRPr/>
          </a:p>
        </p:txBody>
      </p:sp>
      <p:sp>
        <p:nvSpPr>
          <p:cNvPr id="149" name="Google Shape;149;p24"/>
          <p:cNvSpPr txBox="1">
            <a:spLocks noGrp="1"/>
          </p:cNvSpPr>
          <p:nvPr>
            <p:ph type="title"/>
          </p:nvPr>
        </p:nvSpPr>
        <p:spPr>
          <a:xfrm>
            <a:off x="5554050" y="269375"/>
            <a:ext cx="3090000" cy="924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Place of Worship</a:t>
            </a:r>
            <a:endParaRPr/>
          </a:p>
        </p:txBody>
      </p:sp>
      <p:sp>
        <p:nvSpPr>
          <p:cNvPr id="150" name="Google Shape;150;p24"/>
          <p:cNvSpPr txBox="1">
            <a:spLocks noGrp="1"/>
          </p:cNvSpPr>
          <p:nvPr>
            <p:ph type="body" idx="1"/>
          </p:nvPr>
        </p:nvSpPr>
        <p:spPr>
          <a:xfrm>
            <a:off x="5292900" y="1152475"/>
            <a:ext cx="3684300" cy="1149300"/>
          </a:xfrm>
          <a:prstGeom prst="rect">
            <a:avLst/>
          </a:prstGeom>
        </p:spPr>
        <p:txBody>
          <a:bodyPr spcFirstLastPara="1" wrap="square" lIns="91425" tIns="91425" rIns="91425" bIns="91425" anchor="t" anchorCtr="0">
            <a:normAutofit fontScale="62500" lnSpcReduction="20000"/>
          </a:bodyPr>
          <a:lstStyle/>
          <a:p>
            <a:pPr marL="457200" lvl="0" indent="-300037" algn="l" rtl="0">
              <a:spcBef>
                <a:spcPts val="0"/>
              </a:spcBef>
              <a:spcAft>
                <a:spcPts val="0"/>
              </a:spcAft>
              <a:buSzPct val="100000"/>
              <a:buChar char="●"/>
            </a:pPr>
            <a:r>
              <a:rPr lang="en-GB"/>
              <a:t>Temple in Jerusalem</a:t>
            </a:r>
            <a:endParaRPr/>
          </a:p>
          <a:p>
            <a:pPr marL="914400" lvl="1" indent="-284162" algn="l" rtl="0">
              <a:spcBef>
                <a:spcPts val="0"/>
              </a:spcBef>
              <a:spcAft>
                <a:spcPts val="0"/>
              </a:spcAft>
              <a:buSzPct val="100000"/>
              <a:buChar char="○"/>
            </a:pPr>
            <a:r>
              <a:rPr lang="en-GB"/>
              <a:t>Got destroyed, so they built “synagogues”</a:t>
            </a:r>
            <a:endParaRPr/>
          </a:p>
          <a:p>
            <a:pPr marL="457200" lvl="0" indent="-300037" algn="l" rtl="0">
              <a:spcBef>
                <a:spcPts val="0"/>
              </a:spcBef>
              <a:spcAft>
                <a:spcPts val="0"/>
              </a:spcAft>
              <a:buSzPct val="100000"/>
              <a:buChar char="●"/>
            </a:pPr>
            <a:r>
              <a:rPr lang="en-GB"/>
              <a:t>Rabbi = My Master (interpreter of Torah and Talmud)</a:t>
            </a:r>
            <a:endParaRPr/>
          </a:p>
          <a:p>
            <a:pPr marL="457200" lvl="0" indent="-300037" algn="l" rtl="0">
              <a:spcBef>
                <a:spcPts val="0"/>
              </a:spcBef>
              <a:spcAft>
                <a:spcPts val="0"/>
              </a:spcAft>
              <a:buSzPct val="100000"/>
              <a:buChar char="●"/>
            </a:pPr>
            <a:r>
              <a:rPr lang="en-GB"/>
              <a:t>Israel became center for all Jews worldwide (1948)</a:t>
            </a:r>
            <a:endParaRPr/>
          </a:p>
        </p:txBody>
      </p:sp>
      <p:sp>
        <p:nvSpPr>
          <p:cNvPr id="151" name="Google Shape;151;p24"/>
          <p:cNvSpPr txBox="1">
            <a:spLocks noGrp="1"/>
          </p:cNvSpPr>
          <p:nvPr>
            <p:ph type="body" idx="1"/>
          </p:nvPr>
        </p:nvSpPr>
        <p:spPr>
          <a:xfrm>
            <a:off x="120900" y="3144450"/>
            <a:ext cx="4990200" cy="1813800"/>
          </a:xfrm>
          <a:prstGeom prst="rect">
            <a:avLst/>
          </a:prstGeom>
        </p:spPr>
        <p:txBody>
          <a:bodyPr spcFirstLastPara="1" wrap="square" lIns="91425" tIns="91425" rIns="91425" bIns="91425" anchor="t" anchorCtr="0">
            <a:normAutofit fontScale="47500"/>
          </a:bodyPr>
          <a:lstStyle/>
          <a:p>
            <a:pPr marL="457200" lvl="0" indent="-282892" algn="l" rtl="0">
              <a:spcBef>
                <a:spcPts val="0"/>
              </a:spcBef>
              <a:spcAft>
                <a:spcPts val="0"/>
              </a:spcAft>
              <a:buSzPct val="128571"/>
              <a:buChar char="●"/>
            </a:pPr>
            <a:r>
              <a:rPr lang="en-GB" sz="1400"/>
              <a:t>Pray “SHEMA” morning + night daily (“Hear, O Israel!: The Lord our God, the Lord is One.” (Deuteronomy 6:4))</a:t>
            </a:r>
            <a:endParaRPr/>
          </a:p>
          <a:p>
            <a:pPr marL="457200" lvl="0" indent="-282892" algn="l" rtl="0">
              <a:spcBef>
                <a:spcPts val="0"/>
              </a:spcBef>
              <a:spcAft>
                <a:spcPts val="0"/>
              </a:spcAft>
              <a:buSzPct val="100000"/>
              <a:buChar char="●"/>
            </a:pPr>
            <a:r>
              <a:rPr lang="en-GB"/>
              <a:t>Judaism is a defined way of practical life rather than a mere belief and theology. However, they do not object to others having a relation with God as well</a:t>
            </a:r>
            <a:endParaRPr/>
          </a:p>
          <a:p>
            <a:pPr marL="457200" lvl="0" indent="-282892" algn="l" rtl="0">
              <a:spcBef>
                <a:spcPts val="0"/>
              </a:spcBef>
              <a:spcAft>
                <a:spcPts val="0"/>
              </a:spcAft>
              <a:buSzPct val="100000"/>
              <a:buChar char="●"/>
            </a:pPr>
            <a:r>
              <a:rPr lang="en-GB"/>
              <a:t>Judaism is an Ethnic Religion. The Jews make no attempt to entice others towards their grouping</a:t>
            </a:r>
            <a:endParaRPr/>
          </a:p>
          <a:p>
            <a:pPr marL="457200" lvl="0" indent="-282892" algn="l" rtl="0">
              <a:spcBef>
                <a:spcPts val="0"/>
              </a:spcBef>
              <a:spcAft>
                <a:spcPts val="0"/>
              </a:spcAft>
              <a:buSzPct val="100000"/>
              <a:buChar char="●"/>
            </a:pPr>
            <a:r>
              <a:rPr lang="en-GB"/>
              <a:t>They demand, however, freedom of worship and they detest any encroachment or interference. </a:t>
            </a:r>
            <a:endParaRPr/>
          </a:p>
          <a:p>
            <a:pPr marL="457200" lvl="0" indent="-282892" algn="l" rtl="0">
              <a:spcBef>
                <a:spcPts val="0"/>
              </a:spcBef>
              <a:spcAft>
                <a:spcPts val="0"/>
              </a:spcAft>
              <a:buSzPct val="100000"/>
              <a:buChar char="●"/>
            </a:pPr>
            <a:r>
              <a:rPr lang="en-GB"/>
              <a:t>It is difficult to understand a great deal about Judaism as a central authoritative body does not exist, neither does a definition of Judaism that is recognized by all the factions</a:t>
            </a:r>
            <a:endParaRPr/>
          </a:p>
        </p:txBody>
      </p:sp>
      <p:sp>
        <p:nvSpPr>
          <p:cNvPr id="152" name="Google Shape;152;p24"/>
          <p:cNvSpPr txBox="1">
            <a:spLocks noGrp="1"/>
          </p:cNvSpPr>
          <p:nvPr>
            <p:ph type="title"/>
          </p:nvPr>
        </p:nvSpPr>
        <p:spPr>
          <a:xfrm>
            <a:off x="493700" y="2571750"/>
            <a:ext cx="1785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Way of Life</a:t>
            </a:r>
            <a:endParaRPr/>
          </a:p>
        </p:txBody>
      </p:sp>
      <p:pic>
        <p:nvPicPr>
          <p:cNvPr id="153" name="Google Shape;153;p24"/>
          <p:cNvPicPr preferRelativeResize="0"/>
          <p:nvPr/>
        </p:nvPicPr>
        <p:blipFill>
          <a:blip r:embed="rId3">
            <a:alphaModFix/>
          </a:blip>
          <a:stretch>
            <a:fillRect/>
          </a:stretch>
        </p:blipFill>
        <p:spPr>
          <a:xfrm>
            <a:off x="8473824" y="29625"/>
            <a:ext cx="639225" cy="738274"/>
          </a:xfrm>
          <a:prstGeom prst="rect">
            <a:avLst/>
          </a:prstGeom>
          <a:noFill/>
          <a:ln>
            <a:noFill/>
          </a:ln>
        </p:spPr>
      </p:pic>
      <p:pic>
        <p:nvPicPr>
          <p:cNvPr id="154" name="Google Shape;154;p24"/>
          <p:cNvPicPr preferRelativeResize="0"/>
          <p:nvPr/>
        </p:nvPicPr>
        <p:blipFill>
          <a:blip r:embed="rId4">
            <a:alphaModFix/>
          </a:blip>
          <a:stretch>
            <a:fillRect/>
          </a:stretch>
        </p:blipFill>
        <p:spPr>
          <a:xfrm>
            <a:off x="5263400" y="2454175"/>
            <a:ext cx="3728199" cy="249789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Judaism’s View on Christianity</a:t>
            </a:r>
            <a:endParaRPr/>
          </a:p>
        </p:txBody>
      </p:sp>
      <p:sp>
        <p:nvSpPr>
          <p:cNvPr id="160" name="Google Shape;160;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Don’t believe that God is Jesus Christ manifest in the flesh</a:t>
            </a:r>
            <a:endParaRPr/>
          </a:p>
          <a:p>
            <a:pPr marL="0" lvl="0" indent="0" algn="l" rtl="0">
              <a:spcBef>
                <a:spcPts val="1200"/>
              </a:spcBef>
              <a:spcAft>
                <a:spcPts val="0"/>
              </a:spcAft>
              <a:buNone/>
            </a:pPr>
            <a:r>
              <a:rPr lang="en-GB"/>
              <a:t>Therefore, don’t believe in the new testament</a:t>
            </a:r>
            <a:endParaRPr/>
          </a:p>
          <a:p>
            <a:pPr marL="0" lvl="0" indent="0" algn="l" rtl="0">
              <a:spcBef>
                <a:spcPts val="1200"/>
              </a:spcBef>
              <a:spcAft>
                <a:spcPts val="0"/>
              </a:spcAft>
              <a:buNone/>
            </a:pPr>
            <a:r>
              <a:rPr lang="en-GB"/>
              <a:t>Talmud explains why Jesus disliked the way the jews kept the Sabbath and were quite strict</a:t>
            </a:r>
            <a:endParaRPr/>
          </a:p>
          <a:p>
            <a:pPr marL="0" lvl="0" indent="0" algn="l" rtl="0">
              <a:spcBef>
                <a:spcPts val="1200"/>
              </a:spcBef>
              <a:spcAft>
                <a:spcPts val="0"/>
              </a:spcAft>
              <a:buNone/>
            </a:pPr>
            <a:r>
              <a:rPr lang="en-GB"/>
              <a:t>Jews still await the Messiah </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pic>
        <p:nvPicPr>
          <p:cNvPr id="161" name="Google Shape;161;p25"/>
          <p:cNvPicPr preferRelativeResize="0"/>
          <p:nvPr/>
        </p:nvPicPr>
        <p:blipFill>
          <a:blip r:embed="rId3">
            <a:alphaModFix/>
          </a:blip>
          <a:stretch>
            <a:fillRect/>
          </a:stretch>
        </p:blipFill>
        <p:spPr>
          <a:xfrm>
            <a:off x="8473824" y="29625"/>
            <a:ext cx="639225" cy="738274"/>
          </a:xfrm>
          <a:prstGeom prst="rect">
            <a:avLst/>
          </a:prstGeom>
          <a:noFill/>
          <a:ln>
            <a:noFill/>
          </a:ln>
        </p:spPr>
      </p:pic>
      <p:pic>
        <p:nvPicPr>
          <p:cNvPr id="162" name="Google Shape;162;p25"/>
          <p:cNvPicPr preferRelativeResize="0"/>
          <p:nvPr/>
        </p:nvPicPr>
        <p:blipFill>
          <a:blip r:embed="rId4">
            <a:alphaModFix/>
          </a:blip>
          <a:stretch>
            <a:fillRect/>
          </a:stretch>
        </p:blipFill>
        <p:spPr>
          <a:xfrm>
            <a:off x="0" y="3401793"/>
            <a:ext cx="9144002" cy="174171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6"/>
          <p:cNvSpPr txBox="1">
            <a:spLocks noGrp="1"/>
          </p:cNvSpPr>
          <p:nvPr>
            <p:ph type="ctrTitle" idx="4294967295"/>
          </p:nvPr>
        </p:nvSpPr>
        <p:spPr>
          <a:xfrm>
            <a:off x="3863850" y="2144700"/>
            <a:ext cx="1416300" cy="85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GB" sz="4020"/>
              <a:t>Islam</a:t>
            </a:r>
            <a:endParaRPr sz="402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History + Origins</a:t>
            </a:r>
            <a:endParaRPr/>
          </a:p>
        </p:txBody>
      </p:sp>
      <p:sp>
        <p:nvSpPr>
          <p:cNvPr id="173" name="Google Shape;173;p27"/>
          <p:cNvSpPr txBox="1">
            <a:spLocks noGrp="1"/>
          </p:cNvSpPr>
          <p:nvPr>
            <p:ph type="body" idx="1"/>
          </p:nvPr>
        </p:nvSpPr>
        <p:spPr>
          <a:xfrm>
            <a:off x="311700" y="1152475"/>
            <a:ext cx="8520600" cy="3746700"/>
          </a:xfrm>
          <a:prstGeom prst="rect">
            <a:avLst/>
          </a:prstGeom>
        </p:spPr>
        <p:txBody>
          <a:bodyPr spcFirstLastPara="1" wrap="square" lIns="91425" tIns="91425" rIns="91425" bIns="91425" anchor="t" anchorCtr="0">
            <a:normAutofit fontScale="62500" lnSpcReduction="10000"/>
          </a:bodyPr>
          <a:lstStyle/>
          <a:p>
            <a:pPr marL="457200" lvl="0" indent="-300037" algn="l" rtl="0">
              <a:spcBef>
                <a:spcPts val="0"/>
              </a:spcBef>
              <a:spcAft>
                <a:spcPts val="0"/>
              </a:spcAft>
              <a:buSzPct val="100000"/>
              <a:buChar char="●"/>
            </a:pPr>
            <a:r>
              <a:rPr lang="en-GB"/>
              <a:t>Islam = Complete Submission (referring to one’s submission to Allah)</a:t>
            </a:r>
            <a:endParaRPr/>
          </a:p>
          <a:p>
            <a:pPr marL="457200" lvl="0" indent="-300037" algn="l" rtl="0">
              <a:spcBef>
                <a:spcPts val="0"/>
              </a:spcBef>
              <a:spcAft>
                <a:spcPts val="0"/>
              </a:spcAft>
              <a:buSzPct val="100000"/>
              <a:buChar char="●"/>
            </a:pPr>
            <a:r>
              <a:rPr lang="en-GB"/>
              <a:t>Modern + Ancient</a:t>
            </a:r>
            <a:endParaRPr/>
          </a:p>
          <a:p>
            <a:pPr marL="914400" lvl="1" indent="-284162" algn="l" rtl="0">
              <a:spcBef>
                <a:spcPts val="0"/>
              </a:spcBef>
              <a:spcAft>
                <a:spcPts val="0"/>
              </a:spcAft>
              <a:buSzPct val="100000"/>
              <a:buChar char="○"/>
            </a:pPr>
            <a:r>
              <a:rPr lang="en-GB"/>
              <a:t>Modern: Started 7th century AD</a:t>
            </a:r>
            <a:endParaRPr/>
          </a:p>
          <a:p>
            <a:pPr marL="914400" lvl="1" indent="-284162" algn="l" rtl="0">
              <a:spcBef>
                <a:spcPts val="0"/>
              </a:spcBef>
              <a:spcAft>
                <a:spcPts val="0"/>
              </a:spcAft>
              <a:buSzPct val="100000"/>
              <a:buChar char="○"/>
            </a:pPr>
            <a:r>
              <a:rPr lang="en-GB"/>
              <a:t>Ancient: Started from Adam</a:t>
            </a:r>
            <a:endParaRPr/>
          </a:p>
          <a:p>
            <a:pPr marL="914400" lvl="1" indent="-284162" algn="l" rtl="0">
              <a:spcBef>
                <a:spcPts val="0"/>
              </a:spcBef>
              <a:spcAft>
                <a:spcPts val="0"/>
              </a:spcAft>
              <a:buSzPct val="100000"/>
              <a:buChar char="○"/>
            </a:pPr>
            <a:r>
              <a:rPr lang="en-GB"/>
              <a:t>Adam: Prophet</a:t>
            </a:r>
            <a:endParaRPr/>
          </a:p>
          <a:p>
            <a:pPr marL="457200" lvl="0" indent="-300037" algn="l" rtl="0">
              <a:spcBef>
                <a:spcPts val="0"/>
              </a:spcBef>
              <a:spcAft>
                <a:spcPts val="0"/>
              </a:spcAft>
              <a:buSzPct val="100000"/>
              <a:buChar char="●"/>
            </a:pPr>
            <a:r>
              <a:rPr lang="en-GB"/>
              <a:t>God = “Allah”</a:t>
            </a:r>
            <a:endParaRPr/>
          </a:p>
          <a:p>
            <a:pPr marL="457200" lvl="0" indent="-300037" algn="l" rtl="0">
              <a:spcBef>
                <a:spcPts val="0"/>
              </a:spcBef>
              <a:spcAft>
                <a:spcPts val="0"/>
              </a:spcAft>
              <a:buSzPct val="100000"/>
              <a:buChar char="●"/>
            </a:pPr>
            <a:r>
              <a:rPr lang="en-GB"/>
              <a:t>Quran is the only holy book, translations of Quran are permissible but Quran should only be recited in Quranic Arabic</a:t>
            </a:r>
            <a:endParaRPr/>
          </a:p>
          <a:p>
            <a:pPr marL="457200" lvl="0" indent="-300037" algn="l" rtl="0">
              <a:spcBef>
                <a:spcPts val="0"/>
              </a:spcBef>
              <a:spcAft>
                <a:spcPts val="0"/>
              </a:spcAft>
              <a:buSzPct val="100000"/>
              <a:buChar char="●"/>
            </a:pPr>
            <a:r>
              <a:rPr lang="en-GB"/>
              <a:t>Every prophet performed miracles, except for Mohamad (his miracle was the Quran)</a:t>
            </a:r>
            <a:endParaRPr/>
          </a:p>
          <a:p>
            <a:pPr marL="457200" lvl="0" indent="-300037" algn="l" rtl="0">
              <a:spcBef>
                <a:spcPts val="0"/>
              </a:spcBef>
              <a:spcAft>
                <a:spcPts val="0"/>
              </a:spcAft>
              <a:buSzPct val="100000"/>
              <a:buChar char="●"/>
            </a:pPr>
            <a:r>
              <a:rPr lang="en-GB"/>
              <a:t>Mohamed -&gt; last prophet sent by God, writer of the Quran </a:t>
            </a:r>
            <a:endParaRPr/>
          </a:p>
          <a:p>
            <a:pPr marL="914400" lvl="1" indent="-284162" algn="l" rtl="0">
              <a:spcBef>
                <a:spcPts val="0"/>
              </a:spcBef>
              <a:spcAft>
                <a:spcPts val="0"/>
              </a:spcAft>
              <a:buSzPct val="100000"/>
              <a:buChar char="○"/>
            </a:pPr>
            <a:r>
              <a:rPr lang="en-GB"/>
              <a:t>570 AD - 632 AD (Mecca &lt;-&gt; Medina, Arabian Peninsula: Now Saudi Arabia)</a:t>
            </a:r>
            <a:endParaRPr/>
          </a:p>
          <a:p>
            <a:pPr marL="914400" lvl="1" indent="-284162" algn="l" rtl="0">
              <a:spcBef>
                <a:spcPts val="0"/>
              </a:spcBef>
              <a:spcAft>
                <a:spcPts val="0"/>
              </a:spcAft>
              <a:buSzPct val="100000"/>
              <a:buChar char="○"/>
            </a:pPr>
            <a:r>
              <a:rPr lang="en-GB"/>
              <a:t>Orphan brought up by his uncle</a:t>
            </a:r>
            <a:endParaRPr/>
          </a:p>
          <a:p>
            <a:pPr marL="914400" lvl="1" indent="-284162" algn="l" rtl="0">
              <a:spcBef>
                <a:spcPts val="0"/>
              </a:spcBef>
              <a:spcAft>
                <a:spcPts val="0"/>
              </a:spcAft>
              <a:buSzPct val="100000"/>
              <a:buChar char="○"/>
            </a:pPr>
            <a:r>
              <a:rPr lang="en-GB"/>
              <a:t>After getting married, he managed his wife’s trading business</a:t>
            </a:r>
            <a:endParaRPr/>
          </a:p>
          <a:p>
            <a:pPr marL="914400" lvl="1" indent="-284162" algn="l" rtl="0">
              <a:spcBef>
                <a:spcPts val="0"/>
              </a:spcBef>
              <a:spcAft>
                <a:spcPts val="0"/>
              </a:spcAft>
              <a:buSzPct val="100000"/>
              <a:buChar char="○"/>
            </a:pPr>
            <a:r>
              <a:rPr lang="en-GB"/>
              <a:t>Spent most of his time meditating and praying</a:t>
            </a:r>
            <a:endParaRPr/>
          </a:p>
          <a:p>
            <a:pPr marL="914400" lvl="1" indent="-284162" algn="l" rtl="0">
              <a:spcBef>
                <a:spcPts val="0"/>
              </a:spcBef>
              <a:spcAft>
                <a:spcPts val="0"/>
              </a:spcAft>
              <a:buSzPct val="100000"/>
              <a:buChar char="○"/>
            </a:pPr>
            <a:r>
              <a:rPr lang="en-GB"/>
              <a:t>Felt he had a calling from God at age of 40 (610 AD) to be a prophet</a:t>
            </a:r>
            <a:endParaRPr/>
          </a:p>
          <a:p>
            <a:pPr marL="1371600" lvl="2" indent="-284162" algn="l" rtl="0">
              <a:spcBef>
                <a:spcPts val="0"/>
              </a:spcBef>
              <a:spcAft>
                <a:spcPts val="0"/>
              </a:spcAft>
              <a:buSzPct val="100000"/>
              <a:buChar char="■"/>
            </a:pPr>
            <a:r>
              <a:rPr lang="en-GB"/>
              <a:t>He had a revelation of the Quran in a vision that continued throughout his life at the hands of Archangel Gabriel</a:t>
            </a:r>
            <a:endParaRPr/>
          </a:p>
          <a:p>
            <a:pPr marL="914400" lvl="1" indent="-284162" algn="l" rtl="0">
              <a:spcBef>
                <a:spcPts val="0"/>
              </a:spcBef>
              <a:spcAft>
                <a:spcPts val="0"/>
              </a:spcAft>
              <a:buSzPct val="100000"/>
              <a:buChar char="○"/>
            </a:pPr>
            <a:r>
              <a:rPr lang="en-GB"/>
              <a:t>Started mission in Mecca, proclaiming one God (warning of torment to others who believed in a religion with multiple gods)</a:t>
            </a:r>
            <a:endParaRPr/>
          </a:p>
          <a:p>
            <a:pPr marL="1371600" lvl="2" indent="-284162" algn="l" rtl="0">
              <a:spcBef>
                <a:spcPts val="0"/>
              </a:spcBef>
              <a:spcAft>
                <a:spcPts val="0"/>
              </a:spcAft>
              <a:buSzPct val="100000"/>
              <a:buChar char="■"/>
            </a:pPr>
            <a:r>
              <a:rPr lang="en-GB"/>
              <a:t>This angered leaders of Mecca, therefore left for Medina 622 AD (the Higra -&gt; marks the beginning of Islamic Calendar)</a:t>
            </a:r>
            <a:endParaRPr/>
          </a:p>
          <a:p>
            <a:pPr marL="914400" lvl="1" indent="-284162" algn="l" rtl="0">
              <a:spcBef>
                <a:spcPts val="0"/>
              </a:spcBef>
              <a:spcAft>
                <a:spcPts val="0"/>
              </a:spcAft>
              <a:buSzPct val="100000"/>
              <a:buChar char="○"/>
            </a:pPr>
            <a:r>
              <a:rPr lang="en-GB"/>
              <a:t>In Medina, formed first Islamic grouping (the Ummah) and gathered around him sizable forces (which he ruled for 10 years).</a:t>
            </a:r>
            <a:endParaRPr/>
          </a:p>
          <a:p>
            <a:pPr marL="914400" lvl="1" indent="-284162" algn="l" rtl="0">
              <a:spcBef>
                <a:spcPts val="0"/>
              </a:spcBef>
              <a:spcAft>
                <a:spcPts val="0"/>
              </a:spcAft>
              <a:buSzPct val="100000"/>
              <a:buChar char="○"/>
            </a:pPr>
            <a:r>
              <a:rPr lang="en-GB"/>
              <a:t>Before death, he had taken whole of Mecca and instituted the Pilgrimage as a basic principle of Islam</a:t>
            </a:r>
            <a:endParaRPr/>
          </a:p>
          <a:p>
            <a:pPr marL="457200" lvl="0" indent="-300037" algn="l" rtl="0">
              <a:spcBef>
                <a:spcPts val="0"/>
              </a:spcBef>
              <a:spcAft>
                <a:spcPts val="0"/>
              </a:spcAft>
              <a:buSzPct val="100000"/>
              <a:buChar char="●"/>
            </a:pPr>
            <a:r>
              <a:rPr lang="en-GB"/>
              <a:t>Muslims believe that he was the highest example of a muslim life (by his deeds + words).</a:t>
            </a:r>
            <a:endParaRPr/>
          </a:p>
          <a:p>
            <a:pPr marL="914400" lvl="1" indent="-284162" algn="l" rtl="0">
              <a:spcBef>
                <a:spcPts val="0"/>
              </a:spcBef>
              <a:spcAft>
                <a:spcPts val="0"/>
              </a:spcAft>
              <a:buSzPct val="100000"/>
              <a:buChar char="○"/>
            </a:pPr>
            <a:r>
              <a:rPr lang="en-GB"/>
              <a:t>His sayings and acts (i.e. what he said and did) = “Hadith” = conversation</a:t>
            </a:r>
            <a:endParaRPr/>
          </a:p>
          <a:p>
            <a:pPr marL="1371600" lvl="2" indent="-284162" algn="l" rtl="0">
              <a:spcBef>
                <a:spcPts val="0"/>
              </a:spcBef>
              <a:spcAft>
                <a:spcPts val="0"/>
              </a:spcAft>
              <a:buSzPct val="100000"/>
              <a:buChar char="■"/>
            </a:pPr>
            <a:r>
              <a:rPr lang="en-GB"/>
              <a:t>Memorized by closest advocates of Islam</a:t>
            </a:r>
            <a:endParaRPr/>
          </a:p>
        </p:txBody>
      </p:sp>
      <p:pic>
        <p:nvPicPr>
          <p:cNvPr id="174" name="Google Shape;174;p27"/>
          <p:cNvPicPr preferRelativeResize="0"/>
          <p:nvPr/>
        </p:nvPicPr>
        <p:blipFill>
          <a:blip r:embed="rId3">
            <a:alphaModFix/>
          </a:blip>
          <a:stretch>
            <a:fillRect/>
          </a:stretch>
        </p:blipFill>
        <p:spPr>
          <a:xfrm>
            <a:off x="8361325" y="0"/>
            <a:ext cx="782674" cy="67875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Main Beliefs + Books</a:t>
            </a:r>
            <a:endParaRPr/>
          </a:p>
        </p:txBody>
      </p:sp>
      <p:sp>
        <p:nvSpPr>
          <p:cNvPr id="180" name="Google Shape;180;p28"/>
          <p:cNvSpPr txBox="1">
            <a:spLocks noGrp="1"/>
          </p:cNvSpPr>
          <p:nvPr>
            <p:ph type="body" idx="1"/>
          </p:nvPr>
        </p:nvSpPr>
        <p:spPr>
          <a:xfrm>
            <a:off x="311700" y="1152475"/>
            <a:ext cx="8520600" cy="38556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SzPts val="1800"/>
              <a:buChar char="●"/>
            </a:pPr>
            <a:r>
              <a:rPr lang="en-GB"/>
              <a:t>Books (only Quran stayed in its original format)</a:t>
            </a:r>
            <a:endParaRPr/>
          </a:p>
          <a:p>
            <a:pPr marL="914400" lvl="1" indent="-317500" algn="l" rtl="0">
              <a:spcBef>
                <a:spcPts val="0"/>
              </a:spcBef>
              <a:spcAft>
                <a:spcPts val="0"/>
              </a:spcAft>
              <a:buSzPts val="1400"/>
              <a:buChar char="○"/>
            </a:pPr>
            <a:r>
              <a:rPr lang="en-GB"/>
              <a:t>Quran (given to Muhammad - word of God)</a:t>
            </a:r>
            <a:endParaRPr/>
          </a:p>
          <a:p>
            <a:pPr marL="1371600" lvl="2" indent="-317500" algn="l" rtl="0">
              <a:spcBef>
                <a:spcPts val="0"/>
              </a:spcBef>
              <a:spcAft>
                <a:spcPts val="0"/>
              </a:spcAft>
              <a:buSzPts val="1400"/>
              <a:buChar char="■"/>
            </a:pPr>
            <a:r>
              <a:rPr lang="en-GB"/>
              <a:t>Torah (given to Moses)</a:t>
            </a:r>
            <a:endParaRPr/>
          </a:p>
          <a:p>
            <a:pPr marL="1371600" lvl="2" indent="-317500" algn="l" rtl="0">
              <a:spcBef>
                <a:spcPts val="0"/>
              </a:spcBef>
              <a:spcAft>
                <a:spcPts val="0"/>
              </a:spcAft>
              <a:buSzPts val="1400"/>
              <a:buChar char="■"/>
            </a:pPr>
            <a:r>
              <a:rPr lang="en-GB"/>
              <a:t>Gospel (given to Jesus)</a:t>
            </a:r>
            <a:endParaRPr/>
          </a:p>
          <a:p>
            <a:pPr marL="1371600" lvl="2" indent="-317500" algn="l" rtl="0">
              <a:spcBef>
                <a:spcPts val="0"/>
              </a:spcBef>
              <a:spcAft>
                <a:spcPts val="0"/>
              </a:spcAft>
              <a:buSzPts val="1400"/>
              <a:buChar char="■"/>
            </a:pPr>
            <a:r>
              <a:rPr lang="en-GB"/>
              <a:t>Psalms (given to David)</a:t>
            </a:r>
            <a:endParaRPr/>
          </a:p>
          <a:p>
            <a:pPr marL="1371600" lvl="2" indent="-317500" algn="l" rtl="0">
              <a:spcBef>
                <a:spcPts val="0"/>
              </a:spcBef>
              <a:spcAft>
                <a:spcPts val="0"/>
              </a:spcAft>
              <a:buSzPts val="1400"/>
              <a:buChar char="■"/>
            </a:pPr>
            <a:r>
              <a:rPr lang="en-GB"/>
              <a:t>Scrolls (given to Abraham)</a:t>
            </a:r>
            <a:endParaRPr/>
          </a:p>
          <a:p>
            <a:pPr marL="914400" lvl="1" indent="-317500" algn="l" rtl="0">
              <a:spcBef>
                <a:spcPts val="0"/>
              </a:spcBef>
              <a:spcAft>
                <a:spcPts val="0"/>
              </a:spcAft>
              <a:buSzPts val="1400"/>
              <a:buChar char="○"/>
            </a:pPr>
            <a:r>
              <a:rPr lang="en-GB"/>
              <a:t>Sharia (Islamic Law)</a:t>
            </a:r>
            <a:endParaRPr/>
          </a:p>
          <a:p>
            <a:pPr marL="914400" lvl="1" indent="-317500" algn="l" rtl="0">
              <a:spcBef>
                <a:spcPts val="0"/>
              </a:spcBef>
              <a:spcAft>
                <a:spcPts val="0"/>
              </a:spcAft>
              <a:buSzPts val="1400"/>
              <a:buChar char="○"/>
            </a:pPr>
            <a:r>
              <a:rPr lang="en-GB"/>
              <a:t>Hadith (Mohamad’s actions, words, and silent approvals)</a:t>
            </a:r>
            <a:endParaRPr/>
          </a:p>
          <a:p>
            <a:pPr marL="457200" lvl="0" indent="-342900" algn="l" rtl="0">
              <a:spcBef>
                <a:spcPts val="0"/>
              </a:spcBef>
              <a:spcAft>
                <a:spcPts val="0"/>
              </a:spcAft>
              <a:buSzPts val="1800"/>
              <a:buChar char="●"/>
            </a:pPr>
            <a:r>
              <a:rPr lang="en-GB"/>
              <a:t>Beliefs</a:t>
            </a:r>
            <a:endParaRPr/>
          </a:p>
          <a:p>
            <a:pPr marL="914400" lvl="1" indent="-317500" algn="l" rtl="0">
              <a:spcBef>
                <a:spcPts val="0"/>
              </a:spcBef>
              <a:spcAft>
                <a:spcPts val="0"/>
              </a:spcAft>
              <a:buSzPts val="1400"/>
              <a:buChar char="○"/>
            </a:pPr>
            <a:r>
              <a:rPr lang="en-GB"/>
              <a:t>Belief in only One God (no partner with Him)</a:t>
            </a:r>
            <a:endParaRPr/>
          </a:p>
          <a:p>
            <a:pPr marL="914400" lvl="1" indent="-317500" algn="l" rtl="0">
              <a:spcBef>
                <a:spcPts val="0"/>
              </a:spcBef>
              <a:spcAft>
                <a:spcPts val="0"/>
              </a:spcAft>
              <a:buSzPts val="1400"/>
              <a:buChar char="○"/>
            </a:pPr>
            <a:r>
              <a:rPr lang="en-GB"/>
              <a:t>Belief in all the prophets sent by God. </a:t>
            </a:r>
            <a:endParaRPr/>
          </a:p>
          <a:p>
            <a:pPr marL="914400" lvl="1" indent="-317500" algn="l" rtl="0">
              <a:spcBef>
                <a:spcPts val="0"/>
              </a:spcBef>
              <a:spcAft>
                <a:spcPts val="0"/>
              </a:spcAft>
              <a:buSzPts val="1400"/>
              <a:buChar char="○"/>
            </a:pPr>
            <a:r>
              <a:rPr lang="en-GB"/>
              <a:t>Acknowledge that there are angels who carry God’s messages. </a:t>
            </a:r>
            <a:endParaRPr/>
          </a:p>
          <a:p>
            <a:pPr marL="914400" lvl="1" indent="-317500" algn="l" rtl="0">
              <a:spcBef>
                <a:spcPts val="0"/>
              </a:spcBef>
              <a:spcAft>
                <a:spcPts val="0"/>
              </a:spcAft>
              <a:buSzPts val="1400"/>
              <a:buChar char="○"/>
            </a:pPr>
            <a:r>
              <a:rPr lang="en-GB"/>
              <a:t>Accept </a:t>
            </a:r>
            <a:r>
              <a:rPr lang="en-GB" b="1"/>
              <a:t>all </a:t>
            </a:r>
            <a:r>
              <a:rPr lang="en-GB"/>
              <a:t>the books that were given by God. </a:t>
            </a:r>
            <a:endParaRPr/>
          </a:p>
          <a:p>
            <a:pPr marL="914400" lvl="1" indent="-317500" algn="l" rtl="0">
              <a:spcBef>
                <a:spcPts val="0"/>
              </a:spcBef>
              <a:spcAft>
                <a:spcPts val="0"/>
              </a:spcAft>
              <a:buSzPts val="1400"/>
              <a:buChar char="○"/>
            </a:pPr>
            <a:r>
              <a:rPr lang="en-GB"/>
              <a:t>The Last Day of Judgement </a:t>
            </a:r>
            <a:endParaRPr/>
          </a:p>
          <a:p>
            <a:pPr marL="914400" lvl="1" indent="-317500" algn="l" rtl="0">
              <a:spcBef>
                <a:spcPts val="0"/>
              </a:spcBef>
              <a:spcAft>
                <a:spcPts val="0"/>
              </a:spcAft>
              <a:buSzPts val="1400"/>
              <a:buChar char="○"/>
            </a:pPr>
            <a:r>
              <a:rPr lang="en-GB" b="1"/>
              <a:t>That the destiny of everyone is in God’s hand</a:t>
            </a:r>
            <a:endParaRPr b="1"/>
          </a:p>
          <a:p>
            <a:pPr marL="1371600" lvl="2" indent="-317500" algn="l" rtl="0">
              <a:spcBef>
                <a:spcPts val="0"/>
              </a:spcBef>
              <a:spcAft>
                <a:spcPts val="0"/>
              </a:spcAft>
              <a:buSzPts val="1400"/>
              <a:buChar char="■"/>
            </a:pPr>
            <a:r>
              <a:rPr lang="en-GB"/>
              <a:t>Even if you are righteous</a:t>
            </a:r>
            <a:endParaRPr/>
          </a:p>
        </p:txBody>
      </p:sp>
      <p:pic>
        <p:nvPicPr>
          <p:cNvPr id="181" name="Google Shape;181;p28"/>
          <p:cNvPicPr preferRelativeResize="0"/>
          <p:nvPr/>
        </p:nvPicPr>
        <p:blipFill>
          <a:blip r:embed="rId3">
            <a:alphaModFix/>
          </a:blip>
          <a:stretch>
            <a:fillRect/>
          </a:stretch>
        </p:blipFill>
        <p:spPr>
          <a:xfrm>
            <a:off x="8361325" y="0"/>
            <a:ext cx="782674" cy="678752"/>
          </a:xfrm>
          <a:prstGeom prst="rect">
            <a:avLst/>
          </a:prstGeom>
          <a:noFill/>
          <a:ln>
            <a:noFill/>
          </a:ln>
        </p:spPr>
      </p:pic>
      <p:sp>
        <p:nvSpPr>
          <p:cNvPr id="182" name="Google Shape;182;p28"/>
          <p:cNvSpPr/>
          <p:nvPr/>
        </p:nvSpPr>
        <p:spPr>
          <a:xfrm>
            <a:off x="6126325" y="1660825"/>
            <a:ext cx="728700" cy="572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a:t>Hadith</a:t>
            </a:r>
            <a:endParaRPr/>
          </a:p>
        </p:txBody>
      </p:sp>
      <p:sp>
        <p:nvSpPr>
          <p:cNvPr id="183" name="Google Shape;183;p28"/>
          <p:cNvSpPr/>
          <p:nvPr/>
        </p:nvSpPr>
        <p:spPr>
          <a:xfrm>
            <a:off x="6126325" y="2503825"/>
            <a:ext cx="728700" cy="572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a:t>Sharia</a:t>
            </a:r>
            <a:endParaRPr/>
          </a:p>
        </p:txBody>
      </p:sp>
      <p:cxnSp>
        <p:nvCxnSpPr>
          <p:cNvPr id="184" name="Google Shape;184;p28"/>
          <p:cNvCxnSpPr>
            <a:stCxn id="182" idx="2"/>
            <a:endCxn id="183" idx="0"/>
          </p:cNvCxnSpPr>
          <p:nvPr/>
        </p:nvCxnSpPr>
        <p:spPr>
          <a:xfrm>
            <a:off x="6490675" y="2233525"/>
            <a:ext cx="0" cy="270300"/>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Quran + Illustration of Muhammad</a:t>
            </a:r>
            <a:endParaRPr/>
          </a:p>
        </p:txBody>
      </p:sp>
      <p:pic>
        <p:nvPicPr>
          <p:cNvPr id="190" name="Google Shape;190;p29"/>
          <p:cNvPicPr preferRelativeResize="0"/>
          <p:nvPr/>
        </p:nvPicPr>
        <p:blipFill>
          <a:blip r:embed="rId3">
            <a:alphaModFix/>
          </a:blip>
          <a:stretch>
            <a:fillRect/>
          </a:stretch>
        </p:blipFill>
        <p:spPr>
          <a:xfrm>
            <a:off x="8361325" y="0"/>
            <a:ext cx="782674" cy="678752"/>
          </a:xfrm>
          <a:prstGeom prst="rect">
            <a:avLst/>
          </a:prstGeom>
          <a:noFill/>
          <a:ln>
            <a:noFill/>
          </a:ln>
        </p:spPr>
      </p:pic>
      <p:pic>
        <p:nvPicPr>
          <p:cNvPr id="191" name="Google Shape;191;p29"/>
          <p:cNvPicPr preferRelativeResize="0"/>
          <p:nvPr/>
        </p:nvPicPr>
        <p:blipFill>
          <a:blip r:embed="rId4">
            <a:alphaModFix/>
          </a:blip>
          <a:stretch>
            <a:fillRect/>
          </a:stretch>
        </p:blipFill>
        <p:spPr>
          <a:xfrm>
            <a:off x="0" y="2282825"/>
            <a:ext cx="3934551" cy="2860675"/>
          </a:xfrm>
          <a:prstGeom prst="rect">
            <a:avLst/>
          </a:prstGeom>
          <a:noFill/>
          <a:ln>
            <a:noFill/>
          </a:ln>
        </p:spPr>
      </p:pic>
      <p:pic>
        <p:nvPicPr>
          <p:cNvPr id="192" name="Google Shape;192;p29"/>
          <p:cNvPicPr preferRelativeResize="0"/>
          <p:nvPr/>
        </p:nvPicPr>
        <p:blipFill>
          <a:blip r:embed="rId5">
            <a:alphaModFix/>
          </a:blip>
          <a:stretch>
            <a:fillRect/>
          </a:stretch>
        </p:blipFill>
        <p:spPr>
          <a:xfrm>
            <a:off x="6444576" y="1322525"/>
            <a:ext cx="2699422" cy="382097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0"/>
          <p:cNvSpPr txBox="1">
            <a:spLocks noGrp="1"/>
          </p:cNvSpPr>
          <p:nvPr>
            <p:ph type="body" idx="1"/>
          </p:nvPr>
        </p:nvSpPr>
        <p:spPr>
          <a:xfrm>
            <a:off x="297150" y="928550"/>
            <a:ext cx="8549700" cy="4028400"/>
          </a:xfrm>
          <a:prstGeom prst="rect">
            <a:avLst/>
          </a:prstGeom>
        </p:spPr>
        <p:txBody>
          <a:bodyPr spcFirstLastPara="1" wrap="square" lIns="91425" tIns="91425" rIns="91425" bIns="91425" anchor="t" anchorCtr="0">
            <a:normAutofit fontScale="62500" lnSpcReduction="20000"/>
          </a:bodyPr>
          <a:lstStyle/>
          <a:p>
            <a:pPr marL="457200" lvl="0" indent="-300037" algn="l" rtl="0">
              <a:spcBef>
                <a:spcPts val="0"/>
              </a:spcBef>
              <a:spcAft>
                <a:spcPts val="0"/>
              </a:spcAft>
              <a:buSzPct val="128571"/>
              <a:buChar char="●"/>
            </a:pPr>
            <a:r>
              <a:rPr lang="en-GB"/>
              <a:t>A muslim must obey the Quran and the Sharia in all personal, family, social and economic affairs</a:t>
            </a:r>
            <a:endParaRPr sz="1400"/>
          </a:p>
          <a:p>
            <a:pPr marL="457200" lvl="0" indent="-300037" algn="l" rtl="0">
              <a:spcBef>
                <a:spcPts val="0"/>
              </a:spcBef>
              <a:spcAft>
                <a:spcPts val="0"/>
              </a:spcAft>
              <a:buSzPct val="128571"/>
              <a:buChar char="●"/>
            </a:pPr>
            <a:r>
              <a:rPr lang="en-GB"/>
              <a:t>Pillars of Islam (6) (from Hadith)</a:t>
            </a:r>
            <a:endParaRPr sz="1400"/>
          </a:p>
          <a:p>
            <a:pPr marL="914400" lvl="1" indent="-284162" algn="l" rtl="0">
              <a:spcBef>
                <a:spcPts val="0"/>
              </a:spcBef>
              <a:spcAft>
                <a:spcPts val="0"/>
              </a:spcAft>
              <a:buSzPct val="100000"/>
              <a:buAutoNum type="alphaLcPeriod"/>
            </a:pPr>
            <a:r>
              <a:rPr lang="en-GB"/>
              <a:t>Shehadah (Declaration)</a:t>
            </a:r>
            <a:endParaRPr/>
          </a:p>
          <a:p>
            <a:pPr marL="1371600" lvl="2" indent="-284162" algn="l" rtl="0">
              <a:spcBef>
                <a:spcPts val="0"/>
              </a:spcBef>
              <a:spcAft>
                <a:spcPts val="0"/>
              </a:spcAft>
              <a:buSzPct val="100000"/>
              <a:buChar char="■"/>
            </a:pPr>
            <a:r>
              <a:rPr lang="en-GB"/>
              <a:t>Declaring by tongue with full ascent of the heart “There is no god but Allah, and Mohamed is the Messenger of God”</a:t>
            </a:r>
            <a:endParaRPr/>
          </a:p>
          <a:p>
            <a:pPr marL="1371600" lvl="2" indent="-284162" algn="l" rtl="0">
              <a:spcBef>
                <a:spcPts val="0"/>
              </a:spcBef>
              <a:spcAft>
                <a:spcPts val="0"/>
              </a:spcAft>
              <a:buSzPct val="100000"/>
              <a:buChar char="■"/>
            </a:pPr>
            <a:r>
              <a:rPr lang="en-GB"/>
              <a:t>This makes one a true Muslim</a:t>
            </a:r>
            <a:endParaRPr/>
          </a:p>
          <a:p>
            <a:pPr marL="914400" lvl="1" indent="-284162" algn="l" rtl="0">
              <a:spcBef>
                <a:spcPts val="0"/>
              </a:spcBef>
              <a:spcAft>
                <a:spcPts val="0"/>
              </a:spcAft>
              <a:buSzPct val="100000"/>
              <a:buAutoNum type="alphaLcPeriod"/>
            </a:pPr>
            <a:r>
              <a:rPr lang="en-GB"/>
              <a:t>Salat (Prayer)</a:t>
            </a:r>
            <a:endParaRPr/>
          </a:p>
          <a:p>
            <a:pPr marL="1371600" lvl="2" indent="-284162" algn="l" rtl="0">
              <a:spcBef>
                <a:spcPts val="0"/>
              </a:spcBef>
              <a:spcAft>
                <a:spcPts val="0"/>
              </a:spcAft>
              <a:buSzPct val="100000"/>
              <a:buChar char="■"/>
            </a:pPr>
            <a:r>
              <a:rPr lang="en-GB"/>
              <a:t>Prayer 5 times a day</a:t>
            </a:r>
            <a:endParaRPr/>
          </a:p>
          <a:p>
            <a:pPr marL="1371600" lvl="2" indent="-284162" algn="l" rtl="0">
              <a:spcBef>
                <a:spcPts val="0"/>
              </a:spcBef>
              <a:spcAft>
                <a:spcPts val="0"/>
              </a:spcAft>
              <a:buSzPct val="100000"/>
              <a:buChar char="■"/>
            </a:pPr>
            <a:r>
              <a:rPr lang="en-GB"/>
              <a:t>Must face Mecca</a:t>
            </a:r>
            <a:endParaRPr/>
          </a:p>
          <a:p>
            <a:pPr marL="1371600" lvl="2" indent="-284162" algn="l" rtl="0">
              <a:spcBef>
                <a:spcPts val="0"/>
              </a:spcBef>
              <a:spcAft>
                <a:spcPts val="0"/>
              </a:spcAft>
              <a:buSzPct val="100000"/>
              <a:buChar char="■"/>
            </a:pPr>
            <a:r>
              <a:rPr lang="en-GB"/>
              <a:t>Kneel down, forehead to the ground, recite verses from the Quran</a:t>
            </a:r>
            <a:endParaRPr/>
          </a:p>
          <a:p>
            <a:pPr marL="1371600" lvl="2" indent="-284162" algn="l" rtl="0">
              <a:spcBef>
                <a:spcPts val="0"/>
              </a:spcBef>
              <a:spcAft>
                <a:spcPts val="0"/>
              </a:spcAft>
              <a:buSzPct val="100000"/>
              <a:buChar char="■"/>
            </a:pPr>
            <a:r>
              <a:rPr lang="en-GB"/>
              <a:t>Can pray alone, with a family, within a group, or at the mosque</a:t>
            </a:r>
            <a:endParaRPr/>
          </a:p>
          <a:p>
            <a:pPr marL="1371600" lvl="2" indent="-284162" algn="l" rtl="0">
              <a:spcBef>
                <a:spcPts val="0"/>
              </a:spcBef>
              <a:spcAft>
                <a:spcPts val="0"/>
              </a:spcAft>
              <a:buSzPct val="100000"/>
              <a:buChar char="■"/>
            </a:pPr>
            <a:r>
              <a:rPr lang="en-GB"/>
              <a:t>Friday prayer they go to mosque to hear sermon</a:t>
            </a:r>
            <a:endParaRPr/>
          </a:p>
          <a:p>
            <a:pPr marL="914400" lvl="1" indent="-284162" algn="l" rtl="0">
              <a:spcBef>
                <a:spcPts val="0"/>
              </a:spcBef>
              <a:spcAft>
                <a:spcPts val="0"/>
              </a:spcAft>
              <a:buSzPct val="100000"/>
              <a:buAutoNum type="alphaLcPeriod"/>
            </a:pPr>
            <a:r>
              <a:rPr lang="en-GB"/>
              <a:t>Zakat (Alms)</a:t>
            </a:r>
            <a:endParaRPr/>
          </a:p>
          <a:p>
            <a:pPr marL="1371600" lvl="2" indent="-284162" algn="l" rtl="0">
              <a:spcBef>
                <a:spcPts val="0"/>
              </a:spcBef>
              <a:spcAft>
                <a:spcPts val="0"/>
              </a:spcAft>
              <a:buSzPct val="100000"/>
              <a:buChar char="■"/>
            </a:pPr>
            <a:r>
              <a:rPr lang="en-GB"/>
              <a:t>Giving alms to the poor 2.5% of income into fund of “Zakat”</a:t>
            </a:r>
            <a:endParaRPr/>
          </a:p>
          <a:p>
            <a:pPr marL="914400" lvl="1" indent="-284162" algn="l" rtl="0">
              <a:spcBef>
                <a:spcPts val="0"/>
              </a:spcBef>
              <a:spcAft>
                <a:spcPts val="0"/>
              </a:spcAft>
              <a:buSzPct val="100000"/>
              <a:buAutoNum type="alphaLcPeriod"/>
            </a:pPr>
            <a:r>
              <a:rPr lang="en-GB"/>
              <a:t>Sawm (Fast)</a:t>
            </a:r>
            <a:endParaRPr/>
          </a:p>
          <a:p>
            <a:pPr marL="1371600" lvl="2" indent="-284162" algn="l" rtl="0">
              <a:spcBef>
                <a:spcPts val="0"/>
              </a:spcBef>
              <a:spcAft>
                <a:spcPts val="0"/>
              </a:spcAft>
              <a:buSzPct val="100000"/>
              <a:buChar char="■"/>
            </a:pPr>
            <a:r>
              <a:rPr lang="en-GB"/>
              <a:t>Fasting for the month of Ramadan (a month in Islamic calendar).</a:t>
            </a:r>
            <a:endParaRPr/>
          </a:p>
          <a:p>
            <a:pPr marL="1371600" lvl="2" indent="-284162" algn="l" rtl="0">
              <a:spcBef>
                <a:spcPts val="0"/>
              </a:spcBef>
              <a:spcAft>
                <a:spcPts val="0"/>
              </a:spcAft>
              <a:buSzPct val="100000"/>
              <a:buChar char="■"/>
            </a:pPr>
            <a:r>
              <a:rPr lang="en-GB"/>
              <a:t>Fast from sunrise to sunset</a:t>
            </a:r>
            <a:endParaRPr/>
          </a:p>
          <a:p>
            <a:pPr marL="914400" lvl="1" indent="-284162" algn="l" rtl="0">
              <a:spcBef>
                <a:spcPts val="0"/>
              </a:spcBef>
              <a:spcAft>
                <a:spcPts val="0"/>
              </a:spcAft>
              <a:buSzPct val="100000"/>
              <a:buAutoNum type="alphaLcPeriod"/>
            </a:pPr>
            <a:r>
              <a:rPr lang="en-GB"/>
              <a:t>Hajj (Pilgrimage)</a:t>
            </a:r>
            <a:endParaRPr/>
          </a:p>
          <a:p>
            <a:pPr marL="1371600" lvl="2" indent="-284162" algn="l" rtl="0">
              <a:spcBef>
                <a:spcPts val="0"/>
              </a:spcBef>
              <a:spcAft>
                <a:spcPts val="0"/>
              </a:spcAft>
              <a:buSzPct val="100000"/>
              <a:buChar char="■"/>
            </a:pPr>
            <a:r>
              <a:rPr lang="en-GB"/>
              <a:t>Muslims with financial means, must physically go to Mecca for Pilgrimage (Haj) at least once in their lifetime</a:t>
            </a:r>
            <a:endParaRPr/>
          </a:p>
          <a:p>
            <a:pPr marL="914400" lvl="1" indent="-284162" algn="l" rtl="0">
              <a:spcBef>
                <a:spcPts val="0"/>
              </a:spcBef>
              <a:spcAft>
                <a:spcPts val="0"/>
              </a:spcAft>
              <a:buSzPct val="100000"/>
              <a:buAutoNum type="alphaLcPeriod"/>
            </a:pPr>
            <a:r>
              <a:rPr lang="en-GB"/>
              <a:t>Jihad (“Holy War”/striving/struggling)</a:t>
            </a:r>
            <a:endParaRPr/>
          </a:p>
          <a:p>
            <a:pPr marL="1371600" lvl="2" indent="-284162" algn="l" rtl="0">
              <a:spcBef>
                <a:spcPts val="0"/>
              </a:spcBef>
              <a:spcAft>
                <a:spcPts val="0"/>
              </a:spcAft>
              <a:buSzPct val="100000"/>
              <a:buChar char="■"/>
            </a:pPr>
            <a:r>
              <a:rPr lang="en-GB"/>
              <a:t>Controversial because ambiguous</a:t>
            </a:r>
            <a:endParaRPr/>
          </a:p>
          <a:p>
            <a:pPr marL="1371600" lvl="2" indent="-284162" algn="l" rtl="0">
              <a:spcBef>
                <a:spcPts val="0"/>
              </a:spcBef>
              <a:spcAft>
                <a:spcPts val="0"/>
              </a:spcAft>
              <a:buSzPct val="100000"/>
              <a:buChar char="■"/>
            </a:pPr>
            <a:r>
              <a:rPr lang="en-GB"/>
              <a:t>From Arabic wikipedia:</a:t>
            </a:r>
            <a:r>
              <a:rPr lang="en-GB" sz="1050" b="1">
                <a:solidFill>
                  <a:srgbClr val="202122"/>
                </a:solidFill>
                <a:highlight>
                  <a:srgbClr val="FFFFFF"/>
                </a:highlight>
              </a:rPr>
              <a:t>الجهاد</a:t>
            </a:r>
            <a:r>
              <a:rPr lang="en-GB" sz="1050">
                <a:solidFill>
                  <a:srgbClr val="202122"/>
                </a:solidFill>
                <a:highlight>
                  <a:srgbClr val="FFFFFF"/>
                </a:highlight>
              </a:rPr>
              <a:t> أو </a:t>
            </a:r>
            <a:r>
              <a:rPr lang="en-GB" sz="1050" b="1">
                <a:solidFill>
                  <a:srgbClr val="202122"/>
                </a:solidFill>
                <a:highlight>
                  <a:srgbClr val="FFFFFF"/>
                </a:highlight>
              </a:rPr>
              <a:t>الجهاد في سبيل الله</a:t>
            </a:r>
            <a:r>
              <a:rPr lang="en-GB" sz="1050">
                <a:solidFill>
                  <a:srgbClr val="202122"/>
                </a:solidFill>
                <a:highlight>
                  <a:srgbClr val="FFFFFF"/>
                </a:highlight>
              </a:rPr>
              <a:t> هو مصطلح إسلامي يعني جميع الأفعال أو الأقوال التي تتم لنشر </a:t>
            </a:r>
            <a:r>
              <a:rPr lang="en-GB" sz="1050">
                <a:solidFill>
                  <a:srgbClr val="3366CC"/>
                </a:solidFill>
                <a:highlight>
                  <a:srgbClr val="FFFFFF"/>
                </a:highlight>
                <a:uFill>
                  <a:noFill/>
                </a:uFill>
                <a:hlinkClick r:id="rId3">
                  <a:extLst>
                    <a:ext uri="{A12FA001-AC4F-418D-AE19-62706E023703}">
                      <ahyp:hlinkClr xmlns:ahyp="http://schemas.microsoft.com/office/drawing/2018/hyperlinkcolor" val="tx"/>
                    </a:ext>
                  </a:extLst>
                </a:hlinkClick>
              </a:rPr>
              <a:t>الإسلام،</a:t>
            </a:r>
            <a:r>
              <a:rPr lang="en-GB" sz="1050">
                <a:solidFill>
                  <a:srgbClr val="202122"/>
                </a:solidFill>
                <a:highlight>
                  <a:srgbClr val="FFFFFF"/>
                </a:highlight>
              </a:rPr>
              <a:t> أو لصدِّ عدوٍ يستهدف </a:t>
            </a:r>
            <a:r>
              <a:rPr lang="en-GB" sz="1050">
                <a:solidFill>
                  <a:srgbClr val="3366CC"/>
                </a:solidFill>
                <a:highlight>
                  <a:srgbClr val="FFFFFF"/>
                </a:highlight>
                <a:uFill>
                  <a:noFill/>
                </a:uFill>
                <a:hlinkClick r:id="rId4">
                  <a:extLst>
                    <a:ext uri="{A12FA001-AC4F-418D-AE19-62706E023703}">
                      <ahyp:hlinkClr xmlns:ahyp="http://schemas.microsoft.com/office/drawing/2018/hyperlinkcolor" val="tx"/>
                    </a:ext>
                  </a:extLst>
                </a:hlinkClick>
              </a:rPr>
              <a:t>المسلمين،</a:t>
            </a:r>
            <a:r>
              <a:rPr lang="en-GB" sz="1050">
                <a:solidFill>
                  <a:srgbClr val="202122"/>
                </a:solidFill>
                <a:highlight>
                  <a:srgbClr val="FFFFFF"/>
                </a:highlight>
              </a:rPr>
              <a:t> أو لتحرير </a:t>
            </a:r>
            <a:r>
              <a:rPr lang="en-GB" sz="1050">
                <a:solidFill>
                  <a:srgbClr val="3366CC"/>
                </a:solidFill>
                <a:highlight>
                  <a:srgbClr val="FFFFFF"/>
                </a:highlight>
                <a:uFill>
                  <a:noFill/>
                </a:uFill>
                <a:hlinkClick r:id="rId5">
                  <a:extLst>
                    <a:ext uri="{A12FA001-AC4F-418D-AE19-62706E023703}">
                      <ahyp:hlinkClr xmlns:ahyp="http://schemas.microsoft.com/office/drawing/2018/hyperlinkcolor" val="tx"/>
                    </a:ext>
                  </a:extLst>
                </a:hlinkClick>
              </a:rPr>
              <a:t>أرضٍ مسلمة</a:t>
            </a:r>
            <a:r>
              <a:rPr lang="en-GB" sz="1050">
                <a:solidFill>
                  <a:srgbClr val="202122"/>
                </a:solidFill>
                <a:highlight>
                  <a:srgbClr val="FFFFFF"/>
                </a:highlight>
              </a:rPr>
              <a:t>، أو لمساعدة </a:t>
            </a:r>
            <a:r>
              <a:rPr lang="en-GB" sz="1050">
                <a:solidFill>
                  <a:srgbClr val="3366CC"/>
                </a:solidFill>
                <a:highlight>
                  <a:srgbClr val="FFFFFF"/>
                </a:highlight>
                <a:uFill>
                  <a:noFill/>
                </a:uFill>
                <a:hlinkClick r:id="rId4">
                  <a:extLst>
                    <a:ext uri="{A12FA001-AC4F-418D-AE19-62706E023703}">
                      <ahyp:hlinkClr xmlns:ahyp="http://schemas.microsoft.com/office/drawing/2018/hyperlinkcolor" val="tx"/>
                    </a:ext>
                  </a:extLst>
                </a:hlinkClick>
              </a:rPr>
              <a:t>مسلم</a:t>
            </a:r>
            <a:r>
              <a:rPr lang="en-GB" sz="1050">
                <a:solidFill>
                  <a:srgbClr val="202122"/>
                </a:solidFill>
                <a:highlight>
                  <a:srgbClr val="FFFFFF"/>
                </a:highlight>
              </a:rPr>
              <a:t>ٍ ما والمسلمين عامة:</a:t>
            </a:r>
            <a:r>
              <a:rPr lang="en-GB"/>
              <a:t> All actions or sayings that spread the Islam religion, or fight BACK enemies that target muslims, or freeing muslim land, or helping a muslim and muslims in general (My translation)</a:t>
            </a:r>
            <a:endParaRPr/>
          </a:p>
          <a:p>
            <a:pPr marL="457200" lvl="0" indent="-300037" algn="l" rtl="0">
              <a:spcBef>
                <a:spcPts val="0"/>
              </a:spcBef>
              <a:spcAft>
                <a:spcPts val="0"/>
              </a:spcAft>
              <a:buSzPct val="100000"/>
              <a:buChar char="●"/>
            </a:pPr>
            <a:r>
              <a:rPr lang="en-GB"/>
              <a:t>Muslims are not allowed to:</a:t>
            </a:r>
            <a:endParaRPr/>
          </a:p>
          <a:p>
            <a:pPr marL="914400" lvl="1" indent="-284162" algn="l" rtl="0">
              <a:spcBef>
                <a:spcPts val="0"/>
              </a:spcBef>
              <a:spcAft>
                <a:spcPts val="0"/>
              </a:spcAft>
              <a:buSzPct val="100000"/>
              <a:buAutoNum type="alphaLcPeriod"/>
            </a:pPr>
            <a:r>
              <a:rPr lang="en-GB"/>
              <a:t>Eat or touch pork.</a:t>
            </a:r>
            <a:endParaRPr/>
          </a:p>
          <a:p>
            <a:pPr marL="914400" lvl="1" indent="-284162" algn="l" rtl="0">
              <a:spcBef>
                <a:spcPts val="0"/>
              </a:spcBef>
              <a:spcAft>
                <a:spcPts val="0"/>
              </a:spcAft>
              <a:buSzPct val="100000"/>
              <a:buAutoNum type="alphaLcPeriod"/>
            </a:pPr>
            <a:r>
              <a:rPr lang="en-GB"/>
              <a:t>Drink or handle alcoholic drinks.</a:t>
            </a:r>
            <a:endParaRPr/>
          </a:p>
          <a:p>
            <a:pPr marL="914400" lvl="1" indent="-284162" algn="l" rtl="0">
              <a:spcBef>
                <a:spcPts val="0"/>
              </a:spcBef>
              <a:spcAft>
                <a:spcPts val="0"/>
              </a:spcAft>
              <a:buSzPct val="100000"/>
              <a:buAutoNum type="alphaLcPeriod"/>
            </a:pPr>
            <a:r>
              <a:rPr lang="en-GB"/>
              <a:t>Gamble</a:t>
            </a:r>
            <a:endParaRPr/>
          </a:p>
          <a:p>
            <a:pPr marL="914400" lvl="1" indent="-284162" algn="l" rtl="0">
              <a:spcBef>
                <a:spcPts val="0"/>
              </a:spcBef>
              <a:spcAft>
                <a:spcPts val="0"/>
              </a:spcAft>
              <a:buSzPct val="100000"/>
              <a:buAutoNum type="alphaLcPeriod"/>
            </a:pPr>
            <a:r>
              <a:rPr lang="en-GB"/>
              <a:t>Borrow or lend money against usury (interest). However, profit sharing is permissible.</a:t>
            </a:r>
            <a:endParaRPr/>
          </a:p>
          <a:p>
            <a:pPr marL="914400" lvl="1" indent="-284162" algn="l" rtl="0">
              <a:spcBef>
                <a:spcPts val="0"/>
              </a:spcBef>
              <a:spcAft>
                <a:spcPts val="0"/>
              </a:spcAft>
              <a:buSzPct val="100000"/>
              <a:buAutoNum type="alphaLcPeriod"/>
            </a:pPr>
            <a:r>
              <a:rPr lang="en-GB"/>
              <a:t>Keep more than four wives at a time. </a:t>
            </a:r>
            <a:endParaRPr/>
          </a:p>
        </p:txBody>
      </p:sp>
      <p:sp>
        <p:nvSpPr>
          <p:cNvPr id="198" name="Google Shape;198;p30"/>
          <p:cNvSpPr txBox="1">
            <a:spLocks noGrp="1"/>
          </p:cNvSpPr>
          <p:nvPr>
            <p:ph type="title"/>
          </p:nvPr>
        </p:nvSpPr>
        <p:spPr>
          <a:xfrm>
            <a:off x="437400" y="355850"/>
            <a:ext cx="1785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Way of Life</a:t>
            </a:r>
            <a:endParaRPr/>
          </a:p>
        </p:txBody>
      </p:sp>
      <p:pic>
        <p:nvPicPr>
          <p:cNvPr id="199" name="Google Shape;199;p30"/>
          <p:cNvPicPr preferRelativeResize="0"/>
          <p:nvPr/>
        </p:nvPicPr>
        <p:blipFill>
          <a:blip r:embed="rId6">
            <a:alphaModFix/>
          </a:blip>
          <a:stretch>
            <a:fillRect/>
          </a:stretch>
        </p:blipFill>
        <p:spPr>
          <a:xfrm>
            <a:off x="8361325" y="0"/>
            <a:ext cx="782674" cy="67875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1"/>
          <p:cNvSpPr txBox="1">
            <a:spLocks noGrp="1"/>
          </p:cNvSpPr>
          <p:nvPr>
            <p:ph type="title"/>
          </p:nvPr>
        </p:nvSpPr>
        <p:spPr>
          <a:xfrm>
            <a:off x="311700" y="445025"/>
            <a:ext cx="1745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Iftar + Kaaba + Imam</a:t>
            </a:r>
            <a:endParaRPr/>
          </a:p>
        </p:txBody>
      </p:sp>
      <p:pic>
        <p:nvPicPr>
          <p:cNvPr id="205" name="Google Shape;205;p31"/>
          <p:cNvPicPr preferRelativeResize="0"/>
          <p:nvPr/>
        </p:nvPicPr>
        <p:blipFill>
          <a:blip r:embed="rId3">
            <a:alphaModFix/>
          </a:blip>
          <a:stretch>
            <a:fillRect/>
          </a:stretch>
        </p:blipFill>
        <p:spPr>
          <a:xfrm>
            <a:off x="8361325" y="0"/>
            <a:ext cx="782674" cy="678752"/>
          </a:xfrm>
          <a:prstGeom prst="rect">
            <a:avLst/>
          </a:prstGeom>
          <a:noFill/>
          <a:ln>
            <a:noFill/>
          </a:ln>
        </p:spPr>
      </p:pic>
      <p:pic>
        <p:nvPicPr>
          <p:cNvPr id="206" name="Google Shape;206;p31"/>
          <p:cNvPicPr preferRelativeResize="0"/>
          <p:nvPr/>
        </p:nvPicPr>
        <p:blipFill>
          <a:blip r:embed="rId4">
            <a:alphaModFix/>
          </a:blip>
          <a:stretch>
            <a:fillRect/>
          </a:stretch>
        </p:blipFill>
        <p:spPr>
          <a:xfrm>
            <a:off x="0" y="2338625"/>
            <a:ext cx="4986450" cy="2804875"/>
          </a:xfrm>
          <a:prstGeom prst="rect">
            <a:avLst/>
          </a:prstGeom>
          <a:noFill/>
          <a:ln>
            <a:noFill/>
          </a:ln>
        </p:spPr>
      </p:pic>
      <p:pic>
        <p:nvPicPr>
          <p:cNvPr id="207" name="Google Shape;207;p31"/>
          <p:cNvPicPr preferRelativeResize="0"/>
          <p:nvPr/>
        </p:nvPicPr>
        <p:blipFill>
          <a:blip r:embed="rId5">
            <a:alphaModFix/>
          </a:blip>
          <a:stretch>
            <a:fillRect/>
          </a:stretch>
        </p:blipFill>
        <p:spPr>
          <a:xfrm>
            <a:off x="4986450" y="2368153"/>
            <a:ext cx="4157548" cy="2777122"/>
          </a:xfrm>
          <a:prstGeom prst="rect">
            <a:avLst/>
          </a:prstGeom>
          <a:noFill/>
          <a:ln>
            <a:noFill/>
          </a:ln>
        </p:spPr>
      </p:pic>
      <p:pic>
        <p:nvPicPr>
          <p:cNvPr id="208" name="Google Shape;208;p31"/>
          <p:cNvPicPr preferRelativeResize="0"/>
          <p:nvPr/>
        </p:nvPicPr>
        <p:blipFill>
          <a:blip r:embed="rId6">
            <a:alphaModFix/>
          </a:blip>
          <a:stretch>
            <a:fillRect/>
          </a:stretch>
        </p:blipFill>
        <p:spPr>
          <a:xfrm>
            <a:off x="1795087" y="0"/>
            <a:ext cx="3507938" cy="2338625"/>
          </a:xfrm>
          <a:prstGeom prst="rect">
            <a:avLst/>
          </a:prstGeom>
          <a:noFill/>
          <a:ln>
            <a:noFill/>
          </a:ln>
        </p:spPr>
      </p:pic>
      <p:pic>
        <p:nvPicPr>
          <p:cNvPr id="209" name="Google Shape;209;p31"/>
          <p:cNvPicPr preferRelativeResize="0"/>
          <p:nvPr/>
        </p:nvPicPr>
        <p:blipFill>
          <a:blip r:embed="rId7">
            <a:alphaModFix/>
          </a:blip>
          <a:stretch>
            <a:fillRect/>
          </a:stretch>
        </p:blipFill>
        <p:spPr>
          <a:xfrm>
            <a:off x="5303025" y="0"/>
            <a:ext cx="3840975" cy="23386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Why is it important to learn about other religions?</a:t>
            </a:r>
            <a:endParaRPr/>
          </a:p>
        </p:txBody>
      </p:sp>
      <p:sp>
        <p:nvSpPr>
          <p:cNvPr id="65" name="Google Shape;65;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Understand reasoning behind actions of others</a:t>
            </a:r>
            <a:endParaRPr/>
          </a:p>
          <a:p>
            <a:pPr marL="0" lvl="0" indent="0" algn="l" rtl="0">
              <a:spcBef>
                <a:spcPts val="1200"/>
              </a:spcBef>
              <a:spcAft>
                <a:spcPts val="0"/>
              </a:spcAft>
              <a:buNone/>
            </a:pPr>
            <a:r>
              <a:rPr lang="en-GB"/>
              <a:t>Socialize with friends of other faiths without bias (using logic)</a:t>
            </a:r>
            <a:endParaRPr/>
          </a:p>
          <a:p>
            <a:pPr marL="457200" lvl="0" indent="-342900" algn="l" rtl="0">
              <a:spcBef>
                <a:spcPts val="1200"/>
              </a:spcBef>
              <a:spcAft>
                <a:spcPts val="0"/>
              </a:spcAft>
              <a:buSzPts val="1800"/>
              <a:buChar char="●"/>
            </a:pPr>
            <a:r>
              <a:rPr lang="en-GB"/>
              <a:t>Think of these discussions like going to war</a:t>
            </a:r>
            <a:endParaRPr/>
          </a:p>
          <a:p>
            <a:pPr marL="457200" lvl="0" indent="-342900" algn="l" rtl="0">
              <a:spcBef>
                <a:spcPts val="0"/>
              </a:spcBef>
              <a:spcAft>
                <a:spcPts val="0"/>
              </a:spcAft>
              <a:buSzPts val="1800"/>
              <a:buChar char="●"/>
            </a:pPr>
            <a:r>
              <a:rPr lang="en-GB"/>
              <a:t>It’s like going to war with no weapon, no shield, no protective gear</a:t>
            </a:r>
            <a:endParaRPr/>
          </a:p>
          <a:p>
            <a:pPr marL="0" lvl="0" indent="0" algn="l" rtl="0">
              <a:spcBef>
                <a:spcPts val="1200"/>
              </a:spcBef>
              <a:spcAft>
                <a:spcPts val="1200"/>
              </a:spcAft>
              <a:buNone/>
            </a:pPr>
            <a:r>
              <a:rPr lang="en-GB"/>
              <a:t>Allows you to be rooted in your own religion more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2"/>
          <p:cNvSpPr txBox="1">
            <a:spLocks noGrp="1"/>
          </p:cNvSpPr>
          <p:nvPr>
            <p:ph type="title"/>
          </p:nvPr>
        </p:nvSpPr>
        <p:spPr>
          <a:xfrm>
            <a:off x="311700" y="445025"/>
            <a:ext cx="10203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Sects</a:t>
            </a:r>
            <a:endParaRPr/>
          </a:p>
        </p:txBody>
      </p:sp>
      <p:sp>
        <p:nvSpPr>
          <p:cNvPr id="215" name="Google Shape;215;p32"/>
          <p:cNvSpPr txBox="1">
            <a:spLocks noGrp="1"/>
          </p:cNvSpPr>
          <p:nvPr>
            <p:ph type="body" idx="1"/>
          </p:nvPr>
        </p:nvSpPr>
        <p:spPr>
          <a:xfrm>
            <a:off x="311700" y="1152475"/>
            <a:ext cx="4617300" cy="3601200"/>
          </a:xfrm>
          <a:prstGeom prst="rect">
            <a:avLst/>
          </a:prstGeom>
        </p:spPr>
        <p:txBody>
          <a:bodyPr spcFirstLastPara="1" wrap="square" lIns="91425" tIns="91425" rIns="91425" bIns="91425" anchor="t" anchorCtr="0">
            <a:normAutofit fontScale="55000"/>
          </a:bodyPr>
          <a:lstStyle/>
          <a:p>
            <a:pPr marL="457200" lvl="0" indent="-291465" algn="l" rtl="0">
              <a:spcBef>
                <a:spcPts val="0"/>
              </a:spcBef>
              <a:spcAft>
                <a:spcPts val="0"/>
              </a:spcAft>
              <a:buSzPct val="100000"/>
              <a:buChar char="●"/>
            </a:pPr>
            <a:r>
              <a:rPr lang="en-GB"/>
              <a:t>Sunnis</a:t>
            </a:r>
            <a:endParaRPr/>
          </a:p>
          <a:p>
            <a:pPr marL="914400" lvl="1" indent="-277494" algn="l" rtl="0">
              <a:spcBef>
                <a:spcPts val="0"/>
              </a:spcBef>
              <a:spcAft>
                <a:spcPts val="0"/>
              </a:spcAft>
              <a:buSzPct val="100000"/>
              <a:buChar char="○"/>
            </a:pPr>
            <a:r>
              <a:rPr lang="en-GB"/>
              <a:t>Accounts for 85% of muslims</a:t>
            </a:r>
            <a:endParaRPr/>
          </a:p>
          <a:p>
            <a:pPr marL="914400" lvl="1" indent="-277494" algn="l" rtl="0">
              <a:spcBef>
                <a:spcPts val="0"/>
              </a:spcBef>
              <a:spcAft>
                <a:spcPts val="0"/>
              </a:spcAft>
              <a:buSzPct val="100000"/>
              <a:buChar char="○"/>
            </a:pPr>
            <a:r>
              <a:rPr lang="en-GB"/>
              <a:t>Believe in the 4 caliphs (leaders succeeding Mohammad that lead the Ummah)</a:t>
            </a:r>
            <a:endParaRPr/>
          </a:p>
          <a:p>
            <a:pPr marL="1371600" lvl="2" indent="-277494" algn="l" rtl="0">
              <a:spcBef>
                <a:spcPts val="0"/>
              </a:spcBef>
              <a:spcAft>
                <a:spcPts val="0"/>
              </a:spcAft>
              <a:buSzPct val="100000"/>
              <a:buChar char="■"/>
            </a:pPr>
            <a:r>
              <a:rPr lang="en-GB"/>
              <a:t>“Abu Bakr”</a:t>
            </a:r>
            <a:endParaRPr/>
          </a:p>
          <a:p>
            <a:pPr marL="1371600" lvl="2" indent="-277494" algn="l" rtl="0">
              <a:spcBef>
                <a:spcPts val="0"/>
              </a:spcBef>
              <a:spcAft>
                <a:spcPts val="0"/>
              </a:spcAft>
              <a:buSzPct val="100000"/>
              <a:buChar char="■"/>
            </a:pPr>
            <a:r>
              <a:rPr lang="en-GB"/>
              <a:t>“Umar” al Farooq</a:t>
            </a:r>
            <a:endParaRPr/>
          </a:p>
          <a:p>
            <a:pPr marL="1371600" lvl="2" indent="-277494" algn="l" rtl="0">
              <a:spcBef>
                <a:spcPts val="0"/>
              </a:spcBef>
              <a:spcAft>
                <a:spcPts val="0"/>
              </a:spcAft>
              <a:buSzPct val="100000"/>
              <a:buChar char="■"/>
            </a:pPr>
            <a:r>
              <a:rPr lang="en-GB"/>
              <a:t>“Uthman” Gani</a:t>
            </a:r>
            <a:endParaRPr/>
          </a:p>
          <a:p>
            <a:pPr marL="1371600" lvl="2" indent="-277494" algn="l" rtl="0">
              <a:spcBef>
                <a:spcPts val="0"/>
              </a:spcBef>
              <a:spcAft>
                <a:spcPts val="0"/>
              </a:spcAft>
              <a:buSzPct val="100000"/>
              <a:buChar char="■"/>
            </a:pPr>
            <a:r>
              <a:rPr lang="en-GB"/>
              <a:t>“Ali”</a:t>
            </a:r>
            <a:endParaRPr/>
          </a:p>
          <a:p>
            <a:pPr marL="457200" lvl="0" indent="-291465" algn="l" rtl="0">
              <a:spcBef>
                <a:spcPts val="0"/>
              </a:spcBef>
              <a:spcAft>
                <a:spcPts val="0"/>
              </a:spcAft>
              <a:buSzPct val="100000"/>
              <a:buChar char="●"/>
            </a:pPr>
            <a:r>
              <a:rPr lang="en-GB"/>
              <a:t>Shiites (or Shia)</a:t>
            </a:r>
            <a:endParaRPr/>
          </a:p>
          <a:p>
            <a:pPr marL="914400" lvl="1" indent="-277494" algn="l" rtl="0">
              <a:spcBef>
                <a:spcPts val="0"/>
              </a:spcBef>
              <a:spcAft>
                <a:spcPts val="0"/>
              </a:spcAft>
              <a:buSzPct val="100000"/>
              <a:buChar char="○"/>
            </a:pPr>
            <a:r>
              <a:rPr lang="en-GB"/>
              <a:t>Second largest sect of Islam</a:t>
            </a:r>
            <a:endParaRPr/>
          </a:p>
          <a:p>
            <a:pPr marL="914400" lvl="1" indent="-277494" algn="l" rtl="0">
              <a:spcBef>
                <a:spcPts val="0"/>
              </a:spcBef>
              <a:spcAft>
                <a:spcPts val="0"/>
              </a:spcAft>
              <a:buSzPct val="100000"/>
              <a:buChar char="○"/>
            </a:pPr>
            <a:r>
              <a:rPr lang="en-GB"/>
              <a:t>A Shiite believes that Mohammed's son-in-law, Ali, was his legitimate successor as political and religious leader (by blood)</a:t>
            </a:r>
            <a:endParaRPr/>
          </a:p>
          <a:p>
            <a:pPr marL="914400" lvl="1" indent="-277494" algn="l" rtl="0">
              <a:spcBef>
                <a:spcPts val="0"/>
              </a:spcBef>
              <a:spcAft>
                <a:spcPts val="0"/>
              </a:spcAft>
              <a:buSzPct val="100000"/>
              <a:buChar char="○"/>
            </a:pPr>
            <a:r>
              <a:rPr lang="en-GB"/>
              <a:t>Shiites consider Ali and the leaders who came after him as imams. Most believe in a line of 12 imams, the last of whom, a boy, is believed to have vanished in the ninth century in Iraq after his father was murdered. Shiites known as Twelvers anticipate his return as the Mahdi, or Messiah.</a:t>
            </a:r>
            <a:endParaRPr/>
          </a:p>
          <a:p>
            <a:pPr marL="457200" lvl="0" indent="-291465" algn="l" rtl="0">
              <a:spcBef>
                <a:spcPts val="0"/>
              </a:spcBef>
              <a:spcAft>
                <a:spcPts val="0"/>
              </a:spcAft>
              <a:buSzPct val="100000"/>
              <a:buChar char="●"/>
            </a:pPr>
            <a:r>
              <a:rPr lang="en-GB"/>
              <a:t>Sufis</a:t>
            </a:r>
            <a:endParaRPr/>
          </a:p>
          <a:p>
            <a:pPr marL="914400" lvl="1" indent="-277494" algn="l" rtl="0">
              <a:spcBef>
                <a:spcPts val="0"/>
              </a:spcBef>
              <a:spcAft>
                <a:spcPts val="0"/>
              </a:spcAft>
              <a:buSzPct val="100000"/>
              <a:buChar char="○"/>
            </a:pPr>
            <a:r>
              <a:rPr lang="en-GB"/>
              <a:t>Sufism may be best described as Islamic mysticism or asceticism, which through belief and practice helps Muslims attain nearness to Allah by way of direct personal experience of God.</a:t>
            </a:r>
            <a:endParaRPr/>
          </a:p>
          <a:p>
            <a:pPr marL="457200" lvl="0" indent="-291465" algn="l" rtl="0">
              <a:spcBef>
                <a:spcPts val="0"/>
              </a:spcBef>
              <a:spcAft>
                <a:spcPts val="0"/>
              </a:spcAft>
              <a:buSzPct val="100000"/>
              <a:buChar char="●"/>
            </a:pPr>
            <a:r>
              <a:rPr lang="en-GB"/>
              <a:t>Muslim Brotherhood</a:t>
            </a:r>
            <a:endParaRPr/>
          </a:p>
          <a:p>
            <a:pPr marL="914400" lvl="1" indent="-277494" algn="l" rtl="0">
              <a:spcBef>
                <a:spcPts val="0"/>
              </a:spcBef>
              <a:spcAft>
                <a:spcPts val="0"/>
              </a:spcAft>
              <a:buSzPct val="100000"/>
              <a:buChar char="○"/>
            </a:pPr>
            <a:r>
              <a:rPr lang="en-GB"/>
              <a:t>Located in Saudi Arabia but are increasing in numbers (example in Egypt)</a:t>
            </a:r>
            <a:endParaRPr/>
          </a:p>
          <a:p>
            <a:pPr marL="457200" lvl="0" indent="-291465" algn="l" rtl="0">
              <a:spcBef>
                <a:spcPts val="0"/>
              </a:spcBef>
              <a:spcAft>
                <a:spcPts val="0"/>
              </a:spcAft>
              <a:buSzPct val="100000"/>
              <a:buChar char="●"/>
            </a:pPr>
            <a:r>
              <a:rPr lang="en-GB"/>
              <a:t>Ismailis</a:t>
            </a:r>
            <a:endParaRPr/>
          </a:p>
          <a:p>
            <a:pPr marL="914400" lvl="1" indent="-277494" algn="l" rtl="0">
              <a:spcBef>
                <a:spcPts val="0"/>
              </a:spcBef>
              <a:spcAft>
                <a:spcPts val="0"/>
              </a:spcAft>
              <a:buSzPct val="100000"/>
              <a:buChar char="○"/>
            </a:pPr>
            <a:r>
              <a:rPr lang="en-GB"/>
              <a:t>Extremist Shiites (located in Asia and North Africa)</a:t>
            </a:r>
            <a:endParaRPr/>
          </a:p>
        </p:txBody>
      </p:sp>
      <p:sp>
        <p:nvSpPr>
          <p:cNvPr id="216" name="Google Shape;216;p32"/>
          <p:cNvSpPr txBox="1">
            <a:spLocks noGrp="1"/>
          </p:cNvSpPr>
          <p:nvPr>
            <p:ph type="title"/>
          </p:nvPr>
        </p:nvSpPr>
        <p:spPr>
          <a:xfrm>
            <a:off x="5414400" y="579775"/>
            <a:ext cx="30900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Place of Worship</a:t>
            </a:r>
            <a:endParaRPr/>
          </a:p>
        </p:txBody>
      </p:sp>
      <p:sp>
        <p:nvSpPr>
          <p:cNvPr id="217" name="Google Shape;217;p32"/>
          <p:cNvSpPr txBox="1">
            <a:spLocks noGrp="1"/>
          </p:cNvSpPr>
          <p:nvPr>
            <p:ph type="body" idx="1"/>
          </p:nvPr>
        </p:nvSpPr>
        <p:spPr>
          <a:xfrm>
            <a:off x="5292900" y="1152475"/>
            <a:ext cx="3684300" cy="491400"/>
          </a:xfrm>
          <a:prstGeom prst="rect">
            <a:avLst/>
          </a:prstGeom>
        </p:spPr>
        <p:txBody>
          <a:bodyPr spcFirstLastPara="1" wrap="square" lIns="91425" tIns="91425" rIns="91425" bIns="91425" anchor="t" anchorCtr="0">
            <a:normAutofit fontScale="55000"/>
          </a:bodyPr>
          <a:lstStyle/>
          <a:p>
            <a:pPr marL="457200" lvl="0" indent="-291465" algn="l" rtl="0">
              <a:spcBef>
                <a:spcPts val="0"/>
              </a:spcBef>
              <a:spcAft>
                <a:spcPts val="0"/>
              </a:spcAft>
              <a:buSzPct val="100000"/>
              <a:buChar char="●"/>
            </a:pPr>
            <a:r>
              <a:rPr lang="en-GB"/>
              <a:t>Mosque</a:t>
            </a:r>
            <a:endParaRPr/>
          </a:p>
          <a:p>
            <a:pPr marL="914400" lvl="1" indent="-277494" algn="l" rtl="0">
              <a:spcBef>
                <a:spcPts val="0"/>
              </a:spcBef>
              <a:spcAft>
                <a:spcPts val="0"/>
              </a:spcAft>
              <a:buSzPct val="100000"/>
              <a:buChar char="○"/>
            </a:pPr>
            <a:r>
              <a:rPr lang="en-GB"/>
              <a:t>Imam leads prayer at mosque and gives the Friday sermon</a:t>
            </a:r>
            <a:endParaRPr/>
          </a:p>
        </p:txBody>
      </p:sp>
      <p:pic>
        <p:nvPicPr>
          <p:cNvPr id="218" name="Google Shape;218;p32"/>
          <p:cNvPicPr preferRelativeResize="0"/>
          <p:nvPr/>
        </p:nvPicPr>
        <p:blipFill>
          <a:blip r:embed="rId3">
            <a:alphaModFix/>
          </a:blip>
          <a:stretch>
            <a:fillRect/>
          </a:stretch>
        </p:blipFill>
        <p:spPr>
          <a:xfrm>
            <a:off x="8361325" y="0"/>
            <a:ext cx="782674" cy="678752"/>
          </a:xfrm>
          <a:prstGeom prst="rect">
            <a:avLst/>
          </a:prstGeom>
          <a:noFill/>
          <a:ln>
            <a:noFill/>
          </a:ln>
        </p:spPr>
      </p:pic>
      <p:sp>
        <p:nvSpPr>
          <p:cNvPr id="219" name="Google Shape;219;p32"/>
          <p:cNvSpPr txBox="1">
            <a:spLocks noGrp="1"/>
          </p:cNvSpPr>
          <p:nvPr>
            <p:ph type="title"/>
          </p:nvPr>
        </p:nvSpPr>
        <p:spPr>
          <a:xfrm>
            <a:off x="5414400" y="1698300"/>
            <a:ext cx="1993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Celebrations</a:t>
            </a:r>
            <a:endParaRPr/>
          </a:p>
        </p:txBody>
      </p:sp>
      <p:sp>
        <p:nvSpPr>
          <p:cNvPr id="220" name="Google Shape;220;p32"/>
          <p:cNvSpPr txBox="1">
            <a:spLocks noGrp="1"/>
          </p:cNvSpPr>
          <p:nvPr>
            <p:ph type="body" idx="1"/>
          </p:nvPr>
        </p:nvSpPr>
        <p:spPr>
          <a:xfrm>
            <a:off x="5414400" y="2271000"/>
            <a:ext cx="3651600" cy="1474500"/>
          </a:xfrm>
          <a:prstGeom prst="rect">
            <a:avLst/>
          </a:prstGeom>
        </p:spPr>
        <p:txBody>
          <a:bodyPr spcFirstLastPara="1" wrap="square" lIns="91425" tIns="91425" rIns="91425" bIns="91425" anchor="t" anchorCtr="0">
            <a:normAutofit fontScale="40000" lnSpcReduction="10000"/>
          </a:bodyPr>
          <a:lstStyle/>
          <a:p>
            <a:pPr marL="457200" lvl="0" indent="-274320" algn="l" rtl="0">
              <a:spcBef>
                <a:spcPts val="0"/>
              </a:spcBef>
              <a:spcAft>
                <a:spcPts val="0"/>
              </a:spcAft>
              <a:buSzPct val="100000"/>
              <a:buChar char="●"/>
            </a:pPr>
            <a:r>
              <a:rPr lang="en-GB"/>
              <a:t>Eid-al-fitr</a:t>
            </a:r>
            <a:endParaRPr/>
          </a:p>
          <a:p>
            <a:pPr marL="914400" lvl="1" indent="-264160" algn="l" rtl="0">
              <a:spcBef>
                <a:spcPts val="0"/>
              </a:spcBef>
              <a:spcAft>
                <a:spcPts val="0"/>
              </a:spcAft>
              <a:buSzPct val="100000"/>
              <a:buChar char="○"/>
            </a:pPr>
            <a:r>
              <a:rPr lang="en-GB"/>
              <a:t>After fasting for 30 days of Ramadan</a:t>
            </a:r>
            <a:endParaRPr/>
          </a:p>
          <a:p>
            <a:pPr marL="914400" lvl="1" indent="-264160" algn="l" rtl="0">
              <a:spcBef>
                <a:spcPts val="0"/>
              </a:spcBef>
              <a:spcAft>
                <a:spcPts val="0"/>
              </a:spcAft>
              <a:buSzPct val="100000"/>
              <a:buChar char="○"/>
            </a:pPr>
            <a:r>
              <a:rPr lang="en-GB"/>
              <a:t>Eid al-Fitr is celebrated at the end of Ramadan (a month of fasting during daylight hours), and Muslims may perform acts of zakat (charity) on the occasion, which begins after the new moon is sighted for the beginning of the month of Shawwal.</a:t>
            </a:r>
            <a:endParaRPr/>
          </a:p>
          <a:p>
            <a:pPr marL="457200" lvl="0" indent="-274320" algn="l" rtl="0">
              <a:spcBef>
                <a:spcPts val="0"/>
              </a:spcBef>
              <a:spcAft>
                <a:spcPts val="0"/>
              </a:spcAft>
              <a:buSzPct val="100000"/>
              <a:buChar char="●"/>
            </a:pPr>
            <a:r>
              <a:rPr lang="en-GB"/>
              <a:t>Eid-al-adha</a:t>
            </a:r>
            <a:endParaRPr/>
          </a:p>
          <a:p>
            <a:pPr marL="914400" lvl="1" indent="-264160" algn="l" rtl="0">
              <a:spcBef>
                <a:spcPts val="0"/>
              </a:spcBef>
              <a:spcAft>
                <a:spcPts val="0"/>
              </a:spcAft>
              <a:buSzPct val="100000"/>
              <a:buChar char="○"/>
            </a:pPr>
            <a:r>
              <a:rPr lang="en-GB"/>
              <a:t>Eid al-Adha is celebrated on the tenth day of Dhu al-Hijjah, when the Hajj pilgrimage takes place and lasts for four days. </a:t>
            </a:r>
            <a:endParaRPr/>
          </a:p>
          <a:p>
            <a:pPr marL="914400" lvl="1" indent="-264160" algn="l" rtl="0">
              <a:spcBef>
                <a:spcPts val="0"/>
              </a:spcBef>
              <a:spcAft>
                <a:spcPts val="0"/>
              </a:spcAft>
              <a:buSzPct val="100000"/>
              <a:buChar char="○"/>
            </a:pPr>
            <a:r>
              <a:rPr lang="en-GB"/>
              <a:t>Muslims may perform an act of zakat and friendship by slaughtering a sheep and distributing the meat to family, friends, and to the poor. Muslims are also encouraged to be especially friendly and reach out to one another during this period.</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Mosque</a:t>
            </a:r>
            <a:endParaRPr/>
          </a:p>
        </p:txBody>
      </p:sp>
      <p:pic>
        <p:nvPicPr>
          <p:cNvPr id="226" name="Google Shape;226;p33"/>
          <p:cNvPicPr preferRelativeResize="0"/>
          <p:nvPr/>
        </p:nvPicPr>
        <p:blipFill>
          <a:blip r:embed="rId3">
            <a:alphaModFix/>
          </a:blip>
          <a:stretch>
            <a:fillRect/>
          </a:stretch>
        </p:blipFill>
        <p:spPr>
          <a:xfrm>
            <a:off x="8361325" y="0"/>
            <a:ext cx="782674" cy="678752"/>
          </a:xfrm>
          <a:prstGeom prst="rect">
            <a:avLst/>
          </a:prstGeom>
          <a:noFill/>
          <a:ln>
            <a:noFill/>
          </a:ln>
        </p:spPr>
      </p:pic>
      <p:pic>
        <p:nvPicPr>
          <p:cNvPr id="227" name="Google Shape;227;p33"/>
          <p:cNvPicPr preferRelativeResize="0"/>
          <p:nvPr/>
        </p:nvPicPr>
        <p:blipFill>
          <a:blip r:embed="rId4">
            <a:alphaModFix/>
          </a:blip>
          <a:stretch>
            <a:fillRect/>
          </a:stretch>
        </p:blipFill>
        <p:spPr>
          <a:xfrm>
            <a:off x="0" y="2448663"/>
            <a:ext cx="4084001" cy="2722675"/>
          </a:xfrm>
          <a:prstGeom prst="rect">
            <a:avLst/>
          </a:prstGeom>
          <a:noFill/>
          <a:ln>
            <a:noFill/>
          </a:ln>
        </p:spPr>
      </p:pic>
      <p:pic>
        <p:nvPicPr>
          <p:cNvPr id="228" name="Google Shape;228;p33"/>
          <p:cNvPicPr preferRelativeResize="0"/>
          <p:nvPr/>
        </p:nvPicPr>
        <p:blipFill>
          <a:blip r:embed="rId5">
            <a:alphaModFix/>
          </a:blip>
          <a:stretch>
            <a:fillRect/>
          </a:stretch>
        </p:blipFill>
        <p:spPr>
          <a:xfrm>
            <a:off x="5429250" y="2476500"/>
            <a:ext cx="3714750" cy="2667000"/>
          </a:xfrm>
          <a:prstGeom prst="rect">
            <a:avLst/>
          </a:prstGeom>
          <a:noFill/>
          <a:ln>
            <a:noFill/>
          </a:ln>
        </p:spPr>
      </p:pic>
      <p:pic>
        <p:nvPicPr>
          <p:cNvPr id="229" name="Google Shape;229;p33"/>
          <p:cNvPicPr preferRelativeResize="0"/>
          <p:nvPr/>
        </p:nvPicPr>
        <p:blipFill>
          <a:blip r:embed="rId6">
            <a:alphaModFix/>
          </a:blip>
          <a:stretch>
            <a:fillRect/>
          </a:stretch>
        </p:blipFill>
        <p:spPr>
          <a:xfrm>
            <a:off x="4791269" y="0"/>
            <a:ext cx="4352730" cy="24486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4"/>
          <p:cNvSpPr txBox="1">
            <a:spLocks noGrp="1"/>
          </p:cNvSpPr>
          <p:nvPr>
            <p:ph type="title"/>
          </p:nvPr>
        </p:nvSpPr>
        <p:spPr>
          <a:xfrm>
            <a:off x="311700" y="2252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Islam’s View on Christianity</a:t>
            </a:r>
            <a:endParaRPr/>
          </a:p>
        </p:txBody>
      </p:sp>
      <p:sp>
        <p:nvSpPr>
          <p:cNvPr id="235" name="Google Shape;235;p34"/>
          <p:cNvSpPr txBox="1">
            <a:spLocks noGrp="1"/>
          </p:cNvSpPr>
          <p:nvPr>
            <p:ph type="body" idx="1"/>
          </p:nvPr>
        </p:nvSpPr>
        <p:spPr>
          <a:xfrm>
            <a:off x="311700" y="863550"/>
            <a:ext cx="8520600" cy="3416400"/>
          </a:xfrm>
          <a:prstGeom prst="rect">
            <a:avLst/>
          </a:prstGeom>
        </p:spPr>
        <p:txBody>
          <a:bodyPr spcFirstLastPara="1" wrap="square" lIns="91425" tIns="91425" rIns="91425" bIns="91425" anchor="t" anchorCtr="0">
            <a:normAutofit fontScale="32500" lnSpcReduction="10000"/>
          </a:bodyPr>
          <a:lstStyle/>
          <a:p>
            <a:pPr marL="0" lvl="0" indent="0" algn="l" rtl="0">
              <a:spcBef>
                <a:spcPts val="0"/>
              </a:spcBef>
              <a:spcAft>
                <a:spcPts val="0"/>
              </a:spcAft>
              <a:buNone/>
            </a:pPr>
            <a:r>
              <a:rPr lang="en-GB"/>
              <a:t>Do believe that Jesus is not God but is:</a:t>
            </a:r>
            <a:endParaRPr/>
          </a:p>
          <a:p>
            <a:pPr marL="457200" lvl="0" indent="-265747" algn="l" rtl="0">
              <a:spcBef>
                <a:spcPts val="1200"/>
              </a:spcBef>
              <a:spcAft>
                <a:spcPts val="0"/>
              </a:spcAft>
              <a:buSzPct val="100000"/>
              <a:buChar char="●"/>
            </a:pPr>
            <a:r>
              <a:rPr lang="en-GB"/>
              <a:t>Prophet</a:t>
            </a:r>
            <a:endParaRPr/>
          </a:p>
          <a:p>
            <a:pPr marL="457200" lvl="0" indent="-265747" algn="l" rtl="0">
              <a:spcBef>
                <a:spcPts val="0"/>
              </a:spcBef>
              <a:spcAft>
                <a:spcPts val="0"/>
              </a:spcAft>
              <a:buSzPct val="100000"/>
              <a:buChar char="●"/>
            </a:pPr>
            <a:r>
              <a:rPr lang="en-GB"/>
              <a:t>Messenger of God</a:t>
            </a:r>
            <a:endParaRPr/>
          </a:p>
          <a:p>
            <a:pPr marL="457200" lvl="0" indent="-265747" algn="l" rtl="0">
              <a:spcBef>
                <a:spcPts val="0"/>
              </a:spcBef>
              <a:spcAft>
                <a:spcPts val="0"/>
              </a:spcAft>
              <a:buSzPct val="100000"/>
              <a:buChar char="●"/>
            </a:pPr>
            <a:r>
              <a:rPr lang="en-GB"/>
              <a:t>Messiah</a:t>
            </a:r>
            <a:endParaRPr/>
          </a:p>
          <a:p>
            <a:pPr marL="457200" lvl="0" indent="-265747" algn="l" rtl="0">
              <a:spcBef>
                <a:spcPts val="0"/>
              </a:spcBef>
              <a:spcAft>
                <a:spcPts val="0"/>
              </a:spcAft>
              <a:buSzPct val="100000"/>
              <a:buChar char="●"/>
            </a:pPr>
            <a:r>
              <a:rPr lang="en-GB"/>
              <a:t>Was not crucified</a:t>
            </a:r>
            <a:endParaRPr/>
          </a:p>
          <a:p>
            <a:pPr marL="457200" lvl="0" indent="-265747" algn="l" rtl="0">
              <a:spcBef>
                <a:spcPts val="0"/>
              </a:spcBef>
              <a:spcAft>
                <a:spcPts val="0"/>
              </a:spcAft>
              <a:buSzPct val="100000"/>
              <a:buChar char="●"/>
            </a:pPr>
            <a:r>
              <a:rPr lang="en-GB"/>
              <a:t>Will judge people on Judgement day (along with God)</a:t>
            </a:r>
            <a:endParaRPr/>
          </a:p>
          <a:p>
            <a:pPr marL="457200" lvl="0" indent="-265747" algn="l" rtl="0">
              <a:spcBef>
                <a:spcPts val="0"/>
              </a:spcBef>
              <a:spcAft>
                <a:spcPts val="0"/>
              </a:spcAft>
              <a:buSzPct val="100000"/>
              <a:buChar char="●"/>
            </a:pPr>
            <a:r>
              <a:rPr lang="en-GB"/>
              <a:t>Was born of the virgin Mary</a:t>
            </a:r>
            <a:endParaRPr/>
          </a:p>
          <a:p>
            <a:pPr marL="0" lvl="0" indent="0" algn="l" rtl="0">
              <a:spcBef>
                <a:spcPts val="1200"/>
              </a:spcBef>
              <a:spcAft>
                <a:spcPts val="0"/>
              </a:spcAft>
              <a:buNone/>
            </a:pPr>
            <a:r>
              <a:rPr lang="en-GB"/>
              <a:t>Do believe the Christians are pagans because they believe in a “Triune” God</a:t>
            </a:r>
            <a:endParaRPr/>
          </a:p>
          <a:p>
            <a:pPr marL="457200" lvl="0" indent="-265747" algn="l" rtl="0">
              <a:spcBef>
                <a:spcPts val="1200"/>
              </a:spcBef>
              <a:spcAft>
                <a:spcPts val="0"/>
              </a:spcAft>
              <a:buSzPct val="100000"/>
              <a:buChar char="●"/>
            </a:pPr>
            <a:r>
              <a:rPr lang="en-GB"/>
              <a:t>Al Maidah 72 (“Those who say, “Allah is the Messiah, son of Mary,” have certainly fallen into disbelief.”)</a:t>
            </a:r>
            <a:endParaRPr/>
          </a:p>
          <a:p>
            <a:pPr marL="457200" lvl="0" indent="-265747" algn="l" rtl="0">
              <a:spcBef>
                <a:spcPts val="0"/>
              </a:spcBef>
              <a:spcAft>
                <a:spcPts val="0"/>
              </a:spcAft>
              <a:buSzPct val="100000"/>
              <a:buChar char="●"/>
            </a:pPr>
            <a:r>
              <a:rPr lang="en-GB"/>
              <a:t>Al Maidah 73 (“Those who say, “Allah is one in a Trinity,” have certainly fallen into disbelief. There is only One God. If they do not stop saying this, those who disbelieve among them will be afflicted with a painful punishment.”)</a:t>
            </a:r>
            <a:endParaRPr/>
          </a:p>
          <a:p>
            <a:pPr marL="0" lvl="0" indent="0" algn="l" rtl="0">
              <a:spcBef>
                <a:spcPts val="1200"/>
              </a:spcBef>
              <a:spcAft>
                <a:spcPts val="0"/>
              </a:spcAft>
              <a:buNone/>
            </a:pPr>
            <a:r>
              <a:rPr lang="en-GB"/>
              <a:t>Do believe that pagans should be slaughtered </a:t>
            </a:r>
            <a:endParaRPr/>
          </a:p>
          <a:p>
            <a:pPr marL="457200" lvl="0" indent="-265747" algn="l" rtl="0">
              <a:spcBef>
                <a:spcPts val="1200"/>
              </a:spcBef>
              <a:spcAft>
                <a:spcPts val="0"/>
              </a:spcAft>
              <a:buSzPct val="100000"/>
              <a:buChar char="●"/>
            </a:pPr>
            <a:r>
              <a:rPr lang="en-GB"/>
              <a:t>Sword Verse: Al Tawbah 5 ("But when the forbidden months are past, then fight and slay the Pagans wherever ye find them, and seize them, beleaguer them, and lie in wait for them in every stratagem (of war); but if they repent, and establish regular prayers and practise regular charity, then open the way for them: for Allah is Oft-forgiving, Most Merciful.")</a:t>
            </a:r>
            <a:endParaRPr/>
          </a:p>
          <a:p>
            <a:pPr marL="0" lvl="0" indent="0" algn="l" rtl="0">
              <a:spcBef>
                <a:spcPts val="1200"/>
              </a:spcBef>
              <a:spcAft>
                <a:spcPts val="0"/>
              </a:spcAft>
              <a:buNone/>
            </a:pPr>
            <a:r>
              <a:rPr lang="en-GB"/>
              <a:t>Do believe that the Bible has changed over time and translations therefore, not as holy as the Quran</a:t>
            </a:r>
            <a:endParaRPr/>
          </a:p>
          <a:p>
            <a:pPr marL="457200" lvl="0" indent="-265747" algn="l" rtl="0">
              <a:spcBef>
                <a:spcPts val="1200"/>
              </a:spcBef>
              <a:spcAft>
                <a:spcPts val="0"/>
              </a:spcAft>
              <a:buSzPct val="100000"/>
              <a:buChar char="●"/>
            </a:pPr>
            <a:r>
              <a:rPr lang="en-GB"/>
              <a:t>What about all old manuscripts? </a:t>
            </a:r>
            <a:r>
              <a:rPr lang="en-GB" u="sng">
                <a:solidFill>
                  <a:schemeClr val="hlink"/>
                </a:solidFill>
                <a:hlinkClick r:id="rId3"/>
              </a:rPr>
              <a:t>https://en.wikipedia.org/wiki/Biblical_manuscript</a:t>
            </a: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pic>
        <p:nvPicPr>
          <p:cNvPr id="236" name="Google Shape;236;p34"/>
          <p:cNvPicPr preferRelativeResize="0"/>
          <p:nvPr/>
        </p:nvPicPr>
        <p:blipFill>
          <a:blip r:embed="rId4">
            <a:alphaModFix/>
          </a:blip>
          <a:stretch>
            <a:fillRect/>
          </a:stretch>
        </p:blipFill>
        <p:spPr>
          <a:xfrm>
            <a:off x="8361325" y="-12"/>
            <a:ext cx="782674" cy="678752"/>
          </a:xfrm>
          <a:prstGeom prst="rect">
            <a:avLst/>
          </a:prstGeom>
          <a:noFill/>
          <a:ln>
            <a:noFill/>
          </a:ln>
        </p:spPr>
      </p:pic>
      <p:pic>
        <p:nvPicPr>
          <p:cNvPr id="237" name="Google Shape;237;p34"/>
          <p:cNvPicPr preferRelativeResize="0"/>
          <p:nvPr/>
        </p:nvPicPr>
        <p:blipFill>
          <a:blip r:embed="rId5">
            <a:alphaModFix/>
          </a:blip>
          <a:stretch>
            <a:fillRect/>
          </a:stretch>
        </p:blipFill>
        <p:spPr>
          <a:xfrm>
            <a:off x="0" y="3492760"/>
            <a:ext cx="9144002" cy="1650729"/>
          </a:xfrm>
          <a:prstGeom prst="rect">
            <a:avLst/>
          </a:prstGeom>
          <a:noFill/>
          <a:ln>
            <a:noFill/>
          </a:ln>
        </p:spPr>
      </p:pic>
      <p:sp>
        <p:nvSpPr>
          <p:cNvPr id="238" name="Google Shape;238;p34"/>
          <p:cNvSpPr txBox="1"/>
          <p:nvPr/>
        </p:nvSpPr>
        <p:spPr>
          <a:xfrm>
            <a:off x="6044725" y="2923425"/>
            <a:ext cx="30114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u="sng">
                <a:solidFill>
                  <a:schemeClr val="hlink"/>
                </a:solidFill>
                <a:hlinkClick r:id="rId6"/>
              </a:rPr>
              <a:t>https://en.wikipedia.org/wiki/Islam_and_violence#Pacifism_in_Islam</a:t>
            </a:r>
            <a:endParaRPr/>
          </a:p>
          <a:p>
            <a:pPr marL="0" lvl="0" indent="0" algn="l" rtl="0">
              <a:spcBef>
                <a:spcPts val="0"/>
              </a:spcBef>
              <a:spcAft>
                <a:spcPts val="0"/>
              </a:spcAft>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35"/>
          <p:cNvSpPr txBox="1">
            <a:spLocks noGrp="1"/>
          </p:cNvSpPr>
          <p:nvPr>
            <p:ph type="ctrTitle" idx="4294967295"/>
          </p:nvPr>
        </p:nvSpPr>
        <p:spPr>
          <a:xfrm>
            <a:off x="3283950" y="2144700"/>
            <a:ext cx="2576100" cy="85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GB" sz="4020"/>
              <a:t>Hinduism</a:t>
            </a:r>
            <a:endParaRPr sz="402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History + Origins</a:t>
            </a:r>
            <a:endParaRPr/>
          </a:p>
        </p:txBody>
      </p:sp>
      <p:sp>
        <p:nvSpPr>
          <p:cNvPr id="249" name="Google Shape;249;p36"/>
          <p:cNvSpPr txBox="1">
            <a:spLocks noGrp="1"/>
          </p:cNvSpPr>
          <p:nvPr>
            <p:ph type="body" idx="1"/>
          </p:nvPr>
        </p:nvSpPr>
        <p:spPr>
          <a:xfrm>
            <a:off x="311700" y="1152475"/>
            <a:ext cx="8520600" cy="37467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SzPts val="1800"/>
              <a:buChar char="●"/>
            </a:pPr>
            <a:r>
              <a:rPr lang="en-GB"/>
              <a:t>No historic founder</a:t>
            </a:r>
            <a:endParaRPr/>
          </a:p>
          <a:p>
            <a:pPr marL="457200" lvl="0" indent="-342900" algn="l" rtl="0">
              <a:spcBef>
                <a:spcPts val="0"/>
              </a:spcBef>
              <a:spcAft>
                <a:spcPts val="0"/>
              </a:spcAft>
              <a:buSzPts val="1800"/>
              <a:buChar char="●"/>
            </a:pPr>
            <a:r>
              <a:rPr lang="en-GB"/>
              <a:t>One of the oldest religions of the world (more than 4000 years ago)</a:t>
            </a:r>
            <a:endParaRPr/>
          </a:p>
          <a:p>
            <a:pPr marL="914400" lvl="1" indent="-317500" algn="l" rtl="0">
              <a:spcBef>
                <a:spcPts val="0"/>
              </a:spcBef>
              <a:spcAft>
                <a:spcPts val="0"/>
              </a:spcAft>
              <a:buSzPts val="1400"/>
              <a:buChar char="○"/>
            </a:pPr>
            <a:r>
              <a:rPr lang="en-GB"/>
              <a:t>Hinduism has undergone many changes in its history</a:t>
            </a:r>
            <a:endParaRPr/>
          </a:p>
          <a:p>
            <a:pPr marL="457200" lvl="0" indent="-342900" algn="l" rtl="0">
              <a:spcBef>
                <a:spcPts val="0"/>
              </a:spcBef>
              <a:spcAft>
                <a:spcPts val="0"/>
              </a:spcAft>
              <a:buSzPts val="1800"/>
              <a:buChar char="●"/>
            </a:pPr>
            <a:r>
              <a:rPr lang="en-GB"/>
              <a:t>Hinduism and Indian culture are so inextricably intertwined that it is almost impossible to differentiate between them</a:t>
            </a:r>
            <a:endParaRPr/>
          </a:p>
          <a:p>
            <a:pPr marL="457200" lvl="0" indent="-342900" algn="l" rtl="0">
              <a:spcBef>
                <a:spcPts val="0"/>
              </a:spcBef>
              <a:spcAft>
                <a:spcPts val="0"/>
              </a:spcAft>
              <a:buSzPts val="1800"/>
              <a:buChar char="●"/>
            </a:pPr>
            <a:r>
              <a:rPr lang="en-GB"/>
              <a:t>~82.5% of people in India are Hindu</a:t>
            </a:r>
            <a:endParaRPr/>
          </a:p>
          <a:p>
            <a:pPr marL="457200" lvl="0" indent="-342900" algn="l" rtl="0">
              <a:spcBef>
                <a:spcPts val="0"/>
              </a:spcBef>
              <a:spcAft>
                <a:spcPts val="0"/>
              </a:spcAft>
              <a:buSzPts val="1800"/>
              <a:buChar char="●"/>
            </a:pPr>
            <a:r>
              <a:rPr lang="en-GB"/>
              <a:t>Hindu (name given to them by non-Hindus)</a:t>
            </a:r>
            <a:endParaRPr/>
          </a:p>
          <a:p>
            <a:pPr marL="914400" lvl="1" indent="-317500" algn="l" rtl="0">
              <a:spcBef>
                <a:spcPts val="0"/>
              </a:spcBef>
              <a:spcAft>
                <a:spcPts val="0"/>
              </a:spcAft>
              <a:buSzPts val="1400"/>
              <a:buChar char="○"/>
            </a:pPr>
            <a:r>
              <a:rPr lang="en-GB"/>
              <a:t>They call their religion Sanatana Dharma or Eternal Truth</a:t>
            </a:r>
            <a:endParaRPr/>
          </a:p>
          <a:p>
            <a:pPr marL="914400" lvl="1" indent="-317500" algn="l" rtl="0">
              <a:spcBef>
                <a:spcPts val="0"/>
              </a:spcBef>
              <a:spcAft>
                <a:spcPts val="0"/>
              </a:spcAft>
              <a:buSzPts val="1400"/>
              <a:buChar char="○"/>
            </a:pPr>
            <a:r>
              <a:rPr lang="en-GB"/>
              <a:t>As Eternal Truth, the religion is universal</a:t>
            </a:r>
            <a:endParaRPr/>
          </a:p>
          <a:p>
            <a:pPr marL="457200" lvl="0" indent="-342900" algn="l" rtl="0">
              <a:spcBef>
                <a:spcPts val="0"/>
              </a:spcBef>
              <a:spcAft>
                <a:spcPts val="0"/>
              </a:spcAft>
              <a:buSzPts val="1800"/>
              <a:buChar char="●"/>
            </a:pPr>
            <a:r>
              <a:rPr lang="en-GB"/>
              <a:t>Anyone who seeks the Eternal Truth is Hindu, no matter what his or her religion or rational affiliation (except for Abrahamic religions)</a:t>
            </a:r>
            <a:endParaRPr/>
          </a:p>
          <a:p>
            <a:pPr marL="457200" lvl="0" indent="-342900" algn="l" rtl="0">
              <a:spcBef>
                <a:spcPts val="0"/>
              </a:spcBef>
              <a:spcAft>
                <a:spcPts val="0"/>
              </a:spcAft>
              <a:buSzPts val="1800"/>
              <a:buChar char="●"/>
            </a:pPr>
            <a:r>
              <a:rPr lang="en-GB"/>
              <a:t>However, the two most common criteria for identifying a Hindu are: He or she accepts the authority of the </a:t>
            </a:r>
            <a:r>
              <a:rPr lang="en-GB" b="1"/>
              <a:t>sacred scriptures known as the Vedas</a:t>
            </a:r>
            <a:r>
              <a:rPr lang="en-GB"/>
              <a:t>, AND he or she </a:t>
            </a:r>
            <a:r>
              <a:rPr lang="en-GB" b="1"/>
              <a:t>belongs to one of the castes of India</a:t>
            </a:r>
            <a:endParaRPr/>
          </a:p>
        </p:txBody>
      </p:sp>
      <p:pic>
        <p:nvPicPr>
          <p:cNvPr id="250" name="Google Shape;250;p36"/>
          <p:cNvPicPr preferRelativeResize="0"/>
          <p:nvPr/>
        </p:nvPicPr>
        <p:blipFill>
          <a:blip r:embed="rId3">
            <a:alphaModFix/>
          </a:blip>
          <a:stretch>
            <a:fillRect/>
          </a:stretch>
        </p:blipFill>
        <p:spPr>
          <a:xfrm>
            <a:off x="8311000" y="0"/>
            <a:ext cx="832998" cy="85904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Vedas + Ganesha + Hindu Priest</a:t>
            </a:r>
            <a:endParaRPr/>
          </a:p>
        </p:txBody>
      </p:sp>
      <p:pic>
        <p:nvPicPr>
          <p:cNvPr id="256" name="Google Shape;256;p37"/>
          <p:cNvPicPr preferRelativeResize="0"/>
          <p:nvPr/>
        </p:nvPicPr>
        <p:blipFill>
          <a:blip r:embed="rId3">
            <a:alphaModFix/>
          </a:blip>
          <a:stretch>
            <a:fillRect/>
          </a:stretch>
        </p:blipFill>
        <p:spPr>
          <a:xfrm>
            <a:off x="8311000" y="0"/>
            <a:ext cx="832998" cy="859049"/>
          </a:xfrm>
          <a:prstGeom prst="rect">
            <a:avLst/>
          </a:prstGeom>
          <a:noFill/>
          <a:ln>
            <a:noFill/>
          </a:ln>
        </p:spPr>
      </p:pic>
      <p:pic>
        <p:nvPicPr>
          <p:cNvPr id="257" name="Google Shape;257;p37"/>
          <p:cNvPicPr preferRelativeResize="0"/>
          <p:nvPr/>
        </p:nvPicPr>
        <p:blipFill>
          <a:blip r:embed="rId4">
            <a:alphaModFix/>
          </a:blip>
          <a:stretch>
            <a:fillRect/>
          </a:stretch>
        </p:blipFill>
        <p:spPr>
          <a:xfrm>
            <a:off x="0" y="2347300"/>
            <a:ext cx="5029200" cy="2796209"/>
          </a:xfrm>
          <a:prstGeom prst="rect">
            <a:avLst/>
          </a:prstGeom>
          <a:noFill/>
          <a:ln>
            <a:noFill/>
          </a:ln>
        </p:spPr>
      </p:pic>
      <p:pic>
        <p:nvPicPr>
          <p:cNvPr id="258" name="Google Shape;258;p37"/>
          <p:cNvPicPr preferRelativeResize="0"/>
          <p:nvPr/>
        </p:nvPicPr>
        <p:blipFill>
          <a:blip r:embed="rId5">
            <a:alphaModFix/>
          </a:blip>
          <a:stretch>
            <a:fillRect/>
          </a:stretch>
        </p:blipFill>
        <p:spPr>
          <a:xfrm>
            <a:off x="7095375" y="2227625"/>
            <a:ext cx="2048625" cy="2915875"/>
          </a:xfrm>
          <a:prstGeom prst="rect">
            <a:avLst/>
          </a:prstGeom>
          <a:noFill/>
          <a:ln>
            <a:noFill/>
          </a:ln>
        </p:spPr>
      </p:pic>
      <p:pic>
        <p:nvPicPr>
          <p:cNvPr id="259" name="Google Shape;259;p37"/>
          <p:cNvPicPr preferRelativeResize="0"/>
          <p:nvPr/>
        </p:nvPicPr>
        <p:blipFill>
          <a:blip r:embed="rId6">
            <a:alphaModFix/>
          </a:blip>
          <a:stretch>
            <a:fillRect/>
          </a:stretch>
        </p:blipFill>
        <p:spPr>
          <a:xfrm>
            <a:off x="6916375" y="0"/>
            <a:ext cx="2227625" cy="2227625"/>
          </a:xfrm>
          <a:prstGeom prst="rect">
            <a:avLst/>
          </a:prstGeom>
          <a:noFill/>
          <a:ln>
            <a:noFill/>
          </a:ln>
        </p:spPr>
      </p:pic>
      <p:pic>
        <p:nvPicPr>
          <p:cNvPr id="260" name="Google Shape;260;p37"/>
          <p:cNvPicPr preferRelativeResize="0"/>
          <p:nvPr/>
        </p:nvPicPr>
        <p:blipFill>
          <a:blip r:embed="rId7">
            <a:alphaModFix/>
          </a:blip>
          <a:stretch>
            <a:fillRect/>
          </a:stretch>
        </p:blipFill>
        <p:spPr>
          <a:xfrm>
            <a:off x="5029200" y="2571750"/>
            <a:ext cx="2048625" cy="257730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Main Beliefs + Books</a:t>
            </a:r>
            <a:endParaRPr/>
          </a:p>
        </p:txBody>
      </p:sp>
      <p:sp>
        <p:nvSpPr>
          <p:cNvPr id="266" name="Google Shape;266;p38"/>
          <p:cNvSpPr txBox="1">
            <a:spLocks noGrp="1"/>
          </p:cNvSpPr>
          <p:nvPr>
            <p:ph type="body" idx="1"/>
          </p:nvPr>
        </p:nvSpPr>
        <p:spPr>
          <a:xfrm>
            <a:off x="311700" y="1152475"/>
            <a:ext cx="8520600" cy="3855600"/>
          </a:xfrm>
          <a:prstGeom prst="rect">
            <a:avLst/>
          </a:prstGeom>
        </p:spPr>
        <p:txBody>
          <a:bodyPr spcFirstLastPara="1" wrap="square" lIns="91425" tIns="91425" rIns="91425" bIns="91425" anchor="t" anchorCtr="0">
            <a:normAutofit fontScale="47500" lnSpcReduction="10000"/>
          </a:bodyPr>
          <a:lstStyle/>
          <a:p>
            <a:pPr marL="457200" lvl="0" indent="-282892" algn="l" rtl="0">
              <a:spcBef>
                <a:spcPts val="0"/>
              </a:spcBef>
              <a:spcAft>
                <a:spcPts val="0"/>
              </a:spcAft>
              <a:buSzPct val="100000"/>
              <a:buChar char="●"/>
            </a:pPr>
            <a:r>
              <a:rPr lang="en-GB"/>
              <a:t>Books/Scriptures</a:t>
            </a:r>
            <a:endParaRPr/>
          </a:p>
          <a:p>
            <a:pPr marL="914400" lvl="1" indent="-270827" algn="l" rtl="0">
              <a:spcBef>
                <a:spcPts val="0"/>
              </a:spcBef>
              <a:spcAft>
                <a:spcPts val="0"/>
              </a:spcAft>
              <a:buSzPct val="100000"/>
              <a:buChar char="○"/>
            </a:pPr>
            <a:r>
              <a:rPr lang="en-GB"/>
              <a:t>Vedas (“knowledge” in Vedic Sanskrit)</a:t>
            </a:r>
            <a:endParaRPr/>
          </a:p>
          <a:p>
            <a:pPr marL="1371600" lvl="2" indent="-270827" algn="l" rtl="0">
              <a:spcBef>
                <a:spcPts val="0"/>
              </a:spcBef>
              <a:spcAft>
                <a:spcPts val="0"/>
              </a:spcAft>
              <a:buSzPct val="100000"/>
              <a:buChar char="■"/>
            </a:pPr>
            <a:r>
              <a:rPr lang="en-GB"/>
              <a:t>Rigveda (Hymns)</a:t>
            </a:r>
            <a:endParaRPr/>
          </a:p>
          <a:p>
            <a:pPr marL="1371600" lvl="2" indent="-270827" algn="l" rtl="0">
              <a:spcBef>
                <a:spcPts val="0"/>
              </a:spcBef>
              <a:spcAft>
                <a:spcPts val="0"/>
              </a:spcAft>
              <a:buSzPct val="100000"/>
              <a:buChar char="■"/>
            </a:pPr>
            <a:r>
              <a:rPr lang="en-GB"/>
              <a:t>Yajurveda (compilation of ritual-offering formulas)</a:t>
            </a:r>
            <a:endParaRPr/>
          </a:p>
          <a:p>
            <a:pPr marL="1371600" lvl="2" indent="-270827" algn="l" rtl="0">
              <a:spcBef>
                <a:spcPts val="0"/>
              </a:spcBef>
              <a:spcAft>
                <a:spcPts val="0"/>
              </a:spcAft>
              <a:buSzPct val="100000"/>
              <a:buChar char="■"/>
            </a:pPr>
            <a:r>
              <a:rPr lang="en-GB"/>
              <a:t>Samaveda (liturgical text mostly taken from Rigveda)</a:t>
            </a:r>
            <a:endParaRPr/>
          </a:p>
          <a:p>
            <a:pPr marL="1371600" lvl="2" indent="-270827" algn="l" rtl="0">
              <a:spcBef>
                <a:spcPts val="0"/>
              </a:spcBef>
              <a:spcAft>
                <a:spcPts val="0"/>
              </a:spcAft>
              <a:buSzPct val="100000"/>
              <a:buChar char="■"/>
            </a:pPr>
            <a:r>
              <a:rPr lang="en-GB"/>
              <a:t>Atharvaveda ("knowledge storehouse of atharvāṇas, the procedures for everyday life")</a:t>
            </a:r>
            <a:endParaRPr/>
          </a:p>
          <a:p>
            <a:pPr marL="1371600" lvl="2" indent="-270827" algn="l" rtl="0">
              <a:spcBef>
                <a:spcPts val="0"/>
              </a:spcBef>
              <a:spcAft>
                <a:spcPts val="0"/>
              </a:spcAft>
              <a:buSzPct val="100000"/>
              <a:buChar char="■"/>
            </a:pPr>
            <a:r>
              <a:rPr lang="en-GB"/>
              <a:t>Each has 4 subsections</a:t>
            </a:r>
            <a:endParaRPr/>
          </a:p>
          <a:p>
            <a:pPr marL="1828800" lvl="3" indent="-270827" algn="l" rtl="0">
              <a:spcBef>
                <a:spcPts val="0"/>
              </a:spcBef>
              <a:spcAft>
                <a:spcPts val="0"/>
              </a:spcAft>
              <a:buSzPct val="100000"/>
              <a:buChar char="●"/>
            </a:pPr>
            <a:r>
              <a:rPr lang="en-GB"/>
              <a:t>the Samhitas (mantras and benedictions)</a:t>
            </a:r>
            <a:endParaRPr/>
          </a:p>
          <a:p>
            <a:pPr marL="1828800" lvl="3" indent="-270827" algn="l" rtl="0">
              <a:spcBef>
                <a:spcPts val="0"/>
              </a:spcBef>
              <a:spcAft>
                <a:spcPts val="0"/>
              </a:spcAft>
              <a:buSzPct val="100000"/>
              <a:buChar char="●"/>
            </a:pPr>
            <a:r>
              <a:rPr lang="en-GB"/>
              <a:t>the Aranyakas (text on rituals, ceremonies, sacrifices and symbolic-sacrifices)</a:t>
            </a:r>
            <a:endParaRPr/>
          </a:p>
          <a:p>
            <a:pPr marL="1828800" lvl="3" indent="-270827" algn="l" rtl="0">
              <a:spcBef>
                <a:spcPts val="0"/>
              </a:spcBef>
              <a:spcAft>
                <a:spcPts val="0"/>
              </a:spcAft>
              <a:buSzPct val="100000"/>
              <a:buChar char="●"/>
            </a:pPr>
            <a:r>
              <a:rPr lang="en-GB"/>
              <a:t>the Brahmanas (commentaries on rituals, ceremonies and sacrifices)</a:t>
            </a:r>
            <a:endParaRPr/>
          </a:p>
          <a:p>
            <a:pPr marL="1828800" lvl="3" indent="-270827" algn="l" rtl="0">
              <a:spcBef>
                <a:spcPts val="0"/>
              </a:spcBef>
              <a:spcAft>
                <a:spcPts val="0"/>
              </a:spcAft>
              <a:buSzPct val="100000"/>
              <a:buChar char="●"/>
            </a:pPr>
            <a:r>
              <a:rPr lang="en-GB"/>
              <a:t>the Upanishads (texts discussing meditation, philosophy and spiritual knowledge)</a:t>
            </a:r>
            <a:endParaRPr/>
          </a:p>
          <a:p>
            <a:pPr marL="457200" lvl="0" indent="-282892" algn="l" rtl="0">
              <a:spcBef>
                <a:spcPts val="0"/>
              </a:spcBef>
              <a:spcAft>
                <a:spcPts val="0"/>
              </a:spcAft>
              <a:buSzPct val="100000"/>
              <a:buChar char="●"/>
            </a:pPr>
            <a:r>
              <a:rPr lang="en-GB"/>
              <a:t>Beliefs</a:t>
            </a:r>
            <a:endParaRPr/>
          </a:p>
          <a:p>
            <a:pPr marL="914400" lvl="1" indent="-270827" algn="l" rtl="0">
              <a:spcBef>
                <a:spcPts val="0"/>
              </a:spcBef>
              <a:spcAft>
                <a:spcPts val="0"/>
              </a:spcAft>
              <a:buSzPct val="100000"/>
              <a:buChar char="○"/>
            </a:pPr>
            <a:r>
              <a:rPr lang="en-GB"/>
              <a:t>Hindus have many different beliefs, and they worship different gods and read different scriptures</a:t>
            </a:r>
            <a:endParaRPr/>
          </a:p>
          <a:p>
            <a:pPr marL="1371600" lvl="2" indent="-270827" algn="l" rtl="0">
              <a:spcBef>
                <a:spcPts val="0"/>
              </a:spcBef>
              <a:spcAft>
                <a:spcPts val="0"/>
              </a:spcAft>
              <a:buSzPct val="100000"/>
              <a:buChar char="■"/>
            </a:pPr>
            <a:r>
              <a:rPr lang="en-GB"/>
              <a:t>However all affirm that the highest calling of all Hindus is to fulfil their social role to the best of their ability, to strive for their liberation in the way appropriate to their disposition and needs, and to grow ever closer to the Eternal Truth</a:t>
            </a:r>
            <a:endParaRPr/>
          </a:p>
          <a:p>
            <a:pPr marL="914400" lvl="1" indent="-270827" algn="l" rtl="0">
              <a:spcBef>
                <a:spcPts val="0"/>
              </a:spcBef>
              <a:spcAft>
                <a:spcPts val="0"/>
              </a:spcAft>
              <a:buSzPct val="100000"/>
              <a:buChar char="○"/>
            </a:pPr>
            <a:r>
              <a:rPr lang="en-GB"/>
              <a:t>Believe in god</a:t>
            </a:r>
            <a:endParaRPr/>
          </a:p>
          <a:p>
            <a:pPr marL="1371600" lvl="2" indent="-270827" algn="l" rtl="0">
              <a:spcBef>
                <a:spcPts val="0"/>
              </a:spcBef>
              <a:spcAft>
                <a:spcPts val="0"/>
              </a:spcAft>
              <a:buSzPct val="100000"/>
              <a:buChar char="■"/>
            </a:pPr>
            <a:r>
              <a:rPr lang="en-GB"/>
              <a:t>However, god means different things to different people</a:t>
            </a:r>
            <a:endParaRPr/>
          </a:p>
          <a:p>
            <a:pPr marL="1828800" lvl="3" indent="-270827" algn="l" rtl="0">
              <a:spcBef>
                <a:spcPts val="0"/>
              </a:spcBef>
              <a:spcAft>
                <a:spcPts val="0"/>
              </a:spcAft>
              <a:buSzPct val="100000"/>
              <a:buChar char="●"/>
            </a:pPr>
            <a:r>
              <a:rPr lang="en-GB"/>
              <a:t>For some: “god is the highest reality and the deepest truth”</a:t>
            </a:r>
            <a:endParaRPr/>
          </a:p>
          <a:p>
            <a:pPr marL="1371600" lvl="2" indent="-270827" algn="l" rtl="0">
              <a:spcBef>
                <a:spcPts val="0"/>
              </a:spcBef>
              <a:spcAft>
                <a:spcPts val="0"/>
              </a:spcAft>
              <a:buSzPct val="100000"/>
              <a:buChar char="■"/>
            </a:pPr>
            <a:r>
              <a:rPr lang="en-GB"/>
              <a:t>Some gods:</a:t>
            </a:r>
            <a:endParaRPr/>
          </a:p>
          <a:p>
            <a:pPr marL="1828800" lvl="3" indent="-270827" algn="l" rtl="0">
              <a:spcBef>
                <a:spcPts val="0"/>
              </a:spcBef>
              <a:spcAft>
                <a:spcPts val="0"/>
              </a:spcAft>
              <a:buSzPct val="100000"/>
              <a:buChar char="●"/>
            </a:pPr>
            <a:r>
              <a:rPr lang="en-GB"/>
              <a:t>Brahma (creator)</a:t>
            </a:r>
            <a:endParaRPr/>
          </a:p>
          <a:p>
            <a:pPr marL="1828800" lvl="3" indent="-270827" algn="l" rtl="0">
              <a:spcBef>
                <a:spcPts val="0"/>
              </a:spcBef>
              <a:spcAft>
                <a:spcPts val="0"/>
              </a:spcAft>
              <a:buSzPct val="100000"/>
              <a:buChar char="●"/>
            </a:pPr>
            <a:r>
              <a:rPr lang="en-GB"/>
              <a:t>Shiva (destroyer)</a:t>
            </a:r>
            <a:endParaRPr/>
          </a:p>
          <a:p>
            <a:pPr marL="2286000" lvl="4" indent="-270827" algn="l" rtl="0">
              <a:spcBef>
                <a:spcPts val="0"/>
              </a:spcBef>
              <a:spcAft>
                <a:spcPts val="0"/>
              </a:spcAft>
              <a:buSzPct val="100000"/>
              <a:buChar char="○"/>
            </a:pPr>
            <a:r>
              <a:rPr lang="en-GB"/>
              <a:t>Powerful but loving god</a:t>
            </a:r>
            <a:endParaRPr/>
          </a:p>
          <a:p>
            <a:pPr marL="1828800" lvl="3" indent="-270827" algn="l" rtl="0">
              <a:spcBef>
                <a:spcPts val="0"/>
              </a:spcBef>
              <a:spcAft>
                <a:spcPts val="0"/>
              </a:spcAft>
              <a:buSzPct val="100000"/>
              <a:buChar char="●"/>
            </a:pPr>
            <a:r>
              <a:rPr lang="en-GB"/>
              <a:t>Vishnu (Sustainer) </a:t>
            </a:r>
            <a:endParaRPr/>
          </a:p>
          <a:p>
            <a:pPr marL="2286000" lvl="4" indent="-270827" algn="l" rtl="0">
              <a:spcBef>
                <a:spcPts val="0"/>
              </a:spcBef>
              <a:spcAft>
                <a:spcPts val="0"/>
              </a:spcAft>
              <a:buSzPct val="100000"/>
              <a:buChar char="○"/>
            </a:pPr>
            <a:r>
              <a:rPr lang="en-GB"/>
              <a:t>Appears in many forms for the purpose of preserving good and destroying evil</a:t>
            </a:r>
            <a:endParaRPr/>
          </a:p>
          <a:p>
            <a:pPr marL="2286000" lvl="4" indent="-270827" algn="l" rtl="0">
              <a:spcBef>
                <a:spcPts val="0"/>
              </a:spcBef>
              <a:spcAft>
                <a:spcPts val="0"/>
              </a:spcAft>
              <a:buSzPct val="100000"/>
              <a:buChar char="○"/>
            </a:pPr>
            <a:r>
              <a:rPr lang="en-GB"/>
              <a:t>Best human forms are Rama (ideal human being) and Krishna (infant, boy, handsome youth, husband, prince)</a:t>
            </a:r>
            <a:endParaRPr/>
          </a:p>
          <a:p>
            <a:pPr marL="1828800" lvl="3" indent="-270827" algn="l" rtl="0">
              <a:spcBef>
                <a:spcPts val="0"/>
              </a:spcBef>
              <a:spcAft>
                <a:spcPts val="0"/>
              </a:spcAft>
              <a:buSzPct val="100000"/>
              <a:buChar char="●"/>
            </a:pPr>
            <a:r>
              <a:rPr lang="en-GB"/>
              <a:t>Shakti (mother goddess)</a:t>
            </a:r>
            <a:endParaRPr/>
          </a:p>
          <a:p>
            <a:pPr marL="2286000" lvl="4" indent="-270827" algn="l" rtl="0">
              <a:spcBef>
                <a:spcPts val="0"/>
              </a:spcBef>
              <a:spcAft>
                <a:spcPts val="0"/>
              </a:spcAft>
              <a:buSzPct val="100000"/>
              <a:buChar char="○"/>
            </a:pPr>
            <a:r>
              <a:rPr lang="en-GB"/>
              <a:t>Hindus worship god in female form as the goddess for they believe that god is greater than human ideas of gender</a:t>
            </a:r>
            <a:endParaRPr/>
          </a:p>
          <a:p>
            <a:pPr marL="1828800" lvl="3" indent="-270827" algn="l" rtl="0">
              <a:spcBef>
                <a:spcPts val="0"/>
              </a:spcBef>
              <a:spcAft>
                <a:spcPts val="0"/>
              </a:spcAft>
              <a:buSzPct val="100000"/>
              <a:buChar char="●"/>
            </a:pPr>
            <a:r>
              <a:rPr lang="en-GB"/>
              <a:t>All of whom appear in many forms</a:t>
            </a:r>
            <a:endParaRPr/>
          </a:p>
          <a:p>
            <a:pPr marL="1828800" lvl="3" indent="-270827" algn="l" rtl="0">
              <a:spcBef>
                <a:spcPts val="0"/>
              </a:spcBef>
              <a:spcAft>
                <a:spcPts val="0"/>
              </a:spcAft>
              <a:buSzPct val="100000"/>
              <a:buChar char="●"/>
            </a:pPr>
            <a:r>
              <a:rPr lang="en-GB"/>
              <a:t>Some forms of god are animals</a:t>
            </a:r>
            <a:endParaRPr/>
          </a:p>
          <a:p>
            <a:pPr marL="1828800" lvl="3" indent="-270827" algn="l" rtl="0">
              <a:spcBef>
                <a:spcPts val="0"/>
              </a:spcBef>
              <a:spcAft>
                <a:spcPts val="0"/>
              </a:spcAft>
              <a:buSzPct val="100000"/>
              <a:buChar char="●"/>
            </a:pPr>
            <a:r>
              <a:rPr lang="en-GB"/>
              <a:t>Worship = puja</a:t>
            </a:r>
            <a:endParaRPr/>
          </a:p>
          <a:p>
            <a:pPr marL="1828800" lvl="3" indent="-270827" algn="l" rtl="0">
              <a:spcBef>
                <a:spcPts val="0"/>
              </a:spcBef>
              <a:spcAft>
                <a:spcPts val="0"/>
              </a:spcAft>
              <a:buSzPct val="100000"/>
              <a:buChar char="●"/>
            </a:pPr>
            <a:r>
              <a:rPr lang="en-GB"/>
              <a:t>the devoted offer gifts of food and flower, and they dress and decorate an image of the god</a:t>
            </a:r>
            <a:endParaRPr/>
          </a:p>
          <a:p>
            <a:pPr marL="1828800" lvl="3" indent="-270827" algn="l" rtl="0">
              <a:spcBef>
                <a:spcPts val="0"/>
              </a:spcBef>
              <a:spcAft>
                <a:spcPts val="0"/>
              </a:spcAft>
              <a:buSzPct val="100000"/>
              <a:buChar char="●"/>
            </a:pPr>
            <a:r>
              <a:rPr lang="en-GB"/>
              <a:t>Hindus realize that all the names and forms of god they worship are really expressions of the one true reality (Brahman), which is beyond name and form. </a:t>
            </a:r>
            <a:endParaRPr/>
          </a:p>
        </p:txBody>
      </p:sp>
      <p:pic>
        <p:nvPicPr>
          <p:cNvPr id="267" name="Google Shape;267;p38"/>
          <p:cNvPicPr preferRelativeResize="0"/>
          <p:nvPr/>
        </p:nvPicPr>
        <p:blipFill>
          <a:blip r:embed="rId3">
            <a:alphaModFix/>
          </a:blip>
          <a:stretch>
            <a:fillRect/>
          </a:stretch>
        </p:blipFill>
        <p:spPr>
          <a:xfrm>
            <a:off x="8311000" y="0"/>
            <a:ext cx="832998" cy="859049"/>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Hindu gods</a:t>
            </a:r>
            <a:endParaRPr/>
          </a:p>
        </p:txBody>
      </p:sp>
      <p:pic>
        <p:nvPicPr>
          <p:cNvPr id="273" name="Google Shape;273;p39"/>
          <p:cNvPicPr preferRelativeResize="0"/>
          <p:nvPr/>
        </p:nvPicPr>
        <p:blipFill>
          <a:blip r:embed="rId3">
            <a:alphaModFix/>
          </a:blip>
          <a:stretch>
            <a:fillRect/>
          </a:stretch>
        </p:blipFill>
        <p:spPr>
          <a:xfrm>
            <a:off x="8311000" y="0"/>
            <a:ext cx="832998" cy="859049"/>
          </a:xfrm>
          <a:prstGeom prst="rect">
            <a:avLst/>
          </a:prstGeom>
          <a:noFill/>
          <a:ln>
            <a:noFill/>
          </a:ln>
        </p:spPr>
      </p:pic>
      <p:pic>
        <p:nvPicPr>
          <p:cNvPr id="274" name="Google Shape;274;p39"/>
          <p:cNvPicPr preferRelativeResize="0"/>
          <p:nvPr/>
        </p:nvPicPr>
        <p:blipFill>
          <a:blip r:embed="rId4">
            <a:alphaModFix/>
          </a:blip>
          <a:stretch>
            <a:fillRect/>
          </a:stretch>
        </p:blipFill>
        <p:spPr>
          <a:xfrm>
            <a:off x="5334000" y="1333500"/>
            <a:ext cx="3810000" cy="3810000"/>
          </a:xfrm>
          <a:prstGeom prst="rect">
            <a:avLst/>
          </a:prstGeom>
          <a:noFill/>
          <a:ln>
            <a:noFill/>
          </a:ln>
        </p:spPr>
      </p:pic>
      <p:pic>
        <p:nvPicPr>
          <p:cNvPr id="275" name="Google Shape;275;p39"/>
          <p:cNvPicPr preferRelativeResize="0"/>
          <p:nvPr/>
        </p:nvPicPr>
        <p:blipFill>
          <a:blip r:embed="rId5">
            <a:alphaModFix/>
          </a:blip>
          <a:stretch>
            <a:fillRect/>
          </a:stretch>
        </p:blipFill>
        <p:spPr>
          <a:xfrm>
            <a:off x="0" y="1790700"/>
            <a:ext cx="5029200" cy="33528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40"/>
          <p:cNvSpPr txBox="1">
            <a:spLocks noGrp="1"/>
          </p:cNvSpPr>
          <p:nvPr>
            <p:ph type="body" idx="1"/>
          </p:nvPr>
        </p:nvSpPr>
        <p:spPr>
          <a:xfrm>
            <a:off x="297150" y="928550"/>
            <a:ext cx="8549700" cy="4028400"/>
          </a:xfrm>
          <a:prstGeom prst="rect">
            <a:avLst/>
          </a:prstGeom>
        </p:spPr>
        <p:txBody>
          <a:bodyPr spcFirstLastPara="1" wrap="square" lIns="91425" tIns="91425" rIns="91425" bIns="91425" anchor="t" anchorCtr="0">
            <a:normAutofit fontScale="62500" lnSpcReduction="20000"/>
          </a:bodyPr>
          <a:lstStyle/>
          <a:p>
            <a:pPr marL="457200" lvl="0" indent="-300037" algn="l" rtl="0">
              <a:spcBef>
                <a:spcPts val="0"/>
              </a:spcBef>
              <a:spcAft>
                <a:spcPts val="0"/>
              </a:spcAft>
              <a:buSzPct val="100000"/>
              <a:buChar char="●"/>
            </a:pPr>
            <a:r>
              <a:rPr lang="en-GB"/>
              <a:t>The Way of Activity: KARMA MARGA:</a:t>
            </a:r>
            <a:endParaRPr/>
          </a:p>
          <a:p>
            <a:pPr marL="914400" lvl="1" indent="-284162" algn="l" rtl="0">
              <a:spcBef>
                <a:spcPts val="0"/>
              </a:spcBef>
              <a:spcAft>
                <a:spcPts val="0"/>
              </a:spcAft>
              <a:buSzPct val="100000"/>
              <a:buAutoNum type="alphaLcPeriod"/>
            </a:pPr>
            <a:r>
              <a:rPr lang="en-GB"/>
              <a:t>Activity, or doing good work, is practised daily by millions of Hindus. </a:t>
            </a:r>
            <a:endParaRPr/>
          </a:p>
          <a:p>
            <a:pPr marL="1371600" lvl="2" indent="-284162" algn="l" rtl="0">
              <a:spcBef>
                <a:spcPts val="0"/>
              </a:spcBef>
              <a:spcAft>
                <a:spcPts val="0"/>
              </a:spcAft>
              <a:buSzPct val="100000"/>
              <a:buChar char="■"/>
            </a:pPr>
            <a:r>
              <a:rPr lang="en-GB"/>
              <a:t>Centres chiefly on offering gifts and sacrifices to the gods, goddesses, or spirits, through worshipping in the temple or at home shrines. In the temple is where the stored power of the gods resides. </a:t>
            </a:r>
            <a:endParaRPr/>
          </a:p>
          <a:p>
            <a:pPr marL="1371600" lvl="2" indent="-284162" algn="l" rtl="0">
              <a:spcBef>
                <a:spcPts val="0"/>
              </a:spcBef>
              <a:spcAft>
                <a:spcPts val="0"/>
              </a:spcAft>
              <a:buSzPct val="100000"/>
              <a:buChar char="■"/>
            </a:pPr>
            <a:r>
              <a:rPr lang="en-GB"/>
              <a:t>The priest or Brahmin is in charge of temple ceremonies that feed, bathe, decorate and commune with deity. Brahman can set free the power of the deity. Wealthy Hindus may build their own ornate temples as signs of devotion; thus aggregating greater works or merits. </a:t>
            </a:r>
            <a:endParaRPr/>
          </a:p>
          <a:p>
            <a:pPr marL="457200" lvl="0" indent="-300037" algn="l" rtl="0">
              <a:spcBef>
                <a:spcPts val="0"/>
              </a:spcBef>
              <a:spcAft>
                <a:spcPts val="0"/>
              </a:spcAft>
              <a:buSzPct val="100000"/>
              <a:buChar char="●"/>
            </a:pPr>
            <a:r>
              <a:rPr lang="en-GB"/>
              <a:t>The Way of Knowledge: JNANA MARGA:</a:t>
            </a:r>
            <a:endParaRPr/>
          </a:p>
          <a:p>
            <a:pPr marL="914400" lvl="1" indent="-284162" algn="l" rtl="0">
              <a:spcBef>
                <a:spcPts val="0"/>
              </a:spcBef>
              <a:spcAft>
                <a:spcPts val="0"/>
              </a:spcAft>
              <a:buSzPct val="100000"/>
              <a:buAutoNum type="alphaLcPeriod"/>
            </a:pPr>
            <a:r>
              <a:rPr lang="en-GB"/>
              <a:t>The way of knowledge is a more difficult path than the way of activity, for it requires a single-minded devotion and great sacrifice to attain the final step of becoming a holy man. </a:t>
            </a:r>
            <a:endParaRPr/>
          </a:p>
          <a:p>
            <a:pPr marL="914400" lvl="1" indent="-284162" algn="l" rtl="0">
              <a:spcBef>
                <a:spcPts val="0"/>
              </a:spcBef>
              <a:spcAft>
                <a:spcPts val="0"/>
              </a:spcAft>
              <a:buSzPct val="100000"/>
              <a:buAutoNum type="alphaLcPeriod"/>
            </a:pPr>
            <a:r>
              <a:rPr lang="en-GB"/>
              <a:t>A Hindu man's life has traditionally been divided into four stages: student; householder; forest dweller; and, for a few individuals, holy man. Virtually all Hindus will take the first two steps (student + householder), but the man who pursues the way of knowledge is required to take the third and fourth steps as well (forest dweller + holy man). </a:t>
            </a:r>
            <a:endParaRPr/>
          </a:p>
          <a:p>
            <a:pPr marL="914400" lvl="1" indent="-284162" algn="l" rtl="0">
              <a:spcBef>
                <a:spcPts val="0"/>
              </a:spcBef>
              <a:spcAft>
                <a:spcPts val="0"/>
              </a:spcAft>
              <a:buSzPct val="100000"/>
              <a:buAutoNum type="alphaLcPeriod"/>
            </a:pPr>
            <a:r>
              <a:rPr lang="en-GB"/>
              <a:t>The stages of the way to knowledge are somewhat blurred today, although there are still a sense in which each stage of life defines a person's attitude. </a:t>
            </a:r>
            <a:endParaRPr/>
          </a:p>
          <a:p>
            <a:pPr marL="1371600" lvl="2" indent="-284162" algn="l" rtl="0">
              <a:spcBef>
                <a:spcPts val="0"/>
              </a:spcBef>
              <a:spcAft>
                <a:spcPts val="0"/>
              </a:spcAft>
              <a:buSzPct val="100000"/>
              <a:buChar char="■"/>
            </a:pPr>
            <a:r>
              <a:rPr lang="en-GB"/>
              <a:t>The duty of a student is to study and learn the sacred literature</a:t>
            </a:r>
            <a:endParaRPr/>
          </a:p>
          <a:p>
            <a:pPr marL="1371600" lvl="2" indent="-284162" algn="l" rtl="0">
              <a:spcBef>
                <a:spcPts val="0"/>
              </a:spcBef>
              <a:spcAft>
                <a:spcPts val="0"/>
              </a:spcAft>
              <a:buSzPct val="100000"/>
              <a:buChar char="■"/>
            </a:pPr>
            <a:r>
              <a:rPr lang="en-GB"/>
              <a:t>while the duty of a married householder is to be a responsible husband, father, and citizen. </a:t>
            </a:r>
            <a:endParaRPr/>
          </a:p>
          <a:p>
            <a:pPr marL="1371600" lvl="2" indent="-284162" algn="l" rtl="0">
              <a:spcBef>
                <a:spcPts val="0"/>
              </a:spcBef>
              <a:spcAft>
                <a:spcPts val="0"/>
              </a:spcAft>
              <a:buSzPct val="100000"/>
              <a:buChar char="■"/>
            </a:pPr>
            <a:r>
              <a:rPr lang="en-GB"/>
              <a:t>The third stage, forest dweller, is not a duty, like the first two stages, but a choice. If a man continues on the way of knowledge, he leaves his home, business, and family in the good care of his sons and becomes a forest dweller. He becomes the disciple of a guru and learns the meditative and ascetic life. </a:t>
            </a:r>
            <a:endParaRPr/>
          </a:p>
          <a:p>
            <a:pPr marL="1371600" lvl="2" indent="-284162" algn="l" rtl="0">
              <a:spcBef>
                <a:spcPts val="0"/>
              </a:spcBef>
              <a:spcAft>
                <a:spcPts val="0"/>
              </a:spcAft>
              <a:buSzPct val="100000"/>
              <a:buChar char="■"/>
            </a:pPr>
            <a:r>
              <a:rPr lang="en-GB"/>
              <a:t>The fourth stage is becoming a holy man, using the meditative techniques (yoga) learned from the guru. One of the techniques of the ascetic life is self-mortification, such as lying on a bed of thorns. Self-mortification helps the Hindu man achieve the necessary concentration for yoga. Through his intense concentration, he hones the virtues needed to attain the final level of holiness that will lead to salvation or moksha. Since the way of knowledge is so intense, not many choose to follow it. </a:t>
            </a:r>
            <a:endParaRPr/>
          </a:p>
          <a:p>
            <a:pPr marL="457200" lvl="0" indent="-300037" algn="l" rtl="0">
              <a:spcBef>
                <a:spcPts val="0"/>
              </a:spcBef>
              <a:spcAft>
                <a:spcPts val="0"/>
              </a:spcAft>
              <a:buSzPct val="100000"/>
              <a:buChar char="●"/>
            </a:pPr>
            <a:r>
              <a:rPr lang="en-GB"/>
              <a:t>The Way of Devotion: BHAKTI MARGA:</a:t>
            </a:r>
            <a:endParaRPr/>
          </a:p>
          <a:p>
            <a:pPr marL="914400" lvl="1" indent="-284162" algn="l" rtl="0">
              <a:spcBef>
                <a:spcPts val="0"/>
              </a:spcBef>
              <a:spcAft>
                <a:spcPts val="0"/>
              </a:spcAft>
              <a:buSzPct val="100000"/>
              <a:buAutoNum type="alphaLcPeriod"/>
            </a:pPr>
            <a:r>
              <a:rPr lang="en-GB"/>
              <a:t>The third way is through devotion and is the most popular pursuit of moksha. One need not build a shrine or enlist the aid of a priest to offer devotion. </a:t>
            </a:r>
            <a:endParaRPr/>
          </a:p>
          <a:p>
            <a:pPr marL="914400" lvl="1" indent="-284162" algn="l" rtl="0">
              <a:spcBef>
                <a:spcPts val="0"/>
              </a:spcBef>
              <a:spcAft>
                <a:spcPts val="0"/>
              </a:spcAft>
              <a:buSzPct val="100000"/>
              <a:buAutoNum type="alphaLcPeriod"/>
            </a:pPr>
            <a:r>
              <a:rPr lang="en-GB"/>
              <a:t>The Hindu chooses one of the gods or goddesses as his personal deity and the object of his love and devotion. In return, the gods offer grace to provide good karma, which then breaks the cycles of transmigration of the souls. Vishnu, Shiva, Shaki, and Krishna (or one of their incarnations) are the gods most often chosen.</a:t>
            </a:r>
            <a:endParaRPr/>
          </a:p>
        </p:txBody>
      </p:sp>
      <p:sp>
        <p:nvSpPr>
          <p:cNvPr id="281" name="Google Shape;281;p40"/>
          <p:cNvSpPr txBox="1">
            <a:spLocks noGrp="1"/>
          </p:cNvSpPr>
          <p:nvPr>
            <p:ph type="title"/>
          </p:nvPr>
        </p:nvSpPr>
        <p:spPr>
          <a:xfrm>
            <a:off x="437400" y="355850"/>
            <a:ext cx="1785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Way of Life</a:t>
            </a:r>
            <a:endParaRPr/>
          </a:p>
        </p:txBody>
      </p:sp>
      <p:pic>
        <p:nvPicPr>
          <p:cNvPr id="282" name="Google Shape;282;p40"/>
          <p:cNvPicPr preferRelativeResize="0"/>
          <p:nvPr/>
        </p:nvPicPr>
        <p:blipFill>
          <a:blip r:embed="rId3">
            <a:alphaModFix/>
          </a:blip>
          <a:stretch>
            <a:fillRect/>
          </a:stretch>
        </p:blipFill>
        <p:spPr>
          <a:xfrm>
            <a:off x="8311000" y="0"/>
            <a:ext cx="832998" cy="859049"/>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Temples</a:t>
            </a:r>
            <a:endParaRPr/>
          </a:p>
        </p:txBody>
      </p:sp>
      <p:pic>
        <p:nvPicPr>
          <p:cNvPr id="288" name="Google Shape;288;p41"/>
          <p:cNvPicPr preferRelativeResize="0"/>
          <p:nvPr/>
        </p:nvPicPr>
        <p:blipFill>
          <a:blip r:embed="rId3">
            <a:alphaModFix/>
          </a:blip>
          <a:stretch>
            <a:fillRect/>
          </a:stretch>
        </p:blipFill>
        <p:spPr>
          <a:xfrm>
            <a:off x="8311000" y="0"/>
            <a:ext cx="832998" cy="859049"/>
          </a:xfrm>
          <a:prstGeom prst="rect">
            <a:avLst/>
          </a:prstGeom>
          <a:noFill/>
          <a:ln>
            <a:noFill/>
          </a:ln>
        </p:spPr>
      </p:pic>
      <p:pic>
        <p:nvPicPr>
          <p:cNvPr id="289" name="Google Shape;289;p41"/>
          <p:cNvPicPr preferRelativeResize="0"/>
          <p:nvPr/>
        </p:nvPicPr>
        <p:blipFill>
          <a:blip r:embed="rId4">
            <a:alphaModFix/>
          </a:blip>
          <a:stretch>
            <a:fillRect/>
          </a:stretch>
        </p:blipFill>
        <p:spPr>
          <a:xfrm>
            <a:off x="0" y="2095509"/>
            <a:ext cx="4572000" cy="3047990"/>
          </a:xfrm>
          <a:prstGeom prst="rect">
            <a:avLst/>
          </a:prstGeom>
          <a:noFill/>
          <a:ln>
            <a:noFill/>
          </a:ln>
        </p:spPr>
      </p:pic>
      <p:pic>
        <p:nvPicPr>
          <p:cNvPr id="290" name="Google Shape;290;p41"/>
          <p:cNvPicPr preferRelativeResize="0"/>
          <p:nvPr/>
        </p:nvPicPr>
        <p:blipFill>
          <a:blip r:embed="rId5">
            <a:alphaModFix/>
          </a:blip>
          <a:stretch>
            <a:fillRect/>
          </a:stretch>
        </p:blipFill>
        <p:spPr>
          <a:xfrm>
            <a:off x="4572000" y="2124300"/>
            <a:ext cx="4571999" cy="2990425"/>
          </a:xfrm>
          <a:prstGeom prst="rect">
            <a:avLst/>
          </a:prstGeom>
          <a:noFill/>
          <a:ln>
            <a:noFill/>
          </a:ln>
        </p:spPr>
      </p:pic>
      <p:pic>
        <p:nvPicPr>
          <p:cNvPr id="291" name="Google Shape;291;p41"/>
          <p:cNvPicPr preferRelativeResize="0"/>
          <p:nvPr/>
        </p:nvPicPr>
        <p:blipFill>
          <a:blip r:embed="rId6">
            <a:alphaModFix/>
          </a:blip>
          <a:stretch>
            <a:fillRect/>
          </a:stretch>
        </p:blipFill>
        <p:spPr>
          <a:xfrm>
            <a:off x="6220925" y="0"/>
            <a:ext cx="2923075" cy="2153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Symbols</a:t>
            </a:r>
            <a:endParaRPr/>
          </a:p>
        </p:txBody>
      </p:sp>
      <p:sp>
        <p:nvSpPr>
          <p:cNvPr id="71" name="Google Shape;71;p15"/>
          <p:cNvSpPr txBox="1">
            <a:spLocks noGrp="1"/>
          </p:cNvSpPr>
          <p:nvPr>
            <p:ph type="body" idx="1"/>
          </p:nvPr>
        </p:nvSpPr>
        <p:spPr>
          <a:xfrm>
            <a:off x="494413" y="1152475"/>
            <a:ext cx="1005600" cy="4683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1200"/>
              </a:spcAft>
              <a:buNone/>
            </a:pPr>
            <a:r>
              <a:rPr lang="en-GB"/>
              <a:t>Judaism</a:t>
            </a:r>
            <a:endParaRPr/>
          </a:p>
        </p:txBody>
      </p:sp>
      <p:pic>
        <p:nvPicPr>
          <p:cNvPr id="72" name="Google Shape;72;p15"/>
          <p:cNvPicPr preferRelativeResize="0"/>
          <p:nvPr/>
        </p:nvPicPr>
        <p:blipFill>
          <a:blip r:embed="rId3">
            <a:alphaModFix/>
          </a:blip>
          <a:stretch>
            <a:fillRect/>
          </a:stretch>
        </p:blipFill>
        <p:spPr>
          <a:xfrm>
            <a:off x="585525" y="1583775"/>
            <a:ext cx="823371" cy="950976"/>
          </a:xfrm>
          <a:prstGeom prst="rect">
            <a:avLst/>
          </a:prstGeom>
          <a:noFill/>
          <a:ln>
            <a:noFill/>
          </a:ln>
        </p:spPr>
      </p:pic>
      <p:sp>
        <p:nvSpPr>
          <p:cNvPr id="73" name="Google Shape;73;p15"/>
          <p:cNvSpPr txBox="1">
            <a:spLocks noGrp="1"/>
          </p:cNvSpPr>
          <p:nvPr>
            <p:ph type="body" idx="1"/>
          </p:nvPr>
        </p:nvSpPr>
        <p:spPr>
          <a:xfrm>
            <a:off x="2915213" y="1193875"/>
            <a:ext cx="756900" cy="4683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a:t>Islam</a:t>
            </a:r>
            <a:endParaRPr/>
          </a:p>
        </p:txBody>
      </p:sp>
      <p:sp>
        <p:nvSpPr>
          <p:cNvPr id="74" name="Google Shape;74;p15"/>
          <p:cNvSpPr txBox="1">
            <a:spLocks noGrp="1"/>
          </p:cNvSpPr>
          <p:nvPr>
            <p:ph type="body" idx="1"/>
          </p:nvPr>
        </p:nvSpPr>
        <p:spPr>
          <a:xfrm>
            <a:off x="5285925" y="1193875"/>
            <a:ext cx="1231800" cy="4683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a:t>Buddhism</a:t>
            </a:r>
            <a:endParaRPr/>
          </a:p>
        </p:txBody>
      </p:sp>
      <p:sp>
        <p:nvSpPr>
          <p:cNvPr id="75" name="Google Shape;75;p15"/>
          <p:cNvSpPr txBox="1">
            <a:spLocks noGrp="1"/>
          </p:cNvSpPr>
          <p:nvPr>
            <p:ph type="body" idx="1"/>
          </p:nvPr>
        </p:nvSpPr>
        <p:spPr>
          <a:xfrm>
            <a:off x="7423975" y="1152475"/>
            <a:ext cx="1136100" cy="4683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a:t>Hinduism</a:t>
            </a:r>
            <a:endParaRPr/>
          </a:p>
        </p:txBody>
      </p:sp>
      <p:pic>
        <p:nvPicPr>
          <p:cNvPr id="76" name="Google Shape;76;p15"/>
          <p:cNvPicPr preferRelativeResize="0"/>
          <p:nvPr/>
        </p:nvPicPr>
        <p:blipFill>
          <a:blip r:embed="rId4">
            <a:alphaModFix/>
          </a:blip>
          <a:stretch>
            <a:fillRect/>
          </a:stretch>
        </p:blipFill>
        <p:spPr>
          <a:xfrm>
            <a:off x="2745362" y="1625176"/>
            <a:ext cx="1096591" cy="950977"/>
          </a:xfrm>
          <a:prstGeom prst="rect">
            <a:avLst/>
          </a:prstGeom>
          <a:noFill/>
          <a:ln>
            <a:noFill/>
          </a:ln>
        </p:spPr>
      </p:pic>
      <p:sp>
        <p:nvSpPr>
          <p:cNvPr id="77" name="Google Shape;77;p15"/>
          <p:cNvSpPr txBox="1">
            <a:spLocks noGrp="1"/>
          </p:cNvSpPr>
          <p:nvPr>
            <p:ph type="body" idx="1"/>
          </p:nvPr>
        </p:nvSpPr>
        <p:spPr>
          <a:xfrm>
            <a:off x="311700" y="2629600"/>
            <a:ext cx="1620000" cy="4683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a:t>Star of David</a:t>
            </a:r>
            <a:endParaRPr/>
          </a:p>
        </p:txBody>
      </p:sp>
      <p:pic>
        <p:nvPicPr>
          <p:cNvPr id="78" name="Google Shape;78;p15"/>
          <p:cNvPicPr preferRelativeResize="0"/>
          <p:nvPr/>
        </p:nvPicPr>
        <p:blipFill>
          <a:blip r:embed="rId5">
            <a:alphaModFix/>
          </a:blip>
          <a:stretch>
            <a:fillRect/>
          </a:stretch>
        </p:blipFill>
        <p:spPr>
          <a:xfrm>
            <a:off x="5333770" y="1574001"/>
            <a:ext cx="1136124" cy="1136124"/>
          </a:xfrm>
          <a:prstGeom prst="rect">
            <a:avLst/>
          </a:prstGeom>
          <a:noFill/>
          <a:ln>
            <a:noFill/>
          </a:ln>
        </p:spPr>
      </p:pic>
      <p:pic>
        <p:nvPicPr>
          <p:cNvPr id="79" name="Google Shape;79;p15"/>
          <p:cNvPicPr preferRelativeResize="0"/>
          <p:nvPr/>
        </p:nvPicPr>
        <p:blipFill>
          <a:blip r:embed="rId6">
            <a:alphaModFix/>
          </a:blip>
          <a:stretch>
            <a:fillRect/>
          </a:stretch>
        </p:blipFill>
        <p:spPr>
          <a:xfrm>
            <a:off x="6872431" y="2839550"/>
            <a:ext cx="2303950" cy="2303950"/>
          </a:xfrm>
          <a:prstGeom prst="rect">
            <a:avLst/>
          </a:prstGeom>
          <a:noFill/>
          <a:ln>
            <a:noFill/>
          </a:ln>
        </p:spPr>
      </p:pic>
      <p:pic>
        <p:nvPicPr>
          <p:cNvPr id="80" name="Google Shape;80;p15"/>
          <p:cNvPicPr preferRelativeResize="0"/>
          <p:nvPr/>
        </p:nvPicPr>
        <p:blipFill>
          <a:blip r:embed="rId7">
            <a:alphaModFix/>
          </a:blip>
          <a:stretch>
            <a:fillRect/>
          </a:stretch>
        </p:blipFill>
        <p:spPr>
          <a:xfrm>
            <a:off x="8144425" y="1638525"/>
            <a:ext cx="823375" cy="841499"/>
          </a:xfrm>
          <a:prstGeom prst="rect">
            <a:avLst/>
          </a:prstGeom>
          <a:noFill/>
          <a:ln>
            <a:noFill/>
          </a:ln>
        </p:spPr>
      </p:pic>
      <p:sp>
        <p:nvSpPr>
          <p:cNvPr id="81" name="Google Shape;81;p15"/>
          <p:cNvSpPr txBox="1">
            <a:spLocks noGrp="1"/>
          </p:cNvSpPr>
          <p:nvPr>
            <p:ph type="body" idx="1"/>
          </p:nvPr>
        </p:nvSpPr>
        <p:spPr>
          <a:xfrm>
            <a:off x="2207667" y="2671000"/>
            <a:ext cx="2172000" cy="4683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SzPts val="852"/>
              <a:buNone/>
            </a:pPr>
            <a:r>
              <a:rPr lang="en-GB" sz="1895"/>
              <a:t>Crescent and Star</a:t>
            </a:r>
            <a:endParaRPr sz="1895"/>
          </a:p>
        </p:txBody>
      </p:sp>
      <p:sp>
        <p:nvSpPr>
          <p:cNvPr id="82" name="Google Shape;82;p15"/>
          <p:cNvSpPr txBox="1">
            <a:spLocks noGrp="1"/>
          </p:cNvSpPr>
          <p:nvPr>
            <p:ph type="body" idx="1"/>
          </p:nvPr>
        </p:nvSpPr>
        <p:spPr>
          <a:xfrm>
            <a:off x="4692625" y="2671000"/>
            <a:ext cx="2484000" cy="4683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SzPts val="688"/>
              <a:buNone/>
            </a:pPr>
            <a:r>
              <a:rPr lang="en-GB" sz="1325"/>
              <a:t>Dharmachakra/Dharma Wheel</a:t>
            </a:r>
            <a:endParaRPr sz="1325"/>
          </a:p>
        </p:txBody>
      </p:sp>
      <p:sp>
        <p:nvSpPr>
          <p:cNvPr id="83" name="Google Shape;83;p15"/>
          <p:cNvSpPr txBox="1">
            <a:spLocks noGrp="1"/>
          </p:cNvSpPr>
          <p:nvPr>
            <p:ph type="body" idx="1"/>
          </p:nvPr>
        </p:nvSpPr>
        <p:spPr>
          <a:xfrm>
            <a:off x="7246485" y="2629600"/>
            <a:ext cx="578100" cy="4683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GB"/>
              <a:t>Om</a:t>
            </a:r>
            <a:endParaRPr/>
          </a:p>
        </p:txBody>
      </p:sp>
      <p:sp>
        <p:nvSpPr>
          <p:cNvPr id="84" name="Google Shape;84;p15"/>
          <p:cNvSpPr txBox="1">
            <a:spLocks noGrp="1"/>
          </p:cNvSpPr>
          <p:nvPr>
            <p:ph type="body" idx="1"/>
          </p:nvPr>
        </p:nvSpPr>
        <p:spPr>
          <a:xfrm>
            <a:off x="8079871" y="2629600"/>
            <a:ext cx="1096500" cy="4683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1200"/>
              </a:spcAft>
              <a:buNone/>
            </a:pPr>
            <a:r>
              <a:rPr lang="en-GB"/>
              <a:t>Swastika</a:t>
            </a:r>
            <a:endParaRPr/>
          </a:p>
        </p:txBody>
      </p:sp>
      <p:pic>
        <p:nvPicPr>
          <p:cNvPr id="85" name="Google Shape;85;p15"/>
          <p:cNvPicPr preferRelativeResize="0"/>
          <p:nvPr/>
        </p:nvPicPr>
        <p:blipFill>
          <a:blip r:embed="rId8">
            <a:alphaModFix/>
          </a:blip>
          <a:stretch>
            <a:fillRect/>
          </a:stretch>
        </p:blipFill>
        <p:spPr>
          <a:xfrm>
            <a:off x="7019352" y="1662175"/>
            <a:ext cx="971725" cy="1002101"/>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42"/>
          <p:cNvSpPr txBox="1">
            <a:spLocks noGrp="1"/>
          </p:cNvSpPr>
          <p:nvPr>
            <p:ph type="title"/>
          </p:nvPr>
        </p:nvSpPr>
        <p:spPr>
          <a:xfrm>
            <a:off x="311700" y="445025"/>
            <a:ext cx="10203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Sects</a:t>
            </a:r>
            <a:endParaRPr/>
          </a:p>
        </p:txBody>
      </p:sp>
      <p:sp>
        <p:nvSpPr>
          <p:cNvPr id="297" name="Google Shape;297;p42"/>
          <p:cNvSpPr txBox="1">
            <a:spLocks noGrp="1"/>
          </p:cNvSpPr>
          <p:nvPr>
            <p:ph type="body" idx="1"/>
          </p:nvPr>
        </p:nvSpPr>
        <p:spPr>
          <a:xfrm>
            <a:off x="311700" y="1152475"/>
            <a:ext cx="4617300" cy="3601200"/>
          </a:xfrm>
          <a:prstGeom prst="rect">
            <a:avLst/>
          </a:prstGeom>
        </p:spPr>
        <p:txBody>
          <a:bodyPr spcFirstLastPara="1" wrap="square" lIns="91425" tIns="91425" rIns="91425" bIns="91425" anchor="t" anchorCtr="0">
            <a:normAutofit fontScale="62500" lnSpcReduction="10000"/>
          </a:bodyPr>
          <a:lstStyle/>
          <a:p>
            <a:pPr marL="457200" lvl="0" indent="-300037" algn="l" rtl="0">
              <a:spcBef>
                <a:spcPts val="0"/>
              </a:spcBef>
              <a:spcAft>
                <a:spcPts val="0"/>
              </a:spcAft>
              <a:buSzPct val="100000"/>
              <a:buChar char="●"/>
            </a:pPr>
            <a:r>
              <a:rPr lang="en-GB"/>
              <a:t>Vaishnavism</a:t>
            </a:r>
            <a:endParaRPr/>
          </a:p>
          <a:p>
            <a:pPr marL="914400" lvl="1" indent="-284162" algn="l" rtl="0">
              <a:spcBef>
                <a:spcPts val="0"/>
              </a:spcBef>
              <a:spcAft>
                <a:spcPts val="0"/>
              </a:spcAft>
              <a:buSzPct val="100000"/>
              <a:buChar char="○"/>
            </a:pPr>
            <a:r>
              <a:rPr lang="en-GB"/>
              <a:t>Vaishnavism is a devotional stream of Hinduism, which worships the god Vishnu as the Supreme Lord (Svayam Bhagavan). As well as Vishnu himself, followers of the denomination also worship Vishnu's ten incarnations (the Dashavatara).</a:t>
            </a:r>
            <a:endParaRPr/>
          </a:p>
          <a:p>
            <a:pPr marL="457200" lvl="0" indent="-300037" algn="l" rtl="0">
              <a:spcBef>
                <a:spcPts val="0"/>
              </a:spcBef>
              <a:spcAft>
                <a:spcPts val="0"/>
              </a:spcAft>
              <a:buSzPct val="100000"/>
              <a:buChar char="●"/>
            </a:pPr>
            <a:r>
              <a:rPr lang="en-GB"/>
              <a:t>Shaivism</a:t>
            </a:r>
            <a:endParaRPr/>
          </a:p>
          <a:p>
            <a:pPr marL="914400" lvl="1" indent="-284162" algn="l" rtl="0">
              <a:spcBef>
                <a:spcPts val="0"/>
              </a:spcBef>
              <a:spcAft>
                <a:spcPts val="0"/>
              </a:spcAft>
              <a:buSzPct val="100000"/>
              <a:buChar char="○"/>
            </a:pPr>
            <a:r>
              <a:rPr lang="en-GB"/>
              <a:t>Shaivas or Shaivites are those who primarily worship Shiva as the supreme god, both immanent and transcendent. Shaivism embraces at the same time monism (specifically nondualism) and dualism.</a:t>
            </a:r>
            <a:endParaRPr/>
          </a:p>
          <a:p>
            <a:pPr marL="457200" lvl="0" indent="-300037" algn="l" rtl="0">
              <a:spcBef>
                <a:spcPts val="0"/>
              </a:spcBef>
              <a:spcAft>
                <a:spcPts val="0"/>
              </a:spcAft>
              <a:buSzPct val="100000"/>
              <a:buChar char="●"/>
            </a:pPr>
            <a:r>
              <a:rPr lang="en-GB"/>
              <a:t>Shaktism</a:t>
            </a:r>
            <a:endParaRPr/>
          </a:p>
          <a:p>
            <a:pPr marL="914400" lvl="1" indent="-284162" algn="l" rtl="0">
              <a:spcBef>
                <a:spcPts val="0"/>
              </a:spcBef>
              <a:spcAft>
                <a:spcPts val="0"/>
              </a:spcAft>
              <a:buSzPct val="100000"/>
              <a:buChar char="○"/>
            </a:pPr>
            <a:r>
              <a:rPr lang="en-GB"/>
              <a:t>Shaktas worship Goddess as Mother Shakti, in different forms. These forms may include Kali, Parvati/Durga, Lakshmi and Saraswati. The branch of Hinduism that worships the goddess, known as Devi, is called Shaktism.</a:t>
            </a:r>
            <a:endParaRPr/>
          </a:p>
          <a:p>
            <a:pPr marL="457200" lvl="0" indent="-300037" algn="l" rtl="0">
              <a:spcBef>
                <a:spcPts val="0"/>
              </a:spcBef>
              <a:spcAft>
                <a:spcPts val="0"/>
              </a:spcAft>
              <a:buSzPct val="100000"/>
              <a:buChar char="●"/>
            </a:pPr>
            <a:r>
              <a:rPr lang="en-GB"/>
              <a:t>Smartism</a:t>
            </a:r>
            <a:endParaRPr/>
          </a:p>
          <a:p>
            <a:pPr marL="914400" lvl="1" indent="-284162" algn="l" rtl="0">
              <a:spcBef>
                <a:spcPts val="0"/>
              </a:spcBef>
              <a:spcAft>
                <a:spcPts val="0"/>
              </a:spcAft>
              <a:buSzPct val="100000"/>
              <a:buChar char="○"/>
            </a:pPr>
            <a:r>
              <a:rPr lang="en-GB"/>
              <a:t>Smartas treat all deities as the same, and their temples include five deities (Pancopasana) or Panchadevata as personal saguna (divine with form) manifestation of the nirguna (divine without form) Absolute, the Brahman. The choice of the nature of God is up to the individual worshiper since different manifestations of God are held to be equivalent. It is nonsectarian as it encourages the worship of any personal god along with others such as Ganesha, Shiva, Shakti, Vishnu, Surya</a:t>
            </a:r>
            <a:endParaRPr/>
          </a:p>
        </p:txBody>
      </p:sp>
      <p:sp>
        <p:nvSpPr>
          <p:cNvPr id="298" name="Google Shape;298;p42"/>
          <p:cNvSpPr txBox="1">
            <a:spLocks noGrp="1"/>
          </p:cNvSpPr>
          <p:nvPr>
            <p:ph type="title"/>
          </p:nvPr>
        </p:nvSpPr>
        <p:spPr>
          <a:xfrm>
            <a:off x="5405050" y="199325"/>
            <a:ext cx="30900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Place of Worship</a:t>
            </a:r>
            <a:endParaRPr/>
          </a:p>
        </p:txBody>
      </p:sp>
      <p:sp>
        <p:nvSpPr>
          <p:cNvPr id="299" name="Google Shape;299;p42"/>
          <p:cNvSpPr txBox="1">
            <a:spLocks noGrp="1"/>
          </p:cNvSpPr>
          <p:nvPr>
            <p:ph type="body" idx="1"/>
          </p:nvPr>
        </p:nvSpPr>
        <p:spPr>
          <a:xfrm>
            <a:off x="5283550" y="772025"/>
            <a:ext cx="3684300" cy="491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GB"/>
              <a:t>Mandir (temple)</a:t>
            </a:r>
            <a:endParaRPr/>
          </a:p>
        </p:txBody>
      </p:sp>
      <p:sp>
        <p:nvSpPr>
          <p:cNvPr id="300" name="Google Shape;300;p42"/>
          <p:cNvSpPr txBox="1">
            <a:spLocks noGrp="1"/>
          </p:cNvSpPr>
          <p:nvPr>
            <p:ph type="title"/>
          </p:nvPr>
        </p:nvSpPr>
        <p:spPr>
          <a:xfrm>
            <a:off x="5414400" y="1235163"/>
            <a:ext cx="1993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Celebrations</a:t>
            </a:r>
            <a:endParaRPr/>
          </a:p>
        </p:txBody>
      </p:sp>
      <p:sp>
        <p:nvSpPr>
          <p:cNvPr id="301" name="Google Shape;301;p42"/>
          <p:cNvSpPr txBox="1">
            <a:spLocks noGrp="1"/>
          </p:cNvSpPr>
          <p:nvPr>
            <p:ph type="body" idx="1"/>
          </p:nvPr>
        </p:nvSpPr>
        <p:spPr>
          <a:xfrm>
            <a:off x="5096750" y="1758150"/>
            <a:ext cx="3939600" cy="3385500"/>
          </a:xfrm>
          <a:prstGeom prst="rect">
            <a:avLst/>
          </a:prstGeom>
        </p:spPr>
        <p:txBody>
          <a:bodyPr spcFirstLastPara="1" wrap="square" lIns="91425" tIns="91425" rIns="91425" bIns="91425" anchor="t" anchorCtr="0">
            <a:normAutofit fontScale="47500"/>
          </a:bodyPr>
          <a:lstStyle/>
          <a:p>
            <a:pPr marL="457200" lvl="0" indent="-282892" algn="l" rtl="0">
              <a:spcBef>
                <a:spcPts val="0"/>
              </a:spcBef>
              <a:spcAft>
                <a:spcPts val="0"/>
              </a:spcAft>
              <a:buSzPct val="100000"/>
              <a:buChar char="●"/>
            </a:pPr>
            <a:r>
              <a:rPr lang="en-GB"/>
              <a:t>Diwali</a:t>
            </a:r>
            <a:endParaRPr/>
          </a:p>
          <a:p>
            <a:pPr marL="914400" lvl="1" indent="-270827" algn="l" rtl="0">
              <a:spcBef>
                <a:spcPts val="0"/>
              </a:spcBef>
              <a:spcAft>
                <a:spcPts val="0"/>
              </a:spcAft>
              <a:buSzPct val="100000"/>
              <a:buChar char="○"/>
            </a:pPr>
            <a:r>
              <a:rPr lang="en-GB"/>
              <a:t>Diwali is the festival of lights for </a:t>
            </a:r>
            <a:r>
              <a:rPr lang="en-GB" b="1"/>
              <a:t>Hindus and Sikhs</a:t>
            </a:r>
            <a:r>
              <a:rPr lang="en-GB"/>
              <a:t>. The celebration lasts for five days and is marked by </a:t>
            </a:r>
            <a:r>
              <a:rPr lang="en-GB" b="1"/>
              <a:t>sweets, fireworks and lights</a:t>
            </a:r>
            <a:r>
              <a:rPr lang="en-GB"/>
              <a:t>. It celebrates </a:t>
            </a:r>
            <a:r>
              <a:rPr lang="en-GB" b="1"/>
              <a:t>the triumph of good, light and knowledge over evil, darkness and ignorance.</a:t>
            </a:r>
            <a:r>
              <a:rPr lang="en-GB"/>
              <a:t> Diwali celebrates a good year of harvesting and honors the Goddess of Wealth.</a:t>
            </a:r>
            <a:endParaRPr/>
          </a:p>
          <a:p>
            <a:pPr marL="914400" lvl="1" indent="-270827" algn="l" rtl="0">
              <a:spcBef>
                <a:spcPts val="0"/>
              </a:spcBef>
              <a:spcAft>
                <a:spcPts val="0"/>
              </a:spcAft>
              <a:buSzPct val="100000"/>
              <a:buChar char="○"/>
            </a:pPr>
            <a:r>
              <a:rPr lang="en-GB"/>
              <a:t>Diwali usually takes place in October or November, but the date is different each year because it is based on the Hindu calendar. During this holiday, all buildings are adorned with many Diyas, which are oil lamps. It is believed that the lamps guide Lakshmi, the Goddess of Wealth, to the homes of Hindus. Hindus thank Lakshmi by opening the windows of their houses and by drawing images of lotus flowers. They also draw colorful patterns on the floor called Rangolis. During Diwali, Hindus give and receive gifts — especially sweets. They also celebrate with feasts and gambling.</a:t>
            </a:r>
            <a:endParaRPr/>
          </a:p>
          <a:p>
            <a:pPr marL="457200" lvl="0" indent="-282892" algn="l" rtl="0">
              <a:spcBef>
                <a:spcPts val="0"/>
              </a:spcBef>
              <a:spcAft>
                <a:spcPts val="0"/>
              </a:spcAft>
              <a:buSzPct val="100000"/>
              <a:buChar char="●"/>
            </a:pPr>
            <a:r>
              <a:rPr lang="en-GB"/>
              <a:t>Holi</a:t>
            </a:r>
            <a:endParaRPr/>
          </a:p>
          <a:p>
            <a:pPr marL="914400" lvl="1" indent="-270827" algn="l" rtl="0">
              <a:spcBef>
                <a:spcPts val="0"/>
              </a:spcBef>
              <a:spcAft>
                <a:spcPts val="0"/>
              </a:spcAft>
              <a:buSzPct val="100000"/>
              <a:buChar char="○"/>
            </a:pPr>
            <a:r>
              <a:rPr lang="en-GB"/>
              <a:t>Holi is the most colorful and happening festival of India. It is celebrated with great zeal, pomp, and joy in almost every part of India. Holi is celebrated on the full Moon day in the month of Phalguna which falls in the month of February or March. It is a two-day festival which starts with the “Holika Dahan.” The second day of the fiesta is known as “Dhulandi” wherein people celebrate by sprinkling colors, water, abeer, and gulaal on each other. People forget old enmity and enjoy with friends and loved ones. There is an atmosphere of joy and festivity all around.</a:t>
            </a:r>
            <a:endParaRPr/>
          </a:p>
          <a:p>
            <a:pPr marL="457200" lvl="0" indent="-282892" algn="l" rtl="0">
              <a:spcBef>
                <a:spcPts val="0"/>
              </a:spcBef>
              <a:spcAft>
                <a:spcPts val="0"/>
              </a:spcAft>
              <a:buSzPct val="100000"/>
              <a:buChar char="●"/>
            </a:pPr>
            <a:r>
              <a:rPr lang="en-GB"/>
              <a:t>Navratri and Dussehra</a:t>
            </a:r>
            <a:endParaRPr/>
          </a:p>
          <a:p>
            <a:pPr marL="457200" lvl="0" indent="-282892" algn="l" rtl="0">
              <a:spcBef>
                <a:spcPts val="0"/>
              </a:spcBef>
              <a:spcAft>
                <a:spcPts val="0"/>
              </a:spcAft>
              <a:buSzPct val="100000"/>
              <a:buChar char="●"/>
            </a:pPr>
            <a:r>
              <a:rPr lang="en-GB"/>
              <a:t>Krishna Janmashtami</a:t>
            </a:r>
            <a:endParaRPr/>
          </a:p>
          <a:p>
            <a:pPr marL="457200" lvl="0" indent="-282892" algn="l" rtl="0">
              <a:spcBef>
                <a:spcPts val="0"/>
              </a:spcBef>
              <a:spcAft>
                <a:spcPts val="0"/>
              </a:spcAft>
              <a:buSzPct val="100000"/>
              <a:buChar char="●"/>
            </a:pPr>
            <a:r>
              <a:rPr lang="en-GB"/>
              <a:t>Maha Shivratri</a:t>
            </a:r>
            <a:endParaRPr/>
          </a:p>
        </p:txBody>
      </p:sp>
      <p:pic>
        <p:nvPicPr>
          <p:cNvPr id="302" name="Google Shape;302;p42"/>
          <p:cNvPicPr preferRelativeResize="0"/>
          <p:nvPr/>
        </p:nvPicPr>
        <p:blipFill>
          <a:blip r:embed="rId3">
            <a:alphaModFix/>
          </a:blip>
          <a:stretch>
            <a:fillRect/>
          </a:stretch>
        </p:blipFill>
        <p:spPr>
          <a:xfrm>
            <a:off x="8311000" y="0"/>
            <a:ext cx="832998" cy="859049"/>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Diwali</a:t>
            </a:r>
            <a:endParaRPr/>
          </a:p>
        </p:txBody>
      </p:sp>
      <p:pic>
        <p:nvPicPr>
          <p:cNvPr id="308" name="Google Shape;308;p43"/>
          <p:cNvPicPr preferRelativeResize="0"/>
          <p:nvPr/>
        </p:nvPicPr>
        <p:blipFill>
          <a:blip r:embed="rId3">
            <a:alphaModFix/>
          </a:blip>
          <a:stretch>
            <a:fillRect/>
          </a:stretch>
        </p:blipFill>
        <p:spPr>
          <a:xfrm>
            <a:off x="8311000" y="0"/>
            <a:ext cx="832998" cy="859049"/>
          </a:xfrm>
          <a:prstGeom prst="rect">
            <a:avLst/>
          </a:prstGeom>
          <a:noFill/>
          <a:ln>
            <a:noFill/>
          </a:ln>
        </p:spPr>
      </p:pic>
      <p:pic>
        <p:nvPicPr>
          <p:cNvPr id="309" name="Google Shape;309;p43"/>
          <p:cNvPicPr preferRelativeResize="0"/>
          <p:nvPr/>
        </p:nvPicPr>
        <p:blipFill>
          <a:blip r:embed="rId4">
            <a:alphaModFix/>
          </a:blip>
          <a:stretch>
            <a:fillRect/>
          </a:stretch>
        </p:blipFill>
        <p:spPr>
          <a:xfrm>
            <a:off x="6932713" y="0"/>
            <a:ext cx="2211277" cy="2211277"/>
          </a:xfrm>
          <a:prstGeom prst="rect">
            <a:avLst/>
          </a:prstGeom>
          <a:noFill/>
          <a:ln>
            <a:noFill/>
          </a:ln>
        </p:spPr>
      </p:pic>
      <p:pic>
        <p:nvPicPr>
          <p:cNvPr id="310" name="Google Shape;310;p43"/>
          <p:cNvPicPr preferRelativeResize="0"/>
          <p:nvPr/>
        </p:nvPicPr>
        <p:blipFill>
          <a:blip r:embed="rId5">
            <a:alphaModFix/>
          </a:blip>
          <a:stretch>
            <a:fillRect/>
          </a:stretch>
        </p:blipFill>
        <p:spPr>
          <a:xfrm>
            <a:off x="0" y="1978275"/>
            <a:ext cx="4747849" cy="3165225"/>
          </a:xfrm>
          <a:prstGeom prst="rect">
            <a:avLst/>
          </a:prstGeom>
          <a:noFill/>
          <a:ln>
            <a:noFill/>
          </a:ln>
        </p:spPr>
      </p:pic>
      <p:pic>
        <p:nvPicPr>
          <p:cNvPr id="311" name="Google Shape;311;p43"/>
          <p:cNvPicPr preferRelativeResize="0"/>
          <p:nvPr/>
        </p:nvPicPr>
        <p:blipFill>
          <a:blip r:embed="rId6">
            <a:alphaModFix/>
          </a:blip>
          <a:stretch>
            <a:fillRect/>
          </a:stretch>
        </p:blipFill>
        <p:spPr>
          <a:xfrm>
            <a:off x="4747850" y="2211275"/>
            <a:ext cx="4396150" cy="2932235"/>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44"/>
          <p:cNvSpPr txBox="1">
            <a:spLocks noGrp="1"/>
          </p:cNvSpPr>
          <p:nvPr>
            <p:ph type="body" idx="1"/>
          </p:nvPr>
        </p:nvSpPr>
        <p:spPr>
          <a:xfrm>
            <a:off x="297150" y="928550"/>
            <a:ext cx="8549700" cy="4028400"/>
          </a:xfrm>
          <a:prstGeom prst="rect">
            <a:avLst/>
          </a:prstGeom>
        </p:spPr>
        <p:txBody>
          <a:bodyPr spcFirstLastPara="1" wrap="square" lIns="91425" tIns="91425" rIns="91425" bIns="91425" anchor="t" anchorCtr="0">
            <a:normAutofit fontScale="77500" lnSpcReduction="10000"/>
          </a:bodyPr>
          <a:lstStyle/>
          <a:p>
            <a:pPr marL="457200" lvl="0" indent="-317182" algn="l" rtl="0">
              <a:spcBef>
                <a:spcPts val="0"/>
              </a:spcBef>
              <a:spcAft>
                <a:spcPts val="0"/>
              </a:spcAft>
              <a:buSzPct val="100000"/>
              <a:buChar char="●"/>
            </a:pPr>
            <a:r>
              <a:rPr lang="en-GB"/>
              <a:t>For centuries in Hindu society, caste has been the basis of social relationships, contact between members of different castes, or social classes, is strictly controlled. </a:t>
            </a:r>
            <a:endParaRPr/>
          </a:p>
          <a:p>
            <a:pPr marL="457200" lvl="0" indent="-317182" algn="l" rtl="0">
              <a:spcBef>
                <a:spcPts val="0"/>
              </a:spcBef>
              <a:spcAft>
                <a:spcPts val="0"/>
              </a:spcAft>
              <a:buSzPct val="100000"/>
              <a:buChar char="●"/>
            </a:pPr>
            <a:r>
              <a:rPr lang="en-GB"/>
              <a:t>At the present time, discrimination on the basis of caste is illegal in India; and in the urban areas and among more progressive Indians; caste is of little importance. However, in the rural villages of India and among the more traditional people, the caste system defines the way people relate to one another, especially in intimate relationships, when people eat together or marry. </a:t>
            </a:r>
            <a:endParaRPr/>
          </a:p>
          <a:p>
            <a:pPr marL="457200" lvl="0" indent="-317182" algn="l" rtl="0">
              <a:spcBef>
                <a:spcPts val="0"/>
              </a:spcBef>
              <a:spcAft>
                <a:spcPts val="0"/>
              </a:spcAft>
              <a:buSzPct val="100000"/>
              <a:buChar char="●"/>
            </a:pPr>
            <a:r>
              <a:rPr lang="en-GB"/>
              <a:t>Caste also plays a significant part in the Hindu pursuit of moksha. Hindus believe that in the transmigration of the soul, a person's karma determines his or her caste. </a:t>
            </a:r>
            <a:r>
              <a:rPr lang="en-GB" b="1"/>
              <a:t>There are five castes or classes in Hindu society. The most privileged is the Brahmin or priest.</a:t>
            </a:r>
            <a:r>
              <a:rPr lang="en-GB"/>
              <a:t> The second is Kshatriya, the warrior or governing class, followed by Vaisya, the middle class of merchants and tradesman. The fourth caste is Indra, the peasantry, farmers and normal labourers. T</a:t>
            </a:r>
            <a:r>
              <a:rPr lang="en-GB" b="1"/>
              <a:t>he lowest caste is outcastes or untouchables, who perform the lowliest occupations and have no access to the rituals of the other classes. </a:t>
            </a:r>
            <a:endParaRPr b="1"/>
          </a:p>
          <a:p>
            <a:pPr marL="457200" lvl="0" indent="-317182" algn="l" rtl="0">
              <a:spcBef>
                <a:spcPts val="0"/>
              </a:spcBef>
              <a:spcAft>
                <a:spcPts val="0"/>
              </a:spcAft>
              <a:buSzPct val="100000"/>
              <a:buChar char="●"/>
            </a:pPr>
            <a:r>
              <a:rPr lang="en-GB"/>
              <a:t>Being in one caste or another is not unjust; a person's karma determines his or her social standing. And while there is no intermingling, a faithful Hindu, through the pursuit of Moksha and the attainment of good karma, may reach a higher caste in the next transmigration of his or her soul.</a:t>
            </a:r>
            <a:endParaRPr/>
          </a:p>
        </p:txBody>
      </p:sp>
      <p:sp>
        <p:nvSpPr>
          <p:cNvPr id="317" name="Google Shape;317;p44"/>
          <p:cNvSpPr txBox="1">
            <a:spLocks noGrp="1"/>
          </p:cNvSpPr>
          <p:nvPr>
            <p:ph type="title"/>
          </p:nvPr>
        </p:nvSpPr>
        <p:spPr>
          <a:xfrm>
            <a:off x="437400" y="355850"/>
            <a:ext cx="332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The Caste System</a:t>
            </a:r>
            <a:endParaRPr/>
          </a:p>
        </p:txBody>
      </p:sp>
      <p:pic>
        <p:nvPicPr>
          <p:cNvPr id="318" name="Google Shape;318;p44"/>
          <p:cNvPicPr preferRelativeResize="0"/>
          <p:nvPr/>
        </p:nvPicPr>
        <p:blipFill>
          <a:blip r:embed="rId3">
            <a:alphaModFix/>
          </a:blip>
          <a:stretch>
            <a:fillRect/>
          </a:stretch>
        </p:blipFill>
        <p:spPr>
          <a:xfrm>
            <a:off x="8311000" y="0"/>
            <a:ext cx="832998" cy="859049"/>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45"/>
          <p:cNvSpPr txBox="1">
            <a:spLocks noGrp="1"/>
          </p:cNvSpPr>
          <p:nvPr>
            <p:ph type="body" idx="1"/>
          </p:nvPr>
        </p:nvSpPr>
        <p:spPr>
          <a:xfrm>
            <a:off x="297150" y="928550"/>
            <a:ext cx="8549700" cy="4028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GB"/>
              <a:t>“After death, the soul is reincarnated, taking birth in another physical body or form. Passing from one life to the next, each soul is on a journey of spiritual development facilitated in part by karma, the concept that every thought and action has a corresponding reaction.”</a:t>
            </a:r>
            <a:endParaRPr/>
          </a:p>
          <a:p>
            <a:pPr marL="914400" lvl="1" indent="-317500" algn="l" rtl="0">
              <a:spcBef>
                <a:spcPts val="0"/>
              </a:spcBef>
              <a:spcAft>
                <a:spcPts val="0"/>
              </a:spcAft>
              <a:buSzPts val="1400"/>
              <a:buAutoNum type="alphaLcPeriod"/>
            </a:pPr>
            <a:r>
              <a:rPr lang="en-GB" u="sng">
                <a:solidFill>
                  <a:schemeClr val="hlink"/>
                </a:solidFill>
                <a:hlinkClick r:id="rId3"/>
              </a:rPr>
              <a:t>https://www.hinduamerican.org/blog/5-things-to-know-about-hindus-and-death</a:t>
            </a:r>
            <a:endParaRPr/>
          </a:p>
        </p:txBody>
      </p:sp>
      <p:sp>
        <p:nvSpPr>
          <p:cNvPr id="324" name="Google Shape;324;p45"/>
          <p:cNvSpPr txBox="1">
            <a:spLocks noGrp="1"/>
          </p:cNvSpPr>
          <p:nvPr>
            <p:ph type="title"/>
          </p:nvPr>
        </p:nvSpPr>
        <p:spPr>
          <a:xfrm>
            <a:off x="437400" y="355850"/>
            <a:ext cx="5068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After Life</a:t>
            </a:r>
            <a:endParaRPr/>
          </a:p>
        </p:txBody>
      </p:sp>
      <p:pic>
        <p:nvPicPr>
          <p:cNvPr id="325" name="Google Shape;325;p45"/>
          <p:cNvPicPr preferRelativeResize="0"/>
          <p:nvPr/>
        </p:nvPicPr>
        <p:blipFill>
          <a:blip r:embed="rId4">
            <a:alphaModFix/>
          </a:blip>
          <a:stretch>
            <a:fillRect/>
          </a:stretch>
        </p:blipFill>
        <p:spPr>
          <a:xfrm>
            <a:off x="8311000" y="0"/>
            <a:ext cx="832998" cy="859049"/>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46"/>
          <p:cNvSpPr txBox="1">
            <a:spLocks noGrp="1"/>
          </p:cNvSpPr>
          <p:nvPr>
            <p:ph type="ctrTitle" idx="4294967295"/>
          </p:nvPr>
        </p:nvSpPr>
        <p:spPr>
          <a:xfrm>
            <a:off x="3283950" y="2144700"/>
            <a:ext cx="2576100" cy="85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GB" sz="4020"/>
              <a:t>Buddhism</a:t>
            </a:r>
            <a:endParaRPr sz="402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4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History + Origins</a:t>
            </a:r>
            <a:endParaRPr/>
          </a:p>
        </p:txBody>
      </p:sp>
      <p:sp>
        <p:nvSpPr>
          <p:cNvPr id="336" name="Google Shape;336;p47"/>
          <p:cNvSpPr txBox="1">
            <a:spLocks noGrp="1"/>
          </p:cNvSpPr>
          <p:nvPr>
            <p:ph type="body" idx="1"/>
          </p:nvPr>
        </p:nvSpPr>
        <p:spPr>
          <a:xfrm>
            <a:off x="311700" y="1152475"/>
            <a:ext cx="8520600" cy="3746700"/>
          </a:xfrm>
          <a:prstGeom prst="rect">
            <a:avLst/>
          </a:prstGeom>
        </p:spPr>
        <p:txBody>
          <a:bodyPr spcFirstLastPara="1" wrap="square" lIns="91425" tIns="91425" rIns="91425" bIns="91425" anchor="t" anchorCtr="0">
            <a:normAutofit fontScale="62500" lnSpcReduction="10000"/>
          </a:bodyPr>
          <a:lstStyle/>
          <a:p>
            <a:pPr marL="457200" lvl="0" indent="-300037" algn="l" rtl="0">
              <a:spcBef>
                <a:spcPts val="0"/>
              </a:spcBef>
              <a:spcAft>
                <a:spcPts val="0"/>
              </a:spcAft>
              <a:buSzPct val="100000"/>
              <a:buChar char="●"/>
            </a:pPr>
            <a:r>
              <a:rPr lang="en-GB"/>
              <a:t>During 20th century, Buddhism has suffered from the advance of Communism, especially in China, Tibet, North Korea, Vietnam, Laos, and Cambodia. At the same time, Buddhism is growing in North America because of refugees from Tibet and through the work of missionaries from other Buddhist countries. Many Theravoda, Zen, and Tibetan monasteries, temples and mediation centres have been established in North America, bringing the number of Buddhists in the world to over three hundred million.</a:t>
            </a:r>
            <a:endParaRPr/>
          </a:p>
          <a:p>
            <a:pPr marL="457200" lvl="0" indent="-300037" algn="l" rtl="0">
              <a:spcBef>
                <a:spcPts val="0"/>
              </a:spcBef>
              <a:spcAft>
                <a:spcPts val="0"/>
              </a:spcAft>
              <a:buSzPct val="100000"/>
              <a:buChar char="●"/>
            </a:pPr>
            <a:r>
              <a:rPr lang="en-GB"/>
              <a:t>Who is the Buddha? His name was </a:t>
            </a:r>
            <a:r>
              <a:rPr lang="en-GB" b="1"/>
              <a:t>Siddhartha Gautama</a:t>
            </a:r>
            <a:r>
              <a:rPr lang="en-GB"/>
              <a:t>, and he lived from about 563 to 483 BC, in the northern part of India. He grew up as an </a:t>
            </a:r>
            <a:r>
              <a:rPr lang="en-GB" b="1"/>
              <a:t>Indian prince</a:t>
            </a:r>
            <a:r>
              <a:rPr lang="en-GB"/>
              <a:t> in privileged and sheltered circumstances. </a:t>
            </a:r>
            <a:r>
              <a:rPr lang="en-GB" b="1"/>
              <a:t>He was Hindu</a:t>
            </a:r>
            <a:endParaRPr b="1"/>
          </a:p>
          <a:p>
            <a:pPr marL="457200" lvl="0" indent="-300037" algn="l" rtl="0">
              <a:spcBef>
                <a:spcPts val="0"/>
              </a:spcBef>
              <a:spcAft>
                <a:spcPts val="0"/>
              </a:spcAft>
              <a:buSzPct val="100000"/>
              <a:buChar char="●"/>
            </a:pPr>
            <a:r>
              <a:rPr lang="en-GB"/>
              <a:t>But as a young man, he ventured out and saw the negative aspects of life, such as sickness, old age, and death. He also learned about people who renounced the world in order to search for an answer to the problems of human suffering. </a:t>
            </a:r>
            <a:endParaRPr/>
          </a:p>
          <a:p>
            <a:pPr marL="457200" lvl="0" indent="-300037" algn="l" rtl="0">
              <a:spcBef>
                <a:spcPts val="0"/>
              </a:spcBef>
              <a:spcAft>
                <a:spcPts val="0"/>
              </a:spcAft>
              <a:buSzPct val="100000"/>
              <a:buChar char="●"/>
            </a:pPr>
            <a:r>
              <a:rPr lang="en-GB"/>
              <a:t>Gautama was well acquainted with the precepts of Hinduism and eventually reformed it into a new movement under his leadership. At the age of </a:t>
            </a:r>
            <a:r>
              <a:rPr lang="en-GB" b="1"/>
              <a:t>twenty-nine</a:t>
            </a:r>
            <a:r>
              <a:rPr lang="en-GB"/>
              <a:t>, Gautama decided to follow the Hindu course of </a:t>
            </a:r>
            <a:r>
              <a:rPr lang="en-GB" b="1"/>
              <a:t>renunciation</a:t>
            </a:r>
            <a:r>
              <a:rPr lang="en-GB"/>
              <a:t>. </a:t>
            </a:r>
            <a:r>
              <a:rPr lang="en-GB" b="1"/>
              <a:t>Leaving his wife and young son, he spent six years wandering, begging, fasting, studying, thinking, and meditating</a:t>
            </a:r>
            <a:r>
              <a:rPr lang="en-GB"/>
              <a:t>. Finally, after great struggle and temptations and after rejecting an unsatisfactory some of his Hindus beliefs, </a:t>
            </a:r>
            <a:r>
              <a:rPr lang="en-GB" b="1"/>
              <a:t>he became enlightened</a:t>
            </a:r>
            <a:r>
              <a:rPr lang="en-GB"/>
              <a:t>; he woke up. (Buddha means enlightenment or one who has awakened). After his enlightenment, </a:t>
            </a:r>
            <a:r>
              <a:rPr lang="en-GB" b="1"/>
              <a:t>he gathered followers and taught them until his death at eighty years of age</a:t>
            </a:r>
            <a:r>
              <a:rPr lang="en-GB"/>
              <a:t>. </a:t>
            </a:r>
            <a:endParaRPr/>
          </a:p>
          <a:p>
            <a:pPr marL="457200" lvl="0" indent="-300037" algn="l" rtl="0">
              <a:spcBef>
                <a:spcPts val="0"/>
              </a:spcBef>
              <a:spcAft>
                <a:spcPts val="0"/>
              </a:spcAft>
              <a:buSzPct val="100000"/>
              <a:buChar char="●"/>
            </a:pPr>
            <a:r>
              <a:rPr lang="en-GB"/>
              <a:t>Buddhists believe that because of this enlightenment, he was not reborn but entered into a state of peace called </a:t>
            </a:r>
            <a:r>
              <a:rPr lang="en-GB" b="1"/>
              <a:t>Nirvana (Buddha was a pathfinder, an example, a teacher, and an inspiration, but he was not a god or a Savior)</a:t>
            </a:r>
            <a:r>
              <a:rPr lang="en-GB"/>
              <a:t>. The </a:t>
            </a:r>
            <a:r>
              <a:rPr lang="en-GB" b="1"/>
              <a:t>most holy pilgrimage sites of Buddhists are the places in northern India where the Buddha was born, where he was enlightened, where he preached his first sermon, and where he died. </a:t>
            </a:r>
            <a:endParaRPr/>
          </a:p>
        </p:txBody>
      </p:sp>
      <p:pic>
        <p:nvPicPr>
          <p:cNvPr id="337" name="Google Shape;337;p47"/>
          <p:cNvPicPr preferRelativeResize="0"/>
          <p:nvPr/>
        </p:nvPicPr>
        <p:blipFill>
          <a:blip r:embed="rId3">
            <a:alphaModFix/>
          </a:blip>
          <a:stretch>
            <a:fillRect/>
          </a:stretch>
        </p:blipFill>
        <p:spPr>
          <a:xfrm>
            <a:off x="8126274" y="0"/>
            <a:ext cx="1017726" cy="101772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Siddhartha Gautama </a:t>
            </a:r>
            <a:endParaRPr/>
          </a:p>
          <a:p>
            <a:pPr marL="0" lvl="0" indent="0" algn="l" rtl="0">
              <a:spcBef>
                <a:spcPts val="0"/>
              </a:spcBef>
              <a:spcAft>
                <a:spcPts val="0"/>
              </a:spcAft>
              <a:buNone/>
            </a:pPr>
            <a:r>
              <a:rPr lang="en-GB"/>
              <a:t>&amp; Buddhist Temples</a:t>
            </a:r>
            <a:endParaRPr/>
          </a:p>
        </p:txBody>
      </p:sp>
      <p:pic>
        <p:nvPicPr>
          <p:cNvPr id="343" name="Google Shape;343;p48"/>
          <p:cNvPicPr preferRelativeResize="0"/>
          <p:nvPr/>
        </p:nvPicPr>
        <p:blipFill>
          <a:blip r:embed="rId3">
            <a:alphaModFix/>
          </a:blip>
          <a:stretch>
            <a:fillRect/>
          </a:stretch>
        </p:blipFill>
        <p:spPr>
          <a:xfrm>
            <a:off x="8126274" y="0"/>
            <a:ext cx="1017726" cy="1017726"/>
          </a:xfrm>
          <a:prstGeom prst="rect">
            <a:avLst/>
          </a:prstGeom>
          <a:noFill/>
          <a:ln>
            <a:noFill/>
          </a:ln>
        </p:spPr>
      </p:pic>
      <p:pic>
        <p:nvPicPr>
          <p:cNvPr id="344" name="Google Shape;344;p48"/>
          <p:cNvPicPr preferRelativeResize="0"/>
          <p:nvPr/>
        </p:nvPicPr>
        <p:blipFill>
          <a:blip r:embed="rId4">
            <a:alphaModFix/>
          </a:blip>
          <a:stretch>
            <a:fillRect/>
          </a:stretch>
        </p:blipFill>
        <p:spPr>
          <a:xfrm>
            <a:off x="0" y="1817075"/>
            <a:ext cx="4989626" cy="3326425"/>
          </a:xfrm>
          <a:prstGeom prst="rect">
            <a:avLst/>
          </a:prstGeom>
          <a:noFill/>
          <a:ln>
            <a:noFill/>
          </a:ln>
        </p:spPr>
      </p:pic>
      <p:pic>
        <p:nvPicPr>
          <p:cNvPr id="345" name="Google Shape;345;p48"/>
          <p:cNvPicPr preferRelativeResize="0"/>
          <p:nvPr/>
        </p:nvPicPr>
        <p:blipFill>
          <a:blip r:embed="rId5">
            <a:alphaModFix/>
          </a:blip>
          <a:stretch>
            <a:fillRect/>
          </a:stretch>
        </p:blipFill>
        <p:spPr>
          <a:xfrm>
            <a:off x="4947806" y="2940500"/>
            <a:ext cx="4196193" cy="2203000"/>
          </a:xfrm>
          <a:prstGeom prst="rect">
            <a:avLst/>
          </a:prstGeom>
          <a:noFill/>
          <a:ln>
            <a:noFill/>
          </a:ln>
        </p:spPr>
      </p:pic>
      <p:pic>
        <p:nvPicPr>
          <p:cNvPr id="346" name="Google Shape;346;p48"/>
          <p:cNvPicPr preferRelativeResize="0"/>
          <p:nvPr/>
        </p:nvPicPr>
        <p:blipFill>
          <a:blip r:embed="rId6">
            <a:alphaModFix/>
          </a:blip>
          <a:stretch>
            <a:fillRect/>
          </a:stretch>
        </p:blipFill>
        <p:spPr>
          <a:xfrm>
            <a:off x="5294425" y="11"/>
            <a:ext cx="3849576" cy="294048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4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Main Beliefs + Books</a:t>
            </a:r>
            <a:endParaRPr/>
          </a:p>
        </p:txBody>
      </p:sp>
      <p:sp>
        <p:nvSpPr>
          <p:cNvPr id="352" name="Google Shape;352;p49"/>
          <p:cNvSpPr txBox="1">
            <a:spLocks noGrp="1"/>
          </p:cNvSpPr>
          <p:nvPr>
            <p:ph type="body" idx="1"/>
          </p:nvPr>
        </p:nvSpPr>
        <p:spPr>
          <a:xfrm>
            <a:off x="311700" y="1152475"/>
            <a:ext cx="8520600" cy="3855600"/>
          </a:xfrm>
          <a:prstGeom prst="rect">
            <a:avLst/>
          </a:prstGeom>
        </p:spPr>
        <p:txBody>
          <a:bodyPr spcFirstLastPara="1" wrap="square" lIns="91425" tIns="91425" rIns="91425" bIns="91425" anchor="t" anchorCtr="0">
            <a:normAutofit fontScale="77500" lnSpcReduction="10000"/>
          </a:bodyPr>
          <a:lstStyle/>
          <a:p>
            <a:pPr marL="457200" lvl="0" indent="-317182" algn="l" rtl="0">
              <a:spcBef>
                <a:spcPts val="0"/>
              </a:spcBef>
              <a:spcAft>
                <a:spcPts val="0"/>
              </a:spcAft>
              <a:buSzPct val="100000"/>
              <a:buChar char="●"/>
            </a:pPr>
            <a:r>
              <a:rPr lang="en-GB"/>
              <a:t>Books/Scriptures</a:t>
            </a:r>
            <a:endParaRPr/>
          </a:p>
          <a:p>
            <a:pPr marL="914400" lvl="1" indent="-297497" algn="l" rtl="0">
              <a:spcBef>
                <a:spcPts val="0"/>
              </a:spcBef>
              <a:spcAft>
                <a:spcPts val="0"/>
              </a:spcAft>
              <a:buSzPct val="100000"/>
              <a:buChar char="○"/>
            </a:pPr>
            <a:r>
              <a:rPr lang="en-GB"/>
              <a:t>Tripitaka (“three baskets” Buddha’s teachings)</a:t>
            </a:r>
            <a:endParaRPr/>
          </a:p>
          <a:p>
            <a:pPr marL="1371600" lvl="2" indent="-297497" algn="l" rtl="0">
              <a:spcBef>
                <a:spcPts val="0"/>
              </a:spcBef>
              <a:spcAft>
                <a:spcPts val="0"/>
              </a:spcAft>
              <a:buSzPct val="100000"/>
              <a:buChar char="■"/>
            </a:pPr>
            <a:r>
              <a:rPr lang="en-GB"/>
              <a:t>Tripitaka means "Three Baskets" in Sanskrit and refers to its three traditional divisions into the Vinaya basket of </a:t>
            </a:r>
            <a:r>
              <a:rPr lang="en-GB" b="1"/>
              <a:t>monastic regulations</a:t>
            </a:r>
            <a:r>
              <a:rPr lang="en-GB"/>
              <a:t>, the Sutta basket of the </a:t>
            </a:r>
            <a:r>
              <a:rPr lang="en-GB" b="1"/>
              <a:t>teachings and sayings of the Buddha</a:t>
            </a:r>
            <a:r>
              <a:rPr lang="en-GB"/>
              <a:t>, and the Abhidhamma basket of commentaries and </a:t>
            </a:r>
            <a:r>
              <a:rPr lang="en-GB" b="1"/>
              <a:t>explanations of Buddhist doctrines</a:t>
            </a:r>
            <a:r>
              <a:rPr lang="en-GB"/>
              <a:t>.</a:t>
            </a:r>
            <a:endParaRPr/>
          </a:p>
          <a:p>
            <a:pPr marL="1371600" lvl="2" indent="-297497" algn="l" rtl="0">
              <a:spcBef>
                <a:spcPts val="0"/>
              </a:spcBef>
              <a:spcAft>
                <a:spcPts val="0"/>
              </a:spcAft>
              <a:buSzPct val="100000"/>
              <a:buChar char="■"/>
            </a:pPr>
            <a:r>
              <a:rPr lang="en-GB"/>
              <a:t>Buddhism is known as Middle Way, the avoidance of extreme asceticism and self-denial on the one hand and of luxury and self-indulgence on the other.</a:t>
            </a:r>
            <a:endParaRPr/>
          </a:p>
          <a:p>
            <a:pPr marL="457200" lvl="0" indent="-317182" algn="l" rtl="0">
              <a:spcBef>
                <a:spcPts val="0"/>
              </a:spcBef>
              <a:spcAft>
                <a:spcPts val="0"/>
              </a:spcAft>
              <a:buSzPct val="100000"/>
              <a:buChar char="●"/>
            </a:pPr>
            <a:r>
              <a:rPr lang="en-GB"/>
              <a:t>Beliefs</a:t>
            </a:r>
            <a:endParaRPr/>
          </a:p>
          <a:p>
            <a:pPr marL="914400" lvl="1" indent="-297497" algn="l" rtl="0">
              <a:spcBef>
                <a:spcPts val="0"/>
              </a:spcBef>
              <a:spcAft>
                <a:spcPts val="0"/>
              </a:spcAft>
              <a:buSzPct val="100000"/>
              <a:buChar char="○"/>
            </a:pPr>
            <a:r>
              <a:rPr lang="en-GB"/>
              <a:t>4 Noble Truths that describe Buddhism's view of the world</a:t>
            </a:r>
            <a:endParaRPr/>
          </a:p>
          <a:p>
            <a:pPr marL="1371600" lvl="2" indent="-297497" algn="l" rtl="0">
              <a:spcBef>
                <a:spcPts val="0"/>
              </a:spcBef>
              <a:spcAft>
                <a:spcPts val="0"/>
              </a:spcAft>
              <a:buSzPct val="100000"/>
              <a:buChar char="■"/>
            </a:pPr>
            <a:r>
              <a:rPr lang="en-GB"/>
              <a:t>1st: is that life in this world is precarious, undependable, changing, decaying, and temporary; it has no eternal essence. In short, life is full of suffering. Buddhists believe in seeing life realistically. </a:t>
            </a:r>
            <a:endParaRPr/>
          </a:p>
          <a:p>
            <a:pPr marL="1371600" lvl="2" indent="-297497" algn="l" rtl="0">
              <a:spcBef>
                <a:spcPts val="0"/>
              </a:spcBef>
              <a:spcAft>
                <a:spcPts val="0"/>
              </a:spcAft>
              <a:buSzPct val="100000"/>
              <a:buChar char="■"/>
            </a:pPr>
            <a:r>
              <a:rPr lang="en-GB"/>
              <a:t>2nd: The second is that people suffer because they desire something that life cannot give. They became attached to the things of the world, which are unreliable, so people are always disappointed. The human problem is that we always want what we cannot have; and if we could have what we want it would not satisfy us. </a:t>
            </a:r>
            <a:endParaRPr/>
          </a:p>
          <a:p>
            <a:pPr marL="1371600" lvl="2" indent="-297497" algn="l" rtl="0">
              <a:spcBef>
                <a:spcPts val="0"/>
              </a:spcBef>
              <a:spcAft>
                <a:spcPts val="0"/>
              </a:spcAft>
              <a:buSzPct val="100000"/>
              <a:buChar char="■"/>
            </a:pPr>
            <a:r>
              <a:rPr lang="en-GB"/>
              <a:t>3rd: Giving up desire and attachment to the things of the world can end suffering and bring about joy. Nirvana is the state of bliss brought about by the end of suffering. (</a:t>
            </a:r>
            <a:r>
              <a:rPr lang="en-GB" b="1"/>
              <a:t>Nirvana</a:t>
            </a:r>
            <a:r>
              <a:rPr lang="en-GB"/>
              <a:t> is not a place like heaven. It is the </a:t>
            </a:r>
            <a:r>
              <a:rPr lang="en-GB" b="1"/>
              <a:t>absence of desire, attachment suffering, greed, anger and delusion</a:t>
            </a:r>
            <a:r>
              <a:rPr lang="en-GB"/>
              <a:t>.) </a:t>
            </a:r>
            <a:endParaRPr/>
          </a:p>
          <a:p>
            <a:pPr marL="1371600" lvl="2" indent="-297497" algn="l" rtl="0">
              <a:spcBef>
                <a:spcPts val="0"/>
              </a:spcBef>
              <a:spcAft>
                <a:spcPts val="0"/>
              </a:spcAft>
              <a:buSzPct val="100000"/>
              <a:buChar char="■"/>
            </a:pPr>
            <a:r>
              <a:rPr lang="en-GB"/>
              <a:t>4th: The fourth Noble Truth explains that by walking the Noble Eightfold path a person can resolve suffering and attain Nirvana. The Noble Eightfold Path is divided into right beliefs or resolves, the moral life, and the mystical or meditative life.</a:t>
            </a:r>
            <a:endParaRPr/>
          </a:p>
        </p:txBody>
      </p:sp>
      <p:pic>
        <p:nvPicPr>
          <p:cNvPr id="353" name="Google Shape;353;p49"/>
          <p:cNvPicPr preferRelativeResize="0"/>
          <p:nvPr/>
        </p:nvPicPr>
        <p:blipFill>
          <a:blip r:embed="rId3">
            <a:alphaModFix/>
          </a:blip>
          <a:stretch>
            <a:fillRect/>
          </a:stretch>
        </p:blipFill>
        <p:spPr>
          <a:xfrm>
            <a:off x="8126274" y="0"/>
            <a:ext cx="1017726" cy="1017726"/>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50"/>
          <p:cNvSpPr txBox="1">
            <a:spLocks noGrp="1"/>
          </p:cNvSpPr>
          <p:nvPr>
            <p:ph type="title"/>
          </p:nvPr>
        </p:nvSpPr>
        <p:spPr>
          <a:xfrm>
            <a:off x="311700" y="445025"/>
            <a:ext cx="8520600" cy="968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Tripitaka/Tipitaka + Dharmachakra</a:t>
            </a:r>
            <a:endParaRPr/>
          </a:p>
        </p:txBody>
      </p:sp>
      <p:pic>
        <p:nvPicPr>
          <p:cNvPr id="359" name="Google Shape;359;p50"/>
          <p:cNvPicPr preferRelativeResize="0"/>
          <p:nvPr/>
        </p:nvPicPr>
        <p:blipFill>
          <a:blip r:embed="rId3">
            <a:alphaModFix/>
          </a:blip>
          <a:stretch>
            <a:fillRect/>
          </a:stretch>
        </p:blipFill>
        <p:spPr>
          <a:xfrm>
            <a:off x="8126274" y="0"/>
            <a:ext cx="1017726" cy="1017726"/>
          </a:xfrm>
          <a:prstGeom prst="rect">
            <a:avLst/>
          </a:prstGeom>
          <a:noFill/>
          <a:ln>
            <a:noFill/>
          </a:ln>
        </p:spPr>
      </p:pic>
      <p:pic>
        <p:nvPicPr>
          <p:cNvPr id="360" name="Google Shape;360;p50"/>
          <p:cNvPicPr preferRelativeResize="0"/>
          <p:nvPr/>
        </p:nvPicPr>
        <p:blipFill>
          <a:blip r:embed="rId4">
            <a:alphaModFix/>
          </a:blip>
          <a:stretch>
            <a:fillRect/>
          </a:stretch>
        </p:blipFill>
        <p:spPr>
          <a:xfrm>
            <a:off x="0" y="1753975"/>
            <a:ext cx="5094476" cy="3389525"/>
          </a:xfrm>
          <a:prstGeom prst="rect">
            <a:avLst/>
          </a:prstGeom>
          <a:noFill/>
          <a:ln>
            <a:noFill/>
          </a:ln>
        </p:spPr>
      </p:pic>
      <p:pic>
        <p:nvPicPr>
          <p:cNvPr id="361" name="Google Shape;361;p50"/>
          <p:cNvPicPr preferRelativeResize="0"/>
          <p:nvPr/>
        </p:nvPicPr>
        <p:blipFill>
          <a:blip r:embed="rId5">
            <a:alphaModFix/>
          </a:blip>
          <a:stretch>
            <a:fillRect/>
          </a:stretch>
        </p:blipFill>
        <p:spPr>
          <a:xfrm>
            <a:off x="5691150" y="1690650"/>
            <a:ext cx="3452850" cy="34528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51"/>
          <p:cNvSpPr txBox="1">
            <a:spLocks noGrp="1"/>
          </p:cNvSpPr>
          <p:nvPr>
            <p:ph type="body" idx="1"/>
          </p:nvPr>
        </p:nvSpPr>
        <p:spPr>
          <a:xfrm>
            <a:off x="297150" y="928550"/>
            <a:ext cx="8549700" cy="4028400"/>
          </a:xfrm>
          <a:prstGeom prst="rect">
            <a:avLst/>
          </a:prstGeom>
        </p:spPr>
        <p:txBody>
          <a:bodyPr spcFirstLastPara="1" wrap="square" lIns="91425" tIns="91425" rIns="91425" bIns="91425" anchor="t" anchorCtr="0">
            <a:normAutofit fontScale="70000"/>
          </a:bodyPr>
          <a:lstStyle/>
          <a:p>
            <a:pPr marL="457200" lvl="0" indent="-308610" algn="l" rtl="0">
              <a:spcBef>
                <a:spcPts val="0"/>
              </a:spcBef>
              <a:spcAft>
                <a:spcPts val="0"/>
              </a:spcAft>
              <a:buSzPct val="100000"/>
              <a:buChar char="●"/>
            </a:pPr>
            <a:r>
              <a:rPr lang="en-GB"/>
              <a:t>Buddhism is not so much a formal religion as </a:t>
            </a:r>
            <a:r>
              <a:rPr lang="en-GB" b="1"/>
              <a:t>a way of life</a:t>
            </a:r>
            <a:r>
              <a:rPr lang="en-GB"/>
              <a:t>, which is </a:t>
            </a:r>
            <a:r>
              <a:rPr lang="en-GB" b="1"/>
              <a:t>open to anyone</a:t>
            </a:r>
            <a:r>
              <a:rPr lang="en-GB"/>
              <a:t> who experiences suffering and wishes to find peace of mind. </a:t>
            </a:r>
            <a:endParaRPr/>
          </a:p>
          <a:p>
            <a:pPr marL="457200" lvl="0" indent="-308610" algn="l" rtl="0">
              <a:spcBef>
                <a:spcPts val="0"/>
              </a:spcBef>
              <a:spcAft>
                <a:spcPts val="0"/>
              </a:spcAft>
              <a:buSzPct val="100000"/>
              <a:buChar char="●"/>
            </a:pPr>
            <a:r>
              <a:rPr lang="en-GB" b="1"/>
              <a:t>Buddhism does not believe in an almighty creator god to whom one prays for benefits</a:t>
            </a:r>
            <a:r>
              <a:rPr lang="en-GB"/>
              <a:t>. </a:t>
            </a:r>
            <a:endParaRPr/>
          </a:p>
          <a:p>
            <a:pPr marL="457200" lvl="0" indent="-308610" algn="l" rtl="0">
              <a:spcBef>
                <a:spcPts val="0"/>
              </a:spcBef>
              <a:spcAft>
                <a:spcPts val="0"/>
              </a:spcAft>
              <a:buSzPct val="100000"/>
              <a:buChar char="●"/>
            </a:pPr>
            <a:r>
              <a:rPr lang="en-GB"/>
              <a:t>The problems people experience are their own problems; they caused them, and they alone can solve them. </a:t>
            </a:r>
            <a:endParaRPr/>
          </a:p>
          <a:p>
            <a:pPr marL="457200" lvl="0" indent="-308610" algn="l" rtl="0">
              <a:spcBef>
                <a:spcPts val="0"/>
              </a:spcBef>
              <a:spcAft>
                <a:spcPts val="0"/>
              </a:spcAft>
              <a:buSzPct val="100000"/>
              <a:buChar char="●"/>
            </a:pPr>
            <a:r>
              <a:rPr lang="en-GB"/>
              <a:t>Buddhism believes that things happen as a result of person's past actions (</a:t>
            </a:r>
            <a:r>
              <a:rPr lang="en-GB" b="1"/>
              <a:t>karma</a:t>
            </a:r>
            <a:r>
              <a:rPr lang="en-GB"/>
              <a:t>); not because of God’s punishment and not because of fate. In addition, a person’s future is determined, at least in part by his or her present actions, not by the grace or the wrath of God. </a:t>
            </a:r>
            <a:endParaRPr/>
          </a:p>
          <a:p>
            <a:pPr marL="457200" lvl="0" indent="-308610" algn="l" rtl="0">
              <a:spcBef>
                <a:spcPts val="0"/>
              </a:spcBef>
              <a:spcAft>
                <a:spcPts val="0"/>
              </a:spcAft>
              <a:buSzPct val="100000"/>
              <a:buChar char="●"/>
            </a:pPr>
            <a:r>
              <a:rPr lang="en-GB"/>
              <a:t>Buddhism </a:t>
            </a:r>
            <a:r>
              <a:rPr lang="en-GB" b="1"/>
              <a:t>is a radical way of self-help</a:t>
            </a:r>
            <a:r>
              <a:rPr lang="en-GB"/>
              <a:t> in which a person depends entirely on his or her own efforts to stop personal suffering.</a:t>
            </a:r>
            <a:endParaRPr/>
          </a:p>
          <a:p>
            <a:pPr marL="457200" lvl="0" indent="-308610" algn="l" rtl="0">
              <a:spcBef>
                <a:spcPts val="0"/>
              </a:spcBef>
              <a:spcAft>
                <a:spcPts val="0"/>
              </a:spcAft>
              <a:buSzPct val="100000"/>
              <a:buChar char="●"/>
            </a:pPr>
            <a:r>
              <a:rPr lang="en-GB"/>
              <a:t>There is also in Buddhism the community of monks and nuns (primarily monks today), who have given up their lives for worldly involvement (marriage, family, career, position, and wealth) and have taken upon themselves the monastic life. </a:t>
            </a:r>
            <a:endParaRPr/>
          </a:p>
          <a:p>
            <a:pPr marL="914400" lvl="1" indent="-290830" algn="l" rtl="0">
              <a:spcBef>
                <a:spcPts val="0"/>
              </a:spcBef>
              <a:spcAft>
                <a:spcPts val="0"/>
              </a:spcAft>
              <a:buSzPct val="100000"/>
              <a:buAutoNum type="alphaLcPeriod"/>
            </a:pPr>
            <a:r>
              <a:rPr lang="en-GB"/>
              <a:t>dedicate their lives to their </a:t>
            </a:r>
            <a:r>
              <a:rPr lang="en-GB" b="1"/>
              <a:t>own spiritual growth</a:t>
            </a:r>
            <a:r>
              <a:rPr lang="en-GB"/>
              <a:t> as well as to </a:t>
            </a:r>
            <a:r>
              <a:rPr lang="en-GB" b="1"/>
              <a:t>teaching and serving the laity</a:t>
            </a:r>
            <a:r>
              <a:rPr lang="en-GB"/>
              <a:t>. </a:t>
            </a:r>
            <a:endParaRPr/>
          </a:p>
          <a:p>
            <a:pPr marL="914400" lvl="1" indent="-290830" algn="l" rtl="0">
              <a:spcBef>
                <a:spcPts val="0"/>
              </a:spcBef>
              <a:spcAft>
                <a:spcPts val="0"/>
              </a:spcAft>
              <a:buSzPct val="100000"/>
              <a:buAutoNum type="alphaLcPeriod"/>
            </a:pPr>
            <a:r>
              <a:rPr lang="en-GB"/>
              <a:t>dependent on the laity for food, shelter, clothing and medical care.</a:t>
            </a:r>
            <a:endParaRPr/>
          </a:p>
          <a:p>
            <a:pPr marL="914400" lvl="1" indent="-290830" algn="l" rtl="0">
              <a:spcBef>
                <a:spcPts val="0"/>
              </a:spcBef>
              <a:spcAft>
                <a:spcPts val="0"/>
              </a:spcAft>
              <a:buSzPct val="100000"/>
              <a:buAutoNum type="alphaLcPeriod"/>
            </a:pPr>
            <a:r>
              <a:rPr lang="en-GB"/>
              <a:t>one of the most meaningful events in the life of a boy and his family is his entering to the monastery (brings great merit on the family)</a:t>
            </a:r>
            <a:endParaRPr/>
          </a:p>
          <a:p>
            <a:pPr marL="914400" lvl="1" indent="-290830" algn="l" rtl="0">
              <a:spcBef>
                <a:spcPts val="0"/>
              </a:spcBef>
              <a:spcAft>
                <a:spcPts val="0"/>
              </a:spcAft>
              <a:buSzPct val="100000"/>
              <a:buAutoNum type="alphaLcPeriod"/>
            </a:pPr>
            <a:r>
              <a:rPr lang="en-GB"/>
              <a:t>doesn’t have to be a monk for all his/her lifetime</a:t>
            </a:r>
            <a:endParaRPr/>
          </a:p>
          <a:p>
            <a:pPr marL="457200" lvl="0" indent="-308610" algn="l" rtl="0">
              <a:spcBef>
                <a:spcPts val="0"/>
              </a:spcBef>
              <a:spcAft>
                <a:spcPts val="0"/>
              </a:spcAft>
              <a:buSzPct val="100000"/>
              <a:buChar char="●"/>
            </a:pPr>
            <a:r>
              <a:rPr lang="en-GB"/>
              <a:t>Most Buddhist festivals celebrate events in the life of the Buddha. For example, in Southeast Asia, the celebration of the birth, enlightenment, and death of the Buddha is on the day of the full moon in May.</a:t>
            </a:r>
            <a:endParaRPr/>
          </a:p>
        </p:txBody>
      </p:sp>
      <p:sp>
        <p:nvSpPr>
          <p:cNvPr id="367" name="Google Shape;367;p51"/>
          <p:cNvSpPr txBox="1">
            <a:spLocks noGrp="1"/>
          </p:cNvSpPr>
          <p:nvPr>
            <p:ph type="title"/>
          </p:nvPr>
        </p:nvSpPr>
        <p:spPr>
          <a:xfrm>
            <a:off x="437400" y="355850"/>
            <a:ext cx="1785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Way of Life</a:t>
            </a:r>
            <a:endParaRPr/>
          </a:p>
        </p:txBody>
      </p:sp>
      <p:pic>
        <p:nvPicPr>
          <p:cNvPr id="368" name="Google Shape;368;p51"/>
          <p:cNvPicPr preferRelativeResize="0"/>
          <p:nvPr/>
        </p:nvPicPr>
        <p:blipFill>
          <a:blip r:embed="rId3">
            <a:alphaModFix/>
          </a:blip>
          <a:stretch>
            <a:fillRect/>
          </a:stretch>
        </p:blipFill>
        <p:spPr>
          <a:xfrm>
            <a:off x="8126274" y="0"/>
            <a:ext cx="1017726" cy="10177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6"/>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Geographic Distribution</a:t>
            </a:r>
            <a:endParaRPr/>
          </a:p>
        </p:txBody>
      </p:sp>
      <p:sp>
        <p:nvSpPr>
          <p:cNvPr id="91" name="Google Shape;91;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92" name="Google Shape;92;p16"/>
          <p:cNvPicPr preferRelativeResize="0"/>
          <p:nvPr/>
        </p:nvPicPr>
        <p:blipFill>
          <a:blip r:embed="rId3">
            <a:alphaModFix/>
          </a:blip>
          <a:stretch>
            <a:fillRect/>
          </a:stretch>
        </p:blipFill>
        <p:spPr>
          <a:xfrm>
            <a:off x="0" y="540250"/>
            <a:ext cx="9144002" cy="4603250"/>
          </a:xfrm>
          <a:prstGeom prst="rect">
            <a:avLst/>
          </a:prstGeom>
          <a:noFill/>
          <a:ln>
            <a:noFill/>
          </a:ln>
        </p:spPr>
      </p:pic>
      <p:sp>
        <p:nvSpPr>
          <p:cNvPr id="93" name="Google Shape;93;p16"/>
          <p:cNvSpPr txBox="1"/>
          <p:nvPr/>
        </p:nvSpPr>
        <p:spPr>
          <a:xfrm>
            <a:off x="0" y="4568875"/>
            <a:ext cx="38040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u="sng">
                <a:solidFill>
                  <a:schemeClr val="hlink"/>
                </a:solidFill>
                <a:hlinkClick r:id="rId4"/>
              </a:rPr>
              <a:t>https://www.pbslearningmedia.org/resource/sj14-soc-religmap/world-religions-map/</a:t>
            </a:r>
            <a:endParaRPr/>
          </a:p>
          <a:p>
            <a:pPr marL="0" lvl="0" indent="0" algn="l" rtl="0">
              <a:spcBef>
                <a:spcPts val="0"/>
              </a:spcBef>
              <a:spcAft>
                <a:spcPts val="0"/>
              </a:spcAft>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52"/>
          <p:cNvSpPr txBox="1">
            <a:spLocks noGrp="1"/>
          </p:cNvSpPr>
          <p:nvPr>
            <p:ph type="title"/>
          </p:nvPr>
        </p:nvSpPr>
        <p:spPr>
          <a:xfrm>
            <a:off x="311700" y="445025"/>
            <a:ext cx="10203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Sects</a:t>
            </a:r>
            <a:endParaRPr/>
          </a:p>
        </p:txBody>
      </p:sp>
      <p:sp>
        <p:nvSpPr>
          <p:cNvPr id="374" name="Google Shape;374;p52"/>
          <p:cNvSpPr txBox="1">
            <a:spLocks noGrp="1"/>
          </p:cNvSpPr>
          <p:nvPr>
            <p:ph type="body" idx="1"/>
          </p:nvPr>
        </p:nvSpPr>
        <p:spPr>
          <a:xfrm>
            <a:off x="0" y="1152475"/>
            <a:ext cx="4929000" cy="3804000"/>
          </a:xfrm>
          <a:prstGeom prst="rect">
            <a:avLst/>
          </a:prstGeom>
        </p:spPr>
        <p:txBody>
          <a:bodyPr spcFirstLastPara="1" wrap="square" lIns="91425" tIns="91425" rIns="91425" bIns="91425" anchor="t" anchorCtr="0">
            <a:normAutofit fontScale="55000"/>
          </a:bodyPr>
          <a:lstStyle/>
          <a:p>
            <a:pPr marL="457200" lvl="0" indent="-291465" algn="l" rtl="0">
              <a:spcBef>
                <a:spcPts val="0"/>
              </a:spcBef>
              <a:spcAft>
                <a:spcPts val="0"/>
              </a:spcAft>
              <a:buSzPct val="100000"/>
              <a:buChar char="●"/>
            </a:pPr>
            <a:r>
              <a:rPr lang="en-GB"/>
              <a:t>Theravada</a:t>
            </a:r>
            <a:endParaRPr/>
          </a:p>
          <a:p>
            <a:pPr marL="914400" lvl="1" indent="-277494" algn="l" rtl="0">
              <a:spcBef>
                <a:spcPts val="0"/>
              </a:spcBef>
              <a:spcAft>
                <a:spcPts val="0"/>
              </a:spcAft>
              <a:buSzPct val="100000"/>
              <a:buChar char="○"/>
            </a:pPr>
            <a:r>
              <a:rPr lang="en-GB"/>
              <a:t>means the way of elders or monks, and it offers salvation to monks alone. </a:t>
            </a:r>
            <a:endParaRPr/>
          </a:p>
          <a:p>
            <a:pPr marL="914400" lvl="1" indent="-277494" algn="l" rtl="0">
              <a:spcBef>
                <a:spcPts val="0"/>
              </a:spcBef>
              <a:spcAft>
                <a:spcPts val="0"/>
              </a:spcAft>
              <a:buSzPct val="100000"/>
              <a:buChar char="○"/>
            </a:pPr>
            <a:r>
              <a:rPr lang="en-GB"/>
              <a:t>People in this group see themselves </a:t>
            </a:r>
            <a:r>
              <a:rPr lang="en-GB" b="1"/>
              <a:t>preserving the true teachings of Buddha and transmitting them faithfully</a:t>
            </a:r>
            <a:r>
              <a:rPr lang="en-GB"/>
              <a:t> from the time of Buddha until today, </a:t>
            </a:r>
            <a:endParaRPr/>
          </a:p>
          <a:p>
            <a:pPr marL="914400" lvl="1" indent="-277494" algn="l" rtl="0">
              <a:spcBef>
                <a:spcPts val="0"/>
              </a:spcBef>
              <a:spcAft>
                <a:spcPts val="0"/>
              </a:spcAft>
              <a:buSzPct val="100000"/>
              <a:buChar char="○"/>
            </a:pPr>
            <a:r>
              <a:rPr lang="en-GB"/>
              <a:t>2500 years later. Theravoda is located primarily in Burma (Myanman), Cambodia, Laos, Sri Lanka (Ceylon) and Thailand. Though Theravoda is the older form of Buddhism, it is known as the little vehicle.</a:t>
            </a:r>
            <a:endParaRPr/>
          </a:p>
          <a:p>
            <a:pPr marL="457200" lvl="0" indent="-291465" algn="l" rtl="0">
              <a:spcBef>
                <a:spcPts val="0"/>
              </a:spcBef>
              <a:spcAft>
                <a:spcPts val="0"/>
              </a:spcAft>
              <a:buSzPct val="100000"/>
              <a:buChar char="●"/>
            </a:pPr>
            <a:r>
              <a:rPr lang="en-GB"/>
              <a:t>Mahayana, or the Great Vehicle, </a:t>
            </a:r>
            <a:endParaRPr/>
          </a:p>
          <a:p>
            <a:pPr marL="914400" lvl="1" indent="-277494" algn="l" rtl="0">
              <a:spcBef>
                <a:spcPts val="0"/>
              </a:spcBef>
              <a:spcAft>
                <a:spcPts val="0"/>
              </a:spcAft>
              <a:buSzPct val="100000"/>
              <a:buChar char="○"/>
            </a:pPr>
            <a:r>
              <a:rPr lang="en-GB"/>
              <a:t>developed around the beginning of the Christian era. It incorporated new beliefs and practices, added more writings to the scriptures, and expanded the community to include laity as well as monks. Mahayana </a:t>
            </a:r>
            <a:r>
              <a:rPr lang="en-GB" b="1"/>
              <a:t>elevated the figure of Buddha to a transcendent and divine being and affirmed the presence of many Buddhas beyond the earthly Buddha, Gautama</a:t>
            </a:r>
            <a:r>
              <a:rPr lang="en-GB"/>
              <a:t>. Mahayana developed the human ideal –Bodhisattva-, a being whose life is characterized by wisdom and compassion and who remains in the world, forgoing Nirvana, to save a suffering humanity. Mahayana is found primarily in China, Japan, Korea and Vietnam. Zen is the popular school of Mahayana Buddhism. </a:t>
            </a:r>
            <a:endParaRPr/>
          </a:p>
          <a:p>
            <a:pPr marL="457200" lvl="0" indent="-291465" algn="l" rtl="0">
              <a:spcBef>
                <a:spcPts val="0"/>
              </a:spcBef>
              <a:spcAft>
                <a:spcPts val="0"/>
              </a:spcAft>
              <a:buSzPct val="100000"/>
              <a:buChar char="●"/>
            </a:pPr>
            <a:r>
              <a:rPr lang="en-GB"/>
              <a:t>Vajrayana </a:t>
            </a:r>
            <a:endParaRPr/>
          </a:p>
          <a:p>
            <a:pPr marL="914400" lvl="1" indent="-277494" algn="l" rtl="0">
              <a:spcBef>
                <a:spcPts val="0"/>
              </a:spcBef>
              <a:spcAft>
                <a:spcPts val="0"/>
              </a:spcAft>
              <a:buSzPct val="100000"/>
              <a:buChar char="○"/>
            </a:pPr>
            <a:r>
              <a:rPr lang="en-GB"/>
              <a:t>is the most recently developed form of Buddhism, and it emphasizes </a:t>
            </a:r>
            <a:r>
              <a:rPr lang="en-GB" b="1"/>
              <a:t>elaborate rituals and rigorous mediation</a:t>
            </a:r>
            <a:r>
              <a:rPr lang="en-GB"/>
              <a:t>. </a:t>
            </a:r>
            <a:endParaRPr/>
          </a:p>
          <a:p>
            <a:pPr marL="914400" lvl="1" indent="-277494" algn="l" rtl="0">
              <a:spcBef>
                <a:spcPts val="0"/>
              </a:spcBef>
              <a:spcAft>
                <a:spcPts val="0"/>
              </a:spcAft>
              <a:buSzPct val="100000"/>
              <a:buChar char="○"/>
            </a:pPr>
            <a:r>
              <a:rPr lang="en-GB"/>
              <a:t>It is found mainly in Tibet, although its leader, the Dalai Lama, now lives in exile in India. </a:t>
            </a:r>
            <a:endParaRPr/>
          </a:p>
          <a:p>
            <a:pPr marL="457200" lvl="0" indent="-291465" algn="l" rtl="0">
              <a:spcBef>
                <a:spcPts val="0"/>
              </a:spcBef>
              <a:spcAft>
                <a:spcPts val="0"/>
              </a:spcAft>
              <a:buSzPct val="100000"/>
              <a:buChar char="●"/>
            </a:pPr>
            <a:r>
              <a:rPr lang="en-GB"/>
              <a:t>Despite the fact that the three forms of Buddhism are quite different, they all believe in </a:t>
            </a:r>
            <a:r>
              <a:rPr lang="en-GB" b="1"/>
              <a:t>the Buddha</a:t>
            </a:r>
            <a:r>
              <a:rPr lang="en-GB"/>
              <a:t>, </a:t>
            </a:r>
            <a:r>
              <a:rPr lang="en-GB" b="1"/>
              <a:t>his teachings</a:t>
            </a:r>
            <a:r>
              <a:rPr lang="en-GB"/>
              <a:t> and the </a:t>
            </a:r>
            <a:r>
              <a:rPr lang="en-GB" b="1"/>
              <a:t>community of monks and nuns</a:t>
            </a:r>
            <a:r>
              <a:rPr lang="en-GB"/>
              <a:t>.</a:t>
            </a:r>
            <a:endParaRPr/>
          </a:p>
        </p:txBody>
      </p:sp>
      <p:sp>
        <p:nvSpPr>
          <p:cNvPr id="375" name="Google Shape;375;p52"/>
          <p:cNvSpPr txBox="1">
            <a:spLocks noGrp="1"/>
          </p:cNvSpPr>
          <p:nvPr>
            <p:ph type="title"/>
          </p:nvPr>
        </p:nvSpPr>
        <p:spPr>
          <a:xfrm>
            <a:off x="5414400" y="579775"/>
            <a:ext cx="30900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Place of Worship</a:t>
            </a:r>
            <a:endParaRPr/>
          </a:p>
        </p:txBody>
      </p:sp>
      <p:sp>
        <p:nvSpPr>
          <p:cNvPr id="376" name="Google Shape;376;p52"/>
          <p:cNvSpPr txBox="1">
            <a:spLocks noGrp="1"/>
          </p:cNvSpPr>
          <p:nvPr>
            <p:ph type="body" idx="1"/>
          </p:nvPr>
        </p:nvSpPr>
        <p:spPr>
          <a:xfrm>
            <a:off x="5292900" y="1152475"/>
            <a:ext cx="3684300" cy="491400"/>
          </a:xfrm>
          <a:prstGeom prst="rect">
            <a:avLst/>
          </a:prstGeom>
        </p:spPr>
        <p:txBody>
          <a:bodyPr spcFirstLastPara="1" wrap="square" lIns="91425" tIns="91425" rIns="91425" bIns="91425" anchor="t" anchorCtr="0">
            <a:normAutofit fontScale="55000"/>
          </a:bodyPr>
          <a:lstStyle/>
          <a:p>
            <a:pPr marL="457200" lvl="0" indent="-291465" algn="l" rtl="0">
              <a:spcBef>
                <a:spcPts val="0"/>
              </a:spcBef>
              <a:spcAft>
                <a:spcPts val="0"/>
              </a:spcAft>
              <a:buSzPct val="100000"/>
              <a:buChar char="●"/>
            </a:pPr>
            <a:r>
              <a:rPr lang="en-GB"/>
              <a:t>Vihara or Buddhist Temple (temple/center)</a:t>
            </a:r>
            <a:endParaRPr/>
          </a:p>
          <a:p>
            <a:pPr marL="914400" lvl="1" indent="-277494" algn="l" rtl="0">
              <a:spcBef>
                <a:spcPts val="0"/>
              </a:spcBef>
              <a:spcAft>
                <a:spcPts val="0"/>
              </a:spcAft>
              <a:buSzPct val="100000"/>
              <a:buChar char="○"/>
            </a:pPr>
            <a:r>
              <a:rPr lang="en-GB"/>
              <a:t>Originally the term was used for a Buddhist monastery</a:t>
            </a:r>
            <a:endParaRPr/>
          </a:p>
        </p:txBody>
      </p:sp>
      <p:sp>
        <p:nvSpPr>
          <p:cNvPr id="377" name="Google Shape;377;p52"/>
          <p:cNvSpPr txBox="1">
            <a:spLocks noGrp="1"/>
          </p:cNvSpPr>
          <p:nvPr>
            <p:ph type="title"/>
          </p:nvPr>
        </p:nvSpPr>
        <p:spPr>
          <a:xfrm>
            <a:off x="5414400" y="1643875"/>
            <a:ext cx="1993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Celebrations</a:t>
            </a:r>
            <a:endParaRPr/>
          </a:p>
        </p:txBody>
      </p:sp>
      <p:sp>
        <p:nvSpPr>
          <p:cNvPr id="378" name="Google Shape;378;p52"/>
          <p:cNvSpPr txBox="1">
            <a:spLocks noGrp="1"/>
          </p:cNvSpPr>
          <p:nvPr>
            <p:ph type="body" idx="1"/>
          </p:nvPr>
        </p:nvSpPr>
        <p:spPr>
          <a:xfrm>
            <a:off x="5246375" y="2132225"/>
            <a:ext cx="3789900" cy="2870700"/>
          </a:xfrm>
          <a:prstGeom prst="rect">
            <a:avLst/>
          </a:prstGeom>
        </p:spPr>
        <p:txBody>
          <a:bodyPr spcFirstLastPara="1" wrap="square" lIns="91425" tIns="91425" rIns="91425" bIns="91425" anchor="t" anchorCtr="0">
            <a:normAutofit fontScale="70000" lnSpcReduction="20000"/>
          </a:bodyPr>
          <a:lstStyle/>
          <a:p>
            <a:pPr marL="457200" lvl="0" indent="-308610" algn="l" rtl="0">
              <a:spcBef>
                <a:spcPts val="0"/>
              </a:spcBef>
              <a:spcAft>
                <a:spcPts val="0"/>
              </a:spcAft>
              <a:buSzPct val="100000"/>
              <a:buChar char="●"/>
            </a:pPr>
            <a:r>
              <a:rPr lang="en-GB"/>
              <a:t>Vesak</a:t>
            </a:r>
            <a:endParaRPr/>
          </a:p>
          <a:p>
            <a:pPr marL="914400" lvl="1" indent="-290830" algn="l" rtl="0">
              <a:spcBef>
                <a:spcPts val="0"/>
              </a:spcBef>
              <a:spcAft>
                <a:spcPts val="0"/>
              </a:spcAft>
              <a:buSzPct val="100000"/>
              <a:buChar char="○"/>
            </a:pPr>
            <a:r>
              <a:rPr lang="en-GB"/>
              <a:t>The Buddha's birthday is known as Vesak and is one of the major festivals of the year. It is celebrated on the first full moon day in May, or the fourth lunar month which usually occurs in May or during a lunar leap year, June. In some countries this has become an occasion to not only celebrate the birth but also the enlightenment and parinirvana of the Buddha.</a:t>
            </a:r>
            <a:endParaRPr/>
          </a:p>
          <a:p>
            <a:pPr marL="457200" lvl="0" indent="-308610" algn="l" rtl="0">
              <a:spcBef>
                <a:spcPts val="0"/>
              </a:spcBef>
              <a:spcAft>
                <a:spcPts val="0"/>
              </a:spcAft>
              <a:buSzPct val="100000"/>
              <a:buChar char="●"/>
            </a:pPr>
            <a:r>
              <a:rPr lang="en-GB"/>
              <a:t>Asalha Puja Day</a:t>
            </a:r>
            <a:endParaRPr/>
          </a:p>
          <a:p>
            <a:pPr marL="914400" lvl="1" indent="-290830" algn="l" rtl="0">
              <a:spcBef>
                <a:spcPts val="0"/>
              </a:spcBef>
              <a:spcAft>
                <a:spcPts val="0"/>
              </a:spcAft>
              <a:buSzPct val="100000"/>
              <a:buChar char="○"/>
            </a:pPr>
            <a:r>
              <a:rPr lang="en-GB"/>
              <a:t>Also known as "Dharma Day" celebrates the Buddha's first teaching on the full moon day of the 8th lunar month, approximately July.</a:t>
            </a:r>
            <a:endParaRPr/>
          </a:p>
          <a:p>
            <a:pPr marL="457200" lvl="0" indent="-308610" algn="l" rtl="0">
              <a:spcBef>
                <a:spcPts val="0"/>
              </a:spcBef>
              <a:spcAft>
                <a:spcPts val="0"/>
              </a:spcAft>
              <a:buSzPct val="100000"/>
              <a:buChar char="●"/>
            </a:pPr>
            <a:r>
              <a:rPr lang="en-GB"/>
              <a:t>Buddhist New Year</a:t>
            </a:r>
            <a:endParaRPr/>
          </a:p>
          <a:p>
            <a:pPr marL="457200" lvl="0" indent="-308610" algn="l" rtl="0">
              <a:spcBef>
                <a:spcPts val="0"/>
              </a:spcBef>
              <a:spcAft>
                <a:spcPts val="0"/>
              </a:spcAft>
              <a:buSzPct val="100000"/>
              <a:buChar char="●"/>
            </a:pPr>
            <a:r>
              <a:rPr lang="en-GB"/>
              <a:t>Parinirvana Day</a:t>
            </a:r>
            <a:endParaRPr/>
          </a:p>
          <a:p>
            <a:pPr marL="457200" lvl="0" indent="-308610" algn="l" rtl="0">
              <a:spcBef>
                <a:spcPts val="0"/>
              </a:spcBef>
              <a:spcAft>
                <a:spcPts val="0"/>
              </a:spcAft>
              <a:buSzPct val="100000"/>
              <a:buChar char="●"/>
            </a:pPr>
            <a:r>
              <a:rPr lang="en-GB"/>
              <a:t>Kathina</a:t>
            </a:r>
            <a:endParaRPr/>
          </a:p>
        </p:txBody>
      </p:sp>
      <p:pic>
        <p:nvPicPr>
          <p:cNvPr id="379" name="Google Shape;379;p52"/>
          <p:cNvPicPr preferRelativeResize="0"/>
          <p:nvPr/>
        </p:nvPicPr>
        <p:blipFill>
          <a:blip r:embed="rId3">
            <a:alphaModFix/>
          </a:blip>
          <a:stretch>
            <a:fillRect/>
          </a:stretch>
        </p:blipFill>
        <p:spPr>
          <a:xfrm>
            <a:off x="8126274" y="0"/>
            <a:ext cx="1017726" cy="1017726"/>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53"/>
          <p:cNvSpPr txBox="1">
            <a:spLocks noGrp="1"/>
          </p:cNvSpPr>
          <p:nvPr>
            <p:ph type="title"/>
          </p:nvPr>
        </p:nvSpPr>
        <p:spPr>
          <a:xfrm>
            <a:off x="311700" y="445025"/>
            <a:ext cx="8520600" cy="968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Bhikku + Buddha with Offerings</a:t>
            </a:r>
            <a:endParaRPr/>
          </a:p>
        </p:txBody>
      </p:sp>
      <p:pic>
        <p:nvPicPr>
          <p:cNvPr id="385" name="Google Shape;385;p53"/>
          <p:cNvPicPr preferRelativeResize="0"/>
          <p:nvPr/>
        </p:nvPicPr>
        <p:blipFill>
          <a:blip r:embed="rId3">
            <a:alphaModFix/>
          </a:blip>
          <a:stretch>
            <a:fillRect/>
          </a:stretch>
        </p:blipFill>
        <p:spPr>
          <a:xfrm>
            <a:off x="8126274" y="0"/>
            <a:ext cx="1017726" cy="1017726"/>
          </a:xfrm>
          <a:prstGeom prst="rect">
            <a:avLst/>
          </a:prstGeom>
          <a:noFill/>
          <a:ln>
            <a:noFill/>
          </a:ln>
        </p:spPr>
      </p:pic>
      <p:pic>
        <p:nvPicPr>
          <p:cNvPr id="386" name="Google Shape;386;p53"/>
          <p:cNvPicPr preferRelativeResize="0"/>
          <p:nvPr/>
        </p:nvPicPr>
        <p:blipFill>
          <a:blip r:embed="rId4">
            <a:alphaModFix/>
          </a:blip>
          <a:stretch>
            <a:fillRect/>
          </a:stretch>
        </p:blipFill>
        <p:spPr>
          <a:xfrm>
            <a:off x="0" y="2052275"/>
            <a:ext cx="4643006" cy="3091232"/>
          </a:xfrm>
          <a:prstGeom prst="rect">
            <a:avLst/>
          </a:prstGeom>
          <a:noFill/>
          <a:ln>
            <a:noFill/>
          </a:ln>
        </p:spPr>
      </p:pic>
      <p:pic>
        <p:nvPicPr>
          <p:cNvPr id="387" name="Google Shape;387;p53"/>
          <p:cNvPicPr preferRelativeResize="0"/>
          <p:nvPr/>
        </p:nvPicPr>
        <p:blipFill>
          <a:blip r:embed="rId5">
            <a:alphaModFix/>
          </a:blip>
          <a:stretch>
            <a:fillRect/>
          </a:stretch>
        </p:blipFill>
        <p:spPr>
          <a:xfrm>
            <a:off x="5309902" y="2052275"/>
            <a:ext cx="3834098" cy="309122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54"/>
          <p:cNvSpPr txBox="1">
            <a:spLocks noGrp="1"/>
          </p:cNvSpPr>
          <p:nvPr>
            <p:ph type="body" idx="1"/>
          </p:nvPr>
        </p:nvSpPr>
        <p:spPr>
          <a:xfrm>
            <a:off x="297150" y="928550"/>
            <a:ext cx="8549700" cy="4028400"/>
          </a:xfrm>
          <a:prstGeom prst="rect">
            <a:avLst/>
          </a:prstGeom>
        </p:spPr>
        <p:txBody>
          <a:bodyPr spcFirstLastPara="1" wrap="square" lIns="91425" tIns="91425" rIns="91425" bIns="91425" anchor="t" anchorCtr="0">
            <a:normAutofit fontScale="70000" lnSpcReduction="20000"/>
          </a:bodyPr>
          <a:lstStyle/>
          <a:p>
            <a:pPr marL="457200" lvl="0" indent="-308610" algn="l" rtl="0">
              <a:spcBef>
                <a:spcPts val="0"/>
              </a:spcBef>
              <a:spcAft>
                <a:spcPts val="0"/>
              </a:spcAft>
              <a:buSzPct val="100000"/>
              <a:buChar char="●"/>
            </a:pPr>
            <a:r>
              <a:rPr lang="en-GB"/>
              <a:t>Right Belief:</a:t>
            </a:r>
            <a:endParaRPr/>
          </a:p>
          <a:p>
            <a:pPr marL="914400" lvl="1" indent="-290830" algn="l" rtl="0">
              <a:spcBef>
                <a:spcPts val="0"/>
              </a:spcBef>
              <a:spcAft>
                <a:spcPts val="0"/>
              </a:spcAft>
              <a:buSzPct val="100000"/>
              <a:buAutoNum type="alphaLcPeriod"/>
            </a:pPr>
            <a:r>
              <a:rPr lang="en-GB"/>
              <a:t>Right Understanding: which knows the truth, seeing the world as it really is. </a:t>
            </a:r>
            <a:endParaRPr/>
          </a:p>
          <a:p>
            <a:pPr marL="914400" lvl="1" indent="-290830" algn="l" rtl="0">
              <a:spcBef>
                <a:spcPts val="0"/>
              </a:spcBef>
              <a:spcAft>
                <a:spcPts val="0"/>
              </a:spcAft>
              <a:buSzPct val="100000"/>
              <a:buAutoNum type="alphaLcPeriod"/>
            </a:pPr>
            <a:r>
              <a:rPr lang="en-GB"/>
              <a:t>Right Thought: This is purity of mind with no thought of hate, lust, jealousy, or illusion. Instead it is purity of mind with positive thoughts of love and truth. </a:t>
            </a:r>
            <a:endParaRPr/>
          </a:p>
          <a:p>
            <a:pPr marL="457200" lvl="0" indent="-308610" algn="l" rtl="0">
              <a:spcBef>
                <a:spcPts val="0"/>
              </a:spcBef>
              <a:spcAft>
                <a:spcPts val="0"/>
              </a:spcAft>
              <a:buSzPct val="100000"/>
              <a:buChar char="●"/>
            </a:pPr>
            <a:r>
              <a:rPr lang="en-GB"/>
              <a:t>Right Morality:</a:t>
            </a:r>
            <a:endParaRPr/>
          </a:p>
          <a:p>
            <a:pPr marL="914400" lvl="1" indent="-290830" algn="l" rtl="0">
              <a:spcBef>
                <a:spcPts val="0"/>
              </a:spcBef>
              <a:spcAft>
                <a:spcPts val="0"/>
              </a:spcAft>
              <a:buSzPct val="100000"/>
              <a:buAutoNum type="alphaLcPeriod"/>
            </a:pPr>
            <a:r>
              <a:rPr lang="en-GB"/>
              <a:t>Right Speech: which is purity of words and speech avoiding lies, gossip, and meaningless Chatter. (If you do not have something good to say, do not say anything). </a:t>
            </a:r>
            <a:endParaRPr/>
          </a:p>
          <a:p>
            <a:pPr marL="914400" lvl="1" indent="-290830" algn="l" rtl="0">
              <a:spcBef>
                <a:spcPts val="0"/>
              </a:spcBef>
              <a:spcAft>
                <a:spcPts val="0"/>
              </a:spcAft>
              <a:buSzPct val="100000"/>
              <a:buAutoNum type="alphaLcPeriod"/>
            </a:pPr>
            <a:r>
              <a:rPr lang="en-GB"/>
              <a:t>Right Action: which is purity of behaviour and involves following the five moral and ethical Precepts. Do not kill (respect all life). Do not lie (speak only the truth). Do not steal or take what does not belong to you. Do not misuse sex. Do not use intoxicants. </a:t>
            </a:r>
            <a:endParaRPr/>
          </a:p>
          <a:p>
            <a:pPr marL="914400" lvl="1" indent="-290830" algn="l" rtl="0">
              <a:spcBef>
                <a:spcPts val="0"/>
              </a:spcBef>
              <a:spcAft>
                <a:spcPts val="0"/>
              </a:spcAft>
              <a:buSzPct val="100000"/>
              <a:buAutoNum type="alphaLcPeriod"/>
            </a:pPr>
            <a:r>
              <a:rPr lang="en-GB"/>
              <a:t>Right Livelihood: which is purity of vocation and involves making sure that your job or career does not cause you to harm anyone. </a:t>
            </a:r>
            <a:endParaRPr/>
          </a:p>
          <a:p>
            <a:pPr marL="457200" lvl="0" indent="-308610" algn="l" rtl="0">
              <a:spcBef>
                <a:spcPts val="0"/>
              </a:spcBef>
              <a:spcAft>
                <a:spcPts val="0"/>
              </a:spcAft>
              <a:buSzPct val="100000"/>
              <a:buChar char="●"/>
            </a:pPr>
            <a:r>
              <a:rPr lang="en-GB"/>
              <a:t>Right Meditations:</a:t>
            </a:r>
            <a:endParaRPr/>
          </a:p>
          <a:p>
            <a:pPr marL="914400" lvl="1" indent="-290830" algn="l" rtl="0">
              <a:spcBef>
                <a:spcPts val="0"/>
              </a:spcBef>
              <a:spcAft>
                <a:spcPts val="0"/>
              </a:spcAft>
              <a:buSzPct val="100000"/>
              <a:buAutoNum type="alphaLcPeriod"/>
            </a:pPr>
            <a:r>
              <a:rPr lang="en-GB"/>
              <a:t>Right Effort: This is setting goals and striving for them with energy. </a:t>
            </a:r>
            <a:endParaRPr/>
          </a:p>
          <a:p>
            <a:pPr marL="914400" lvl="1" indent="-290830" algn="l" rtl="0">
              <a:spcBef>
                <a:spcPts val="0"/>
              </a:spcBef>
              <a:spcAft>
                <a:spcPts val="0"/>
              </a:spcAft>
              <a:buSzPct val="100000"/>
              <a:buAutoNum type="alphaLcPeriod"/>
            </a:pPr>
            <a:r>
              <a:rPr lang="en-GB"/>
              <a:t>Right Mindfulness: to cultivate a deeply absorbed, secluded state of mind</a:t>
            </a:r>
            <a:endParaRPr/>
          </a:p>
          <a:p>
            <a:pPr marL="914400" lvl="1" indent="-290830" algn="l" rtl="0">
              <a:spcBef>
                <a:spcPts val="0"/>
              </a:spcBef>
              <a:spcAft>
                <a:spcPts val="0"/>
              </a:spcAft>
              <a:buSzPct val="100000"/>
              <a:buAutoNum type="alphaLcPeriod"/>
            </a:pPr>
            <a:r>
              <a:rPr lang="en-GB"/>
              <a:t>Right Concentrations: which means, by right of meditation, purifying the mind, controlling and disciplining the mind, focusing the mind and becoming fully attentive to everything that you do. </a:t>
            </a:r>
            <a:endParaRPr/>
          </a:p>
          <a:p>
            <a:pPr marL="457200" lvl="0" indent="-308610" algn="l" rtl="0">
              <a:spcBef>
                <a:spcPts val="0"/>
              </a:spcBef>
              <a:spcAft>
                <a:spcPts val="0"/>
              </a:spcAft>
              <a:buSzPct val="100000"/>
              <a:buChar char="●"/>
            </a:pPr>
            <a:r>
              <a:rPr lang="en-GB"/>
              <a:t>By following the Eightfold Path, a person can </a:t>
            </a:r>
            <a:r>
              <a:rPr lang="en-GB" b="1"/>
              <a:t>increase in wisdom, morality, and mediation</a:t>
            </a:r>
            <a:r>
              <a:rPr lang="en-GB"/>
              <a:t> and thus move closer to the experience of </a:t>
            </a:r>
            <a:r>
              <a:rPr lang="en-GB" b="1"/>
              <a:t>Nirvana</a:t>
            </a:r>
            <a:r>
              <a:rPr lang="en-GB"/>
              <a:t>. </a:t>
            </a:r>
            <a:r>
              <a:rPr lang="en-GB" b="1"/>
              <a:t>Otherwise, he or she will continue in the endless cycle of death and rebirth</a:t>
            </a:r>
            <a:r>
              <a:rPr lang="en-GB"/>
              <a:t>. </a:t>
            </a:r>
            <a:endParaRPr/>
          </a:p>
          <a:p>
            <a:pPr marL="457200" lvl="0" indent="-308610" algn="l" rtl="0">
              <a:spcBef>
                <a:spcPts val="0"/>
              </a:spcBef>
              <a:spcAft>
                <a:spcPts val="0"/>
              </a:spcAft>
              <a:buSzPct val="100000"/>
              <a:buChar char="●"/>
            </a:pPr>
            <a:r>
              <a:rPr lang="en-GB"/>
              <a:t>Perhaps the simplest statement of the Eightfold Path is this: </a:t>
            </a:r>
            <a:r>
              <a:rPr lang="en-GB" b="1"/>
              <a:t>Avoid evil, do good, purify your mind</a:t>
            </a:r>
            <a:r>
              <a:rPr lang="en-GB"/>
              <a:t>. </a:t>
            </a:r>
            <a:endParaRPr/>
          </a:p>
          <a:p>
            <a:pPr marL="457200" lvl="0" indent="-308610" algn="l" rtl="0">
              <a:spcBef>
                <a:spcPts val="0"/>
              </a:spcBef>
              <a:spcAft>
                <a:spcPts val="0"/>
              </a:spcAft>
              <a:buSzPct val="100000"/>
              <a:buChar char="●"/>
            </a:pPr>
            <a:r>
              <a:rPr lang="en-GB"/>
              <a:t>As people mature in their progress on the earth toward Nirvana, Buddhism calls them to four kinds of love: </a:t>
            </a:r>
            <a:endParaRPr/>
          </a:p>
          <a:p>
            <a:pPr marL="914400" lvl="1" indent="-290830" algn="l" rtl="0">
              <a:spcBef>
                <a:spcPts val="0"/>
              </a:spcBef>
              <a:spcAft>
                <a:spcPts val="0"/>
              </a:spcAft>
              <a:buSzPct val="100000"/>
              <a:buAutoNum type="alphaLcPeriod"/>
            </a:pPr>
            <a:r>
              <a:rPr lang="en-GB"/>
              <a:t>(1) Loving kindness for all creatures (human, animal, and otherwise) and wishing well-being for all creatures in all things; </a:t>
            </a:r>
            <a:endParaRPr/>
          </a:p>
          <a:p>
            <a:pPr marL="914400" lvl="1" indent="-290830" algn="l" rtl="0">
              <a:spcBef>
                <a:spcPts val="0"/>
              </a:spcBef>
              <a:spcAft>
                <a:spcPts val="0"/>
              </a:spcAft>
              <a:buSzPct val="100000"/>
              <a:buAutoNum type="alphaLcPeriod"/>
            </a:pPr>
            <a:r>
              <a:rPr lang="en-GB"/>
              <a:t>(2) Compassion for those who are less fortunate than they are; </a:t>
            </a:r>
            <a:endParaRPr/>
          </a:p>
          <a:p>
            <a:pPr marL="914400" lvl="1" indent="-290830" algn="l" rtl="0">
              <a:spcBef>
                <a:spcPts val="0"/>
              </a:spcBef>
              <a:spcAft>
                <a:spcPts val="0"/>
              </a:spcAft>
              <a:buSzPct val="100000"/>
              <a:buAutoNum type="alphaLcPeriod"/>
            </a:pPr>
            <a:r>
              <a:rPr lang="en-GB"/>
              <a:t>(3) Joy and respect for those who are more fortunate than they are; and </a:t>
            </a:r>
            <a:endParaRPr/>
          </a:p>
          <a:p>
            <a:pPr marL="914400" lvl="1" indent="-290830" algn="l" rtl="0">
              <a:spcBef>
                <a:spcPts val="0"/>
              </a:spcBef>
              <a:spcAft>
                <a:spcPts val="0"/>
              </a:spcAft>
              <a:buSzPct val="100000"/>
              <a:buAutoNum type="alphaLcPeriod"/>
            </a:pPr>
            <a:r>
              <a:rPr lang="en-GB"/>
              <a:t>(4) Equanimity in the face of upsetting and troubling situations.</a:t>
            </a:r>
            <a:endParaRPr/>
          </a:p>
        </p:txBody>
      </p:sp>
      <p:sp>
        <p:nvSpPr>
          <p:cNvPr id="393" name="Google Shape;393;p54"/>
          <p:cNvSpPr txBox="1">
            <a:spLocks noGrp="1"/>
          </p:cNvSpPr>
          <p:nvPr>
            <p:ph type="title"/>
          </p:nvPr>
        </p:nvSpPr>
        <p:spPr>
          <a:xfrm>
            <a:off x="437400" y="355850"/>
            <a:ext cx="332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The Eightfold Path</a:t>
            </a:r>
            <a:endParaRPr/>
          </a:p>
        </p:txBody>
      </p:sp>
      <p:pic>
        <p:nvPicPr>
          <p:cNvPr id="394" name="Google Shape;394;p54"/>
          <p:cNvPicPr preferRelativeResize="0"/>
          <p:nvPr/>
        </p:nvPicPr>
        <p:blipFill>
          <a:blip r:embed="rId3">
            <a:alphaModFix/>
          </a:blip>
          <a:stretch>
            <a:fillRect/>
          </a:stretch>
        </p:blipFill>
        <p:spPr>
          <a:xfrm>
            <a:off x="8126274" y="0"/>
            <a:ext cx="1017726" cy="1017726"/>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55"/>
          <p:cNvSpPr txBox="1">
            <a:spLocks noGrp="1"/>
          </p:cNvSpPr>
          <p:nvPr>
            <p:ph type="body" idx="1"/>
          </p:nvPr>
        </p:nvSpPr>
        <p:spPr>
          <a:xfrm>
            <a:off x="297150" y="928550"/>
            <a:ext cx="8549700" cy="4028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GB"/>
              <a:t>They don’t believe in God</a:t>
            </a:r>
            <a:endParaRPr/>
          </a:p>
          <a:p>
            <a:pPr marL="914400" lvl="1" indent="-317500" algn="l" rtl="0">
              <a:spcBef>
                <a:spcPts val="0"/>
              </a:spcBef>
              <a:spcAft>
                <a:spcPts val="0"/>
              </a:spcAft>
              <a:buSzPts val="1400"/>
              <a:buAutoNum type="alphaLcPeriod"/>
            </a:pPr>
            <a:r>
              <a:rPr lang="en-GB" u="sng">
                <a:solidFill>
                  <a:schemeClr val="hlink"/>
                </a:solidFill>
                <a:hlinkClick r:id="rId3"/>
              </a:rPr>
              <a:t>https://www.nationalgeographic.org/encyclopedia/buddhism/#:~:text=Buddhists%20do%20not%20believe%20in,that%20human%20life%20is%20suffering</a:t>
            </a:r>
            <a:r>
              <a:rPr lang="en-GB"/>
              <a:t>.</a:t>
            </a:r>
            <a:endParaRPr/>
          </a:p>
          <a:p>
            <a:pPr marL="457200" lvl="0" indent="-342900" algn="l" rtl="0">
              <a:spcBef>
                <a:spcPts val="0"/>
              </a:spcBef>
              <a:spcAft>
                <a:spcPts val="0"/>
              </a:spcAft>
              <a:buSzPts val="1800"/>
              <a:buChar char="●"/>
            </a:pPr>
            <a:r>
              <a:rPr lang="en-GB"/>
              <a:t>Believe that consciousness (the spirit) continues after death and may be reborn</a:t>
            </a:r>
            <a:endParaRPr/>
          </a:p>
          <a:p>
            <a:pPr marL="914400" lvl="1" indent="-317500" algn="l" rtl="0">
              <a:spcBef>
                <a:spcPts val="0"/>
              </a:spcBef>
              <a:spcAft>
                <a:spcPts val="0"/>
              </a:spcAft>
              <a:buSzPts val="1400"/>
              <a:buAutoNum type="alphaLcPeriod"/>
            </a:pPr>
            <a:r>
              <a:rPr lang="en-GB" u="sng">
                <a:solidFill>
                  <a:schemeClr val="hlink"/>
                </a:solidFill>
                <a:hlinkClick r:id="rId4"/>
              </a:rPr>
              <a:t>https://www.hse.ie/eng/services/publications/socialinclusion/interculturalguide/buddhism/care-dying.html#:~:text=Generally%2C%20Buddhist%20teaching%20views%20life,of%20life%2C%20death%20and%20rebirth</a:t>
            </a:r>
            <a:r>
              <a:rPr lang="en-GB"/>
              <a:t>.</a:t>
            </a:r>
            <a:endParaRPr/>
          </a:p>
        </p:txBody>
      </p:sp>
      <p:sp>
        <p:nvSpPr>
          <p:cNvPr id="400" name="Google Shape;400;p55"/>
          <p:cNvSpPr txBox="1">
            <a:spLocks noGrp="1"/>
          </p:cNvSpPr>
          <p:nvPr>
            <p:ph type="title"/>
          </p:nvPr>
        </p:nvSpPr>
        <p:spPr>
          <a:xfrm>
            <a:off x="437400" y="355850"/>
            <a:ext cx="50688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Belief in God + After Life</a:t>
            </a:r>
            <a:endParaRPr/>
          </a:p>
        </p:txBody>
      </p:sp>
      <p:pic>
        <p:nvPicPr>
          <p:cNvPr id="401" name="Google Shape;401;p55"/>
          <p:cNvPicPr preferRelativeResize="0"/>
          <p:nvPr/>
        </p:nvPicPr>
        <p:blipFill>
          <a:blip r:embed="rId5">
            <a:alphaModFix/>
          </a:blip>
          <a:stretch>
            <a:fillRect/>
          </a:stretch>
        </p:blipFill>
        <p:spPr>
          <a:xfrm>
            <a:off x="8126274" y="0"/>
            <a:ext cx="1017726" cy="1017726"/>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56"/>
          <p:cNvSpPr txBox="1">
            <a:spLocks noGrp="1"/>
          </p:cNvSpPr>
          <p:nvPr>
            <p:ph type="body" idx="1"/>
          </p:nvPr>
        </p:nvSpPr>
        <p:spPr>
          <a:xfrm>
            <a:off x="297150" y="928550"/>
            <a:ext cx="8549700" cy="4028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Char char="●"/>
            </a:pPr>
            <a:r>
              <a:rPr lang="en-GB"/>
              <a:t>Don’t believe in what people tell you, do your own research</a:t>
            </a:r>
            <a:endParaRPr/>
          </a:p>
          <a:p>
            <a:pPr marL="914400" lvl="1" indent="-317500" algn="l" rtl="0">
              <a:spcBef>
                <a:spcPts val="0"/>
              </a:spcBef>
              <a:spcAft>
                <a:spcPts val="0"/>
              </a:spcAft>
              <a:buSzPts val="1400"/>
              <a:buAutoNum type="alphaLcPeriod"/>
            </a:pPr>
            <a:r>
              <a:rPr lang="en-GB"/>
              <a:t>Example, a friend can say:</a:t>
            </a:r>
            <a:endParaRPr/>
          </a:p>
          <a:p>
            <a:pPr marL="1371600" lvl="2" indent="-317500" algn="l" rtl="0">
              <a:spcBef>
                <a:spcPts val="0"/>
              </a:spcBef>
              <a:spcAft>
                <a:spcPts val="0"/>
              </a:spcAft>
              <a:buSzPts val="1400"/>
              <a:buChar char="■"/>
            </a:pPr>
            <a:r>
              <a:rPr lang="en-GB"/>
              <a:t>one can believe in all religions</a:t>
            </a:r>
            <a:endParaRPr/>
          </a:p>
          <a:p>
            <a:pPr marL="1371600" lvl="2" indent="-317500" algn="l" rtl="0">
              <a:spcBef>
                <a:spcPts val="0"/>
              </a:spcBef>
              <a:spcAft>
                <a:spcPts val="0"/>
              </a:spcAft>
              <a:buSzPts val="1400"/>
              <a:buChar char="■"/>
            </a:pPr>
            <a:r>
              <a:rPr lang="en-GB"/>
              <a:t>all religions are correct (i.e. no religion is wrong)</a:t>
            </a:r>
            <a:endParaRPr/>
          </a:p>
          <a:p>
            <a:pPr marL="1371600" lvl="2" indent="-317500" algn="l" rtl="0">
              <a:spcBef>
                <a:spcPts val="0"/>
              </a:spcBef>
              <a:spcAft>
                <a:spcPts val="0"/>
              </a:spcAft>
              <a:buSzPts val="1400"/>
              <a:buChar char="■"/>
            </a:pPr>
            <a:r>
              <a:rPr lang="en-GB"/>
              <a:t>Islam is a peaceful religion</a:t>
            </a:r>
            <a:endParaRPr/>
          </a:p>
          <a:p>
            <a:pPr marL="914400" lvl="1" indent="-317500" algn="l" rtl="0">
              <a:spcBef>
                <a:spcPts val="0"/>
              </a:spcBef>
              <a:spcAft>
                <a:spcPts val="0"/>
              </a:spcAft>
              <a:buSzPts val="1400"/>
              <a:buAutoNum type="alphaLcPeriod"/>
            </a:pPr>
            <a:r>
              <a:rPr lang="en-GB"/>
              <a:t>Simply not true</a:t>
            </a:r>
            <a:endParaRPr/>
          </a:p>
          <a:p>
            <a:pPr marL="457200" lvl="0" indent="-342900" algn="l" rtl="0">
              <a:spcBef>
                <a:spcPts val="0"/>
              </a:spcBef>
              <a:spcAft>
                <a:spcPts val="0"/>
              </a:spcAft>
              <a:buSzPts val="1800"/>
              <a:buChar char="●"/>
            </a:pPr>
            <a:r>
              <a:rPr lang="en-GB"/>
              <a:t>It’s okay if you don’t know the answer, </a:t>
            </a:r>
            <a:r>
              <a:rPr lang="en-GB" b="1"/>
              <a:t>LOOK IT UP</a:t>
            </a:r>
            <a:endParaRPr b="1"/>
          </a:p>
          <a:p>
            <a:pPr marL="457200" lvl="0" indent="-342900" algn="l" rtl="0">
              <a:spcBef>
                <a:spcPts val="0"/>
              </a:spcBef>
              <a:spcAft>
                <a:spcPts val="0"/>
              </a:spcAft>
              <a:buSzPts val="1800"/>
              <a:buChar char="●"/>
            </a:pPr>
            <a:r>
              <a:rPr lang="en-GB" b="1"/>
              <a:t>BE STRICT</a:t>
            </a:r>
            <a:r>
              <a:rPr lang="en-GB"/>
              <a:t>, this isn’t the time to be lenient</a:t>
            </a:r>
            <a:endParaRPr/>
          </a:p>
          <a:p>
            <a:pPr marL="914400" lvl="1" indent="-317500" algn="l" rtl="0">
              <a:spcBef>
                <a:spcPts val="0"/>
              </a:spcBef>
              <a:spcAft>
                <a:spcPts val="0"/>
              </a:spcAft>
              <a:buSzPts val="1400"/>
              <a:buAutoNum type="alphaLcPeriod"/>
            </a:pPr>
            <a:r>
              <a:rPr lang="en-GB"/>
              <a:t>Reminder: Many saints were tortured and died to protect our faith</a:t>
            </a: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1200"/>
              </a:spcAft>
              <a:buNone/>
            </a:pPr>
            <a:r>
              <a:rPr lang="en-GB"/>
              <a:t>Hope you had an insight/intro to these religions and can critically analyze their beliefs when compared to ours.</a:t>
            </a:r>
            <a:endParaRPr/>
          </a:p>
        </p:txBody>
      </p:sp>
      <p:sp>
        <p:nvSpPr>
          <p:cNvPr id="407" name="Google Shape;407;p56"/>
          <p:cNvSpPr txBox="1">
            <a:spLocks noGrp="1"/>
          </p:cNvSpPr>
          <p:nvPr>
            <p:ph type="title"/>
          </p:nvPr>
        </p:nvSpPr>
        <p:spPr>
          <a:xfrm>
            <a:off x="437400" y="355850"/>
            <a:ext cx="33297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Conclusion</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5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Credits</a:t>
            </a:r>
            <a:endParaRPr/>
          </a:p>
        </p:txBody>
      </p:sp>
      <p:sp>
        <p:nvSpPr>
          <p:cNvPr id="413" name="Google Shape;413;p57"/>
          <p:cNvSpPr txBox="1">
            <a:spLocks noGrp="1"/>
          </p:cNvSpPr>
          <p:nvPr>
            <p:ph type="body" idx="1"/>
          </p:nvPr>
        </p:nvSpPr>
        <p:spPr>
          <a:xfrm>
            <a:off x="311700" y="1152475"/>
            <a:ext cx="8520600" cy="3990900"/>
          </a:xfrm>
          <a:prstGeom prst="rect">
            <a:avLst/>
          </a:prstGeom>
        </p:spPr>
        <p:txBody>
          <a:bodyPr spcFirstLastPara="1" wrap="square" lIns="91425" tIns="91425" rIns="91425" bIns="91425" anchor="t" anchorCtr="0">
            <a:normAutofit fontScale="32500" lnSpcReduction="20000"/>
          </a:bodyPr>
          <a:lstStyle/>
          <a:p>
            <a:pPr marL="0" lvl="0" indent="0" algn="l" rtl="0">
              <a:spcBef>
                <a:spcPts val="0"/>
              </a:spcBef>
              <a:spcAft>
                <a:spcPts val="0"/>
              </a:spcAft>
              <a:buNone/>
            </a:pPr>
            <a:r>
              <a:rPr lang="en-GB"/>
              <a:t>Images:</a:t>
            </a:r>
            <a:endParaRPr/>
          </a:p>
          <a:p>
            <a:pPr marL="457200" lvl="0" indent="-268128" algn="l" rtl="0">
              <a:spcBef>
                <a:spcPts val="1200"/>
              </a:spcBef>
              <a:spcAft>
                <a:spcPts val="0"/>
              </a:spcAft>
              <a:buSzPct val="100000"/>
              <a:buChar char="●"/>
            </a:pPr>
            <a:r>
              <a:rPr lang="en-GB" sz="1915" u="sng">
                <a:solidFill>
                  <a:schemeClr val="hlink"/>
                </a:solidFill>
                <a:hlinkClick r:id="rId3"/>
              </a:rPr>
              <a:t>https://www.google.com/url?sa=i&amp;url=https%3A%2F%2Fwww.opindia.com%2F2021%2F03%2Fthe-significance-of-spitting-in-islam-how-spitting-can-ward-off-satan%2F&amp;psig=AOvVaw207ofhaeSg3T7InT7SlTQa&amp;ust=1673298485877000&amp;source=images&amp;cd=vfe&amp;ved=0CBAQjRxqFwoTCKi_0eDwuPwCFQAAAAAdAAAAABAE</a:t>
            </a:r>
            <a:endParaRPr sz="1915"/>
          </a:p>
          <a:p>
            <a:pPr marL="457200" lvl="0" indent="-268128" algn="l" rtl="0">
              <a:spcBef>
                <a:spcPts val="0"/>
              </a:spcBef>
              <a:spcAft>
                <a:spcPts val="0"/>
              </a:spcAft>
              <a:buSzPct val="100000"/>
              <a:buChar char="●"/>
            </a:pPr>
            <a:r>
              <a:rPr lang="en-GB" sz="1915" u="sng">
                <a:solidFill>
                  <a:schemeClr val="hlink"/>
                </a:solidFill>
                <a:hlinkClick r:id="rId4"/>
              </a:rPr>
              <a:t>https://www.google.com/url?sa=i&amp;url=https%3A%2F%2Fwww.britannica.com%2Ftopic%2FBuddhism&amp;psig=AOvVaw2AoOGweRgsgyxNIbjed9LX&amp;ust=1673298301996000&amp;source=images&amp;cd=vfe&amp;ved=0CBAQjRxqFwoTCMC5iInwuPwCFQAAAAAdAAAAABAE</a:t>
            </a:r>
            <a:endParaRPr sz="1915"/>
          </a:p>
          <a:p>
            <a:pPr marL="457200" lvl="0" indent="-268128" algn="l" rtl="0">
              <a:spcBef>
                <a:spcPts val="0"/>
              </a:spcBef>
              <a:spcAft>
                <a:spcPts val="0"/>
              </a:spcAft>
              <a:buSzPct val="100000"/>
              <a:buChar char="●"/>
            </a:pPr>
            <a:r>
              <a:rPr lang="en-GB" sz="1915" u="sng">
                <a:solidFill>
                  <a:schemeClr val="hlink"/>
                </a:solidFill>
                <a:hlinkClick r:id="rId5"/>
              </a:rPr>
              <a:t>https://www.google.com/url?sa=i&amp;url=https%3A%2F%2Fwww.nbcnews.com%2Fthink%2Fopinion%2Fyom-kippur-2019-best-thing-about-judaism-according-jewish-atheist-ncna1063986&amp;psig=AOvVaw0p3V5iKvNmUIkbl5pEdIG6&amp;ust=1673298561421000&amp;source=images&amp;cd=vfe&amp;ved=0CBAQjRxqFwoTCNjH2oTxuPwCFQAAAAAdAAAAABAT</a:t>
            </a:r>
            <a:endParaRPr sz="1915"/>
          </a:p>
          <a:p>
            <a:pPr marL="457200" lvl="0" indent="-268128" algn="l" rtl="0">
              <a:spcBef>
                <a:spcPts val="0"/>
              </a:spcBef>
              <a:spcAft>
                <a:spcPts val="0"/>
              </a:spcAft>
              <a:buSzPct val="100000"/>
              <a:buChar char="●"/>
            </a:pPr>
            <a:r>
              <a:rPr lang="en-GB" sz="1915" u="sng">
                <a:solidFill>
                  <a:schemeClr val="hlink"/>
                </a:solidFill>
                <a:hlinkClick r:id="rId6"/>
              </a:rPr>
              <a:t>https://www.google.com/url?sa=i&amp;url=https%3A%2F%2Fwww.hinduismfacts.org%2Fhindu-gods-and-goddesses%2F&amp;psig=AOvVaw3rtTDaKxjesxg9QKLzMStm&amp;ust=1673308659662000&amp;source=images&amp;cd=vfe&amp;ved=0CBAQjRxqFwoTCOjg-dOWufwCFQAAAAAdAAAAABAE</a:t>
            </a:r>
            <a:endParaRPr sz="1915"/>
          </a:p>
          <a:p>
            <a:pPr marL="457200" lvl="0" indent="-268128" algn="l" rtl="0">
              <a:spcBef>
                <a:spcPts val="0"/>
              </a:spcBef>
              <a:spcAft>
                <a:spcPts val="0"/>
              </a:spcAft>
              <a:buSzPct val="100000"/>
              <a:buChar char="●"/>
            </a:pPr>
            <a:r>
              <a:rPr lang="en-GB" sz="1915" u="sng">
                <a:solidFill>
                  <a:schemeClr val="hlink"/>
                </a:solidFill>
                <a:hlinkClick r:id="rId7"/>
              </a:rPr>
              <a:t>https://www.google.com/url?sa=i&amp;url=https%3A%2F%2Fen.wikipedia.org%2Fwiki%2FJews&amp;psig=AOvVaw38omOjH8r7L73v0-W79VXf&amp;ust=1673311615344000&amp;source=images&amp;cd=vfe&amp;ved=0CBAQjRxqFwoTCLD7qdWhufwCFQAAAAAdAAAAABAE</a:t>
            </a:r>
            <a:endParaRPr sz="1915"/>
          </a:p>
          <a:p>
            <a:pPr marL="457200" lvl="0" indent="-268128" algn="l" rtl="0">
              <a:spcBef>
                <a:spcPts val="0"/>
              </a:spcBef>
              <a:spcAft>
                <a:spcPts val="0"/>
              </a:spcAft>
              <a:buSzPct val="100000"/>
              <a:buChar char="●"/>
            </a:pPr>
            <a:r>
              <a:rPr lang="en-GB" sz="1915" u="sng">
                <a:solidFill>
                  <a:schemeClr val="hlink"/>
                </a:solidFill>
                <a:hlinkClick r:id="rId8"/>
              </a:rPr>
              <a:t>https://upload.wikimedia.org/wikipedia/commons/thumb/8/81/Symbol_of_Islam.svg/2361px-Symbol_of_Islam.svg.png</a:t>
            </a:r>
            <a:endParaRPr sz="1915"/>
          </a:p>
          <a:p>
            <a:pPr marL="457200" lvl="0" indent="-268128" algn="l" rtl="0">
              <a:spcBef>
                <a:spcPts val="0"/>
              </a:spcBef>
              <a:spcAft>
                <a:spcPts val="0"/>
              </a:spcAft>
              <a:buSzPct val="100000"/>
              <a:buChar char="●"/>
            </a:pPr>
            <a:r>
              <a:rPr lang="en-GB" sz="1915" u="sng">
                <a:solidFill>
                  <a:schemeClr val="hlink"/>
                </a:solidFill>
                <a:hlinkClick r:id="rId9"/>
              </a:rPr>
              <a:t>https://www.google.com/url?sa=i&amp;url=https%3A%2F%2Fwww.hindusforhumanrights.org%2Fen%2Fblog%2Foutright-banning-of-swastika-will-be-hurtful-hindus-for-human-rights&amp;psig=AOvVaw2ppYaCaoQUFhki7q1m4zCO&amp;ust=1673312165523000&amp;source=images&amp;cd=vfe&amp;ved=0CBAQjRxqFwoTCPDtyNujufwCFQAAAAAdAAAAABAE</a:t>
            </a:r>
            <a:endParaRPr sz="1915"/>
          </a:p>
          <a:p>
            <a:pPr marL="457200" lvl="0" indent="-268128" algn="l" rtl="0">
              <a:spcBef>
                <a:spcPts val="0"/>
              </a:spcBef>
              <a:spcAft>
                <a:spcPts val="0"/>
              </a:spcAft>
              <a:buSzPct val="100000"/>
              <a:buChar char="●"/>
            </a:pPr>
            <a:r>
              <a:rPr lang="en-GB" sz="1915" u="sng">
                <a:solidFill>
                  <a:schemeClr val="hlink"/>
                </a:solidFill>
                <a:hlinkClick r:id="rId10"/>
              </a:rPr>
              <a:t>https://www.google.com/url?sa=i&amp;url=https%3A%2F%2Fen.wikipedia.org%2Fwiki%2FOm&amp;psig=AOvVaw1IZ-nBNEXwigxFpSeAJTTL&amp;ust=1673311987376000&amp;source=images&amp;cd=vfe&amp;ved=0CBAQjRxqFwoTCJCGlfujufwCFQAAAAAdAAAAABAE</a:t>
            </a:r>
            <a:endParaRPr sz="1915"/>
          </a:p>
          <a:p>
            <a:pPr marL="457200" lvl="0" indent="-268128" algn="l" rtl="0">
              <a:spcBef>
                <a:spcPts val="0"/>
              </a:spcBef>
              <a:spcAft>
                <a:spcPts val="0"/>
              </a:spcAft>
              <a:buSzPct val="100000"/>
              <a:buChar char="●"/>
            </a:pPr>
            <a:r>
              <a:rPr lang="en-GB" sz="1915" u="sng">
                <a:solidFill>
                  <a:schemeClr val="hlink"/>
                </a:solidFill>
                <a:hlinkClick r:id="rId11"/>
              </a:rPr>
              <a:t>https://upload.wikimedia.org/wikipedia/commons/thumb/6/63/HinduSwastika.svg/1200px-HinduSwastika.svg.png</a:t>
            </a:r>
            <a:endParaRPr sz="1915"/>
          </a:p>
          <a:p>
            <a:pPr marL="457200" lvl="0" indent="-268128" algn="l" rtl="0">
              <a:spcBef>
                <a:spcPts val="0"/>
              </a:spcBef>
              <a:spcAft>
                <a:spcPts val="0"/>
              </a:spcAft>
              <a:buSzPct val="100000"/>
              <a:buChar char="●"/>
            </a:pPr>
            <a:r>
              <a:rPr lang="en-GB" sz="1915" u="sng">
                <a:solidFill>
                  <a:schemeClr val="hlink"/>
                </a:solidFill>
                <a:hlinkClick r:id="rId12"/>
              </a:rPr>
              <a:t>https://upload.wikimedia.org/wikipedia/commons/thumb/b/b7/Om_symbol.svg/1280px-Om_symbol.svg.png</a:t>
            </a:r>
            <a:endParaRPr sz="1915"/>
          </a:p>
          <a:p>
            <a:pPr marL="457200" lvl="0" indent="-268128" algn="l" rtl="0">
              <a:spcBef>
                <a:spcPts val="0"/>
              </a:spcBef>
              <a:spcAft>
                <a:spcPts val="0"/>
              </a:spcAft>
              <a:buSzPct val="100000"/>
              <a:buChar char="●"/>
            </a:pPr>
            <a:r>
              <a:rPr lang="en-GB" sz="1915"/>
              <a:t>These are not all image sources but feel free to search by image to find source</a:t>
            </a:r>
            <a:endParaRPr sz="1915"/>
          </a:p>
          <a:p>
            <a:pPr marL="0" lvl="0" indent="0" algn="l" rtl="0">
              <a:spcBef>
                <a:spcPts val="1200"/>
              </a:spcBef>
              <a:spcAft>
                <a:spcPts val="0"/>
              </a:spcAft>
              <a:buNone/>
            </a:pPr>
            <a:endParaRPr/>
          </a:p>
          <a:p>
            <a:pPr marL="0" lvl="0" indent="0" algn="l" rtl="0">
              <a:spcBef>
                <a:spcPts val="1200"/>
              </a:spcBef>
              <a:spcAft>
                <a:spcPts val="0"/>
              </a:spcAft>
              <a:buNone/>
            </a:pPr>
            <a:r>
              <a:rPr lang="en-GB"/>
              <a:t>Sources:</a:t>
            </a:r>
            <a:endParaRPr/>
          </a:p>
          <a:p>
            <a:pPr marL="457200" lvl="0" indent="-245109" algn="l" rtl="0">
              <a:spcBef>
                <a:spcPts val="1200"/>
              </a:spcBef>
              <a:spcAft>
                <a:spcPts val="0"/>
              </a:spcAft>
              <a:buSzPct val="100000"/>
              <a:buChar char="●"/>
            </a:pPr>
            <a:r>
              <a:rPr lang="en-GB" sz="800" u="sng">
                <a:solidFill>
                  <a:schemeClr val="hlink"/>
                </a:solidFill>
                <a:hlinkClick r:id="rId13"/>
              </a:rPr>
              <a:t>https://www.pbslearningmedia.org/resource/sj14-soc-religmap/world-religions-map/</a:t>
            </a:r>
            <a:endParaRPr/>
          </a:p>
          <a:p>
            <a:pPr marL="457200" lvl="0" indent="-245109" algn="l" rtl="0">
              <a:spcBef>
                <a:spcPts val="0"/>
              </a:spcBef>
              <a:spcAft>
                <a:spcPts val="0"/>
              </a:spcAft>
              <a:buSzPct val="44444"/>
              <a:buChar char="●"/>
            </a:pPr>
            <a:r>
              <a:rPr lang="en-GB" u="sng">
                <a:solidFill>
                  <a:schemeClr val="hlink"/>
                </a:solidFill>
                <a:hlinkClick r:id="rId14"/>
              </a:rPr>
              <a:t>https://institute.global/policy/what-sufism#:~:text=Sufism%20may%20be%20best%20described,direct%20personal%20experience%20of%20God</a:t>
            </a:r>
            <a:r>
              <a:rPr lang="en-GB"/>
              <a:t>.</a:t>
            </a:r>
            <a:endParaRPr/>
          </a:p>
          <a:p>
            <a:pPr marL="457200" lvl="0" indent="-245109" algn="l" rtl="0">
              <a:spcBef>
                <a:spcPts val="0"/>
              </a:spcBef>
              <a:spcAft>
                <a:spcPts val="0"/>
              </a:spcAft>
              <a:buSzPct val="44444"/>
              <a:buChar char="●"/>
            </a:pPr>
            <a:r>
              <a:rPr lang="en-GB" u="sng">
                <a:solidFill>
                  <a:schemeClr val="hlink"/>
                </a:solidFill>
                <a:hlinkClick r:id="rId15"/>
              </a:rPr>
              <a:t>https://www.history.com/topics/religion/islam#:~:text=Muslims%20are%20monotheistic%20and%20worship,but%20humans%20have%20free%20will</a:t>
            </a:r>
            <a:r>
              <a:rPr lang="en-GB"/>
              <a:t>.</a:t>
            </a:r>
            <a:endParaRPr/>
          </a:p>
          <a:p>
            <a:pPr marL="457200" lvl="0" indent="-245109" algn="l" rtl="0">
              <a:spcBef>
                <a:spcPts val="0"/>
              </a:spcBef>
              <a:spcAft>
                <a:spcPts val="0"/>
              </a:spcAft>
              <a:buSzPct val="44444"/>
              <a:buChar char="●"/>
            </a:pPr>
            <a:r>
              <a:rPr lang="en-GB" u="sng">
                <a:solidFill>
                  <a:schemeClr val="hlink"/>
                </a:solidFill>
                <a:hlinkClick r:id="rId16"/>
              </a:rPr>
              <a:t>https://medium.com/@meraviahuja/5-most-popular-hindu-festivals-bfe0b5cd3ef0</a:t>
            </a:r>
            <a:endParaRPr/>
          </a:p>
          <a:p>
            <a:pPr marL="457200" lvl="0" indent="-245109" algn="l" rtl="0">
              <a:spcBef>
                <a:spcPts val="0"/>
              </a:spcBef>
              <a:spcAft>
                <a:spcPts val="0"/>
              </a:spcAft>
              <a:buSzPct val="44444"/>
              <a:buChar char="●"/>
            </a:pPr>
            <a:r>
              <a:rPr lang="en-GB" u="sng">
                <a:solidFill>
                  <a:schemeClr val="hlink"/>
                </a:solidFill>
                <a:hlinkClick r:id="rId17"/>
              </a:rPr>
              <a:t>https://en.wikipedia.org/wiki/Hindu_denominations</a:t>
            </a:r>
            <a:endParaRPr/>
          </a:p>
          <a:p>
            <a:pPr marL="457200" lvl="0" indent="-265747" algn="l" rtl="0">
              <a:spcBef>
                <a:spcPts val="0"/>
              </a:spcBef>
              <a:spcAft>
                <a:spcPts val="0"/>
              </a:spcAft>
              <a:buSzPct val="100000"/>
              <a:buChar char="●"/>
            </a:pPr>
            <a:r>
              <a:rPr lang="en-GB" u="sng">
                <a:solidFill>
                  <a:schemeClr val="hlink"/>
                </a:solidFill>
                <a:hlinkClick r:id="rId18"/>
              </a:rPr>
              <a:t>https://www.sutterhealth.org/health/preteens/relationships-social-skills/hindu-holidays</a:t>
            </a:r>
            <a:endParaRPr/>
          </a:p>
          <a:p>
            <a:pPr marL="457200" lvl="0" indent="-265747" algn="l" rtl="0">
              <a:spcBef>
                <a:spcPts val="0"/>
              </a:spcBef>
              <a:spcAft>
                <a:spcPts val="0"/>
              </a:spcAft>
              <a:buSzPct val="100000"/>
              <a:buChar char="●"/>
            </a:pPr>
            <a:r>
              <a:rPr lang="en-GB" u="sng">
                <a:solidFill>
                  <a:schemeClr val="hlink"/>
                </a:solidFill>
                <a:hlinkClick r:id="rId19"/>
              </a:rPr>
              <a:t>https://www.sutterhealth.org/health/preteens/relationships-social-skills/buddhist-celebrations</a:t>
            </a:r>
            <a:endParaRPr/>
          </a:p>
          <a:p>
            <a:pPr marL="457200" lvl="0" indent="-265747" algn="l" rtl="0">
              <a:spcBef>
                <a:spcPts val="0"/>
              </a:spcBef>
              <a:spcAft>
                <a:spcPts val="0"/>
              </a:spcAft>
              <a:buSzPct val="100000"/>
              <a:buChar char="●"/>
            </a:pPr>
            <a:r>
              <a:rPr lang="en-GB" u="sng">
                <a:solidFill>
                  <a:schemeClr val="hlink"/>
                </a:solidFill>
                <a:hlinkClick r:id="rId20"/>
              </a:rPr>
              <a:t>https://en.wikipedia.org/wiki/Buddhist_holidays#:~:text=Vesak%3A%20The%20Buddha%27s%20birthday%20is,a%20lunar%20leap%20year%2C%20June</a:t>
            </a:r>
            <a:r>
              <a:rPr lang="en-GB"/>
              <a:t>.</a:t>
            </a:r>
            <a:endParaRPr/>
          </a:p>
          <a:p>
            <a:pPr marL="457200" lvl="0" indent="-265747" algn="l" rtl="0">
              <a:spcBef>
                <a:spcPts val="0"/>
              </a:spcBef>
              <a:spcAft>
                <a:spcPts val="0"/>
              </a:spcAft>
              <a:buSzPct val="100000"/>
              <a:buChar char="●"/>
            </a:pPr>
            <a:r>
              <a:rPr lang="en-GB" u="sng">
                <a:solidFill>
                  <a:schemeClr val="hlink"/>
                </a:solidFill>
                <a:hlinkClick r:id="rId21"/>
              </a:rPr>
              <a:t>https://islamqa.info/ar/answers/1528/%D8%A7%D8%AA%D8%AE%D8%A7%D8%B0-%D8%A7%D9%84%D9%87%D9%84%D8%A7%D9%84-%D8%B4%D8%B9%D8%A7%D8%B1%D8%A7</a:t>
            </a:r>
            <a:endParaRPr/>
          </a:p>
          <a:p>
            <a:pPr marL="457200" lvl="0" indent="-265747" algn="l" rtl="0">
              <a:spcBef>
                <a:spcPts val="0"/>
              </a:spcBef>
              <a:spcAft>
                <a:spcPts val="0"/>
              </a:spcAft>
              <a:buSzPct val="100000"/>
              <a:buChar char="●"/>
            </a:pPr>
            <a:r>
              <a:rPr lang="en-GB" u="sng">
                <a:solidFill>
                  <a:schemeClr val="hlink"/>
                </a:solidFill>
                <a:hlinkClick r:id="rId22"/>
              </a:rPr>
              <a:t>https://en.wikipedia.org/wiki/Islamic_holidays</a:t>
            </a:r>
            <a:endParaRPr/>
          </a:p>
          <a:p>
            <a:pPr marL="457200" lvl="0" indent="-265747" algn="l" rtl="0">
              <a:spcBef>
                <a:spcPts val="0"/>
              </a:spcBef>
              <a:spcAft>
                <a:spcPts val="0"/>
              </a:spcAft>
              <a:buSzPct val="100000"/>
              <a:buChar char="●"/>
            </a:pPr>
            <a:r>
              <a:rPr lang="en-GB" u="sng">
                <a:solidFill>
                  <a:schemeClr val="hlink"/>
                </a:solidFill>
                <a:hlinkClick r:id="rId23"/>
              </a:rPr>
              <a:t>https://study.com/academy/lesson/the-three-baskets-and-the-dhammapada-description-overview.html#:~:text=Tripitaka%20means%20%22Three%20Baskets%22%20in,and%20explanations%20of%20Buddhist%20doctrines</a:t>
            </a:r>
            <a:r>
              <a:rPr lang="en-GB"/>
              <a:t>.</a:t>
            </a:r>
            <a:endParaRPr/>
          </a:p>
          <a:p>
            <a:pPr marL="457200" lvl="0" indent="-265747" algn="l" rtl="0">
              <a:spcBef>
                <a:spcPts val="0"/>
              </a:spcBef>
              <a:spcAft>
                <a:spcPts val="0"/>
              </a:spcAft>
              <a:buSzPct val="100000"/>
              <a:buChar char="●"/>
            </a:pPr>
            <a:r>
              <a:rPr lang="en-GB" u="sng">
                <a:solidFill>
                  <a:schemeClr val="hlink"/>
                </a:solidFill>
                <a:hlinkClick r:id="rId24"/>
              </a:rPr>
              <a:t>https://www.britannica.com/topic/Star-of-David</a:t>
            </a:r>
            <a:endParaRPr/>
          </a:p>
          <a:p>
            <a:pPr marL="457200" lvl="0" indent="-265747" algn="l" rtl="0">
              <a:spcBef>
                <a:spcPts val="0"/>
              </a:spcBef>
              <a:spcAft>
                <a:spcPts val="0"/>
              </a:spcAft>
              <a:buSzPct val="100000"/>
              <a:buChar char="●"/>
            </a:pPr>
            <a:r>
              <a:rPr lang="en-GB"/>
              <a:t>And other wikipedia pages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Overall Population Percentage</a:t>
            </a:r>
            <a:endParaRPr/>
          </a:p>
        </p:txBody>
      </p:sp>
      <p:sp>
        <p:nvSpPr>
          <p:cNvPr id="99" name="Google Shape;99;p17"/>
          <p:cNvSpPr txBox="1">
            <a:spLocks noGrp="1"/>
          </p:cNvSpPr>
          <p:nvPr>
            <p:ph type="body" idx="1"/>
          </p:nvPr>
        </p:nvSpPr>
        <p:spPr>
          <a:xfrm>
            <a:off x="311700" y="1152475"/>
            <a:ext cx="45654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u="sng">
                <a:solidFill>
                  <a:schemeClr val="hlink"/>
                </a:solidFill>
                <a:hlinkClick r:id="rId3"/>
              </a:rPr>
              <a:t>https://en.wikipedia.org/wiki/List_of_religious_populations</a:t>
            </a:r>
            <a:endParaRPr/>
          </a:p>
          <a:p>
            <a:pPr marL="0" lvl="0" indent="0" algn="l" rtl="0">
              <a:spcBef>
                <a:spcPts val="1200"/>
              </a:spcBef>
              <a:spcAft>
                <a:spcPts val="0"/>
              </a:spcAft>
              <a:buNone/>
            </a:pPr>
            <a:endParaRPr/>
          </a:p>
          <a:p>
            <a:pPr marL="0" lvl="0" indent="0" algn="l" rtl="0">
              <a:spcBef>
                <a:spcPts val="1200"/>
              </a:spcBef>
              <a:spcAft>
                <a:spcPts val="1200"/>
              </a:spcAft>
              <a:buNone/>
            </a:pPr>
            <a:r>
              <a:rPr lang="en-GB"/>
              <a:t>Updated 2020</a:t>
            </a:r>
            <a:endParaRPr/>
          </a:p>
        </p:txBody>
      </p:sp>
      <p:pic>
        <p:nvPicPr>
          <p:cNvPr id="100" name="Google Shape;100;p17"/>
          <p:cNvPicPr preferRelativeResize="0"/>
          <p:nvPr/>
        </p:nvPicPr>
        <p:blipFill>
          <a:blip r:embed="rId4">
            <a:alphaModFix/>
          </a:blip>
          <a:stretch>
            <a:fillRect/>
          </a:stretch>
        </p:blipFill>
        <p:spPr>
          <a:xfrm>
            <a:off x="5129744" y="39725"/>
            <a:ext cx="3977558" cy="51037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8"/>
          <p:cNvSpPr txBox="1">
            <a:spLocks noGrp="1"/>
          </p:cNvSpPr>
          <p:nvPr>
            <p:ph type="ctrTitle" idx="4294967295"/>
          </p:nvPr>
        </p:nvSpPr>
        <p:spPr>
          <a:xfrm>
            <a:off x="3520050" y="2144700"/>
            <a:ext cx="2103900" cy="854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GB" sz="4020"/>
              <a:t>Judaism</a:t>
            </a:r>
            <a:endParaRPr sz="402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History + Origins</a:t>
            </a:r>
            <a:endParaRPr/>
          </a:p>
        </p:txBody>
      </p:sp>
      <p:sp>
        <p:nvSpPr>
          <p:cNvPr id="111" name="Google Shape;111;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One of the most ancient religions (9th century - 5th century BC)</a:t>
            </a:r>
            <a:endParaRPr/>
          </a:p>
          <a:p>
            <a:pPr marL="0" lvl="0" indent="0" algn="l" rtl="0">
              <a:spcBef>
                <a:spcPts val="1200"/>
              </a:spcBef>
              <a:spcAft>
                <a:spcPts val="0"/>
              </a:spcAft>
              <a:buNone/>
            </a:pPr>
            <a:r>
              <a:rPr lang="en-GB"/>
              <a:t>When there was a split between the kingdom of Israel + kingdom of Judah</a:t>
            </a:r>
            <a:endParaRPr/>
          </a:p>
          <a:p>
            <a:pPr marL="0" lvl="0" indent="0" algn="l" rtl="0">
              <a:spcBef>
                <a:spcPts val="1200"/>
              </a:spcBef>
              <a:spcAft>
                <a:spcPts val="0"/>
              </a:spcAft>
              <a:buNone/>
            </a:pPr>
            <a:r>
              <a:rPr lang="en-GB"/>
              <a:t>When Yahwism converts to Judaism (Samuel and Kings)</a:t>
            </a:r>
            <a:endParaRPr/>
          </a:p>
          <a:p>
            <a:pPr marL="0" lvl="0" indent="0" algn="l" rtl="0">
              <a:spcBef>
                <a:spcPts val="1200"/>
              </a:spcBef>
              <a:spcAft>
                <a:spcPts val="1200"/>
              </a:spcAft>
              <a:buNone/>
            </a:pPr>
            <a:endParaRPr/>
          </a:p>
        </p:txBody>
      </p:sp>
      <p:pic>
        <p:nvPicPr>
          <p:cNvPr id="112" name="Google Shape;112;p19"/>
          <p:cNvPicPr preferRelativeResize="0"/>
          <p:nvPr/>
        </p:nvPicPr>
        <p:blipFill>
          <a:blip r:embed="rId3">
            <a:alphaModFix/>
          </a:blip>
          <a:stretch>
            <a:fillRect/>
          </a:stretch>
        </p:blipFill>
        <p:spPr>
          <a:xfrm>
            <a:off x="8473824" y="29625"/>
            <a:ext cx="639225" cy="7382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Main Beliefs + Books</a:t>
            </a:r>
            <a:endParaRPr/>
          </a:p>
        </p:txBody>
      </p:sp>
      <p:sp>
        <p:nvSpPr>
          <p:cNvPr id="118" name="Google Shape;118;p20"/>
          <p:cNvSpPr txBox="1">
            <a:spLocks noGrp="1"/>
          </p:cNvSpPr>
          <p:nvPr>
            <p:ph type="body" idx="1"/>
          </p:nvPr>
        </p:nvSpPr>
        <p:spPr>
          <a:xfrm>
            <a:off x="311700" y="1152475"/>
            <a:ext cx="8520600" cy="3855600"/>
          </a:xfrm>
          <a:prstGeom prst="rect">
            <a:avLst/>
          </a:prstGeom>
        </p:spPr>
        <p:txBody>
          <a:bodyPr spcFirstLastPara="1" wrap="square" lIns="91425" tIns="91425" rIns="91425" bIns="91425" anchor="t" anchorCtr="0">
            <a:normAutofit fontScale="70000" lnSpcReduction="20000"/>
          </a:bodyPr>
          <a:lstStyle/>
          <a:p>
            <a:pPr marL="457200" lvl="0" indent="-308610" algn="l" rtl="0">
              <a:spcBef>
                <a:spcPts val="0"/>
              </a:spcBef>
              <a:spcAft>
                <a:spcPts val="0"/>
              </a:spcAft>
              <a:buSzPct val="100000"/>
              <a:buChar char="●"/>
            </a:pPr>
            <a:r>
              <a:rPr lang="en-GB"/>
              <a:t>Books</a:t>
            </a:r>
            <a:endParaRPr/>
          </a:p>
          <a:p>
            <a:pPr marL="914400" lvl="1" indent="-290830" algn="l" rtl="0">
              <a:spcBef>
                <a:spcPts val="0"/>
              </a:spcBef>
              <a:spcAft>
                <a:spcPts val="0"/>
              </a:spcAft>
              <a:buSzPct val="100000"/>
              <a:buChar char="○"/>
            </a:pPr>
            <a:r>
              <a:rPr lang="en-GB"/>
              <a:t>Tanakh/Miqra: Hebrew Bible (i.e. Old Testament)</a:t>
            </a:r>
            <a:endParaRPr/>
          </a:p>
          <a:p>
            <a:pPr marL="1371600" lvl="2" indent="-290830" algn="l" rtl="0">
              <a:spcBef>
                <a:spcPts val="0"/>
              </a:spcBef>
              <a:spcAft>
                <a:spcPts val="0"/>
              </a:spcAft>
              <a:buSzPct val="100000"/>
              <a:buChar char="■"/>
            </a:pPr>
            <a:r>
              <a:rPr lang="en-GB"/>
              <a:t>Torah (</a:t>
            </a:r>
            <a:r>
              <a:rPr lang="en-GB" b="1"/>
              <a:t>instructions</a:t>
            </a:r>
            <a:r>
              <a:rPr lang="en-GB"/>
              <a:t>)</a:t>
            </a:r>
            <a:endParaRPr/>
          </a:p>
          <a:p>
            <a:pPr marL="1828800" lvl="3" indent="-290830" algn="l" rtl="0">
              <a:spcBef>
                <a:spcPts val="0"/>
              </a:spcBef>
              <a:spcAft>
                <a:spcPts val="0"/>
              </a:spcAft>
              <a:buSzPct val="100000"/>
              <a:buChar char="●"/>
            </a:pPr>
            <a:r>
              <a:rPr lang="en-GB"/>
              <a:t>Genesis, Exodus, Leviticus, Numbers, Deuteronomy</a:t>
            </a:r>
            <a:endParaRPr/>
          </a:p>
          <a:p>
            <a:pPr marL="1371600" lvl="2" indent="-290830" algn="l" rtl="0">
              <a:spcBef>
                <a:spcPts val="0"/>
              </a:spcBef>
              <a:spcAft>
                <a:spcPts val="0"/>
              </a:spcAft>
              <a:buSzPct val="100000"/>
              <a:buChar char="■"/>
            </a:pPr>
            <a:r>
              <a:rPr lang="en-GB"/>
              <a:t>Nevi'im (</a:t>
            </a:r>
            <a:r>
              <a:rPr lang="en-GB" b="1"/>
              <a:t>prophets</a:t>
            </a:r>
            <a:r>
              <a:rPr lang="en-GB"/>
              <a:t>)</a:t>
            </a:r>
            <a:endParaRPr/>
          </a:p>
          <a:p>
            <a:pPr marL="1828800" lvl="3" indent="-290830" algn="l" rtl="0">
              <a:spcBef>
                <a:spcPts val="0"/>
              </a:spcBef>
              <a:spcAft>
                <a:spcPts val="0"/>
              </a:spcAft>
              <a:buSzPct val="100000"/>
              <a:buChar char="●"/>
            </a:pPr>
            <a:r>
              <a:rPr lang="en-GB"/>
              <a:t>Former Prophets: Joshua, Judges, Samuel, Kings</a:t>
            </a:r>
            <a:endParaRPr/>
          </a:p>
          <a:p>
            <a:pPr marL="1828800" lvl="3" indent="-290830" algn="l" rtl="0">
              <a:spcBef>
                <a:spcPts val="0"/>
              </a:spcBef>
              <a:spcAft>
                <a:spcPts val="0"/>
              </a:spcAft>
              <a:buSzPct val="100000"/>
              <a:buChar char="●"/>
            </a:pPr>
            <a:r>
              <a:rPr lang="en-GB"/>
              <a:t>Latter Prophets: Isaiah, Jeremiah, Ezekiel, Hosea, Joel, Amos, Obadiah, Jonah, Micah, Nahum, Habakkuk, Zephaniah, Haggai, Zechariah, and Malachi</a:t>
            </a:r>
            <a:endParaRPr/>
          </a:p>
          <a:p>
            <a:pPr marL="1371600" lvl="2" indent="-290830" algn="l" rtl="0">
              <a:spcBef>
                <a:spcPts val="0"/>
              </a:spcBef>
              <a:spcAft>
                <a:spcPts val="0"/>
              </a:spcAft>
              <a:buSzPct val="100000"/>
              <a:buChar char="■"/>
            </a:pPr>
            <a:r>
              <a:rPr lang="en-GB"/>
              <a:t>Ketuvim (</a:t>
            </a:r>
            <a:r>
              <a:rPr lang="en-GB" b="1"/>
              <a:t>writings</a:t>
            </a:r>
            <a:r>
              <a:rPr lang="en-GB"/>
              <a:t>)</a:t>
            </a:r>
            <a:endParaRPr/>
          </a:p>
          <a:p>
            <a:pPr marL="1828800" lvl="3" indent="-290830" algn="l" rtl="0">
              <a:spcBef>
                <a:spcPts val="0"/>
              </a:spcBef>
              <a:spcAft>
                <a:spcPts val="0"/>
              </a:spcAft>
              <a:buSzPct val="100000"/>
              <a:buChar char="●"/>
            </a:pPr>
            <a:r>
              <a:rPr lang="en-GB"/>
              <a:t>Psalms, Proverbs, Job, Song of Songs, Ruth, Lamentations, Ecclesiastes, Esther, Daniel, Ezra–Nehemiah, Chronicles (I and II)</a:t>
            </a:r>
            <a:endParaRPr/>
          </a:p>
          <a:p>
            <a:pPr marL="914400" lvl="1" indent="-290830" algn="l" rtl="0">
              <a:spcBef>
                <a:spcPts val="0"/>
              </a:spcBef>
              <a:spcAft>
                <a:spcPts val="0"/>
              </a:spcAft>
              <a:buSzPct val="100000"/>
              <a:buChar char="○"/>
            </a:pPr>
            <a:r>
              <a:rPr lang="en-GB"/>
              <a:t>Talmud “primary source of Jewish religious </a:t>
            </a:r>
            <a:r>
              <a:rPr lang="en-GB" b="1"/>
              <a:t>law</a:t>
            </a:r>
            <a:r>
              <a:rPr lang="en-GB"/>
              <a:t>” -&gt; example actual procedures on what to do vs what not to do to keep the Sabbath (Shabbat)</a:t>
            </a:r>
            <a:endParaRPr/>
          </a:p>
          <a:p>
            <a:pPr marL="457200" lvl="0" indent="-308610" algn="l" rtl="0">
              <a:spcBef>
                <a:spcPts val="0"/>
              </a:spcBef>
              <a:spcAft>
                <a:spcPts val="0"/>
              </a:spcAft>
              <a:buSzPct val="100000"/>
              <a:buChar char="●"/>
            </a:pPr>
            <a:r>
              <a:rPr lang="en-GB"/>
              <a:t>Beliefs</a:t>
            </a:r>
            <a:endParaRPr/>
          </a:p>
          <a:p>
            <a:pPr marL="914400" lvl="1" indent="-290830" algn="l" rtl="0">
              <a:spcBef>
                <a:spcPts val="0"/>
              </a:spcBef>
              <a:spcAft>
                <a:spcPts val="0"/>
              </a:spcAft>
              <a:buSzPct val="100000"/>
              <a:buChar char="○"/>
            </a:pPr>
            <a:r>
              <a:rPr lang="en-GB"/>
              <a:t>Belief in one supreme God (introduced monotheism)</a:t>
            </a:r>
            <a:endParaRPr/>
          </a:p>
          <a:p>
            <a:pPr marL="1371600" lvl="2" indent="-290830" algn="l" rtl="0">
              <a:spcBef>
                <a:spcPts val="0"/>
              </a:spcBef>
              <a:spcAft>
                <a:spcPts val="0"/>
              </a:spcAft>
              <a:buSzPct val="100000"/>
              <a:buChar char="■"/>
            </a:pPr>
            <a:r>
              <a:rPr lang="en-GB"/>
              <a:t>Name: Yahweh (YHWH) -&gt; very holy name, therefore replaced with “Adonay” or “My Lord”</a:t>
            </a:r>
            <a:endParaRPr/>
          </a:p>
          <a:p>
            <a:pPr marL="1371600" lvl="2" indent="-290830" algn="l" rtl="0">
              <a:spcBef>
                <a:spcPts val="0"/>
              </a:spcBef>
              <a:spcAft>
                <a:spcPts val="0"/>
              </a:spcAft>
              <a:buSzPct val="100000"/>
              <a:buChar char="■"/>
            </a:pPr>
            <a:r>
              <a:rPr lang="en-GB"/>
              <a:t>Created the world, man in his own image/likeness with free-will, since in His image -&gt; good and free from sin, should preserve God’s creation by leading a holy and undefiled life</a:t>
            </a:r>
            <a:endParaRPr/>
          </a:p>
          <a:p>
            <a:pPr marL="914400" lvl="1" indent="-290830" algn="l" rtl="0">
              <a:spcBef>
                <a:spcPts val="0"/>
              </a:spcBef>
              <a:spcAft>
                <a:spcPts val="0"/>
              </a:spcAft>
              <a:buSzPct val="100000"/>
              <a:buChar char="○"/>
            </a:pPr>
            <a:r>
              <a:rPr lang="en-GB"/>
              <a:t>Sin of Adam was not transmitted to next generations</a:t>
            </a:r>
            <a:endParaRPr/>
          </a:p>
          <a:p>
            <a:pPr marL="914400" lvl="1" indent="-290830" algn="l" rtl="0">
              <a:spcBef>
                <a:spcPts val="0"/>
              </a:spcBef>
              <a:spcAft>
                <a:spcPts val="0"/>
              </a:spcAft>
              <a:buSzPct val="100000"/>
              <a:buChar char="○"/>
            </a:pPr>
            <a:r>
              <a:rPr lang="en-GB"/>
              <a:t>God made covenants with man, and in every covenant, it is God’s promise to His people that he will be their God and will guard them if they adhered to His commands</a:t>
            </a:r>
            <a:endParaRPr/>
          </a:p>
          <a:p>
            <a:pPr marL="914400" lvl="1" indent="-290830" algn="l" rtl="0">
              <a:spcBef>
                <a:spcPts val="0"/>
              </a:spcBef>
              <a:spcAft>
                <a:spcPts val="0"/>
              </a:spcAft>
              <a:buSzPct val="100000"/>
              <a:buChar char="○"/>
            </a:pPr>
            <a:r>
              <a:rPr lang="en-GB"/>
              <a:t>Chosen people of God </a:t>
            </a:r>
            <a:endParaRPr/>
          </a:p>
          <a:p>
            <a:pPr marL="914400" lvl="1" indent="-290830" algn="l" rtl="0">
              <a:spcBef>
                <a:spcPts val="0"/>
              </a:spcBef>
              <a:spcAft>
                <a:spcPts val="0"/>
              </a:spcAft>
              <a:buSzPct val="100000"/>
              <a:buChar char="○"/>
            </a:pPr>
            <a:r>
              <a:rPr lang="en-GB"/>
              <a:t>Don’t believe Jesus Christ is “God manifest in the flesh”</a:t>
            </a:r>
            <a:endParaRPr/>
          </a:p>
        </p:txBody>
      </p:sp>
      <p:pic>
        <p:nvPicPr>
          <p:cNvPr id="119" name="Google Shape;119;p20"/>
          <p:cNvPicPr preferRelativeResize="0"/>
          <p:nvPr/>
        </p:nvPicPr>
        <p:blipFill>
          <a:blip r:embed="rId3">
            <a:alphaModFix/>
          </a:blip>
          <a:stretch>
            <a:fillRect/>
          </a:stretch>
        </p:blipFill>
        <p:spPr>
          <a:xfrm>
            <a:off x="8473824" y="29625"/>
            <a:ext cx="639225" cy="7382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Tanakh + Talmud</a:t>
            </a:r>
            <a:endParaRPr/>
          </a:p>
        </p:txBody>
      </p:sp>
      <p:sp>
        <p:nvSpPr>
          <p:cNvPr id="125" name="Google Shape;125;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26" name="Google Shape;126;p21"/>
          <p:cNvPicPr preferRelativeResize="0"/>
          <p:nvPr/>
        </p:nvPicPr>
        <p:blipFill>
          <a:blip r:embed="rId3">
            <a:alphaModFix/>
          </a:blip>
          <a:stretch>
            <a:fillRect/>
          </a:stretch>
        </p:blipFill>
        <p:spPr>
          <a:xfrm>
            <a:off x="0" y="2524866"/>
            <a:ext cx="4572001" cy="2618635"/>
          </a:xfrm>
          <a:prstGeom prst="rect">
            <a:avLst/>
          </a:prstGeom>
          <a:noFill/>
          <a:ln>
            <a:noFill/>
          </a:ln>
        </p:spPr>
      </p:pic>
      <p:pic>
        <p:nvPicPr>
          <p:cNvPr id="127" name="Google Shape;127;p21"/>
          <p:cNvPicPr preferRelativeResize="0"/>
          <p:nvPr/>
        </p:nvPicPr>
        <p:blipFill>
          <a:blip r:embed="rId4">
            <a:alphaModFix/>
          </a:blip>
          <a:stretch>
            <a:fillRect/>
          </a:stretch>
        </p:blipFill>
        <p:spPr>
          <a:xfrm>
            <a:off x="4572000" y="643728"/>
            <a:ext cx="4572000" cy="4499773"/>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7973</Words>
  <Application>Microsoft Macintosh PowerPoint</Application>
  <PresentationFormat>On-screen Show (16:9)</PresentationFormat>
  <Paragraphs>480</Paragraphs>
  <Slides>45</Slides>
  <Notes>45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45</vt:i4>
      </vt:variant>
    </vt:vector>
  </HeadingPairs>
  <TitlesOfParts>
    <vt:vector size="48" baseType="lpstr">
      <vt:lpstr>Arial</vt:lpstr>
      <vt:lpstr>Georgia</vt:lpstr>
      <vt:lpstr>Simple Light</vt:lpstr>
      <vt:lpstr>Judaism, Islam, Hinduism, Buddhism</vt:lpstr>
      <vt:lpstr>Why is it important to learn about other religions?</vt:lpstr>
      <vt:lpstr>Symbols</vt:lpstr>
      <vt:lpstr>Geographic Distribution</vt:lpstr>
      <vt:lpstr>Overall Population Percentage</vt:lpstr>
      <vt:lpstr>Judaism</vt:lpstr>
      <vt:lpstr>History + Origins</vt:lpstr>
      <vt:lpstr>Main Beliefs + Books</vt:lpstr>
      <vt:lpstr>Tanakh + Talmud</vt:lpstr>
      <vt:lpstr>Celebrations</vt:lpstr>
      <vt:lpstr>Barmitzvah + Hannukah</vt:lpstr>
      <vt:lpstr>Sects</vt:lpstr>
      <vt:lpstr>Judaism’s View on Christianity</vt:lpstr>
      <vt:lpstr>Islam</vt:lpstr>
      <vt:lpstr>History + Origins</vt:lpstr>
      <vt:lpstr>Main Beliefs + Books</vt:lpstr>
      <vt:lpstr>Quran + Illustration of Muhammad</vt:lpstr>
      <vt:lpstr>Way of Life</vt:lpstr>
      <vt:lpstr>Iftar + Kaaba + Imam</vt:lpstr>
      <vt:lpstr>Sects</vt:lpstr>
      <vt:lpstr>Mosque</vt:lpstr>
      <vt:lpstr>Islam’s View on Christianity</vt:lpstr>
      <vt:lpstr>Hinduism</vt:lpstr>
      <vt:lpstr>History + Origins</vt:lpstr>
      <vt:lpstr>Vedas + Ganesha + Hindu Priest</vt:lpstr>
      <vt:lpstr>Main Beliefs + Books</vt:lpstr>
      <vt:lpstr>Hindu gods</vt:lpstr>
      <vt:lpstr>Way of Life</vt:lpstr>
      <vt:lpstr>Temples</vt:lpstr>
      <vt:lpstr>Sects</vt:lpstr>
      <vt:lpstr>Diwali</vt:lpstr>
      <vt:lpstr>The Caste System</vt:lpstr>
      <vt:lpstr>After Life</vt:lpstr>
      <vt:lpstr>Buddhism</vt:lpstr>
      <vt:lpstr>History + Origins</vt:lpstr>
      <vt:lpstr>Siddhartha Gautama  &amp; Buddhist Temples</vt:lpstr>
      <vt:lpstr>Main Beliefs + Books</vt:lpstr>
      <vt:lpstr>Tripitaka/Tipitaka + Dharmachakra</vt:lpstr>
      <vt:lpstr>Way of Life</vt:lpstr>
      <vt:lpstr>Sects</vt:lpstr>
      <vt:lpstr>Bhikku + Buddha with Offerings</vt:lpstr>
      <vt:lpstr>The Eightfold Path</vt:lpstr>
      <vt:lpstr>Belief in God + After Life</vt:lpstr>
      <vt:lpstr>Conclusion</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Judaism, Islam, Hinduism, Buddhism</dc:title>
  <cp:lastModifiedBy>WGI - Sam Menshawy</cp:lastModifiedBy>
  <cp:revision>1</cp:revision>
  <dcterms:modified xsi:type="dcterms:W3CDTF">2023-01-22T05:44:22Z</dcterms:modified>
</cp:coreProperties>
</file>