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8" r:id="rId1"/>
  </p:sldMasterIdLst>
  <p:notesMasterIdLst>
    <p:notesMasterId r:id="rId41"/>
  </p:notesMasterIdLst>
  <p:sldIdLst>
    <p:sldId id="256" r:id="rId2"/>
    <p:sldId id="290" r:id="rId3"/>
    <p:sldId id="311" r:id="rId4"/>
    <p:sldId id="302" r:id="rId5"/>
    <p:sldId id="288" r:id="rId6"/>
    <p:sldId id="291" r:id="rId7"/>
    <p:sldId id="258" r:id="rId8"/>
    <p:sldId id="294" r:id="rId9"/>
    <p:sldId id="259" r:id="rId10"/>
    <p:sldId id="274" r:id="rId11"/>
    <p:sldId id="295" r:id="rId12"/>
    <p:sldId id="260" r:id="rId13"/>
    <p:sldId id="296" r:id="rId14"/>
    <p:sldId id="300" r:id="rId15"/>
    <p:sldId id="262" r:id="rId16"/>
    <p:sldId id="265" r:id="rId17"/>
    <p:sldId id="263" r:id="rId18"/>
    <p:sldId id="264" r:id="rId19"/>
    <p:sldId id="266" r:id="rId20"/>
    <p:sldId id="277" r:id="rId21"/>
    <p:sldId id="284" r:id="rId22"/>
    <p:sldId id="267" r:id="rId23"/>
    <p:sldId id="275" r:id="rId24"/>
    <p:sldId id="297" r:id="rId25"/>
    <p:sldId id="270" r:id="rId26"/>
    <p:sldId id="271" r:id="rId27"/>
    <p:sldId id="273" r:id="rId28"/>
    <p:sldId id="276" r:id="rId29"/>
    <p:sldId id="299" r:id="rId30"/>
    <p:sldId id="279" r:id="rId31"/>
    <p:sldId id="303" r:id="rId32"/>
    <p:sldId id="280" r:id="rId33"/>
    <p:sldId id="313" r:id="rId34"/>
    <p:sldId id="285" r:id="rId35"/>
    <p:sldId id="305" r:id="rId36"/>
    <p:sldId id="309" r:id="rId37"/>
    <p:sldId id="314" r:id="rId38"/>
    <p:sldId id="272" r:id="rId39"/>
    <p:sldId id="310"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493"/>
    <a:srgbClr val="797979"/>
    <a:srgbClr val="945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11"/>
    <p:restoredTop sz="94384" autoAdjust="0"/>
  </p:normalViewPr>
  <p:slideViewPr>
    <p:cSldViewPr snapToGrid="0" snapToObjects="1">
      <p:cViewPr varScale="1">
        <p:scale>
          <a:sx n="104" d="100"/>
          <a:sy n="104" d="100"/>
        </p:scale>
        <p:origin x="1832" y="200"/>
      </p:cViewPr>
      <p:guideLst>
        <p:guide orient="horz" pos="2160"/>
        <p:guide pos="2880"/>
      </p:guideLst>
    </p:cSldViewPr>
  </p:slideViewPr>
  <p:notesTextViewPr>
    <p:cViewPr>
      <p:scale>
        <a:sx n="55" d="100"/>
        <a:sy n="5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844C70-F3D5-7041-9830-C4CCE174F2FB}" type="doc">
      <dgm:prSet loTypeId="urn:microsoft.com/office/officeart/2005/8/layout/process1" loCatId="" qsTypeId="urn:microsoft.com/office/officeart/2005/8/quickstyle/3d3" qsCatId="3D" csTypeId="urn:microsoft.com/office/officeart/2005/8/colors/accent1_2" csCatId="accent1" phldr="1"/>
      <dgm:spPr/>
    </dgm:pt>
    <dgm:pt modelId="{43ACC5DB-C7A9-4048-BA67-018E9EBD9B9E}">
      <dgm:prSet phldrT="[Text]"/>
      <dgm:spPr/>
      <dgm:t>
        <a:bodyPr/>
        <a:lstStyle/>
        <a:p>
          <a:pPr rtl="0"/>
          <a:r>
            <a:rPr lang="en-US" dirty="0"/>
            <a:t>Joshua</a:t>
          </a:r>
        </a:p>
      </dgm:t>
    </dgm:pt>
    <dgm:pt modelId="{A2EC0C3F-4BD4-BE46-B195-4A955E517839}" type="parTrans" cxnId="{E772EBDC-FBDE-8640-9787-0432D9706931}">
      <dgm:prSet/>
      <dgm:spPr/>
      <dgm:t>
        <a:bodyPr/>
        <a:lstStyle/>
        <a:p>
          <a:endParaRPr lang="en-US"/>
        </a:p>
      </dgm:t>
    </dgm:pt>
    <dgm:pt modelId="{EC0D83C3-4FE2-7147-8061-844036D70B56}" type="sibTrans" cxnId="{E772EBDC-FBDE-8640-9787-0432D9706931}">
      <dgm:prSet/>
      <dgm:spPr/>
      <dgm:t>
        <a:bodyPr/>
        <a:lstStyle/>
        <a:p>
          <a:endParaRPr lang="en-US"/>
        </a:p>
      </dgm:t>
    </dgm:pt>
    <dgm:pt modelId="{7BC36452-EF8D-DD4F-889F-7CD4A2B52CFE}">
      <dgm:prSet phldrT="[Text]"/>
      <dgm:spPr/>
      <dgm:t>
        <a:bodyPr/>
        <a:lstStyle/>
        <a:p>
          <a:pPr rtl="0"/>
          <a:r>
            <a:rPr lang="en-US" dirty="0"/>
            <a:t>Judges</a:t>
          </a:r>
        </a:p>
      </dgm:t>
    </dgm:pt>
    <dgm:pt modelId="{E7A72A20-00C9-E941-A2F2-CA03D7CF51EE}" type="parTrans" cxnId="{91B2A4AA-42EB-C840-833A-F6EF0CD7818C}">
      <dgm:prSet/>
      <dgm:spPr/>
      <dgm:t>
        <a:bodyPr/>
        <a:lstStyle/>
        <a:p>
          <a:endParaRPr lang="en-US"/>
        </a:p>
      </dgm:t>
    </dgm:pt>
    <dgm:pt modelId="{7904533C-EF66-1644-BAA2-2C4FA4C17BD9}" type="sibTrans" cxnId="{91B2A4AA-42EB-C840-833A-F6EF0CD7818C}">
      <dgm:prSet/>
      <dgm:spPr/>
      <dgm:t>
        <a:bodyPr/>
        <a:lstStyle/>
        <a:p>
          <a:endParaRPr lang="en-US"/>
        </a:p>
      </dgm:t>
    </dgm:pt>
    <dgm:pt modelId="{2250DE41-94A3-634F-A348-C4948D9BD41D}">
      <dgm:prSet phldrT="[Text]"/>
      <dgm:spPr/>
      <dgm:t>
        <a:bodyPr/>
        <a:lstStyle/>
        <a:p>
          <a:pPr rtl="0"/>
          <a:r>
            <a:rPr lang="en-US" dirty="0"/>
            <a:t>Samuel</a:t>
          </a:r>
        </a:p>
      </dgm:t>
    </dgm:pt>
    <dgm:pt modelId="{5D35F63C-A960-E14A-9C36-7ABEB933ED92}" type="parTrans" cxnId="{813150BD-B365-0149-8C07-DFDAB91D3917}">
      <dgm:prSet/>
      <dgm:spPr/>
      <dgm:t>
        <a:bodyPr/>
        <a:lstStyle/>
        <a:p>
          <a:endParaRPr lang="en-US"/>
        </a:p>
      </dgm:t>
    </dgm:pt>
    <dgm:pt modelId="{BBC4A6D7-3CFC-8E48-8265-EC1DEAA371FC}" type="sibTrans" cxnId="{813150BD-B365-0149-8C07-DFDAB91D3917}">
      <dgm:prSet/>
      <dgm:spPr/>
      <dgm:t>
        <a:bodyPr/>
        <a:lstStyle/>
        <a:p>
          <a:endParaRPr lang="en-US"/>
        </a:p>
      </dgm:t>
    </dgm:pt>
    <dgm:pt modelId="{1425B9B7-24B1-E540-B826-DAD18E1AF3D9}" type="pres">
      <dgm:prSet presAssocID="{5D844C70-F3D5-7041-9830-C4CCE174F2FB}" presName="Name0" presStyleCnt="0">
        <dgm:presLayoutVars>
          <dgm:dir/>
          <dgm:resizeHandles val="exact"/>
        </dgm:presLayoutVars>
      </dgm:prSet>
      <dgm:spPr/>
    </dgm:pt>
    <dgm:pt modelId="{CAD46178-F5E3-1C4C-A90E-6DDDFCF8D43E}" type="pres">
      <dgm:prSet presAssocID="{43ACC5DB-C7A9-4048-BA67-018E9EBD9B9E}" presName="node" presStyleLbl="node1" presStyleIdx="0" presStyleCnt="3">
        <dgm:presLayoutVars>
          <dgm:bulletEnabled val="1"/>
        </dgm:presLayoutVars>
      </dgm:prSet>
      <dgm:spPr/>
    </dgm:pt>
    <dgm:pt modelId="{3D05793C-5460-0540-8CB4-7B0ECF8357EA}" type="pres">
      <dgm:prSet presAssocID="{EC0D83C3-4FE2-7147-8061-844036D70B56}" presName="sibTrans" presStyleLbl="sibTrans2D1" presStyleIdx="0" presStyleCnt="2"/>
      <dgm:spPr/>
    </dgm:pt>
    <dgm:pt modelId="{4A551710-3FDD-E64E-9349-83146259AE78}" type="pres">
      <dgm:prSet presAssocID="{EC0D83C3-4FE2-7147-8061-844036D70B56}" presName="connectorText" presStyleLbl="sibTrans2D1" presStyleIdx="0" presStyleCnt="2"/>
      <dgm:spPr/>
    </dgm:pt>
    <dgm:pt modelId="{77B589DA-8145-AF47-8BD7-FA926A06EA6A}" type="pres">
      <dgm:prSet presAssocID="{7BC36452-EF8D-DD4F-889F-7CD4A2B52CFE}" presName="node" presStyleLbl="node1" presStyleIdx="1" presStyleCnt="3">
        <dgm:presLayoutVars>
          <dgm:bulletEnabled val="1"/>
        </dgm:presLayoutVars>
      </dgm:prSet>
      <dgm:spPr/>
    </dgm:pt>
    <dgm:pt modelId="{35712A08-7F08-224C-8873-189C83EC54AF}" type="pres">
      <dgm:prSet presAssocID="{7904533C-EF66-1644-BAA2-2C4FA4C17BD9}" presName="sibTrans" presStyleLbl="sibTrans2D1" presStyleIdx="1" presStyleCnt="2"/>
      <dgm:spPr/>
    </dgm:pt>
    <dgm:pt modelId="{4512BA7F-5457-524F-AC65-EE00F04C9E9A}" type="pres">
      <dgm:prSet presAssocID="{7904533C-EF66-1644-BAA2-2C4FA4C17BD9}" presName="connectorText" presStyleLbl="sibTrans2D1" presStyleIdx="1" presStyleCnt="2"/>
      <dgm:spPr/>
    </dgm:pt>
    <dgm:pt modelId="{1CA90710-A485-B04A-A5AD-E81079F88CF3}" type="pres">
      <dgm:prSet presAssocID="{2250DE41-94A3-634F-A348-C4948D9BD41D}" presName="node" presStyleLbl="node1" presStyleIdx="2" presStyleCnt="3">
        <dgm:presLayoutVars>
          <dgm:bulletEnabled val="1"/>
        </dgm:presLayoutVars>
      </dgm:prSet>
      <dgm:spPr/>
    </dgm:pt>
  </dgm:ptLst>
  <dgm:cxnLst>
    <dgm:cxn modelId="{E38BB211-6D85-EB44-94A5-B5F786717F98}" type="presOf" srcId="{43ACC5DB-C7A9-4048-BA67-018E9EBD9B9E}" destId="{CAD46178-F5E3-1C4C-A90E-6DDDFCF8D43E}" srcOrd="0" destOrd="0" presId="urn:microsoft.com/office/officeart/2005/8/layout/process1"/>
    <dgm:cxn modelId="{FDE58F37-B86A-034E-96F1-E0329FC799E3}" type="presOf" srcId="{7BC36452-EF8D-DD4F-889F-7CD4A2B52CFE}" destId="{77B589DA-8145-AF47-8BD7-FA926A06EA6A}" srcOrd="0" destOrd="0" presId="urn:microsoft.com/office/officeart/2005/8/layout/process1"/>
    <dgm:cxn modelId="{A56F696A-3C44-514C-AAC1-BAC9CB99CADB}" type="presOf" srcId="{7904533C-EF66-1644-BAA2-2C4FA4C17BD9}" destId="{4512BA7F-5457-524F-AC65-EE00F04C9E9A}" srcOrd="1" destOrd="0" presId="urn:microsoft.com/office/officeart/2005/8/layout/process1"/>
    <dgm:cxn modelId="{E7C6D171-567D-2044-BB41-C7057F08A8EF}" type="presOf" srcId="{7904533C-EF66-1644-BAA2-2C4FA4C17BD9}" destId="{35712A08-7F08-224C-8873-189C83EC54AF}" srcOrd="0" destOrd="0" presId="urn:microsoft.com/office/officeart/2005/8/layout/process1"/>
    <dgm:cxn modelId="{F29F5980-5F02-7E4E-B7FE-372F1A78B6F2}" type="presOf" srcId="{EC0D83C3-4FE2-7147-8061-844036D70B56}" destId="{3D05793C-5460-0540-8CB4-7B0ECF8357EA}" srcOrd="0" destOrd="0" presId="urn:microsoft.com/office/officeart/2005/8/layout/process1"/>
    <dgm:cxn modelId="{099A1AA6-7D45-8D4F-BAE0-32FE0BE578FA}" type="presOf" srcId="{2250DE41-94A3-634F-A348-C4948D9BD41D}" destId="{1CA90710-A485-B04A-A5AD-E81079F88CF3}" srcOrd="0" destOrd="0" presId="urn:microsoft.com/office/officeart/2005/8/layout/process1"/>
    <dgm:cxn modelId="{91B2A4AA-42EB-C840-833A-F6EF0CD7818C}" srcId="{5D844C70-F3D5-7041-9830-C4CCE174F2FB}" destId="{7BC36452-EF8D-DD4F-889F-7CD4A2B52CFE}" srcOrd="1" destOrd="0" parTransId="{E7A72A20-00C9-E941-A2F2-CA03D7CF51EE}" sibTransId="{7904533C-EF66-1644-BAA2-2C4FA4C17BD9}"/>
    <dgm:cxn modelId="{D0DCFFB3-82C8-E74A-9938-1C49BC083631}" type="presOf" srcId="{EC0D83C3-4FE2-7147-8061-844036D70B56}" destId="{4A551710-3FDD-E64E-9349-83146259AE78}" srcOrd="1" destOrd="0" presId="urn:microsoft.com/office/officeart/2005/8/layout/process1"/>
    <dgm:cxn modelId="{813150BD-B365-0149-8C07-DFDAB91D3917}" srcId="{5D844C70-F3D5-7041-9830-C4CCE174F2FB}" destId="{2250DE41-94A3-634F-A348-C4948D9BD41D}" srcOrd="2" destOrd="0" parTransId="{5D35F63C-A960-E14A-9C36-7ABEB933ED92}" sibTransId="{BBC4A6D7-3CFC-8E48-8265-EC1DEAA371FC}"/>
    <dgm:cxn modelId="{E772EBDC-FBDE-8640-9787-0432D9706931}" srcId="{5D844C70-F3D5-7041-9830-C4CCE174F2FB}" destId="{43ACC5DB-C7A9-4048-BA67-018E9EBD9B9E}" srcOrd="0" destOrd="0" parTransId="{A2EC0C3F-4BD4-BE46-B195-4A955E517839}" sibTransId="{EC0D83C3-4FE2-7147-8061-844036D70B56}"/>
    <dgm:cxn modelId="{816466F6-D6CF-6044-9C0C-EE6ADB34C35D}" type="presOf" srcId="{5D844C70-F3D5-7041-9830-C4CCE174F2FB}" destId="{1425B9B7-24B1-E540-B826-DAD18E1AF3D9}" srcOrd="0" destOrd="0" presId="urn:microsoft.com/office/officeart/2005/8/layout/process1"/>
    <dgm:cxn modelId="{3763F973-424F-5642-BA98-D1D4D53DE0FE}" type="presParOf" srcId="{1425B9B7-24B1-E540-B826-DAD18E1AF3D9}" destId="{CAD46178-F5E3-1C4C-A90E-6DDDFCF8D43E}" srcOrd="0" destOrd="0" presId="urn:microsoft.com/office/officeart/2005/8/layout/process1"/>
    <dgm:cxn modelId="{CB839C4B-0C99-2C49-A767-437D46633FFD}" type="presParOf" srcId="{1425B9B7-24B1-E540-B826-DAD18E1AF3D9}" destId="{3D05793C-5460-0540-8CB4-7B0ECF8357EA}" srcOrd="1" destOrd="0" presId="urn:microsoft.com/office/officeart/2005/8/layout/process1"/>
    <dgm:cxn modelId="{898ACB1A-F64A-064E-BE3F-E01EE60E6F86}" type="presParOf" srcId="{3D05793C-5460-0540-8CB4-7B0ECF8357EA}" destId="{4A551710-3FDD-E64E-9349-83146259AE78}" srcOrd="0" destOrd="0" presId="urn:microsoft.com/office/officeart/2005/8/layout/process1"/>
    <dgm:cxn modelId="{7E8619F8-09EA-F243-A9AF-173740FE54B8}" type="presParOf" srcId="{1425B9B7-24B1-E540-B826-DAD18E1AF3D9}" destId="{77B589DA-8145-AF47-8BD7-FA926A06EA6A}" srcOrd="2" destOrd="0" presId="urn:microsoft.com/office/officeart/2005/8/layout/process1"/>
    <dgm:cxn modelId="{5A133CFE-2937-F745-8118-78BAB1DB832D}" type="presParOf" srcId="{1425B9B7-24B1-E540-B826-DAD18E1AF3D9}" destId="{35712A08-7F08-224C-8873-189C83EC54AF}" srcOrd="3" destOrd="0" presId="urn:microsoft.com/office/officeart/2005/8/layout/process1"/>
    <dgm:cxn modelId="{4A0D6A70-423A-FE4B-A248-22625E120182}" type="presParOf" srcId="{35712A08-7F08-224C-8873-189C83EC54AF}" destId="{4512BA7F-5457-524F-AC65-EE00F04C9E9A}" srcOrd="0" destOrd="0" presId="urn:microsoft.com/office/officeart/2005/8/layout/process1"/>
    <dgm:cxn modelId="{6767C8F2-D4FE-D641-AF67-2159114521C5}" type="presParOf" srcId="{1425B9B7-24B1-E540-B826-DAD18E1AF3D9}" destId="{1CA90710-A485-B04A-A5AD-E81079F88CF3}"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2B97DF-438E-4018-AA1C-7E677B0B0C89}"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C5D10282-9519-4E28-9384-5B8F000B488C}">
      <dgm:prSet/>
      <dgm:spPr/>
      <dgm:t>
        <a:bodyPr/>
        <a:lstStyle/>
        <a:p>
          <a:r>
            <a:rPr lang="en-US" b="1"/>
            <a:t>“</a:t>
          </a:r>
          <a:r>
            <a:rPr lang="en-US" b="1" i="1"/>
            <a:t>…there arose another generation after them, who did not know the Lord or the work which he had done for Israel" (Judges 2:10)</a:t>
          </a:r>
          <a:endParaRPr lang="en-US" b="1"/>
        </a:p>
      </dgm:t>
    </dgm:pt>
    <dgm:pt modelId="{58D4856B-01BE-40E3-AC0A-ADD9B9CA8005}" type="parTrans" cxnId="{7F418B0D-2ADE-4208-8AC5-6E72CD7D7E5E}">
      <dgm:prSet/>
      <dgm:spPr/>
      <dgm:t>
        <a:bodyPr/>
        <a:lstStyle/>
        <a:p>
          <a:endParaRPr lang="en-US"/>
        </a:p>
      </dgm:t>
    </dgm:pt>
    <dgm:pt modelId="{BFE12B8C-460F-43FF-B4B2-2D017A248718}" type="sibTrans" cxnId="{7F418B0D-2ADE-4208-8AC5-6E72CD7D7E5E}">
      <dgm:prSet/>
      <dgm:spPr/>
      <dgm:t>
        <a:bodyPr/>
        <a:lstStyle/>
        <a:p>
          <a:endParaRPr lang="en-US"/>
        </a:p>
      </dgm:t>
    </dgm:pt>
    <dgm:pt modelId="{BB333586-AE56-4178-8A72-C4E10DFEE53D}">
      <dgm:prSet/>
      <dgm:spPr/>
      <dgm:t>
        <a:bodyPr/>
        <a:lstStyle/>
        <a:p>
          <a:r>
            <a:rPr lang="en-US" b="1" i="1" dirty="0"/>
            <a:t>“Whenever the LORD raised up a judge for them, he was with the judge and saved them out of the hands of their enemies as long as the judge lived; for the LORD had compassion on them as they groaned under those who oppressed and afflicted them. </a:t>
          </a:r>
          <a:r>
            <a:rPr lang="en-US" b="1" i="1" baseline="30000" dirty="0"/>
            <a:t> </a:t>
          </a:r>
          <a:endParaRPr lang="en-US" b="1" dirty="0"/>
        </a:p>
      </dgm:t>
    </dgm:pt>
    <dgm:pt modelId="{FB8E96C7-7C37-431A-A5E9-A445DB845072}" type="parTrans" cxnId="{D50BC1F7-6E3E-4755-BA4F-D2292C340392}">
      <dgm:prSet/>
      <dgm:spPr/>
      <dgm:t>
        <a:bodyPr/>
        <a:lstStyle/>
        <a:p>
          <a:endParaRPr lang="en-US"/>
        </a:p>
      </dgm:t>
    </dgm:pt>
    <dgm:pt modelId="{CD51799C-B35F-4D7F-9961-3125C993593F}" type="sibTrans" cxnId="{D50BC1F7-6E3E-4755-BA4F-D2292C340392}">
      <dgm:prSet/>
      <dgm:spPr/>
      <dgm:t>
        <a:bodyPr/>
        <a:lstStyle/>
        <a:p>
          <a:endParaRPr lang="en-US"/>
        </a:p>
      </dgm:t>
    </dgm:pt>
    <dgm:pt modelId="{2226DAD4-A8BD-4E32-AB22-CE485B79ABAD}">
      <dgm:prSet/>
      <dgm:spPr/>
      <dgm:t>
        <a:bodyPr/>
        <a:lstStyle/>
        <a:p>
          <a:r>
            <a:rPr lang="en-US" b="1" i="1" dirty="0"/>
            <a:t>But when the judge died, the people returned to ways even more corrupt than those of their fathers, following other gods and serving and worshiping them. They refused to give up their evil practices and stubborn ways.” (Judges 2:18-19)</a:t>
          </a:r>
          <a:endParaRPr lang="en-US" b="1" dirty="0"/>
        </a:p>
      </dgm:t>
    </dgm:pt>
    <dgm:pt modelId="{F7D954F7-5A65-49BE-BCBF-9BC0355DE2C5}" type="parTrans" cxnId="{96611931-DE73-42B2-AA69-E84BD6FFB73D}">
      <dgm:prSet/>
      <dgm:spPr/>
      <dgm:t>
        <a:bodyPr/>
        <a:lstStyle/>
        <a:p>
          <a:endParaRPr lang="en-US"/>
        </a:p>
      </dgm:t>
    </dgm:pt>
    <dgm:pt modelId="{A045F071-A460-4B01-AAD8-66108597237C}" type="sibTrans" cxnId="{96611931-DE73-42B2-AA69-E84BD6FFB73D}">
      <dgm:prSet/>
      <dgm:spPr/>
      <dgm:t>
        <a:bodyPr/>
        <a:lstStyle/>
        <a:p>
          <a:endParaRPr lang="en-US"/>
        </a:p>
      </dgm:t>
    </dgm:pt>
    <dgm:pt modelId="{550FADB1-F10F-F147-B251-1D40EA5063B7}" type="pres">
      <dgm:prSet presAssocID="{AC2B97DF-438E-4018-AA1C-7E677B0B0C89}" presName="linear" presStyleCnt="0">
        <dgm:presLayoutVars>
          <dgm:animLvl val="lvl"/>
          <dgm:resizeHandles val="exact"/>
        </dgm:presLayoutVars>
      </dgm:prSet>
      <dgm:spPr/>
    </dgm:pt>
    <dgm:pt modelId="{F5B505A0-59EA-0A45-9947-F47A5E7B0938}" type="pres">
      <dgm:prSet presAssocID="{C5D10282-9519-4E28-9384-5B8F000B488C}" presName="parentText" presStyleLbl="node1" presStyleIdx="0" presStyleCnt="3">
        <dgm:presLayoutVars>
          <dgm:chMax val="0"/>
          <dgm:bulletEnabled val="1"/>
        </dgm:presLayoutVars>
      </dgm:prSet>
      <dgm:spPr/>
    </dgm:pt>
    <dgm:pt modelId="{1D0E4DB8-A9AC-484E-8085-DCA52E7AF06A}" type="pres">
      <dgm:prSet presAssocID="{BFE12B8C-460F-43FF-B4B2-2D017A248718}" presName="spacer" presStyleCnt="0"/>
      <dgm:spPr/>
    </dgm:pt>
    <dgm:pt modelId="{28A14688-2040-8D47-8F68-E68B49FAEF63}" type="pres">
      <dgm:prSet presAssocID="{BB333586-AE56-4178-8A72-C4E10DFEE53D}" presName="parentText" presStyleLbl="node1" presStyleIdx="1" presStyleCnt="3">
        <dgm:presLayoutVars>
          <dgm:chMax val="0"/>
          <dgm:bulletEnabled val="1"/>
        </dgm:presLayoutVars>
      </dgm:prSet>
      <dgm:spPr/>
    </dgm:pt>
    <dgm:pt modelId="{F5071A62-5AFE-4B4B-A501-FD7601B290B1}" type="pres">
      <dgm:prSet presAssocID="{CD51799C-B35F-4D7F-9961-3125C993593F}" presName="spacer" presStyleCnt="0"/>
      <dgm:spPr/>
    </dgm:pt>
    <dgm:pt modelId="{22841418-F5B2-AE40-A18B-187543EB7BC1}" type="pres">
      <dgm:prSet presAssocID="{2226DAD4-A8BD-4E32-AB22-CE485B79ABAD}" presName="parentText" presStyleLbl="node1" presStyleIdx="2" presStyleCnt="3">
        <dgm:presLayoutVars>
          <dgm:chMax val="0"/>
          <dgm:bulletEnabled val="1"/>
        </dgm:presLayoutVars>
      </dgm:prSet>
      <dgm:spPr/>
    </dgm:pt>
  </dgm:ptLst>
  <dgm:cxnLst>
    <dgm:cxn modelId="{7F418B0D-2ADE-4208-8AC5-6E72CD7D7E5E}" srcId="{AC2B97DF-438E-4018-AA1C-7E677B0B0C89}" destId="{C5D10282-9519-4E28-9384-5B8F000B488C}" srcOrd="0" destOrd="0" parTransId="{58D4856B-01BE-40E3-AC0A-ADD9B9CA8005}" sibTransId="{BFE12B8C-460F-43FF-B4B2-2D017A248718}"/>
    <dgm:cxn modelId="{96611931-DE73-42B2-AA69-E84BD6FFB73D}" srcId="{AC2B97DF-438E-4018-AA1C-7E677B0B0C89}" destId="{2226DAD4-A8BD-4E32-AB22-CE485B79ABAD}" srcOrd="2" destOrd="0" parTransId="{F7D954F7-5A65-49BE-BCBF-9BC0355DE2C5}" sibTransId="{A045F071-A460-4B01-AAD8-66108597237C}"/>
    <dgm:cxn modelId="{E64ECC33-7D87-AD4E-AD19-EE1785DEE80E}" type="presOf" srcId="{AC2B97DF-438E-4018-AA1C-7E677B0B0C89}" destId="{550FADB1-F10F-F147-B251-1D40EA5063B7}" srcOrd="0" destOrd="0" presId="urn:microsoft.com/office/officeart/2005/8/layout/vList2"/>
    <dgm:cxn modelId="{D89D1246-C38C-0442-9328-ECB0FB964205}" type="presOf" srcId="{2226DAD4-A8BD-4E32-AB22-CE485B79ABAD}" destId="{22841418-F5B2-AE40-A18B-187543EB7BC1}" srcOrd="0" destOrd="0" presId="urn:microsoft.com/office/officeart/2005/8/layout/vList2"/>
    <dgm:cxn modelId="{2CAA92A3-43B8-174C-A4DF-622108EAE2F9}" type="presOf" srcId="{C5D10282-9519-4E28-9384-5B8F000B488C}" destId="{F5B505A0-59EA-0A45-9947-F47A5E7B0938}" srcOrd="0" destOrd="0" presId="urn:microsoft.com/office/officeart/2005/8/layout/vList2"/>
    <dgm:cxn modelId="{567B69CC-BCF0-6143-A4B9-366877F1BE08}" type="presOf" srcId="{BB333586-AE56-4178-8A72-C4E10DFEE53D}" destId="{28A14688-2040-8D47-8F68-E68B49FAEF63}" srcOrd="0" destOrd="0" presId="urn:microsoft.com/office/officeart/2005/8/layout/vList2"/>
    <dgm:cxn modelId="{D50BC1F7-6E3E-4755-BA4F-D2292C340392}" srcId="{AC2B97DF-438E-4018-AA1C-7E677B0B0C89}" destId="{BB333586-AE56-4178-8A72-C4E10DFEE53D}" srcOrd="1" destOrd="0" parTransId="{FB8E96C7-7C37-431A-A5E9-A445DB845072}" sibTransId="{CD51799C-B35F-4D7F-9961-3125C993593F}"/>
    <dgm:cxn modelId="{FD9524F9-15AD-7B4B-AE99-955BAB48F357}" type="presParOf" srcId="{550FADB1-F10F-F147-B251-1D40EA5063B7}" destId="{F5B505A0-59EA-0A45-9947-F47A5E7B0938}" srcOrd="0" destOrd="0" presId="urn:microsoft.com/office/officeart/2005/8/layout/vList2"/>
    <dgm:cxn modelId="{EDF65E99-52B7-D949-8C68-8A4435D51E6D}" type="presParOf" srcId="{550FADB1-F10F-F147-B251-1D40EA5063B7}" destId="{1D0E4DB8-A9AC-484E-8085-DCA52E7AF06A}" srcOrd="1" destOrd="0" presId="urn:microsoft.com/office/officeart/2005/8/layout/vList2"/>
    <dgm:cxn modelId="{E22B602A-263E-E741-B159-8934FFBE5E47}" type="presParOf" srcId="{550FADB1-F10F-F147-B251-1D40EA5063B7}" destId="{28A14688-2040-8D47-8F68-E68B49FAEF63}" srcOrd="2" destOrd="0" presId="urn:microsoft.com/office/officeart/2005/8/layout/vList2"/>
    <dgm:cxn modelId="{1E7B536D-0DEB-E646-ABA4-719F3EBAEBAD}" type="presParOf" srcId="{550FADB1-F10F-F147-B251-1D40EA5063B7}" destId="{F5071A62-5AFE-4B4B-A501-FD7601B290B1}" srcOrd="3" destOrd="0" presId="urn:microsoft.com/office/officeart/2005/8/layout/vList2"/>
    <dgm:cxn modelId="{0752EF70-C963-AA42-B0E9-1987C7DE6623}" type="presParOf" srcId="{550FADB1-F10F-F147-B251-1D40EA5063B7}" destId="{22841418-F5B2-AE40-A18B-187543EB7BC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D46178-F5E3-1C4C-A90E-6DDDFCF8D43E}">
      <dsp:nvSpPr>
        <dsp:cNvPr id="0" name=""/>
        <dsp:cNvSpPr/>
      </dsp:nvSpPr>
      <dsp:spPr>
        <a:xfrm>
          <a:off x="7385" y="1745076"/>
          <a:ext cx="2207434" cy="1324460"/>
        </a:xfrm>
        <a:prstGeom prst="roundRect">
          <a:avLst>
            <a:gd name="adj" fmla="val 1000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rtl="0">
            <a:lnSpc>
              <a:spcPct val="90000"/>
            </a:lnSpc>
            <a:spcBef>
              <a:spcPct val="0"/>
            </a:spcBef>
            <a:spcAft>
              <a:spcPct val="35000"/>
            </a:spcAft>
            <a:buNone/>
          </a:pPr>
          <a:r>
            <a:rPr lang="en-US" sz="4900" kern="1200" dirty="0"/>
            <a:t>Joshua</a:t>
          </a:r>
        </a:p>
      </dsp:txBody>
      <dsp:txXfrm>
        <a:off x="46177" y="1783868"/>
        <a:ext cx="2129850" cy="1246876"/>
      </dsp:txXfrm>
    </dsp:sp>
    <dsp:sp modelId="{3D05793C-5460-0540-8CB4-7B0ECF8357EA}">
      <dsp:nvSpPr>
        <dsp:cNvPr id="0" name=""/>
        <dsp:cNvSpPr/>
      </dsp:nvSpPr>
      <dsp:spPr>
        <a:xfrm>
          <a:off x="2435563" y="2133585"/>
          <a:ext cx="467976" cy="54744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2435563" y="2243074"/>
        <a:ext cx="327583" cy="328465"/>
      </dsp:txXfrm>
    </dsp:sp>
    <dsp:sp modelId="{77B589DA-8145-AF47-8BD7-FA926A06EA6A}">
      <dsp:nvSpPr>
        <dsp:cNvPr id="0" name=""/>
        <dsp:cNvSpPr/>
      </dsp:nvSpPr>
      <dsp:spPr>
        <a:xfrm>
          <a:off x="3097793" y="1745076"/>
          <a:ext cx="2207434" cy="1324460"/>
        </a:xfrm>
        <a:prstGeom prst="roundRect">
          <a:avLst>
            <a:gd name="adj" fmla="val 1000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rtl="0">
            <a:lnSpc>
              <a:spcPct val="90000"/>
            </a:lnSpc>
            <a:spcBef>
              <a:spcPct val="0"/>
            </a:spcBef>
            <a:spcAft>
              <a:spcPct val="35000"/>
            </a:spcAft>
            <a:buNone/>
          </a:pPr>
          <a:r>
            <a:rPr lang="en-US" sz="4900" kern="1200" dirty="0"/>
            <a:t>Judges</a:t>
          </a:r>
        </a:p>
      </dsp:txBody>
      <dsp:txXfrm>
        <a:off x="3136585" y="1783868"/>
        <a:ext cx="2129850" cy="1246876"/>
      </dsp:txXfrm>
    </dsp:sp>
    <dsp:sp modelId="{35712A08-7F08-224C-8873-189C83EC54AF}">
      <dsp:nvSpPr>
        <dsp:cNvPr id="0" name=""/>
        <dsp:cNvSpPr/>
      </dsp:nvSpPr>
      <dsp:spPr>
        <a:xfrm>
          <a:off x="5525971" y="2133585"/>
          <a:ext cx="467976" cy="54744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5525971" y="2243074"/>
        <a:ext cx="327583" cy="328465"/>
      </dsp:txXfrm>
    </dsp:sp>
    <dsp:sp modelId="{1CA90710-A485-B04A-A5AD-E81079F88CF3}">
      <dsp:nvSpPr>
        <dsp:cNvPr id="0" name=""/>
        <dsp:cNvSpPr/>
      </dsp:nvSpPr>
      <dsp:spPr>
        <a:xfrm>
          <a:off x="6188201" y="1745076"/>
          <a:ext cx="2207434" cy="1324460"/>
        </a:xfrm>
        <a:prstGeom prst="roundRect">
          <a:avLst>
            <a:gd name="adj" fmla="val 10000"/>
          </a:avLst>
        </a:prstGeom>
        <a:solidFill>
          <a:schemeClr val="accent1">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rtl="0">
            <a:lnSpc>
              <a:spcPct val="90000"/>
            </a:lnSpc>
            <a:spcBef>
              <a:spcPct val="0"/>
            </a:spcBef>
            <a:spcAft>
              <a:spcPct val="35000"/>
            </a:spcAft>
            <a:buNone/>
          </a:pPr>
          <a:r>
            <a:rPr lang="en-US" sz="4900" kern="1200" dirty="0"/>
            <a:t>Samuel</a:t>
          </a:r>
        </a:p>
      </dsp:txBody>
      <dsp:txXfrm>
        <a:off x="6226993" y="1783868"/>
        <a:ext cx="2129850" cy="12468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B505A0-59EA-0A45-9947-F47A5E7B0938}">
      <dsp:nvSpPr>
        <dsp:cNvPr id="0" name=""/>
        <dsp:cNvSpPr/>
      </dsp:nvSpPr>
      <dsp:spPr>
        <a:xfrm>
          <a:off x="0" y="62192"/>
          <a:ext cx="7824787" cy="1400489"/>
        </a:xfrm>
        <a:prstGeom prst="roundRect">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a:t>“</a:t>
          </a:r>
          <a:r>
            <a:rPr lang="en-US" sz="2100" b="1" i="1" kern="1200"/>
            <a:t>…there arose another generation after them, who did not know the Lord or the work which he had done for Israel" (Judges 2:10)</a:t>
          </a:r>
          <a:endParaRPr lang="en-US" sz="2100" b="1" kern="1200"/>
        </a:p>
      </dsp:txBody>
      <dsp:txXfrm>
        <a:off x="68366" y="130558"/>
        <a:ext cx="7688055" cy="1263757"/>
      </dsp:txXfrm>
    </dsp:sp>
    <dsp:sp modelId="{28A14688-2040-8D47-8F68-E68B49FAEF63}">
      <dsp:nvSpPr>
        <dsp:cNvPr id="0" name=""/>
        <dsp:cNvSpPr/>
      </dsp:nvSpPr>
      <dsp:spPr>
        <a:xfrm>
          <a:off x="0" y="1523162"/>
          <a:ext cx="7824787" cy="1400489"/>
        </a:xfrm>
        <a:prstGeom prst="roundRect">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i="1" kern="1200" dirty="0"/>
            <a:t>“Whenever the LORD raised up a judge for them, he was with the judge and saved them out of the hands of their enemies as long as the judge lived; for the LORD had compassion on them as they groaned under those who oppressed and afflicted them. </a:t>
          </a:r>
          <a:r>
            <a:rPr lang="en-US" sz="2100" b="1" i="1" kern="1200" baseline="30000" dirty="0"/>
            <a:t> </a:t>
          </a:r>
          <a:endParaRPr lang="en-US" sz="2100" b="1" kern="1200" dirty="0"/>
        </a:p>
      </dsp:txBody>
      <dsp:txXfrm>
        <a:off x="68366" y="1591528"/>
        <a:ext cx="7688055" cy="1263757"/>
      </dsp:txXfrm>
    </dsp:sp>
    <dsp:sp modelId="{22841418-F5B2-AE40-A18B-187543EB7BC1}">
      <dsp:nvSpPr>
        <dsp:cNvPr id="0" name=""/>
        <dsp:cNvSpPr/>
      </dsp:nvSpPr>
      <dsp:spPr>
        <a:xfrm>
          <a:off x="0" y="2984132"/>
          <a:ext cx="7824787" cy="1400489"/>
        </a:xfrm>
        <a:prstGeom prst="roundRect">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i="1" kern="1200" dirty="0"/>
            <a:t>But when the judge died, the people returned to ways even more corrupt than those of their fathers, following other gods and serving and worshiping them. They refused to give up their evil practices and stubborn ways.” (Judges 2:18-19)</a:t>
          </a:r>
          <a:endParaRPr lang="en-US" sz="2100" b="1" kern="1200" dirty="0"/>
        </a:p>
      </dsp:txBody>
      <dsp:txXfrm>
        <a:off x="68366" y="3052498"/>
        <a:ext cx="7688055" cy="126375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0FD6FD-B1F6-B440-8D33-3A12B0B9DE16}" type="datetimeFigureOut">
              <a:rPr lang="en-US" smtClean="0"/>
              <a:pPr/>
              <a:t>12/30/21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5FE868-EFF7-EE41-877B-92328FFE6EE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It took several hundred years for the Bible to be written. People that did not know or even meet each other wrote this one book and all their writings are connected together with one message. There had to be a wisdom guiding them.</a:t>
            </a:r>
          </a:p>
          <a:p>
            <a:r>
              <a:rPr lang="en-CA" sz="1200" b="1" i="1" kern="1200" dirty="0">
                <a:solidFill>
                  <a:schemeClr val="tx1"/>
                </a:solidFill>
                <a:effectLst/>
                <a:latin typeface="+mn-lt"/>
                <a:ea typeface="+mn-ea"/>
                <a:cs typeface="+mn-cs"/>
              </a:rPr>
              <a:t>What is testament?</a:t>
            </a:r>
            <a:r>
              <a:rPr lang="en-CA" sz="1200" kern="1200" dirty="0">
                <a:solidFill>
                  <a:schemeClr val="tx1"/>
                </a:solidFill>
                <a:effectLst/>
                <a:latin typeface="+mn-lt"/>
                <a:ea typeface="+mn-ea"/>
                <a:cs typeface="+mn-cs"/>
              </a:rPr>
              <a:t> It is a Latin word which means covenant.</a:t>
            </a:r>
            <a:br>
              <a:rPr lang="en-CA" sz="1200" kern="1200" dirty="0">
                <a:solidFill>
                  <a:schemeClr val="tx1"/>
                </a:solidFill>
                <a:effectLst/>
                <a:latin typeface="+mn-lt"/>
                <a:ea typeface="+mn-ea"/>
                <a:cs typeface="+mn-cs"/>
              </a:rPr>
            </a:br>
            <a:r>
              <a:rPr lang="en-CA" sz="1200" kern="1200" dirty="0">
                <a:solidFill>
                  <a:schemeClr val="tx1"/>
                </a:solidFill>
                <a:effectLst/>
                <a:latin typeface="+mn-lt"/>
                <a:ea typeface="+mn-ea"/>
                <a:cs typeface="+mn-cs"/>
              </a:rPr>
              <a:t>The Bible tells the story of a </a:t>
            </a:r>
            <a:r>
              <a:rPr lang="en-CA" sz="1200" b="1" i="1" kern="1200" dirty="0">
                <a:solidFill>
                  <a:schemeClr val="tx1"/>
                </a:solidFill>
                <a:effectLst/>
                <a:latin typeface="+mn-lt"/>
                <a:ea typeface="+mn-ea"/>
                <a:cs typeface="+mn-cs"/>
              </a:rPr>
              <a:t>covenant</a:t>
            </a:r>
            <a:r>
              <a:rPr lang="en-CA" sz="1200" kern="1200" dirty="0">
                <a:solidFill>
                  <a:schemeClr val="tx1"/>
                </a:solidFill>
                <a:effectLst/>
                <a:latin typeface="+mn-lt"/>
                <a:ea typeface="+mn-ea"/>
                <a:cs typeface="+mn-cs"/>
              </a:rPr>
              <a:t> that God made with mankind and was kept so people would enter into it. The Bible tells us that people could not keep that covenant and God promised to renew His covenant in a totally different way.  God became man to revamp this covenant. I, as an individual, enter into this covenant with God at a personal level and it becomes a guide in my life.</a:t>
            </a:r>
          </a:p>
          <a:p>
            <a:r>
              <a:rPr lang="en-CA" sz="1200" b="1" i="1" kern="1200" dirty="0">
                <a:solidFill>
                  <a:schemeClr val="tx1"/>
                </a:solidFill>
                <a:effectLst/>
                <a:latin typeface="+mn-lt"/>
                <a:ea typeface="+mn-ea"/>
                <a:cs typeface="+mn-cs"/>
              </a:rPr>
              <a:t>Genesis:</a:t>
            </a:r>
            <a:r>
              <a:rPr lang="en-CA" sz="1200" kern="1200" dirty="0">
                <a:solidFill>
                  <a:schemeClr val="tx1"/>
                </a:solidFill>
                <a:effectLst/>
                <a:latin typeface="+mn-lt"/>
                <a:ea typeface="+mn-ea"/>
                <a:cs typeface="+mn-cs"/>
              </a:rPr>
              <a:t> The first book of the Bible. It talks about creation, freedom of choice and a symbol of disobedience. God created man to live with Him in happiness (paradise – a physical place on Earth, thought to be around Iraq in Mesopotamia). With the guile of the serpent, </a:t>
            </a:r>
            <a:r>
              <a:rPr lang="en-CA" sz="1200" b="1" kern="1200" dirty="0">
                <a:solidFill>
                  <a:schemeClr val="tx1"/>
                </a:solidFill>
                <a:effectLst/>
                <a:latin typeface="+mn-lt"/>
                <a:ea typeface="+mn-ea"/>
                <a:cs typeface="+mn-cs"/>
              </a:rPr>
              <a:t>Adam</a:t>
            </a:r>
            <a:r>
              <a:rPr lang="en-CA" sz="1200" kern="1200" dirty="0">
                <a:solidFill>
                  <a:schemeClr val="tx1"/>
                </a:solidFill>
                <a:effectLst/>
                <a:latin typeface="+mn-lt"/>
                <a:ea typeface="+mn-ea"/>
                <a:cs typeface="+mn-cs"/>
              </a:rPr>
              <a:t> </a:t>
            </a:r>
            <a:r>
              <a:rPr lang="en-CA" sz="1200" b="1" kern="1200" dirty="0">
                <a:solidFill>
                  <a:schemeClr val="tx1"/>
                </a:solidFill>
                <a:effectLst/>
                <a:latin typeface="+mn-lt"/>
                <a:ea typeface="+mn-ea"/>
                <a:cs typeface="+mn-cs"/>
              </a:rPr>
              <a:t>and Eve </a:t>
            </a:r>
            <a:r>
              <a:rPr lang="en-CA" sz="1200" kern="1200" dirty="0">
                <a:solidFill>
                  <a:schemeClr val="tx1"/>
                </a:solidFill>
                <a:effectLst/>
                <a:latin typeface="+mn-lt"/>
                <a:ea typeface="+mn-ea"/>
                <a:cs typeface="+mn-cs"/>
              </a:rPr>
              <a:t>chose not to depend on God in knowing good and evil. They chose to do this on their own. They chose to become their own source of knowledge (be like God) and thus became separated from God.</a:t>
            </a:r>
          </a:p>
          <a:p>
            <a:endParaRPr lang="en-US" dirty="0"/>
          </a:p>
        </p:txBody>
      </p:sp>
      <p:sp>
        <p:nvSpPr>
          <p:cNvPr id="4" name="Slide Number Placeholder 3"/>
          <p:cNvSpPr>
            <a:spLocks noGrp="1"/>
          </p:cNvSpPr>
          <p:nvPr>
            <p:ph type="sldNum" sz="quarter" idx="10"/>
          </p:nvPr>
        </p:nvSpPr>
        <p:spPr/>
        <p:txBody>
          <a:bodyPr/>
          <a:lstStyle/>
          <a:p>
            <a:fld id="{18AF170A-0E3E-3E48-96CD-B5C7BBD4B43D}" type="slidenum">
              <a:rPr lang="en-US" smtClean="0"/>
              <a:t>2</a:t>
            </a:fld>
            <a:endParaRPr lang="en-US"/>
          </a:p>
        </p:txBody>
      </p:sp>
    </p:spTree>
    <p:extLst>
      <p:ext uri="{BB962C8B-B14F-4D97-AF65-F5344CB8AC3E}">
        <p14:creationId xmlns:p14="http://schemas.microsoft.com/office/powerpoint/2010/main" val="1224028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a:cs typeface="Arial"/>
              </a:rPr>
              <a:t>“…</a:t>
            </a:r>
            <a:r>
              <a:rPr lang="en-US" sz="1200" dirty="0">
                <a:latin typeface="Arial"/>
                <a:cs typeface="Arial"/>
              </a:rPr>
              <a:t>and as they were eating, Jesus took bread, blessed and broke it, and gave it to the disciples and said, “Take, eat; this is My body.”  Then He took the cup, and gave thanks, and gave it to them, saying, “Drink from it, all of you.  For this is My blood of the </a:t>
            </a:r>
            <a:r>
              <a:rPr lang="en-US" sz="1200" b="1" dirty="0">
                <a:latin typeface="Arial"/>
                <a:cs typeface="Arial"/>
              </a:rPr>
              <a:t>NEW COVENANT</a:t>
            </a:r>
            <a:r>
              <a:rPr lang="en-US" sz="1200" dirty="0">
                <a:latin typeface="Arial"/>
                <a:cs typeface="Arial"/>
              </a:rPr>
              <a:t>, which is shed for many for the remission of sins”. </a:t>
            </a:r>
            <a:r>
              <a:rPr lang="en-US" sz="1200" i="1" dirty="0">
                <a:latin typeface="Arial"/>
                <a:cs typeface="Arial"/>
              </a:rPr>
              <a:t>(Matthew 26-28</a:t>
            </a:r>
            <a:r>
              <a:rPr lang="en-US" i="1" dirty="0">
                <a:latin typeface="Arial"/>
                <a:cs typeface="Arial"/>
              </a:rPr>
              <a:t>).</a:t>
            </a:r>
          </a:p>
        </p:txBody>
      </p:sp>
      <p:sp>
        <p:nvSpPr>
          <p:cNvPr id="4" name="Slide Number Placeholder 3"/>
          <p:cNvSpPr>
            <a:spLocks noGrp="1"/>
          </p:cNvSpPr>
          <p:nvPr>
            <p:ph type="sldNum" sz="quarter" idx="5"/>
          </p:nvPr>
        </p:nvSpPr>
        <p:spPr/>
        <p:txBody>
          <a:bodyPr/>
          <a:lstStyle/>
          <a:p>
            <a:fld id="{865FE868-EFF7-EE41-877B-92328FFE6EE9}" type="slidenum">
              <a:rPr lang="en-US" smtClean="0"/>
              <a:pPr/>
              <a:t>31</a:t>
            </a:fld>
            <a:endParaRPr lang="en-US"/>
          </a:p>
        </p:txBody>
      </p:sp>
    </p:spTree>
    <p:extLst>
      <p:ext uri="{BB962C8B-B14F-4D97-AF65-F5344CB8AC3E}">
        <p14:creationId xmlns:p14="http://schemas.microsoft.com/office/powerpoint/2010/main" val="2658219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a:t>We need to brush it up and continuously renew it through repentance, confession and  communion. </a:t>
            </a:r>
            <a:r>
              <a:rPr lang="en-CA" sz="1200" i="1" dirty="0"/>
              <a:t>Therefore, there is no need to repeat baptism if we break that covenant. </a:t>
            </a:r>
            <a:endParaRPr lang="en-US" dirty="0"/>
          </a:p>
        </p:txBody>
      </p:sp>
      <p:sp>
        <p:nvSpPr>
          <p:cNvPr id="4" name="Slide Number Placeholder 3"/>
          <p:cNvSpPr>
            <a:spLocks noGrp="1"/>
          </p:cNvSpPr>
          <p:nvPr>
            <p:ph type="sldNum" sz="quarter" idx="5"/>
          </p:nvPr>
        </p:nvSpPr>
        <p:spPr/>
        <p:txBody>
          <a:bodyPr/>
          <a:lstStyle/>
          <a:p>
            <a:fld id="{865FE868-EFF7-EE41-877B-92328FFE6EE9}" type="slidenum">
              <a:rPr lang="en-US" smtClean="0"/>
              <a:pPr/>
              <a:t>33</a:t>
            </a:fld>
            <a:endParaRPr lang="en-US"/>
          </a:p>
        </p:txBody>
      </p:sp>
    </p:spTree>
    <p:extLst>
      <p:ext uri="{BB962C8B-B14F-4D97-AF65-F5344CB8AC3E}">
        <p14:creationId xmlns:p14="http://schemas.microsoft.com/office/powerpoint/2010/main" val="2199848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5FE868-EFF7-EE41-877B-92328FFE6EE9}" type="slidenum">
              <a:rPr lang="en-US" smtClean="0"/>
              <a:pPr/>
              <a:t>34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u="sng" dirty="0">
                <a:solidFill>
                  <a:srgbClr val="000090"/>
                </a:solidFill>
              </a:rPr>
              <a:t>A culture of making covenants</a:t>
            </a:r>
            <a:r>
              <a:rPr lang="en-CA" b="1" i="1" dirty="0"/>
              <a:t>:</a:t>
            </a:r>
            <a:r>
              <a:rPr lang="en-CA" dirty="0"/>
              <a:t> </a:t>
            </a:r>
          </a:p>
          <a:p>
            <a:pPr lvl="1"/>
            <a:r>
              <a:rPr lang="en-CA" sz="2400" dirty="0"/>
              <a:t>Slaughter an animal, cut it in two and have both parties walk in the middle, as if saying that anyone who breaks the promise shall be split like this animal. </a:t>
            </a:r>
          </a:p>
          <a:p>
            <a:pPr lvl="1"/>
            <a:r>
              <a:rPr lang="en-CA" sz="2400" dirty="0"/>
              <a:t>God asks Abraham to cut animals in half, who then sees light going through these animals. (Genesis 15).</a:t>
            </a:r>
          </a:p>
          <a:p>
            <a:pPr marL="457200" marR="0" lvl="1" indent="0" algn="l" defTabSz="457200" rtl="0" eaLnBrk="1" fontAlgn="auto" latinLnBrk="0" hangingPunct="1">
              <a:lnSpc>
                <a:spcPct val="100000"/>
              </a:lnSpc>
              <a:spcBef>
                <a:spcPts val="0"/>
              </a:spcBef>
              <a:spcAft>
                <a:spcPts val="0"/>
              </a:spcAft>
              <a:buClrTx/>
              <a:buSzTx/>
              <a:buFontTx/>
              <a:buNone/>
              <a:tabLst/>
              <a:defRPr/>
            </a:pPr>
            <a:r>
              <a:rPr lang="en-CA" dirty="0"/>
              <a:t>An interesting observation is that there is no mention of  God asking Abraham to do the same (walk through the split animals)! God entered into this covenant and is fully committed to it. Abraham needed to see the assurance that God is serious about this promise. God did not need the assurance from Abraham.  He knew his heart </a:t>
            </a:r>
            <a:endParaRPr lang="en-US" dirty="0"/>
          </a:p>
          <a:p>
            <a:pPr lvl="1"/>
            <a:endParaRPr lang="en-US" dirty="0"/>
          </a:p>
        </p:txBody>
      </p:sp>
      <p:sp>
        <p:nvSpPr>
          <p:cNvPr id="4" name="Slide Number Placeholder 3"/>
          <p:cNvSpPr>
            <a:spLocks noGrp="1"/>
          </p:cNvSpPr>
          <p:nvPr>
            <p:ph type="sldNum" sz="quarter" idx="5"/>
          </p:nvPr>
        </p:nvSpPr>
        <p:spPr/>
        <p:txBody>
          <a:bodyPr/>
          <a:lstStyle/>
          <a:p>
            <a:fld id="{865FE868-EFF7-EE41-877B-92328FFE6EE9}" type="slidenum">
              <a:rPr lang="en-US" smtClean="0"/>
              <a:pPr/>
              <a:t>9</a:t>
            </a:fld>
            <a:endParaRPr lang="en-US"/>
          </a:p>
        </p:txBody>
      </p:sp>
    </p:spTree>
    <p:extLst>
      <p:ext uri="{BB962C8B-B14F-4D97-AF65-F5344CB8AC3E}">
        <p14:creationId xmlns:p14="http://schemas.microsoft.com/office/powerpoint/2010/main" val="3367021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5FE868-EFF7-EE41-877B-92328FFE6EE9}" type="slidenum">
              <a:rPr lang="en-US" smtClean="0"/>
              <a:pPr/>
              <a:t>11</a:t>
            </a:fld>
            <a:endParaRPr lang="en-US"/>
          </a:p>
        </p:txBody>
      </p:sp>
    </p:spTree>
    <p:extLst>
      <p:ext uri="{BB962C8B-B14F-4D97-AF65-F5344CB8AC3E}">
        <p14:creationId xmlns:p14="http://schemas.microsoft.com/office/powerpoint/2010/main" val="2071990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5FE868-EFF7-EE41-877B-92328FFE6EE9}" type="slidenum">
              <a:rPr lang="en-US" smtClean="0"/>
              <a:pPr/>
              <a:t>14</a:t>
            </a:fld>
            <a:endParaRPr lang="en-US"/>
          </a:p>
        </p:txBody>
      </p:sp>
    </p:spTree>
    <p:extLst>
      <p:ext uri="{BB962C8B-B14F-4D97-AF65-F5344CB8AC3E}">
        <p14:creationId xmlns:p14="http://schemas.microsoft.com/office/powerpoint/2010/main" val="3194381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err="1"/>
              <a:t>Elimelech</a:t>
            </a:r>
            <a:r>
              <a:rPr lang="en-US" sz="1600" dirty="0"/>
              <a:t>, his wife Naomi and his sons </a:t>
            </a:r>
            <a:r>
              <a:rPr lang="en-US" sz="1600" kern="1200" dirty="0" err="1">
                <a:solidFill>
                  <a:schemeClr val="tx1"/>
                </a:solidFill>
                <a:latin typeface="+mn-lt"/>
                <a:ea typeface="+mn-ea"/>
                <a:cs typeface="+mn-cs"/>
              </a:rPr>
              <a:t>Mahlon</a:t>
            </a:r>
            <a:r>
              <a:rPr lang="en-US" sz="1600" kern="1200" dirty="0">
                <a:solidFill>
                  <a:schemeClr val="tx1"/>
                </a:solidFill>
                <a:latin typeface="+mn-lt"/>
                <a:ea typeface="+mn-ea"/>
                <a:cs typeface="+mn-cs"/>
              </a:rPr>
              <a:t> and </a:t>
            </a:r>
            <a:r>
              <a:rPr lang="en-US" sz="1600" kern="1200" dirty="0" err="1">
                <a:solidFill>
                  <a:schemeClr val="tx1"/>
                </a:solidFill>
                <a:latin typeface="+mn-lt"/>
                <a:ea typeface="+mn-ea"/>
                <a:cs typeface="+mn-cs"/>
              </a:rPr>
              <a:t>Chilion</a:t>
            </a:r>
            <a:r>
              <a:rPr lang="en-US" sz="1600" kern="1200" dirty="0">
                <a:solidFill>
                  <a:schemeClr val="tx1"/>
                </a:solidFill>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latin typeface="+mn-lt"/>
                <a:ea typeface="+mn-ea"/>
                <a:cs typeface="+mn-cs"/>
              </a:rPr>
              <a:t>Mahlon</a:t>
            </a:r>
            <a:r>
              <a:rPr lang="en-US" sz="1200" kern="1200" dirty="0">
                <a:solidFill>
                  <a:schemeClr val="tx1"/>
                </a:solidFill>
                <a:latin typeface="+mn-lt"/>
                <a:ea typeface="+mn-ea"/>
                <a:cs typeface="+mn-cs"/>
              </a:rPr>
              <a:t> married Ruth, </a:t>
            </a:r>
            <a:r>
              <a:rPr lang="en-US" sz="1200" kern="1200" dirty="0" err="1">
                <a:solidFill>
                  <a:schemeClr val="tx1"/>
                </a:solidFill>
                <a:latin typeface="+mn-lt"/>
                <a:ea typeface="+mn-ea"/>
                <a:cs typeface="+mn-cs"/>
              </a:rPr>
              <a:t>Chilion</a:t>
            </a:r>
            <a:r>
              <a:rPr lang="en-US" sz="1200" kern="1200" dirty="0">
                <a:solidFill>
                  <a:schemeClr val="tx1"/>
                </a:solidFill>
                <a:latin typeface="+mn-lt"/>
                <a:ea typeface="+mn-ea"/>
                <a:cs typeface="+mn-cs"/>
              </a:rPr>
              <a:t> married </a:t>
            </a:r>
            <a:r>
              <a:rPr lang="en-US" sz="1200" kern="1200" dirty="0" err="1">
                <a:solidFill>
                  <a:schemeClr val="tx1"/>
                </a:solidFill>
                <a:latin typeface="+mn-lt"/>
                <a:ea typeface="+mn-ea"/>
                <a:cs typeface="+mn-cs"/>
              </a:rPr>
              <a:t>Orpah</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two Moa</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bites</a:t>
            </a:r>
            <a:endParaRPr lang="en-US"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latin typeface="+mn-lt"/>
              <a:ea typeface="+mn-ea"/>
              <a:cs typeface="+mn-cs"/>
            </a:endParaRPr>
          </a:p>
          <a:p>
            <a:endParaRPr lang="en-US" sz="1600" dirty="0"/>
          </a:p>
        </p:txBody>
      </p:sp>
      <p:sp>
        <p:nvSpPr>
          <p:cNvPr id="4" name="Slide Number Placeholder 3"/>
          <p:cNvSpPr>
            <a:spLocks noGrp="1"/>
          </p:cNvSpPr>
          <p:nvPr>
            <p:ph type="sldNum" sz="quarter" idx="10"/>
          </p:nvPr>
        </p:nvSpPr>
        <p:spPr/>
        <p:txBody>
          <a:bodyPr/>
          <a:lstStyle/>
          <a:p>
            <a:fld id="{865FE868-EFF7-EE41-877B-92328FFE6EE9}" type="slidenum">
              <a:rPr lang="en-US" smtClean="0"/>
              <a:pPr/>
              <a:t>21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CA" b="1" dirty="0">
                <a:latin typeface="Arial"/>
                <a:cs typeface="Arial"/>
              </a:rPr>
              <a:t>David </a:t>
            </a:r>
            <a:r>
              <a:rPr lang="en-CA" dirty="0">
                <a:latin typeface="Arial"/>
                <a:cs typeface="Arial"/>
              </a:rPr>
              <a:t>established a strong kingdom after a series of wars with neighbouring nations.  </a:t>
            </a:r>
          </a:p>
          <a:p>
            <a:pPr lvl="1"/>
            <a:r>
              <a:rPr lang="en-CA" b="1" dirty="0">
                <a:latin typeface="Arial"/>
                <a:cs typeface="Arial"/>
              </a:rPr>
              <a:t>Solomon</a:t>
            </a:r>
            <a:r>
              <a:rPr lang="en-CA" dirty="0">
                <a:latin typeface="Arial"/>
                <a:cs typeface="Arial"/>
              </a:rPr>
              <a:t> made the kingdom prosper with the wisdom he received from God and his time was a time of peace.  He became one of the richest kings on earth this made him lust after many foreign concubines.  Eventually this makes him slip into offering incense to idols and this displeases God.  God told him that he will allow the kingdom to break down but after his death just because of the faithfulness of his father.</a:t>
            </a:r>
            <a:endParaRPr lang="en-US" dirty="0">
              <a:latin typeface="Arial"/>
              <a:cs typeface="Arial"/>
            </a:endParaRPr>
          </a:p>
          <a:p>
            <a:endParaRPr lang="en-US" dirty="0">
              <a:latin typeface="Arial"/>
              <a:cs typeface="Arial"/>
            </a:endParaRPr>
          </a:p>
          <a:p>
            <a:endParaRPr lang="en-US" dirty="0"/>
          </a:p>
        </p:txBody>
      </p:sp>
      <p:sp>
        <p:nvSpPr>
          <p:cNvPr id="4" name="Slide Number Placeholder 3"/>
          <p:cNvSpPr>
            <a:spLocks noGrp="1"/>
          </p:cNvSpPr>
          <p:nvPr>
            <p:ph type="sldNum" sz="quarter" idx="5"/>
          </p:nvPr>
        </p:nvSpPr>
        <p:spPr/>
        <p:txBody>
          <a:bodyPr/>
          <a:lstStyle/>
          <a:p>
            <a:fld id="{865FE868-EFF7-EE41-877B-92328FFE6EE9}" type="slidenum">
              <a:rPr lang="en-US" smtClean="0"/>
              <a:pPr/>
              <a:t>22</a:t>
            </a:fld>
            <a:endParaRPr lang="en-US"/>
          </a:p>
        </p:txBody>
      </p:sp>
    </p:spTree>
    <p:extLst>
      <p:ext uri="{BB962C8B-B14F-4D97-AF65-F5344CB8AC3E}">
        <p14:creationId xmlns:p14="http://schemas.microsoft.com/office/powerpoint/2010/main" val="369751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err="1"/>
              <a:t>Rahoboam</a:t>
            </a:r>
            <a:r>
              <a:rPr lang="en-CA" dirty="0"/>
              <a:t> was more heavy handed on his people than his father and this lead to a massive revolt by 10 of the 12 tribes. </a:t>
            </a:r>
            <a:endParaRPr lang="en-US" dirty="0"/>
          </a:p>
        </p:txBody>
      </p:sp>
      <p:sp>
        <p:nvSpPr>
          <p:cNvPr id="4" name="Slide Number Placeholder 3"/>
          <p:cNvSpPr>
            <a:spLocks noGrp="1"/>
          </p:cNvSpPr>
          <p:nvPr>
            <p:ph type="sldNum" sz="quarter" idx="10"/>
          </p:nvPr>
        </p:nvSpPr>
        <p:spPr/>
        <p:txBody>
          <a:bodyPr/>
          <a:lstStyle/>
          <a:p>
            <a:fld id="{18AF170A-0E3E-3E48-96CD-B5C7BBD4B43D}" type="slidenum">
              <a:rPr lang="en-US" smtClean="0"/>
              <a:t>24</a:t>
            </a:fld>
            <a:endParaRPr lang="en-US"/>
          </a:p>
        </p:txBody>
      </p:sp>
    </p:spTree>
    <p:extLst>
      <p:ext uri="{BB962C8B-B14F-4D97-AF65-F5344CB8AC3E}">
        <p14:creationId xmlns:p14="http://schemas.microsoft.com/office/powerpoint/2010/main" val="1045600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2800" dirty="0">
                <a:latin typeface="Arial"/>
                <a:cs typeface="Arial"/>
              </a:rPr>
              <a:t>Just before this second exile. Jeremiah warned the King, Zedekiah, and the people of Judah about the impending Babylonian invasion </a:t>
            </a:r>
          </a:p>
          <a:p>
            <a:r>
              <a:rPr lang="en-US" sz="2800" dirty="0">
                <a:latin typeface="Arial"/>
                <a:cs typeface="Arial"/>
              </a:rPr>
              <a:t>He rebuked them for </a:t>
            </a:r>
            <a:r>
              <a:rPr lang="en-US" sz="2800" b="1" dirty="0">
                <a:latin typeface="Arial"/>
                <a:cs typeface="Arial"/>
              </a:rPr>
              <a:t>breaking the covenant </a:t>
            </a:r>
            <a:r>
              <a:rPr lang="en-US" sz="2800" dirty="0">
                <a:latin typeface="Arial"/>
                <a:cs typeface="Arial"/>
              </a:rPr>
              <a:t>with God </a:t>
            </a:r>
          </a:p>
          <a:p>
            <a:pPr lvl="1"/>
            <a:r>
              <a:rPr lang="en-US" sz="2400" dirty="0">
                <a:latin typeface="Arial"/>
                <a:cs typeface="Arial"/>
              </a:rPr>
              <a:t>But he said that God will renew that covenant. He will make a </a:t>
            </a:r>
            <a:r>
              <a:rPr lang="en-US" sz="2400" b="1" dirty="0">
                <a:latin typeface="Arial"/>
                <a:cs typeface="Arial"/>
              </a:rPr>
              <a:t>NEW</a:t>
            </a:r>
            <a:r>
              <a:rPr lang="en-US" sz="2400" dirty="0">
                <a:latin typeface="Arial"/>
                <a:cs typeface="Arial"/>
              </a:rPr>
              <a:t> </a:t>
            </a:r>
            <a:r>
              <a:rPr lang="en-US" sz="2400" b="1" dirty="0">
                <a:latin typeface="Arial"/>
                <a:cs typeface="Arial"/>
              </a:rPr>
              <a:t>COVENANT</a:t>
            </a:r>
            <a:r>
              <a:rPr lang="en-US" sz="2400" dirty="0">
                <a:latin typeface="Arial"/>
                <a:cs typeface="Arial"/>
              </a:rPr>
              <a:t> with them, one that surpasses their imagination. </a:t>
            </a:r>
          </a:p>
          <a:p>
            <a:pPr lvl="1"/>
            <a:r>
              <a:rPr lang="en-US" sz="2400" dirty="0">
                <a:latin typeface="Arial"/>
                <a:cs typeface="Arial"/>
              </a:rPr>
              <a:t>God will write this covenant, not on stone, but in people’s hearts. He will forgive all their iniquities and they will all know Him.</a:t>
            </a:r>
            <a:endParaRPr lang="en-US" dirty="0"/>
          </a:p>
        </p:txBody>
      </p:sp>
      <p:sp>
        <p:nvSpPr>
          <p:cNvPr id="4" name="Slide Number Placeholder 3"/>
          <p:cNvSpPr>
            <a:spLocks noGrp="1"/>
          </p:cNvSpPr>
          <p:nvPr>
            <p:ph type="sldNum" sz="quarter" idx="5"/>
          </p:nvPr>
        </p:nvSpPr>
        <p:spPr/>
        <p:txBody>
          <a:bodyPr/>
          <a:lstStyle/>
          <a:p>
            <a:fld id="{865FE868-EFF7-EE41-877B-92328FFE6EE9}" type="slidenum">
              <a:rPr lang="en-US" smtClean="0"/>
              <a:pPr/>
              <a:t>26</a:t>
            </a:fld>
            <a:endParaRPr lang="en-US"/>
          </a:p>
        </p:txBody>
      </p:sp>
    </p:spTree>
    <p:extLst>
      <p:ext uri="{BB962C8B-B14F-4D97-AF65-F5344CB8AC3E}">
        <p14:creationId xmlns:p14="http://schemas.microsoft.com/office/powerpoint/2010/main" val="473261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Alexander the Great whose empire was divided between his four commanders after his untimely death, </a:t>
            </a:r>
            <a:endParaRPr lang="en-US" dirty="0"/>
          </a:p>
        </p:txBody>
      </p:sp>
      <p:sp>
        <p:nvSpPr>
          <p:cNvPr id="4" name="Slide Number Placeholder 3"/>
          <p:cNvSpPr>
            <a:spLocks noGrp="1"/>
          </p:cNvSpPr>
          <p:nvPr>
            <p:ph type="sldNum" sz="quarter" idx="10"/>
          </p:nvPr>
        </p:nvSpPr>
        <p:spPr/>
        <p:txBody>
          <a:bodyPr/>
          <a:lstStyle/>
          <a:p>
            <a:fld id="{18AF170A-0E3E-3E48-96CD-B5C7BBD4B43D}" type="slidenum">
              <a:rPr lang="en-US" smtClean="0"/>
              <a:t>29</a:t>
            </a:fld>
            <a:endParaRPr lang="en-US"/>
          </a:p>
        </p:txBody>
      </p:sp>
    </p:spTree>
    <p:extLst>
      <p:ext uri="{BB962C8B-B14F-4D97-AF65-F5344CB8AC3E}">
        <p14:creationId xmlns:p14="http://schemas.microsoft.com/office/powerpoint/2010/main" val="15011965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0" y="0"/>
            <a:ext cx="9144000" cy="6858000"/>
            <a:chOff x="0" y="0"/>
            <a:chExt cx="9144000" cy="6858000"/>
          </a:xfrm>
        </p:grpSpPr>
        <p:pic>
          <p:nvPicPr>
            <p:cNvPr id="7" name="Picture 6" descr="S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rot="5400000">
              <a:off x="3739196" y="525780"/>
              <a:ext cx="1664208" cy="612648"/>
            </a:xfrm>
            <a:prstGeom prst="rect">
              <a:avLst/>
            </a:prstGeom>
          </p:spPr>
        </p:pic>
        <p:pic>
          <p:nvPicPr>
            <p:cNvPr id="14" name="Picture 13"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rot="5400000">
              <a:off x="3739196" y="5719572"/>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5822FB46-FB7B-4879-9B1A-EE9F4DE9AFD3}" type="slidenum">
              <a:rPr lang="en-US" smtClean="0"/>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1260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A1A0-2BF7-B044-BE01-1ECCB45C791B}" type="datetimeFigureOut">
              <a:rPr lang="en-US" smtClean="0"/>
              <a:pPr/>
              <a:t>12/30/21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8F942-1403-AD42-990A-96C8E1E1786E}" type="slidenum">
              <a:rPr lang="en-US" smtClean="0"/>
              <a:pPr/>
              <a:t>‹#›</a:t>
            </a:fld>
            <a:endParaRPr lang="en-US"/>
          </a:p>
        </p:txBody>
      </p:sp>
    </p:spTree>
    <p:extLst>
      <p:ext uri="{BB962C8B-B14F-4D97-AF65-F5344CB8AC3E}">
        <p14:creationId xmlns:p14="http://schemas.microsoft.com/office/powerpoint/2010/main" val="3702445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6861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146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spTree>
    <p:extLst>
      <p:ext uri="{BB962C8B-B14F-4D97-AF65-F5344CB8AC3E}">
        <p14:creationId xmlns:p14="http://schemas.microsoft.com/office/powerpoint/2010/main" val="3710577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6"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0827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7"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58837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6662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214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6" y="2354670"/>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spTree>
    <p:extLst>
      <p:ext uri="{BB962C8B-B14F-4D97-AF65-F5344CB8AC3E}">
        <p14:creationId xmlns:p14="http://schemas.microsoft.com/office/powerpoint/2010/main" val="2966538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A1A0-2BF7-B044-BE01-1ECCB45C791B}" type="datetimeFigureOut">
              <a:rPr lang="en-US" smtClean="0"/>
              <a:pPr/>
              <a:t>12/30/21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8F942-1403-AD42-990A-96C8E1E1786E}" type="slidenum">
              <a:rPr lang="en-US" smtClean="0"/>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0037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38A1A0-2BF7-B044-BE01-1ECCB45C791B}" type="datetimeFigureOut">
              <a:rPr lang="en-US" smtClean="0"/>
              <a:pPr/>
              <a:t>12/30/21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8F942-1403-AD42-990A-96C8E1E1786E}" type="slidenum">
              <a:rPr lang="en-US" smtClean="0"/>
              <a:pPr/>
              <a:t>‹#›</a:t>
            </a:fld>
            <a:endParaRPr lang="en-US"/>
          </a:p>
        </p:txBody>
      </p:sp>
    </p:spTree>
    <p:extLst>
      <p:ext uri="{BB962C8B-B14F-4D97-AF65-F5344CB8AC3E}">
        <p14:creationId xmlns:p14="http://schemas.microsoft.com/office/powerpoint/2010/main" val="3346792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38A1A0-2BF7-B044-BE01-1ECCB45C791B}" type="datetimeFigureOut">
              <a:rPr lang="en-US" smtClean="0"/>
              <a:pPr/>
              <a:t>12/30/21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38F942-1403-AD42-990A-96C8E1E1786E}" type="slidenum">
              <a:rPr lang="en-US" smtClean="0"/>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3409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38A1A0-2BF7-B044-BE01-1ECCB45C791B}" type="datetimeFigureOut">
              <a:rPr lang="en-US" smtClean="0"/>
              <a:pPr/>
              <a:t>12/30/21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38F942-1403-AD42-990A-96C8E1E1786E}" type="slidenum">
              <a:rPr lang="en-US" smtClean="0"/>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874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A1A0-2BF7-B044-BE01-1ECCB45C791B}" type="datetimeFigureOut">
              <a:rPr lang="en-US" smtClean="0"/>
              <a:pPr/>
              <a:t>12/30/21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38F942-1403-AD42-990A-96C8E1E1786E}" type="slidenum">
              <a:rPr lang="en-US" smtClean="0"/>
              <a:pPr/>
              <a:t>‹#›</a:t>
            </a:fld>
            <a:endParaRPr lang="en-US"/>
          </a:p>
        </p:txBody>
      </p:sp>
    </p:spTree>
    <p:extLst>
      <p:ext uri="{BB962C8B-B14F-4D97-AF65-F5344CB8AC3E}">
        <p14:creationId xmlns:p14="http://schemas.microsoft.com/office/powerpoint/2010/main" val="3065029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A1A0-2BF7-B044-BE01-1ECCB45C791B}" type="datetimeFigureOut">
              <a:rPr lang="en-US" smtClean="0"/>
              <a:pPr/>
              <a:t>12/30/21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FF1679-83E0-4571-98D7-4BB535B5F505}" type="slidenum">
              <a:rPr lang="en-US" smtClean="0"/>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8018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70"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A1A0-2BF7-B044-BE01-1ECCB45C791B}" type="datetimeFigureOut">
              <a:rPr lang="en-US" smtClean="0"/>
              <a:pPr/>
              <a:t>12/30/21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8F942-1403-AD42-990A-96C8E1E1786E}" type="slidenum">
              <a:rPr lang="en-US" smtClean="0"/>
              <a:pPr/>
              <a:t>‹#›</a:t>
            </a:fld>
            <a:endParaRPr lang="en-US"/>
          </a:p>
        </p:txBody>
      </p:sp>
    </p:spTree>
    <p:extLst>
      <p:ext uri="{BB962C8B-B14F-4D97-AF65-F5344CB8AC3E}">
        <p14:creationId xmlns:p14="http://schemas.microsoft.com/office/powerpoint/2010/main" val="3147981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44000" cy="6858001"/>
            <a:chOff x="0" y="0"/>
            <a:chExt cx="9144000" cy="6858001"/>
          </a:xfrm>
        </p:grpSpPr>
        <p:pic>
          <p:nvPicPr>
            <p:cNvPr id="8" name="Picture 7" descr="S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rot="5400000">
              <a:off x="4221675" y="39689"/>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rot="5400000">
              <a:off x="4221675" y="6211888"/>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538A1A0-2BF7-B044-BE01-1ECCB45C791B}" type="datetimeFigureOut">
              <a:rPr lang="en-US" smtClean="0"/>
              <a:pPr/>
              <a:t>12/30/21</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138F942-1403-AD42-990A-96C8E1E1786E}" type="slidenum">
              <a:rPr lang="en-US" smtClean="0"/>
              <a:pPr/>
              <a:t>‹#›</a:t>
            </a:fld>
            <a:endParaRPr lang="en-US"/>
          </a:p>
        </p:txBody>
      </p:sp>
    </p:spTree>
    <p:extLst>
      <p:ext uri="{BB962C8B-B14F-4D97-AF65-F5344CB8AC3E}">
        <p14:creationId xmlns:p14="http://schemas.microsoft.com/office/powerpoint/2010/main" val="20967314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 id="2147483902" r:id="rId14"/>
    <p:sldLayoutId id="2147483903" r:id="rId15"/>
    <p:sldLayoutId id="2147483904" r:id="rId16"/>
    <p:sldLayoutId id="2147483905"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2.png"/><Relationship Id="rId4" Type="http://schemas.openxmlformats.org/officeDocument/2006/relationships/diagramLayout" Target="../diagrams/layout1.xml"/><Relationship Id="rId9" Type="http://schemas.openxmlformats.org/officeDocument/2006/relationships/image" Target="../media/image31.jp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8.png"/><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8.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2.pn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97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89293" y="1202260"/>
            <a:ext cx="7354707" cy="1237130"/>
          </a:xfrm>
        </p:spPr>
        <p:txBody>
          <a:bodyPr/>
          <a:lstStyle/>
          <a:p>
            <a:r>
              <a:rPr lang="en-US" sz="5400" dirty="0"/>
              <a:t>The Covenant</a:t>
            </a:r>
          </a:p>
        </p:txBody>
      </p:sp>
      <p:sp>
        <p:nvSpPr>
          <p:cNvPr id="3" name="Subtitle 2"/>
          <p:cNvSpPr>
            <a:spLocks noGrp="1"/>
          </p:cNvSpPr>
          <p:nvPr>
            <p:ph type="subTitle" idx="1"/>
          </p:nvPr>
        </p:nvSpPr>
        <p:spPr>
          <a:xfrm>
            <a:off x="4294074" y="2312866"/>
            <a:ext cx="5308866" cy="1377651"/>
          </a:xfrm>
        </p:spPr>
        <p:txBody>
          <a:bodyPr>
            <a:noAutofit/>
          </a:bodyPr>
          <a:lstStyle/>
          <a:p>
            <a:r>
              <a:rPr lang="en-US" sz="2800" b="1" dirty="0">
                <a:solidFill>
                  <a:schemeClr val="tx2">
                    <a:lumMod val="75000"/>
                    <a:lumOff val="25000"/>
                  </a:schemeClr>
                </a:solidFill>
              </a:rPr>
              <a:t>An Eternal Bond</a:t>
            </a:r>
          </a:p>
        </p:txBody>
      </p:sp>
      <p:sp>
        <p:nvSpPr>
          <p:cNvPr id="6" name="Title 1">
            <a:extLst>
              <a:ext uri="{FF2B5EF4-FFF2-40B4-BE49-F238E27FC236}">
                <a16:creationId xmlns:a16="http://schemas.microsoft.com/office/drawing/2014/main" id="{4373E0A3-8E3D-A643-94DB-397EB656F44F}"/>
              </a:ext>
            </a:extLst>
          </p:cNvPr>
          <p:cNvSpPr txBox="1">
            <a:spLocks/>
          </p:cNvSpPr>
          <p:nvPr/>
        </p:nvSpPr>
        <p:spPr>
          <a:xfrm>
            <a:off x="631546" y="185529"/>
            <a:ext cx="7880908" cy="765195"/>
          </a:xfrm>
          <a:prstGeom prst="rect">
            <a:avLst/>
          </a:prstGeom>
          <a:effectLst/>
        </p:spPr>
        <p:txBody>
          <a:bodyPr vert="horz" lIns="91440" tIns="0" rIns="91440" bIns="0" rtlCol="0" anchor="ctr" anchorCtr="0">
            <a:noAutofit/>
          </a:bodyPr>
          <a:lstStyle>
            <a:lvl1pPr algn="r" defTabSz="914400" rtl="0" eaLnBrk="1" latinLnBrk="0" hangingPunct="1">
              <a:lnSpc>
                <a:spcPts val="5000"/>
              </a:lnSpc>
              <a:spcBef>
                <a:spcPct val="0"/>
              </a:spcBef>
              <a:buNone/>
              <a:defRPr sz="4600" kern="1200">
                <a:solidFill>
                  <a:schemeClr val="accent1"/>
                </a:solidFill>
                <a:effectLst/>
                <a:latin typeface="+mj-lt"/>
                <a:ea typeface="+mj-ea"/>
                <a:cs typeface="+mj-cs"/>
              </a:defRPr>
            </a:lvl1pPr>
          </a:lstStyle>
          <a:p>
            <a:pPr algn="ctr"/>
            <a:r>
              <a:rPr lang="en-US" sz="4400" dirty="0">
                <a:solidFill>
                  <a:schemeClr val="accent1">
                    <a:lumMod val="50000"/>
                  </a:schemeClr>
                </a:solidFill>
              </a:rPr>
              <a:t>Introduction to the Old Testament</a:t>
            </a:r>
          </a:p>
        </p:txBody>
      </p:sp>
      <p:sp>
        <p:nvSpPr>
          <p:cNvPr id="7" name="TextBox 6">
            <a:extLst>
              <a:ext uri="{FF2B5EF4-FFF2-40B4-BE49-F238E27FC236}">
                <a16:creationId xmlns:a16="http://schemas.microsoft.com/office/drawing/2014/main" id="{F47E5CD0-48C5-6543-B53D-BFA500908603}"/>
              </a:ext>
            </a:extLst>
          </p:cNvPr>
          <p:cNvSpPr txBox="1"/>
          <p:nvPr/>
        </p:nvSpPr>
        <p:spPr>
          <a:xfrm>
            <a:off x="1841138" y="941085"/>
            <a:ext cx="1378904" cy="1200329"/>
          </a:xfrm>
          <a:prstGeom prst="rect">
            <a:avLst/>
          </a:prstGeom>
          <a:noFill/>
        </p:spPr>
        <p:txBody>
          <a:bodyPr wrap="none" rtlCol="0">
            <a:spAutoFit/>
          </a:bodyPr>
          <a:lstStyle/>
          <a:p>
            <a:r>
              <a:rPr lang="en-US" sz="7200" dirty="0">
                <a:solidFill>
                  <a:schemeClr val="accent1">
                    <a:lumMod val="50000"/>
                  </a:schemeClr>
                </a:solidFill>
                <a:latin typeface="Abba Hcydwroc" pitchFamily="2" charset="0"/>
              </a:rPr>
              <a:t>x</a:t>
            </a:r>
          </a:p>
        </p:txBody>
      </p:sp>
      <p:pic>
        <p:nvPicPr>
          <p:cNvPr id="8" name="Picture 7">
            <a:extLst>
              <a:ext uri="{FF2B5EF4-FFF2-40B4-BE49-F238E27FC236}">
                <a16:creationId xmlns:a16="http://schemas.microsoft.com/office/drawing/2014/main" id="{B4A9048C-11F6-004B-B7E9-EBCECE4B3265}"/>
              </a:ext>
            </a:extLst>
          </p:cNvPr>
          <p:cNvPicPr>
            <a:picLocks noChangeAspect="1"/>
          </p:cNvPicPr>
          <p:nvPr/>
        </p:nvPicPr>
        <p:blipFill>
          <a:blip r:embed="rId3">
            <a:alphaModFix amt="85000"/>
          </a:blip>
          <a:stretch>
            <a:fillRect/>
          </a:stretch>
        </p:blipFill>
        <p:spPr>
          <a:xfrm>
            <a:off x="-201725" y="3220610"/>
            <a:ext cx="9486612" cy="3770115"/>
          </a:xfrm>
          <a:prstGeom prst="rect">
            <a:avLst/>
          </a:prstGeom>
          <a:ln>
            <a:solidFill>
              <a:schemeClr val="accent2">
                <a:lumMod val="50000"/>
              </a:schemeClr>
            </a:solidFill>
          </a:ln>
          <a:effectLst>
            <a:innerShdw blurRad="63500" dist="50800" dir="18900000">
              <a:prstClr val="black">
                <a:alpha val="50000"/>
              </a:prstClr>
            </a:innerShdw>
            <a:softEdge rad="112500"/>
          </a:effectLst>
        </p:spPr>
      </p:pic>
      <p:sp>
        <p:nvSpPr>
          <p:cNvPr id="4" name="TextBox 3">
            <a:extLst>
              <a:ext uri="{FF2B5EF4-FFF2-40B4-BE49-F238E27FC236}">
                <a16:creationId xmlns:a16="http://schemas.microsoft.com/office/drawing/2014/main" id="{FF0FC419-9E89-D941-9725-43916732C067}"/>
              </a:ext>
            </a:extLst>
          </p:cNvPr>
          <p:cNvSpPr txBox="1"/>
          <p:nvPr/>
        </p:nvSpPr>
        <p:spPr>
          <a:xfrm>
            <a:off x="6884727" y="2817025"/>
            <a:ext cx="2259273" cy="369332"/>
          </a:xfrm>
          <a:prstGeom prst="rect">
            <a:avLst/>
          </a:prstGeom>
          <a:noFill/>
        </p:spPr>
        <p:txBody>
          <a:bodyPr wrap="none" rtlCol="0">
            <a:spAutoFit/>
          </a:bodyPr>
          <a:lstStyle/>
          <a:p>
            <a:r>
              <a:rPr lang="en-US" dirty="0"/>
              <a:t>Servants Prep Jan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Timeline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9504622"/>
              </p:ext>
            </p:extLst>
          </p:nvPr>
        </p:nvGraphicFramePr>
        <p:xfrm>
          <a:off x="591067" y="1768995"/>
          <a:ext cx="8002600" cy="4442514"/>
        </p:xfrm>
        <a:graphic>
          <a:graphicData uri="http://schemas.openxmlformats.org/drawingml/2006/table">
            <a:tbl>
              <a:tblPr firstRow="1" bandRow="1">
                <a:tableStyleId>{68D230F3-CF80-4859-8CE7-A43EE81993B5}</a:tableStyleId>
              </a:tblPr>
              <a:tblGrid>
                <a:gridCol w="3811600">
                  <a:extLst>
                    <a:ext uri="{9D8B030D-6E8A-4147-A177-3AD203B41FA5}">
                      <a16:colId xmlns:a16="http://schemas.microsoft.com/office/drawing/2014/main" val="20000"/>
                    </a:ext>
                  </a:extLst>
                </a:gridCol>
                <a:gridCol w="1932339">
                  <a:extLst>
                    <a:ext uri="{9D8B030D-6E8A-4147-A177-3AD203B41FA5}">
                      <a16:colId xmlns:a16="http://schemas.microsoft.com/office/drawing/2014/main" val="20001"/>
                    </a:ext>
                  </a:extLst>
                </a:gridCol>
                <a:gridCol w="2258661">
                  <a:extLst>
                    <a:ext uri="{9D8B030D-6E8A-4147-A177-3AD203B41FA5}">
                      <a16:colId xmlns:a16="http://schemas.microsoft.com/office/drawing/2014/main" val="20002"/>
                    </a:ext>
                  </a:extLst>
                </a:gridCol>
              </a:tblGrid>
              <a:tr h="818988">
                <a:tc>
                  <a:txBody>
                    <a:bodyPr/>
                    <a:lstStyle/>
                    <a:p>
                      <a:pPr algn="ctr">
                        <a:lnSpc>
                          <a:spcPct val="115000"/>
                        </a:lnSpc>
                        <a:spcAft>
                          <a:spcPts val="0"/>
                        </a:spcAft>
                      </a:pPr>
                      <a:r>
                        <a:rPr lang="en-CA" sz="2400" dirty="0">
                          <a:solidFill>
                            <a:srgbClr val="FF0000"/>
                          </a:solidFill>
                        </a:rPr>
                        <a:t>Event</a:t>
                      </a:r>
                      <a:endParaRPr lang="en-US" sz="2000" dirty="0">
                        <a:solidFill>
                          <a:srgbClr val="FF0000"/>
                        </a:solidFill>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400" dirty="0">
                          <a:solidFill>
                            <a:srgbClr val="FF0000"/>
                          </a:solidFill>
                        </a:rPr>
                        <a:t>Year</a:t>
                      </a:r>
                      <a:endParaRPr lang="en-US" sz="2000" dirty="0">
                        <a:solidFill>
                          <a:srgbClr val="FF0000"/>
                        </a:solidFill>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400" dirty="0">
                          <a:solidFill>
                            <a:srgbClr val="FF0000"/>
                          </a:solidFill>
                        </a:rPr>
                        <a:t>Bible Reference</a:t>
                      </a:r>
                      <a:endParaRPr lang="en-US" sz="2000" dirty="0">
                        <a:solidFill>
                          <a:srgbClr val="FF0000"/>
                        </a:solidFill>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0"/>
                  </a:ext>
                </a:extLst>
              </a:tr>
              <a:tr h="474112">
                <a:tc>
                  <a:txBody>
                    <a:bodyPr/>
                    <a:lstStyle/>
                    <a:p>
                      <a:pPr algn="ctr">
                        <a:lnSpc>
                          <a:spcPct val="115000"/>
                        </a:lnSpc>
                        <a:spcAft>
                          <a:spcPts val="0"/>
                        </a:spcAft>
                      </a:pPr>
                      <a:r>
                        <a:rPr lang="en-CA" sz="2000" dirty="0"/>
                        <a:t>Birth of Abraham</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t>2001 BC</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t>Genesis 12:4</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1"/>
                  </a:ext>
                </a:extLst>
              </a:tr>
              <a:tr h="394247">
                <a:tc>
                  <a:txBody>
                    <a:bodyPr/>
                    <a:lstStyle/>
                    <a:p>
                      <a:pPr algn="ctr">
                        <a:lnSpc>
                          <a:spcPct val="115000"/>
                        </a:lnSpc>
                        <a:spcAft>
                          <a:spcPts val="0"/>
                        </a:spcAft>
                      </a:pPr>
                      <a:r>
                        <a:rPr lang="en-CA" sz="2000" dirty="0">
                          <a:solidFill>
                            <a:srgbClr val="FF0000"/>
                          </a:solidFill>
                        </a:rPr>
                        <a:t>God's Covenant to Abraham</a:t>
                      </a:r>
                      <a:endParaRPr lang="en-US" sz="1800" dirty="0">
                        <a:solidFill>
                          <a:srgbClr val="FF0000"/>
                        </a:solidFill>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endParaRPr lang="en-CA" sz="20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solidFill>
                            <a:srgbClr val="FF0000"/>
                          </a:solidFill>
                        </a:rPr>
                        <a:t>Genesis 15</a:t>
                      </a:r>
                      <a:endParaRPr lang="en-US" sz="1800" dirty="0">
                        <a:solidFill>
                          <a:srgbClr val="FF0000"/>
                        </a:solidFill>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2"/>
                  </a:ext>
                </a:extLst>
              </a:tr>
              <a:tr h="405111">
                <a:tc>
                  <a:txBody>
                    <a:bodyPr/>
                    <a:lstStyle/>
                    <a:p>
                      <a:pPr algn="ctr">
                        <a:lnSpc>
                          <a:spcPct val="115000"/>
                        </a:lnSpc>
                        <a:spcAft>
                          <a:spcPts val="0"/>
                        </a:spcAft>
                      </a:pPr>
                      <a:r>
                        <a:rPr lang="en-CA" sz="2000"/>
                        <a:t>Abraham leaves Haran</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t>1926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t>Genesis 16:16</a:t>
                      </a:r>
                      <a:endParaRPr lang="en-US" sz="18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3"/>
                  </a:ext>
                </a:extLst>
              </a:tr>
              <a:tr h="394247">
                <a:tc>
                  <a:txBody>
                    <a:bodyPr/>
                    <a:lstStyle/>
                    <a:p>
                      <a:pPr algn="ctr">
                        <a:lnSpc>
                          <a:spcPct val="115000"/>
                        </a:lnSpc>
                        <a:spcAft>
                          <a:spcPts val="0"/>
                        </a:spcAft>
                      </a:pPr>
                      <a:r>
                        <a:rPr lang="en-CA" sz="2000"/>
                        <a:t>Birth of Isaac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t>1901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t>Genesis 25:26</a:t>
                      </a:r>
                      <a:endParaRPr lang="en-CA" sz="20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4"/>
                  </a:ext>
                </a:extLst>
              </a:tr>
              <a:tr h="428111">
                <a:tc>
                  <a:txBody>
                    <a:bodyPr/>
                    <a:lstStyle/>
                    <a:p>
                      <a:pPr algn="ctr">
                        <a:lnSpc>
                          <a:spcPct val="115000"/>
                        </a:lnSpc>
                        <a:spcAft>
                          <a:spcPts val="0"/>
                        </a:spcAft>
                      </a:pPr>
                      <a:r>
                        <a:rPr lang="en-CA" sz="2000"/>
                        <a:t>Birth of Jacob</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t>1841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t>Genesis 47:9</a:t>
                      </a:r>
                      <a:endParaRPr lang="en-US" sz="18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5"/>
                  </a:ext>
                </a:extLst>
              </a:tr>
              <a:tr h="733225">
                <a:tc>
                  <a:txBody>
                    <a:bodyPr/>
                    <a:lstStyle/>
                    <a:p>
                      <a:pPr algn="ctr">
                        <a:lnSpc>
                          <a:spcPct val="115000"/>
                        </a:lnSpc>
                        <a:spcAft>
                          <a:spcPts val="0"/>
                        </a:spcAft>
                      </a:pPr>
                      <a:r>
                        <a:rPr lang="en-CA" sz="2000"/>
                        <a:t>Birth of Joseph</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t>1750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t>Genesis 41:46, 53, 45:6</a:t>
                      </a:r>
                      <a:endParaRPr lang="en-US" sz="18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6"/>
                  </a:ext>
                </a:extLst>
              </a:tr>
              <a:tr h="394247">
                <a:tc>
                  <a:txBody>
                    <a:bodyPr/>
                    <a:lstStyle/>
                    <a:p>
                      <a:pPr algn="ctr">
                        <a:lnSpc>
                          <a:spcPct val="115000"/>
                        </a:lnSpc>
                        <a:spcAft>
                          <a:spcPts val="0"/>
                        </a:spcAft>
                      </a:pPr>
                      <a:r>
                        <a:rPr lang="en-CA" sz="2000"/>
                        <a:t>Jacob enters Egypt</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t>1711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t>Genesis 47:28</a:t>
                      </a:r>
                      <a:endParaRPr lang="en-US" sz="18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7"/>
                  </a:ext>
                </a:extLst>
              </a:tr>
              <a:tr h="394247">
                <a:tc>
                  <a:txBody>
                    <a:bodyPr/>
                    <a:lstStyle/>
                    <a:p>
                      <a:pPr algn="ctr">
                        <a:lnSpc>
                          <a:spcPct val="115000"/>
                        </a:lnSpc>
                        <a:spcAft>
                          <a:spcPts val="0"/>
                        </a:spcAft>
                      </a:pPr>
                      <a:r>
                        <a:rPr lang="en-CA" sz="2000" dirty="0"/>
                        <a:t>Birth of Moses</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t>1576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t>Exodus 7:7</a:t>
                      </a:r>
                      <a:endParaRPr lang="en-US" sz="18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8"/>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325" y="1633902"/>
            <a:ext cx="8042276" cy="2449427"/>
          </a:xfrm>
        </p:spPr>
        <p:txBody>
          <a:bodyPr>
            <a:normAutofit fontScale="90000"/>
          </a:bodyPr>
          <a:lstStyle/>
          <a:p>
            <a:pPr algn="ctr"/>
            <a:r>
              <a:rPr lang="en-US" sz="6000" b="1" dirty="0">
                <a:solidFill>
                  <a:srgbClr val="000090"/>
                </a:solidFill>
              </a:rPr>
              <a:t>The Covenant of Sinai</a:t>
            </a:r>
            <a:br>
              <a:rPr lang="en-US" sz="6000" b="1" dirty="0">
                <a:solidFill>
                  <a:srgbClr val="000090"/>
                </a:solidFill>
              </a:rPr>
            </a:br>
            <a:br>
              <a:rPr lang="en-US" sz="6000" b="1" dirty="0">
                <a:solidFill>
                  <a:srgbClr val="000090"/>
                </a:solidFill>
              </a:rPr>
            </a:br>
            <a:r>
              <a:rPr lang="en-CA" sz="6600" dirty="0">
                <a:solidFill>
                  <a:schemeClr val="tx1">
                    <a:lumMod val="65000"/>
                    <a:lumOff val="35000"/>
                  </a:schemeClr>
                </a:solidFill>
              </a:rPr>
              <a:t>Exodus 19-28</a:t>
            </a:r>
            <a:endParaRPr lang="en-US" sz="6600" dirty="0">
              <a:solidFill>
                <a:schemeClr val="tx1">
                  <a:lumMod val="65000"/>
                  <a:lumOff val="35000"/>
                </a:schemeClr>
              </a:solidFill>
            </a:endParaRPr>
          </a:p>
        </p:txBody>
      </p:sp>
      <p:sp>
        <p:nvSpPr>
          <p:cNvPr id="4" name="Title 1">
            <a:extLst>
              <a:ext uri="{FF2B5EF4-FFF2-40B4-BE49-F238E27FC236}">
                <a16:creationId xmlns:a16="http://schemas.microsoft.com/office/drawing/2014/main" id="{27339E3F-CFE3-304F-A6D6-9C38E4709768}"/>
              </a:ext>
            </a:extLst>
          </p:cNvPr>
          <p:cNvSpPr txBox="1">
            <a:spLocks/>
          </p:cNvSpPr>
          <p:nvPr/>
        </p:nvSpPr>
        <p:spPr>
          <a:xfrm>
            <a:off x="550069" y="310861"/>
            <a:ext cx="7824788" cy="1323041"/>
          </a:xfrm>
          <a:prstGeom prst="rect">
            <a:avLst/>
          </a:prstGeom>
          <a:effectLst/>
        </p:spPr>
        <p:txBody>
          <a:bodyPr vert="horz" lIns="91440" tIns="0" rIns="91440" bIns="0" rtlCol="0" anchor="b" anchorCtr="0">
            <a:noAutofit/>
          </a:bodyPr>
          <a:lst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a:lstStyle>
          <a:p>
            <a:pPr algn="ctr"/>
            <a:r>
              <a:rPr lang="en-US" dirty="0">
                <a:solidFill>
                  <a:schemeClr val="tx2">
                    <a:lumMod val="75000"/>
                    <a:lumOff val="25000"/>
                  </a:schemeClr>
                </a:solidFill>
              </a:rPr>
              <a:t>God Saves His People</a:t>
            </a:r>
          </a:p>
        </p:txBody>
      </p:sp>
      <p:pic>
        <p:nvPicPr>
          <p:cNvPr id="5" name="Picture 4">
            <a:extLst>
              <a:ext uri="{FF2B5EF4-FFF2-40B4-BE49-F238E27FC236}">
                <a16:creationId xmlns:a16="http://schemas.microsoft.com/office/drawing/2014/main" id="{138B3200-D0CA-5C46-81D4-FC8B935B5880}"/>
              </a:ext>
            </a:extLst>
          </p:cNvPr>
          <p:cNvPicPr>
            <a:picLocks noChangeAspect="1"/>
          </p:cNvPicPr>
          <p:nvPr/>
        </p:nvPicPr>
        <p:blipFill>
          <a:blip r:embed="rId3">
            <a:alphaModFix amt="85000"/>
            <a:extLst>
              <a:ext uri="{28A0092B-C50C-407E-A947-70E740481C1C}">
                <a14:useLocalDpi xmlns:a14="http://schemas.microsoft.com/office/drawing/2010/main" val="0"/>
              </a:ext>
            </a:extLst>
          </a:blip>
          <a:stretch>
            <a:fillRect/>
          </a:stretch>
        </p:blipFill>
        <p:spPr>
          <a:xfrm>
            <a:off x="1981730" y="4544108"/>
            <a:ext cx="4961466" cy="2313892"/>
          </a:xfrm>
          <a:prstGeom prst="rect">
            <a:avLst/>
          </a:prstGeom>
          <a:effectLst>
            <a:softEdge rad="127000"/>
          </a:effectLst>
        </p:spPr>
      </p:pic>
      <p:pic>
        <p:nvPicPr>
          <p:cNvPr id="7170" name="Picture 2" descr="Fasting these forty days and nights, holy Moses too merited to speak with  God, to stand and stay with him and to receive the precepts of the law from  his hand. For">
            <a:extLst>
              <a:ext uri="{FF2B5EF4-FFF2-40B4-BE49-F238E27FC236}">
                <a16:creationId xmlns:a16="http://schemas.microsoft.com/office/drawing/2014/main" id="{008B038A-8D19-724F-A67E-79ACF4C93E5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1142"/>
          <a:stretch/>
        </p:blipFill>
        <p:spPr bwMode="auto">
          <a:xfrm>
            <a:off x="6922579" y="2426518"/>
            <a:ext cx="1561022" cy="2652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477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633" y="292100"/>
            <a:ext cx="6798734" cy="1303867"/>
          </a:xfrm>
        </p:spPr>
        <p:txBody>
          <a:bodyPr/>
          <a:lstStyle/>
          <a:p>
            <a:r>
              <a:rPr lang="en-US" dirty="0"/>
              <a:t>God Saves His People</a:t>
            </a:r>
          </a:p>
        </p:txBody>
      </p:sp>
      <p:sp>
        <p:nvSpPr>
          <p:cNvPr id="3" name="Content Placeholder 2"/>
          <p:cNvSpPr>
            <a:spLocks noGrp="1"/>
          </p:cNvSpPr>
          <p:nvPr>
            <p:ph idx="1"/>
          </p:nvPr>
        </p:nvSpPr>
        <p:spPr>
          <a:xfrm>
            <a:off x="598073" y="1463250"/>
            <a:ext cx="8227875" cy="5102650"/>
          </a:xfrm>
        </p:spPr>
        <p:txBody>
          <a:bodyPr>
            <a:normAutofit lnSpcReduction="10000"/>
          </a:bodyPr>
          <a:lstStyle/>
          <a:p>
            <a:r>
              <a:rPr lang="en-US" sz="2595" dirty="0">
                <a:latin typeface="Arial"/>
                <a:cs typeface="Arial"/>
              </a:rPr>
              <a:t>Oppressed and crushed in Egypt, Jacob’s descendants call upon God to deliver them.</a:t>
            </a:r>
          </a:p>
          <a:p>
            <a:r>
              <a:rPr lang="en-US" sz="2595" dirty="0">
                <a:latin typeface="Arial"/>
                <a:cs typeface="Arial"/>
              </a:rPr>
              <a:t>Moses Sees in himself a savior, but </a:t>
            </a:r>
            <a:br>
              <a:rPr lang="en-US" sz="2595" dirty="0">
                <a:latin typeface="Arial"/>
                <a:cs typeface="Arial"/>
              </a:rPr>
            </a:br>
            <a:r>
              <a:rPr lang="en-US" sz="2595" dirty="0">
                <a:latin typeface="Arial"/>
                <a:cs typeface="Arial"/>
              </a:rPr>
              <a:t>things go wrong. He flees &amp; gives up.</a:t>
            </a:r>
          </a:p>
          <a:p>
            <a:r>
              <a:rPr lang="en-US" sz="2595" dirty="0">
                <a:latin typeface="Arial"/>
                <a:cs typeface="Arial"/>
              </a:rPr>
              <a:t>God calls when he least expected. </a:t>
            </a:r>
          </a:p>
          <a:p>
            <a:r>
              <a:rPr lang="en-US" sz="2595" dirty="0">
                <a:latin typeface="Arial"/>
                <a:cs typeface="Arial"/>
              </a:rPr>
              <a:t>The bush lives despite the fire of suffering because God is inside it.</a:t>
            </a:r>
          </a:p>
          <a:p>
            <a:r>
              <a:rPr lang="en-US" sz="2595" dirty="0">
                <a:latin typeface="Arial"/>
                <a:cs typeface="Arial"/>
              </a:rPr>
              <a:t>God delivers them with a strong hand.</a:t>
            </a:r>
          </a:p>
          <a:p>
            <a:r>
              <a:rPr lang="en-US" sz="2595" dirty="0">
                <a:latin typeface="Arial"/>
                <a:cs typeface="Arial"/>
              </a:rPr>
              <a:t>Yet </a:t>
            </a:r>
            <a:r>
              <a:rPr lang="en-US" sz="2595" b="1" i="1" dirty="0">
                <a:latin typeface="Arial"/>
                <a:cs typeface="Arial"/>
              </a:rPr>
              <a:t>not without a sacrifice</a:t>
            </a:r>
            <a:r>
              <a:rPr lang="en-US" sz="2595" dirty="0">
                <a:latin typeface="Arial"/>
                <a:cs typeface="Arial"/>
              </a:rPr>
              <a:t>.  </a:t>
            </a:r>
            <a:br>
              <a:rPr lang="en-US" sz="2595" dirty="0">
                <a:latin typeface="Arial"/>
                <a:cs typeface="Arial"/>
              </a:rPr>
            </a:br>
            <a:r>
              <a:rPr lang="en-US" sz="2595" dirty="0">
                <a:latin typeface="Arial"/>
                <a:cs typeface="Arial"/>
              </a:rPr>
              <a:t>The blood of the Passover lamb </a:t>
            </a:r>
            <a:br>
              <a:rPr lang="en-US" sz="2595" dirty="0">
                <a:latin typeface="Arial"/>
                <a:cs typeface="Arial"/>
              </a:rPr>
            </a:br>
            <a:r>
              <a:rPr lang="en-US" sz="2595" dirty="0">
                <a:latin typeface="Arial"/>
                <a:cs typeface="Arial"/>
              </a:rPr>
              <a:t>protects their firstborn.</a:t>
            </a:r>
          </a:p>
          <a:p>
            <a:endParaRPr lang="en-US" dirty="0"/>
          </a:p>
        </p:txBody>
      </p:sp>
      <p:pic>
        <p:nvPicPr>
          <p:cNvPr id="5" name="Picture 4">
            <a:extLst>
              <a:ext uri="{FF2B5EF4-FFF2-40B4-BE49-F238E27FC236}">
                <a16:creationId xmlns:a16="http://schemas.microsoft.com/office/drawing/2014/main" id="{A593E4C0-9219-774D-B795-D75B5AA51C3C}"/>
              </a:ext>
            </a:extLst>
          </p:cNvPr>
          <p:cNvPicPr>
            <a:picLocks noChangeAspect="1"/>
          </p:cNvPicPr>
          <p:nvPr/>
        </p:nvPicPr>
        <p:blipFill>
          <a:blip r:embed="rId2"/>
          <a:stretch>
            <a:fillRect/>
          </a:stretch>
        </p:blipFill>
        <p:spPr>
          <a:xfrm>
            <a:off x="7415212" y="292101"/>
            <a:ext cx="1544309" cy="1458514"/>
          </a:xfrm>
          <a:prstGeom prst="rect">
            <a:avLst/>
          </a:prstGeom>
        </p:spPr>
      </p:pic>
      <p:pic>
        <p:nvPicPr>
          <p:cNvPr id="6" name="Picture 5">
            <a:extLst>
              <a:ext uri="{FF2B5EF4-FFF2-40B4-BE49-F238E27FC236}">
                <a16:creationId xmlns:a16="http://schemas.microsoft.com/office/drawing/2014/main" id="{55C438BF-4DA2-0E41-8320-EA5737A07793}"/>
              </a:ext>
            </a:extLst>
          </p:cNvPr>
          <p:cNvPicPr>
            <a:picLocks noChangeAspect="1"/>
          </p:cNvPicPr>
          <p:nvPr/>
        </p:nvPicPr>
        <p:blipFill>
          <a:blip r:embed="rId3"/>
          <a:stretch>
            <a:fillRect/>
          </a:stretch>
        </p:blipFill>
        <p:spPr>
          <a:xfrm>
            <a:off x="6575182" y="4323138"/>
            <a:ext cx="2517914" cy="2143224"/>
          </a:xfrm>
          <a:prstGeom prst="rect">
            <a:avLst/>
          </a:prstGeom>
        </p:spPr>
      </p:pic>
      <p:pic>
        <p:nvPicPr>
          <p:cNvPr id="7" name="Picture 7">
            <a:extLst>
              <a:ext uri="{FF2B5EF4-FFF2-40B4-BE49-F238E27FC236}">
                <a16:creationId xmlns:a16="http://schemas.microsoft.com/office/drawing/2014/main" id="{5B357F19-FDEC-9E4C-A0CC-83DE9BE677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5443" y="2151683"/>
            <a:ext cx="2758557" cy="146109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6866" y="570784"/>
            <a:ext cx="6798734" cy="1303867"/>
          </a:xfrm>
        </p:spPr>
        <p:txBody>
          <a:bodyPr>
            <a:normAutofit fontScale="90000"/>
          </a:bodyPr>
          <a:lstStyle/>
          <a:p>
            <a:pPr algn="ctr"/>
            <a:r>
              <a:rPr lang="en-US" sz="4800" b="1" dirty="0">
                <a:solidFill>
                  <a:srgbClr val="000090"/>
                </a:solidFill>
              </a:rPr>
              <a:t>Covenant Renewed on Mount Sinai</a:t>
            </a:r>
          </a:p>
        </p:txBody>
      </p:sp>
      <p:sp>
        <p:nvSpPr>
          <p:cNvPr id="3" name="Content Placeholder 2"/>
          <p:cNvSpPr>
            <a:spLocks noGrp="1"/>
          </p:cNvSpPr>
          <p:nvPr>
            <p:ph idx="1"/>
          </p:nvPr>
        </p:nvSpPr>
        <p:spPr>
          <a:xfrm>
            <a:off x="346841" y="1852106"/>
            <a:ext cx="8497614" cy="4966138"/>
          </a:xfrm>
        </p:spPr>
        <p:txBody>
          <a:bodyPr>
            <a:normAutofit/>
          </a:bodyPr>
          <a:lstStyle/>
          <a:p>
            <a:r>
              <a:rPr lang="en-US" sz="2200" dirty="0">
                <a:latin typeface="Arial"/>
                <a:cs typeface="Arial"/>
              </a:rPr>
              <a:t>God parts the sea for them </a:t>
            </a:r>
          </a:p>
          <a:p>
            <a:r>
              <a:rPr lang="en-US" sz="2200" dirty="0">
                <a:latin typeface="Arial"/>
                <a:cs typeface="Arial"/>
              </a:rPr>
              <a:t>God renews His Covenant on Mount Sinai. His Greatness and Glory shown on the mountain with fire and smoke.</a:t>
            </a:r>
            <a:endParaRPr lang="en-CA" sz="2200" dirty="0"/>
          </a:p>
          <a:p>
            <a:pPr marL="0" indent="0" algn="ctr">
              <a:buNone/>
            </a:pPr>
            <a:r>
              <a:rPr lang="en-CA" sz="2600" dirty="0"/>
              <a:t>A Covenant between God and the people of Israel led by </a:t>
            </a:r>
            <a:r>
              <a:rPr lang="en-CA" sz="2600" b="1" dirty="0"/>
              <a:t>Moses</a:t>
            </a:r>
            <a:r>
              <a:rPr lang="en-CA" sz="2800" dirty="0"/>
              <a:t> </a:t>
            </a:r>
          </a:p>
          <a:p>
            <a:pPr marL="0" indent="0" algn="ctr">
              <a:spcBef>
                <a:spcPts val="0"/>
              </a:spcBef>
              <a:spcAft>
                <a:spcPts val="0"/>
              </a:spcAft>
              <a:buNone/>
            </a:pPr>
            <a:r>
              <a:rPr lang="en-CA" sz="2800" i="1" dirty="0">
                <a:solidFill>
                  <a:srgbClr val="000090"/>
                </a:solidFill>
              </a:rPr>
              <a:t>I am your God. You are My people. Keep my commandments (My Law) and I will protect you. God gave them the choice between life and death, but He recommended life! </a:t>
            </a:r>
            <a:br>
              <a:rPr lang="en-CA" sz="2800" b="1" i="1" dirty="0">
                <a:solidFill>
                  <a:srgbClr val="000090"/>
                </a:solidFill>
              </a:rPr>
            </a:br>
            <a:r>
              <a:rPr lang="en-CA" sz="2800" i="1" dirty="0">
                <a:solidFill>
                  <a:srgbClr val="000090"/>
                </a:solidFill>
              </a:rPr>
              <a:t>“I have put before you life and death.  Choose life” (Exodus 19-28)</a:t>
            </a:r>
            <a:br>
              <a:rPr lang="en-CA" sz="2800" i="1" dirty="0">
                <a:solidFill>
                  <a:srgbClr val="000090"/>
                </a:solidFill>
              </a:rPr>
            </a:br>
            <a:r>
              <a:rPr lang="en-CA" sz="2800" b="1" dirty="0">
                <a:solidFill>
                  <a:srgbClr val="FF0000"/>
                </a:solidFill>
              </a:rPr>
              <a:t>They have to make a choice!</a:t>
            </a:r>
          </a:p>
        </p:txBody>
      </p:sp>
      <p:pic>
        <p:nvPicPr>
          <p:cNvPr id="4" name="Picture 6" descr="Image result for ten command png">
            <a:extLst>
              <a:ext uri="{FF2B5EF4-FFF2-40B4-BE49-F238E27FC236}">
                <a16:creationId xmlns:a16="http://schemas.microsoft.com/office/drawing/2014/main" id="{9A86455A-B1A3-ED41-9C88-A5CB77B6CF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0898"/>
            <a:ext cx="1820174" cy="1710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689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B465EF4-ADA3-384B-85D1-D49BDAF322A6}"/>
              </a:ext>
            </a:extLst>
          </p:cNvPr>
          <p:cNvSpPr txBox="1">
            <a:spLocks/>
          </p:cNvSpPr>
          <p:nvPr/>
        </p:nvSpPr>
        <p:spPr>
          <a:xfrm>
            <a:off x="658813" y="456252"/>
            <a:ext cx="7824788" cy="1323041"/>
          </a:xfrm>
          <a:prstGeom prst="rect">
            <a:avLst/>
          </a:prstGeom>
          <a:effectLst/>
        </p:spPr>
        <p:txBody>
          <a:bodyPr vert="horz" lIns="91440" tIns="0" rIns="91440" bIns="0" rtlCol="0" anchor="b" anchorCtr="0">
            <a:noAutofit/>
          </a:bodyPr>
          <a:lst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dirty="0">
                <a:solidFill>
                  <a:schemeClr val="accent2">
                    <a:lumMod val="60000"/>
                    <a:lumOff val="40000"/>
                  </a:schemeClr>
                </a:solidFill>
              </a:rPr>
              <a:t>Another Generation</a:t>
            </a:r>
          </a:p>
        </p:txBody>
      </p:sp>
      <p:graphicFrame>
        <p:nvGraphicFramePr>
          <p:cNvPr id="5" name="Diagram 4">
            <a:extLst>
              <a:ext uri="{FF2B5EF4-FFF2-40B4-BE49-F238E27FC236}">
                <a16:creationId xmlns:a16="http://schemas.microsoft.com/office/drawing/2014/main" id="{5802AC84-3AF6-0F43-AFC9-0054A87444E9}"/>
              </a:ext>
            </a:extLst>
          </p:cNvPr>
          <p:cNvGraphicFramePr/>
          <p:nvPr>
            <p:extLst>
              <p:ext uri="{D42A27DB-BD31-4B8C-83A1-F6EECF244321}">
                <p14:modId xmlns:p14="http://schemas.microsoft.com/office/powerpoint/2010/main" val="1864663917"/>
              </p:ext>
            </p:extLst>
          </p:nvPr>
        </p:nvGraphicFramePr>
        <p:xfrm>
          <a:off x="346841" y="1397000"/>
          <a:ext cx="8403021" cy="48146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a:extLst>
              <a:ext uri="{FF2B5EF4-FFF2-40B4-BE49-F238E27FC236}">
                <a16:creationId xmlns:a16="http://schemas.microsoft.com/office/drawing/2014/main" id="{22242AD4-4BB8-1740-A37C-1F07ED7A37A0}"/>
              </a:ext>
            </a:extLst>
          </p:cNvPr>
          <p:cNvPicPr>
            <a:picLocks noChangeAspect="1"/>
          </p:cNvPicPr>
          <p:nvPr/>
        </p:nvPicPr>
        <p:blipFill>
          <a:blip r:embed="rId8"/>
          <a:stretch>
            <a:fillRect/>
          </a:stretch>
        </p:blipFill>
        <p:spPr>
          <a:xfrm>
            <a:off x="658813" y="4673566"/>
            <a:ext cx="1620561" cy="1918197"/>
          </a:xfrm>
          <a:prstGeom prst="rect">
            <a:avLst/>
          </a:prstGeom>
        </p:spPr>
      </p:pic>
      <p:pic>
        <p:nvPicPr>
          <p:cNvPr id="10" name="Picture 9">
            <a:extLst>
              <a:ext uri="{FF2B5EF4-FFF2-40B4-BE49-F238E27FC236}">
                <a16:creationId xmlns:a16="http://schemas.microsoft.com/office/drawing/2014/main" id="{55717A5B-2CD6-3947-9A41-70697A6780EE}"/>
              </a:ext>
            </a:extLst>
          </p:cNvPr>
          <p:cNvPicPr>
            <a:picLocks noChangeAspect="1"/>
          </p:cNvPicPr>
          <p:nvPr/>
        </p:nvPicPr>
        <p:blipFill>
          <a:blip r:embed="rId9"/>
          <a:stretch>
            <a:fillRect/>
          </a:stretch>
        </p:blipFill>
        <p:spPr>
          <a:xfrm>
            <a:off x="3627152" y="4733532"/>
            <a:ext cx="1889695" cy="1918197"/>
          </a:xfrm>
          <a:prstGeom prst="rect">
            <a:avLst/>
          </a:prstGeom>
        </p:spPr>
      </p:pic>
      <p:pic>
        <p:nvPicPr>
          <p:cNvPr id="2" name="Picture 1">
            <a:extLst>
              <a:ext uri="{FF2B5EF4-FFF2-40B4-BE49-F238E27FC236}">
                <a16:creationId xmlns:a16="http://schemas.microsoft.com/office/drawing/2014/main" id="{0ECAC678-8B15-0745-9FD0-46F35860C0A6}"/>
              </a:ext>
            </a:extLst>
          </p:cNvPr>
          <p:cNvPicPr>
            <a:picLocks noChangeAspect="1"/>
          </p:cNvPicPr>
          <p:nvPr/>
        </p:nvPicPr>
        <p:blipFill>
          <a:blip r:embed="rId10"/>
          <a:stretch>
            <a:fillRect/>
          </a:stretch>
        </p:blipFill>
        <p:spPr>
          <a:xfrm>
            <a:off x="6778424" y="4618052"/>
            <a:ext cx="1705177" cy="1978164"/>
          </a:xfrm>
          <a:prstGeom prst="rect">
            <a:avLst/>
          </a:prstGeom>
        </p:spPr>
      </p:pic>
    </p:spTree>
    <p:extLst>
      <p:ext uri="{BB962C8B-B14F-4D97-AF65-F5344CB8AC3E}">
        <p14:creationId xmlns:p14="http://schemas.microsoft.com/office/powerpoint/2010/main" val="233140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166578C-4316-4C10-89C0-CBAD8BCB6B7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useBgFill="1">
          <p:nvSpPr>
            <p:cNvPr id="17" name="Rectangle 16">
              <a:extLst>
                <a:ext uri="{FF2B5EF4-FFF2-40B4-BE49-F238E27FC236}">
                  <a16:creationId xmlns:a16="http://schemas.microsoft.com/office/drawing/2014/main" id="{67EAD6BE-6743-4E5D-B371-D6D422290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B5A21397-70AD-4B22-B332-41C5E2CA895B}"/>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0"/>
              <a:ext cx="12188825" cy="6856215"/>
              <a:chOff x="0" y="0"/>
              <a:chExt cx="12188825" cy="6856215"/>
            </a:xfrm>
          </p:grpSpPr>
          <p:pic>
            <p:nvPicPr>
              <p:cNvPr id="19" name="Picture 18">
                <a:extLst>
                  <a:ext uri="{FF2B5EF4-FFF2-40B4-BE49-F238E27FC236}">
                    <a16:creationId xmlns:a16="http://schemas.microsoft.com/office/drawing/2014/main" id="{576B637C-5B6A-4B3F-951A-42C0E88B5207}"/>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0" name="Rectangle 19">
                <a:extLst>
                  <a:ext uri="{FF2B5EF4-FFF2-40B4-BE49-F238E27FC236}">
                    <a16:creationId xmlns:a16="http://schemas.microsoft.com/office/drawing/2014/main" id="{BACFCE98-3E90-4230-9F34-423CD9A733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1" name="Picture 20">
                <a:extLst>
                  <a:ext uri="{FF2B5EF4-FFF2-40B4-BE49-F238E27FC236}">
                    <a16:creationId xmlns:a16="http://schemas.microsoft.com/office/drawing/2014/main" id="{9B6E6422-6AEA-47B7-9770-5516483C42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22" name="Picture 21">
                <a:extLst>
                  <a:ext uri="{FF2B5EF4-FFF2-40B4-BE49-F238E27FC236}">
                    <a16:creationId xmlns:a16="http://schemas.microsoft.com/office/drawing/2014/main" id="{7432F8A4-33D0-4CE5-ACBF-F9BDA7C0A91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grpSp>
      <p:sp>
        <p:nvSpPr>
          <p:cNvPr id="2" name="Title 1"/>
          <p:cNvSpPr>
            <a:spLocks noGrp="1"/>
          </p:cNvSpPr>
          <p:nvPr>
            <p:ph type="title"/>
          </p:nvPr>
        </p:nvSpPr>
        <p:spPr>
          <a:xfrm>
            <a:off x="4349576" y="266743"/>
            <a:ext cx="4702567" cy="1303867"/>
          </a:xfrm>
        </p:spPr>
        <p:txBody>
          <a:bodyPr>
            <a:normAutofit/>
          </a:bodyPr>
          <a:lstStyle/>
          <a:p>
            <a:r>
              <a:rPr lang="en-US" dirty="0"/>
              <a:t>Another Generation</a:t>
            </a:r>
          </a:p>
        </p:txBody>
      </p:sp>
      <p:sp>
        <p:nvSpPr>
          <p:cNvPr id="24" name="Rectangle 23">
            <a:extLst>
              <a:ext uri="{FF2B5EF4-FFF2-40B4-BE49-F238E27FC236}">
                <a16:creationId xmlns:a16="http://schemas.microsoft.com/office/drawing/2014/main" id="{BC940E9A-BC73-4828-82AC-C6F5C9784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9483" y="1092200"/>
            <a:ext cx="2294404"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F08551F-687C-F44D-8886-929A8A2167AE}"/>
              </a:ext>
            </a:extLst>
          </p:cNvPr>
          <p:cNvPicPr>
            <a:picLocks noChangeAspect="1"/>
          </p:cNvPicPr>
          <p:nvPr/>
        </p:nvPicPr>
        <p:blipFill rotWithShape="1">
          <a:blip r:embed="rId5"/>
          <a:srcRect l="23098" r="38350" b="2"/>
          <a:stretch/>
        </p:blipFill>
        <p:spPr>
          <a:xfrm>
            <a:off x="1059512" y="1410208"/>
            <a:ext cx="1825345" cy="3858780"/>
          </a:xfrm>
          <a:prstGeom prst="rect">
            <a:avLst/>
          </a:prstGeom>
        </p:spPr>
      </p:pic>
      <p:cxnSp>
        <p:nvCxnSpPr>
          <p:cNvPr id="26" name="Straight Connector 25">
            <a:extLst>
              <a:ext uri="{FF2B5EF4-FFF2-40B4-BE49-F238E27FC236}">
                <a16:creationId xmlns:a16="http://schemas.microsoft.com/office/drawing/2014/main" id="{62EBB388-E9A7-4AEA-BCD7-0922DECAF12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69881" y="2400639"/>
            <a:ext cx="4702566"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idx="1"/>
          </p:nvPr>
        </p:nvSpPr>
        <p:spPr>
          <a:xfrm>
            <a:off x="3106201" y="1330975"/>
            <a:ext cx="5693923" cy="5109970"/>
          </a:xfrm>
        </p:spPr>
        <p:txBody>
          <a:bodyPr>
            <a:normAutofit fontScale="92500"/>
          </a:bodyPr>
          <a:lstStyle/>
          <a:p>
            <a:pPr>
              <a:lnSpc>
                <a:spcPct val="90000"/>
              </a:lnSpc>
            </a:pPr>
            <a:r>
              <a:rPr lang="en-US" dirty="0">
                <a:latin typeface="Times New Roman" panose="02020603050405020304" pitchFamily="18" charset="0"/>
                <a:cs typeface="Times New Roman" panose="02020603050405020304" pitchFamily="18" charset="0"/>
              </a:rPr>
              <a:t>Only 2 out of that generation </a:t>
            </a:r>
            <a:r>
              <a:rPr lang="en-US" i="1" dirty="0">
                <a:latin typeface="Times New Roman" panose="02020603050405020304" pitchFamily="18" charset="0"/>
                <a:cs typeface="Times New Roman" panose="02020603050405020304" pitchFamily="18" charset="0"/>
              </a:rPr>
              <a:t>(Covenant of Sinai)</a:t>
            </a:r>
            <a:r>
              <a:rPr lang="en-US" dirty="0">
                <a:latin typeface="Times New Roman" panose="02020603050405020304" pitchFamily="18" charset="0"/>
                <a:cs typeface="Times New Roman" panose="02020603050405020304" pitchFamily="18" charset="0"/>
              </a:rPr>
              <a:t> were worthy to enter the promised land.</a:t>
            </a:r>
          </a:p>
          <a:p>
            <a:pPr>
              <a:lnSpc>
                <a:spcPct val="90000"/>
              </a:lnSpc>
            </a:pPr>
            <a:r>
              <a:rPr lang="en-US" b="1" dirty="0">
                <a:ln w="0"/>
                <a:solidFill>
                  <a:srgbClr val="C0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Joshua</a:t>
            </a:r>
            <a:r>
              <a:rPr lang="en-US" dirty="0">
                <a:latin typeface="Times New Roman" panose="02020603050405020304" pitchFamily="18" charset="0"/>
                <a:cs typeface="Times New Roman" panose="02020603050405020304" pitchFamily="18" charset="0"/>
              </a:rPr>
              <a:t> leads the people of Israel to the new land.</a:t>
            </a:r>
          </a:p>
          <a:p>
            <a:pPr>
              <a:lnSpc>
                <a:spcPct val="90000"/>
              </a:lnSpc>
            </a:pPr>
            <a:r>
              <a:rPr lang="en-US" dirty="0">
                <a:latin typeface="Times New Roman" panose="02020603050405020304" pitchFamily="18" charset="0"/>
                <a:cs typeface="Times New Roman" panose="02020603050405020304" pitchFamily="18" charset="0"/>
              </a:rPr>
              <a:t>The book of Joshua tells the story of how the settlement was secured but how faithfulness was broken.</a:t>
            </a:r>
          </a:p>
          <a:p>
            <a:pPr>
              <a:lnSpc>
                <a:spcPct val="90000"/>
              </a:lnSpc>
            </a:pPr>
            <a:r>
              <a:rPr lang="en-US" dirty="0">
                <a:latin typeface="Times New Roman" panose="02020603050405020304" pitchFamily="18" charset="0"/>
                <a:cs typeface="Times New Roman" panose="02020603050405020304" pitchFamily="18" charset="0"/>
              </a:rPr>
              <a:t>In the end </a:t>
            </a:r>
            <a:r>
              <a:rPr lang="en-US" b="1" dirty="0">
                <a:solidFill>
                  <a:schemeClr val="accent2">
                    <a:lumMod val="50000"/>
                  </a:schemeClr>
                </a:solidFill>
                <a:latin typeface="Times New Roman" panose="02020603050405020304" pitchFamily="18" charset="0"/>
                <a:cs typeface="Times New Roman" panose="02020603050405020304" pitchFamily="18" charset="0"/>
              </a:rPr>
              <a:t>they had to make a choice</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 whom to serve</a:t>
            </a:r>
          </a:p>
          <a:p>
            <a:pPr>
              <a:lnSpc>
                <a:spcPct val="90000"/>
              </a:lnSpc>
            </a:pPr>
            <a:r>
              <a:rPr lang="en-US" dirty="0">
                <a:latin typeface="Times New Roman" panose="02020603050405020304" pitchFamily="18" charset="0"/>
                <a:cs typeface="Times New Roman" panose="02020603050405020304" pitchFamily="18" charset="0"/>
              </a:rPr>
              <a:t>Before his death, Joshua reminds the people of God’s faithfulness since the beginning.</a:t>
            </a:r>
          </a:p>
          <a:p>
            <a:pPr>
              <a:lnSpc>
                <a:spcPct val="90000"/>
              </a:lnSpc>
            </a:pPr>
            <a:r>
              <a:rPr lang="en-US" b="1" dirty="0">
                <a:latin typeface="Times New Roman" panose="02020603050405020304" pitchFamily="18" charset="0"/>
                <a:cs typeface="Times New Roman" panose="02020603050405020304" pitchFamily="18" charset="0"/>
              </a:rPr>
              <a:t>Joshua leads the people in renewing their covenant with God before his death.											</a:t>
            </a:r>
            <a:r>
              <a:rPr lang="en-US" b="1" i="1" dirty="0">
                <a:latin typeface="Times New Roman" panose="02020603050405020304" pitchFamily="18" charset="0"/>
                <a:cs typeface="Times New Roman" panose="02020603050405020304" pitchFamily="18" charset="0"/>
              </a:rPr>
              <a:t>(Joshua 24)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Faithfulness broken again and again:  </a:t>
            </a:r>
            <a:r>
              <a:rPr lang="en-US" b="1" i="1" dirty="0"/>
              <a:t>The Judges</a:t>
            </a:r>
          </a:p>
        </p:txBody>
      </p:sp>
      <p:pic>
        <p:nvPicPr>
          <p:cNvPr id="4" name="Content Placeholder 3" descr="Judges Chart.gif"/>
          <p:cNvPicPr>
            <a:picLocks noGrp="1" noChangeAspect="1"/>
          </p:cNvPicPr>
          <p:nvPr>
            <p:ph idx="1"/>
          </p:nvPr>
        </p:nvPicPr>
        <p:blipFill rotWithShape="1">
          <a:blip r:embed="rId2"/>
          <a:srcRect l="144" t="-71" r="-138" b="-1"/>
          <a:stretch/>
        </p:blipFill>
        <p:spPr>
          <a:xfrm>
            <a:off x="1176866" y="2442575"/>
            <a:ext cx="6798733" cy="4020855"/>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Faithfulness broken again and again:  </a:t>
            </a:r>
            <a:r>
              <a:rPr lang="en-US" i="1"/>
              <a:t>The Judges</a:t>
            </a:r>
            <a:endParaRPr lang="en-US" i="1" dirty="0"/>
          </a:p>
        </p:txBody>
      </p:sp>
      <p:graphicFrame>
        <p:nvGraphicFramePr>
          <p:cNvPr id="27" name="Content Placeholder 2">
            <a:extLst>
              <a:ext uri="{FF2B5EF4-FFF2-40B4-BE49-F238E27FC236}">
                <a16:creationId xmlns:a16="http://schemas.microsoft.com/office/drawing/2014/main" id="{0BDBAD36-1552-41FC-8A34-68CD4EE4C664}"/>
              </a:ext>
            </a:extLst>
          </p:cNvPr>
          <p:cNvGraphicFramePr>
            <a:graphicFrameLocks noGrp="1"/>
          </p:cNvGraphicFramePr>
          <p:nvPr>
            <p:ph idx="1"/>
            <p:extLst>
              <p:ext uri="{D42A27DB-BD31-4B8C-83A1-F6EECF244321}">
                <p14:modId xmlns:p14="http://schemas.microsoft.com/office/powerpoint/2010/main" val="3046979542"/>
              </p:ext>
            </p:extLst>
          </p:nvPr>
        </p:nvGraphicFramePr>
        <p:xfrm>
          <a:off x="658813" y="2057400"/>
          <a:ext cx="7824787" cy="44468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44B17FE-2E14-47B6-B5A8-4363DE7695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E53280-E6EB-47D2-B0BB-78B772DC4B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997" y="469900"/>
            <a:ext cx="2771251" cy="5918200"/>
          </a:xfrm>
          <a:prstGeom prst="rect">
            <a:avLst/>
          </a:prstGeom>
          <a:solidFill>
            <a:srgbClr val="373737"/>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4C4738-31FA-4AA4-9D3A-9B0F0B1F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751" y="635508"/>
            <a:ext cx="2523744"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14081" y="954756"/>
            <a:ext cx="2047810" cy="4946003"/>
          </a:xfrm>
        </p:spPr>
        <p:txBody>
          <a:bodyPr>
            <a:normAutofit/>
          </a:bodyPr>
          <a:lstStyle/>
          <a:p>
            <a:r>
              <a:rPr lang="en-US" sz="3100">
                <a:solidFill>
                  <a:srgbClr val="FFFFFF"/>
                </a:solidFill>
              </a:rPr>
              <a:t>Faithfulness broken again and again:  </a:t>
            </a:r>
            <a:r>
              <a:rPr lang="en-US" sz="3100" i="1">
                <a:solidFill>
                  <a:srgbClr val="FFFFFF"/>
                </a:solidFill>
              </a:rPr>
              <a:t>The Judges</a:t>
            </a:r>
          </a:p>
        </p:txBody>
      </p:sp>
      <p:sp>
        <p:nvSpPr>
          <p:cNvPr id="14" name="Rectangle 13">
            <a:extLst>
              <a:ext uri="{FF2B5EF4-FFF2-40B4-BE49-F238E27FC236}">
                <a16:creationId xmlns:a16="http://schemas.microsoft.com/office/drawing/2014/main" id="{809F3F69-CB9E-4C14-8F9B-7565980C87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722" y="0"/>
            <a:ext cx="5653278" cy="6858000"/>
          </a:xfrm>
          <a:prstGeom prst="rect">
            <a:avLst/>
          </a:prstGeom>
          <a:gradFill>
            <a:gsLst>
              <a:gs pos="0">
                <a:srgbClr val="FFFFFF"/>
              </a:gs>
              <a:gs pos="30000">
                <a:srgbClr val="FFFFFF"/>
              </a:gs>
              <a:gs pos="61000">
                <a:srgbClr val="F8F8F8"/>
              </a:gs>
              <a:gs pos="97000">
                <a:srgbClr val="E5E5E5"/>
              </a:gs>
            </a:gsLst>
            <a:path path="circle">
              <a:fillToRect l="50000" t="50000" r="50000" b="50000"/>
            </a:path>
          </a:gradFill>
          <a:ln>
            <a:noFill/>
          </a:ln>
          <a:effectLst>
            <a:innerShdw blurRad="63500" dist="127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55700" y="469899"/>
            <a:ext cx="5125462" cy="6519623"/>
          </a:xfrm>
        </p:spPr>
        <p:txBody>
          <a:bodyPr anchor="ctr">
            <a:normAutofit/>
          </a:bodyPr>
          <a:lstStyle/>
          <a:p>
            <a:pPr>
              <a:lnSpc>
                <a:spcPct val="90000"/>
              </a:lnSpc>
            </a:pPr>
            <a:r>
              <a:rPr lang="en-US" dirty="0">
                <a:solidFill>
                  <a:srgbClr val="212121"/>
                </a:solidFill>
                <a:latin typeface="Arial"/>
                <a:cs typeface="Arial"/>
              </a:rPr>
              <a:t>As each generation unfolded idolatry would prevail, a foreign invasion would take place and oppress the people of Israel in that local area, they would cry out to God for help</a:t>
            </a:r>
          </a:p>
          <a:p>
            <a:pPr>
              <a:lnSpc>
                <a:spcPct val="90000"/>
              </a:lnSpc>
            </a:pPr>
            <a:r>
              <a:rPr lang="en-US" dirty="0">
                <a:solidFill>
                  <a:srgbClr val="212121"/>
                </a:solidFill>
                <a:latin typeface="Arial"/>
                <a:cs typeface="Arial"/>
              </a:rPr>
              <a:t>God would send a deliverer and another judge is appointed, renews the covenant, and the whole process repeats again. </a:t>
            </a:r>
          </a:p>
          <a:p>
            <a:pPr>
              <a:lnSpc>
                <a:spcPct val="90000"/>
              </a:lnSpc>
            </a:pPr>
            <a:r>
              <a:rPr lang="en-US" b="1" dirty="0">
                <a:solidFill>
                  <a:srgbClr val="212121"/>
                </a:solidFill>
                <a:latin typeface="Arial"/>
                <a:cs typeface="Arial"/>
              </a:rPr>
              <a:t>This cycle repeated several times over a span of 350 years </a:t>
            </a:r>
          </a:p>
          <a:p>
            <a:pPr>
              <a:lnSpc>
                <a:spcPct val="90000"/>
              </a:lnSpc>
            </a:pPr>
            <a:r>
              <a:rPr lang="en-US" dirty="0">
                <a:solidFill>
                  <a:srgbClr val="212121"/>
                </a:solidFill>
                <a:latin typeface="Arial"/>
                <a:cs typeface="Arial"/>
              </a:rPr>
              <a:t>It speaks clearly of the cycle of sin and its consequences, as well as God's love and willingness to send help when His people cry out to Him.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Faithfulness broken again and again:  </a:t>
            </a:r>
            <a:r>
              <a:rPr lang="en-US" i="1" dirty="0"/>
              <a:t>The Judges</a:t>
            </a:r>
          </a:p>
        </p:txBody>
      </p:sp>
      <p:pic>
        <p:nvPicPr>
          <p:cNvPr id="4" name="Content Placeholder 3" descr="Judges Chart.gif"/>
          <p:cNvPicPr>
            <a:picLocks noGrp="1" noChangeAspect="1"/>
          </p:cNvPicPr>
          <p:nvPr>
            <p:ph idx="1"/>
          </p:nvPr>
        </p:nvPicPr>
        <p:blipFill>
          <a:blip r:embed="rId2"/>
          <a:srcRect l="-27885" r="-27885"/>
          <a:stretch>
            <a:fillRect/>
          </a:stretch>
        </p:blipFill>
        <p:spPr>
          <a:xfrm>
            <a:off x="4155335" y="2671524"/>
            <a:ext cx="5575301" cy="3158093"/>
          </a:xfrm>
        </p:spPr>
      </p:pic>
      <p:sp>
        <p:nvSpPr>
          <p:cNvPr id="5" name="TextBox 4"/>
          <p:cNvSpPr txBox="1"/>
          <p:nvPr/>
        </p:nvSpPr>
        <p:spPr>
          <a:xfrm>
            <a:off x="349255" y="2260600"/>
            <a:ext cx="5213345" cy="4216539"/>
          </a:xfrm>
          <a:prstGeom prst="rect">
            <a:avLst/>
          </a:prstGeom>
          <a:noFill/>
        </p:spPr>
        <p:txBody>
          <a:bodyPr wrap="square" rtlCol="0">
            <a:spAutoFit/>
          </a:bodyPr>
          <a:lstStyle/>
          <a:p>
            <a:pPr>
              <a:buFont typeface="Arial"/>
              <a:buChar char="•"/>
            </a:pPr>
            <a:r>
              <a:rPr lang="en-US" sz="2800" u="sng" dirty="0">
                <a:latin typeface="Arial"/>
              </a:rPr>
              <a:t>Twelve judges: </a:t>
            </a:r>
          </a:p>
          <a:p>
            <a:pPr lvl="1"/>
            <a:r>
              <a:rPr lang="en-US" sz="2400" b="1" dirty="0">
                <a:latin typeface="Arial"/>
              </a:rPr>
              <a:t>Othniel</a:t>
            </a:r>
            <a:r>
              <a:rPr lang="en-US" sz="2400" dirty="0">
                <a:latin typeface="Arial"/>
              </a:rPr>
              <a:t>, </a:t>
            </a:r>
            <a:r>
              <a:rPr lang="en-US" sz="2400" b="1" dirty="0">
                <a:latin typeface="Arial"/>
              </a:rPr>
              <a:t>Ehud</a:t>
            </a:r>
            <a:r>
              <a:rPr lang="en-US" sz="2400" dirty="0">
                <a:latin typeface="Arial"/>
              </a:rPr>
              <a:t>, </a:t>
            </a:r>
            <a:r>
              <a:rPr lang="en-US" sz="2400" dirty="0" err="1">
                <a:latin typeface="Arial"/>
              </a:rPr>
              <a:t>Shamgar</a:t>
            </a:r>
            <a:r>
              <a:rPr lang="en-US" sz="2400" b="1" dirty="0">
                <a:latin typeface="Arial"/>
              </a:rPr>
              <a:t>, Deborah, Gideon, </a:t>
            </a:r>
            <a:r>
              <a:rPr lang="en-US" sz="2400" dirty="0" err="1">
                <a:latin typeface="Arial"/>
              </a:rPr>
              <a:t>Tola</a:t>
            </a:r>
            <a:r>
              <a:rPr lang="en-US" sz="2400" dirty="0">
                <a:latin typeface="Arial"/>
              </a:rPr>
              <a:t>, </a:t>
            </a:r>
            <a:r>
              <a:rPr lang="en-US" sz="2400" dirty="0" err="1">
                <a:latin typeface="Arial"/>
              </a:rPr>
              <a:t>Jair</a:t>
            </a:r>
            <a:r>
              <a:rPr lang="en-US" sz="2400" dirty="0">
                <a:latin typeface="Arial"/>
              </a:rPr>
              <a:t>, </a:t>
            </a:r>
            <a:r>
              <a:rPr lang="en-US" sz="2400" b="1" dirty="0">
                <a:latin typeface="Arial"/>
              </a:rPr>
              <a:t>Jephthah, </a:t>
            </a:r>
            <a:r>
              <a:rPr lang="en-US" sz="2400" dirty="0" err="1">
                <a:latin typeface="Arial"/>
              </a:rPr>
              <a:t>Ibzan</a:t>
            </a:r>
            <a:r>
              <a:rPr lang="en-US" sz="2400" dirty="0">
                <a:latin typeface="Arial"/>
              </a:rPr>
              <a:t>, </a:t>
            </a:r>
            <a:r>
              <a:rPr lang="en-US" sz="2400" dirty="0" err="1">
                <a:latin typeface="Arial"/>
              </a:rPr>
              <a:t>Elon</a:t>
            </a:r>
            <a:r>
              <a:rPr lang="en-US" sz="2400" dirty="0">
                <a:latin typeface="Arial"/>
              </a:rPr>
              <a:t>, </a:t>
            </a:r>
            <a:r>
              <a:rPr lang="en-US" sz="2400" dirty="0" err="1">
                <a:latin typeface="Arial"/>
              </a:rPr>
              <a:t>Abdon</a:t>
            </a:r>
            <a:r>
              <a:rPr lang="en-US" sz="2400" dirty="0">
                <a:latin typeface="Arial"/>
              </a:rPr>
              <a:t>, and </a:t>
            </a:r>
            <a:r>
              <a:rPr lang="en-US" sz="2800" b="1" dirty="0">
                <a:latin typeface="Arial"/>
              </a:rPr>
              <a:t>Samson</a:t>
            </a:r>
          </a:p>
          <a:p>
            <a:pPr lvl="1"/>
            <a:endParaRPr lang="en-US" sz="2800" b="1" dirty="0">
              <a:latin typeface="Arial"/>
            </a:endParaRPr>
          </a:p>
          <a:p>
            <a:pPr>
              <a:buFont typeface="Arial"/>
              <a:buChar char="•"/>
            </a:pPr>
            <a:r>
              <a:rPr lang="en-US" sz="2800" u="sng" dirty="0">
                <a:latin typeface="Arial"/>
              </a:rPr>
              <a:t>The First Book of Samuel </a:t>
            </a:r>
          </a:p>
          <a:p>
            <a:pPr lvl="1"/>
            <a:r>
              <a:rPr lang="en-US" sz="2800" dirty="0">
                <a:latin typeface="Arial"/>
              </a:rPr>
              <a:t> </a:t>
            </a:r>
            <a:r>
              <a:rPr lang="en-US" sz="2400" b="1" dirty="0">
                <a:latin typeface="Arial"/>
              </a:rPr>
              <a:t>Eli</a:t>
            </a:r>
            <a:r>
              <a:rPr lang="en-US" sz="2400" dirty="0">
                <a:latin typeface="Arial"/>
              </a:rPr>
              <a:t> and </a:t>
            </a:r>
            <a:r>
              <a:rPr lang="en-US" sz="2400" b="1" dirty="0">
                <a:latin typeface="Arial"/>
              </a:rPr>
              <a:t>Samuel</a:t>
            </a:r>
            <a:r>
              <a:rPr lang="en-US" sz="2400" dirty="0">
                <a:latin typeface="Arial"/>
              </a:rPr>
              <a:t> </a:t>
            </a:r>
            <a:endParaRPr lang="en-US" sz="2800" dirty="0">
              <a:latin typeface="Arial"/>
            </a:endParaRPr>
          </a:p>
          <a:p>
            <a:pPr lvl="1">
              <a:buFont typeface="Arial"/>
              <a:buChar char="•"/>
            </a:pPr>
            <a:endParaRPr lang="en-US" sz="2800" dirty="0">
              <a:latin typeface="Arial"/>
            </a:endParaRPr>
          </a:p>
          <a:p>
            <a:pPr lvl="1">
              <a:buFont typeface="Arial"/>
              <a:buChar char="•"/>
            </a:pPr>
            <a:endParaRPr lang="en-US" sz="2800" dirty="0">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ADE958-F3B6-334D-ADE7-D0DA02FF0C5C}"/>
              </a:ext>
            </a:extLst>
          </p:cNvPr>
          <p:cNvPicPr>
            <a:picLocks noChangeAspect="1"/>
          </p:cNvPicPr>
          <p:nvPr/>
        </p:nvPicPr>
        <p:blipFill rotWithShape="1">
          <a:blip r:embed="rId3">
            <a:alphaModFix amt="20000"/>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9158" t="18403" r="8907" b="16388"/>
          <a:stretch/>
        </p:blipFill>
        <p:spPr>
          <a:xfrm>
            <a:off x="-38099" y="1779293"/>
            <a:ext cx="9245600" cy="5286870"/>
          </a:xfrm>
          <a:prstGeom prst="rect">
            <a:avLst/>
          </a:prstGeom>
        </p:spPr>
      </p:pic>
      <p:sp>
        <p:nvSpPr>
          <p:cNvPr id="2" name="Title 1"/>
          <p:cNvSpPr>
            <a:spLocks noGrp="1"/>
          </p:cNvSpPr>
          <p:nvPr>
            <p:ph type="title"/>
          </p:nvPr>
        </p:nvSpPr>
        <p:spPr>
          <a:xfrm>
            <a:off x="1243127" y="879310"/>
            <a:ext cx="3646925" cy="89998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chor="ctr">
            <a:normAutofit/>
          </a:bodyPr>
          <a:lstStyle/>
          <a:p>
            <a:pPr algn="l"/>
            <a:r>
              <a:rPr lang="en-US" sz="4800" b="1" dirty="0"/>
              <a:t>Introduction</a:t>
            </a:r>
          </a:p>
        </p:txBody>
      </p:sp>
      <p:sp>
        <p:nvSpPr>
          <p:cNvPr id="3" name="Content Placeholder 2"/>
          <p:cNvSpPr>
            <a:spLocks noGrp="1"/>
          </p:cNvSpPr>
          <p:nvPr>
            <p:ph idx="1"/>
          </p:nvPr>
        </p:nvSpPr>
        <p:spPr>
          <a:xfrm>
            <a:off x="633527" y="2343622"/>
            <a:ext cx="6197600" cy="3840163"/>
          </a:xfrm>
        </p:spPr>
        <p:txBody>
          <a:bodyPr>
            <a:normAutofit fontScale="92500" lnSpcReduction="10000"/>
          </a:bodyPr>
          <a:lstStyle/>
          <a:p>
            <a:r>
              <a:rPr lang="en-US" sz="3200" dirty="0"/>
              <a:t>Our Holy Bible - Can we divide it into two main parts?</a:t>
            </a:r>
          </a:p>
          <a:p>
            <a:r>
              <a:rPr lang="en-US" sz="3200" dirty="0"/>
              <a:t>What does the word </a:t>
            </a:r>
            <a:r>
              <a:rPr lang="en-US" sz="3200" b="1" i="1" dirty="0">
                <a:solidFill>
                  <a:srgbClr val="000090"/>
                </a:solidFill>
              </a:rPr>
              <a:t>Testament </a:t>
            </a:r>
            <a:r>
              <a:rPr lang="en-US" sz="3200" dirty="0"/>
              <a:t>mean? </a:t>
            </a:r>
          </a:p>
          <a:p>
            <a:pPr marL="0" indent="0">
              <a:buNone/>
            </a:pPr>
            <a:r>
              <a:rPr lang="en-CA" sz="3200" i="1" dirty="0">
                <a:solidFill>
                  <a:schemeClr val="tx1"/>
                </a:solidFill>
              </a:rPr>
              <a:t>	Latin word means covenant</a:t>
            </a:r>
            <a:endParaRPr lang="en-US" sz="3200" i="1" dirty="0"/>
          </a:p>
          <a:p>
            <a:r>
              <a:rPr lang="en-US" sz="3200" dirty="0"/>
              <a:t>The Bible tells the story of a </a:t>
            </a:r>
            <a:r>
              <a:rPr lang="en-US" sz="3200" b="1" i="1" dirty="0">
                <a:solidFill>
                  <a:srgbClr val="000090"/>
                </a:solidFill>
              </a:rPr>
              <a:t>covenant. </a:t>
            </a:r>
            <a:r>
              <a:rPr lang="en-US" sz="3200" dirty="0"/>
              <a:t>What </a:t>
            </a:r>
            <a:r>
              <a:rPr lang="en-US" sz="3200" b="1" i="1" dirty="0">
                <a:solidFill>
                  <a:srgbClr val="000090"/>
                </a:solidFill>
              </a:rPr>
              <a:t>covenant</a:t>
            </a:r>
            <a:r>
              <a:rPr lang="en-US" sz="3200" dirty="0"/>
              <a:t>?</a:t>
            </a:r>
          </a:p>
          <a:p>
            <a:pPr marL="0" indent="0" algn="ctr">
              <a:buNone/>
            </a:pPr>
            <a:r>
              <a:rPr lang="en-US" sz="3200" b="1" dirty="0">
                <a:solidFill>
                  <a:srgbClr val="000090"/>
                </a:solidFill>
              </a:rPr>
              <a:t>Our Covenant with God</a:t>
            </a:r>
          </a:p>
        </p:txBody>
      </p:sp>
      <p:pic>
        <p:nvPicPr>
          <p:cNvPr id="7" name="Picture 6">
            <a:extLst>
              <a:ext uri="{FF2B5EF4-FFF2-40B4-BE49-F238E27FC236}">
                <a16:creationId xmlns:a16="http://schemas.microsoft.com/office/drawing/2014/main" id="{0508AD0F-88C7-914E-B5EF-30D4A56ED4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4532" y="692422"/>
            <a:ext cx="1965779" cy="1475925"/>
          </a:xfrm>
          <a:prstGeom prst="rect">
            <a:avLst/>
          </a:prstGeom>
        </p:spPr>
      </p:pic>
      <p:pic>
        <p:nvPicPr>
          <p:cNvPr id="8" name="Picture 2" descr="4 reasons to use a leader covenant | Ken Braddy">
            <a:extLst>
              <a:ext uri="{FF2B5EF4-FFF2-40B4-BE49-F238E27FC236}">
                <a16:creationId xmlns:a16="http://schemas.microsoft.com/office/drawing/2014/main" id="{C1C6043C-7705-2243-A789-4D7765EE919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311572">
            <a:off x="6185287" y="4401367"/>
            <a:ext cx="2204269" cy="16002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57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Faithfulness broken again and again:  </a:t>
            </a:r>
            <a:r>
              <a:rPr lang="en-US" i="1" dirty="0"/>
              <a:t>The Judges</a:t>
            </a:r>
          </a:p>
        </p:txBody>
      </p:sp>
      <p:graphicFrame>
        <p:nvGraphicFramePr>
          <p:cNvPr id="7" name="Content Placeholder 6"/>
          <p:cNvGraphicFramePr>
            <a:graphicFrameLocks noGrp="1"/>
          </p:cNvGraphicFramePr>
          <p:nvPr>
            <p:ph idx="1"/>
          </p:nvPr>
        </p:nvGraphicFramePr>
        <p:xfrm>
          <a:off x="658813" y="2285999"/>
          <a:ext cx="8036455" cy="3864280"/>
        </p:xfrm>
        <a:graphic>
          <a:graphicData uri="http://schemas.openxmlformats.org/drawingml/2006/table">
            <a:tbl>
              <a:tblPr firstRow="1" bandRow="1">
                <a:tableStyleId>{5C22544A-7EE6-4342-B048-85BDC9FD1C3A}</a:tableStyleId>
              </a:tblPr>
              <a:tblGrid>
                <a:gridCol w="1607291">
                  <a:extLst>
                    <a:ext uri="{9D8B030D-6E8A-4147-A177-3AD203B41FA5}">
                      <a16:colId xmlns:a16="http://schemas.microsoft.com/office/drawing/2014/main" val="20000"/>
                    </a:ext>
                  </a:extLst>
                </a:gridCol>
                <a:gridCol w="1607291">
                  <a:extLst>
                    <a:ext uri="{9D8B030D-6E8A-4147-A177-3AD203B41FA5}">
                      <a16:colId xmlns:a16="http://schemas.microsoft.com/office/drawing/2014/main" val="20001"/>
                    </a:ext>
                  </a:extLst>
                </a:gridCol>
                <a:gridCol w="1607291">
                  <a:extLst>
                    <a:ext uri="{9D8B030D-6E8A-4147-A177-3AD203B41FA5}">
                      <a16:colId xmlns:a16="http://schemas.microsoft.com/office/drawing/2014/main" val="20002"/>
                    </a:ext>
                  </a:extLst>
                </a:gridCol>
                <a:gridCol w="1607291">
                  <a:extLst>
                    <a:ext uri="{9D8B030D-6E8A-4147-A177-3AD203B41FA5}">
                      <a16:colId xmlns:a16="http://schemas.microsoft.com/office/drawing/2014/main" val="20003"/>
                    </a:ext>
                  </a:extLst>
                </a:gridCol>
                <a:gridCol w="1607291">
                  <a:extLst>
                    <a:ext uri="{9D8B030D-6E8A-4147-A177-3AD203B41FA5}">
                      <a16:colId xmlns:a16="http://schemas.microsoft.com/office/drawing/2014/main" val="20004"/>
                    </a:ext>
                  </a:extLst>
                </a:gridCol>
              </a:tblGrid>
              <a:tr h="71067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lt1"/>
                          </a:solidFill>
                          <a:latin typeface="+mn-lt"/>
                          <a:ea typeface="+mn-ea"/>
                          <a:cs typeface="+mn-cs"/>
                        </a:rPr>
                        <a:t>Enemy</a:t>
                      </a:r>
                      <a:endParaRPr lang="en-US" dirty="0"/>
                    </a:p>
                  </a:txBody>
                  <a:tcPr/>
                </a:tc>
                <a:tc>
                  <a:txBody>
                    <a:bodyPr/>
                    <a:lstStyle/>
                    <a:p>
                      <a:pPr algn="ctr"/>
                      <a:r>
                        <a:rPr lang="en-US" sz="1800" b="1" kern="1200" dirty="0">
                          <a:solidFill>
                            <a:schemeClr val="lt1"/>
                          </a:solidFill>
                          <a:latin typeface="+mn-lt"/>
                          <a:ea typeface="+mn-ea"/>
                          <a:cs typeface="+mn-cs"/>
                        </a:rPr>
                        <a:t>Years of Bondage	</a:t>
                      </a:r>
                      <a:endParaRPr lang="en-US" dirty="0"/>
                    </a:p>
                  </a:txBody>
                  <a:tcPr/>
                </a:tc>
                <a:tc>
                  <a:txBody>
                    <a:bodyPr/>
                    <a:lstStyle/>
                    <a:p>
                      <a:pPr algn="ctr"/>
                      <a:r>
                        <a:rPr lang="en-US" sz="1800" b="1" kern="1200" dirty="0">
                          <a:solidFill>
                            <a:schemeClr val="lt1"/>
                          </a:solidFill>
                          <a:latin typeface="+mn-lt"/>
                          <a:ea typeface="+mn-ea"/>
                          <a:cs typeface="+mn-cs"/>
                        </a:rPr>
                        <a:t>Judge</a:t>
                      </a:r>
                      <a:endParaRPr lang="en-US" dirty="0"/>
                    </a:p>
                  </a:txBody>
                  <a:tcPr/>
                </a:tc>
                <a:tc>
                  <a:txBody>
                    <a:bodyPr/>
                    <a:lstStyle/>
                    <a:p>
                      <a:pPr algn="ctr"/>
                      <a:r>
                        <a:rPr lang="en-US" sz="1800" b="1" kern="1200" dirty="0">
                          <a:solidFill>
                            <a:schemeClr val="lt1"/>
                          </a:solidFill>
                          <a:latin typeface="+mn-lt"/>
                          <a:ea typeface="+mn-ea"/>
                          <a:cs typeface="+mn-cs"/>
                        </a:rPr>
                        <a:t>Deliverance and Rest</a:t>
                      </a:r>
                      <a:endParaRPr lang="en-US" dirty="0"/>
                    </a:p>
                  </a:txBody>
                  <a:tcPr/>
                </a:tc>
                <a:tc>
                  <a:txBody>
                    <a:bodyPr/>
                    <a:lstStyle/>
                    <a:p>
                      <a:pPr algn="ctr"/>
                      <a:r>
                        <a:rPr lang="en-US" sz="1800" b="1" kern="1200" dirty="0">
                          <a:solidFill>
                            <a:schemeClr val="lt1"/>
                          </a:solidFill>
                          <a:latin typeface="+mn-lt"/>
                          <a:ea typeface="+mn-ea"/>
                          <a:cs typeface="+mn-cs"/>
                        </a:rPr>
                        <a:t>Scripture</a:t>
                      </a:r>
                      <a:endParaRPr lang="en-US" dirty="0"/>
                    </a:p>
                  </a:txBody>
                  <a:tcPr/>
                </a:tc>
                <a:extLst>
                  <a:ext uri="{0D108BD9-81ED-4DB2-BD59-A6C34878D82A}">
                    <a16:rowId xmlns:a16="http://schemas.microsoft.com/office/drawing/2014/main" val="10000"/>
                  </a:ext>
                </a:extLst>
              </a:tr>
              <a:tr h="446315">
                <a:tc>
                  <a:txBody>
                    <a:bodyPr/>
                    <a:lstStyle/>
                    <a:p>
                      <a:pPr algn="ctr"/>
                      <a:r>
                        <a:rPr lang="en-US" sz="1800" dirty="0">
                          <a:latin typeface="Arial"/>
                          <a:cs typeface="Arial"/>
                        </a:rPr>
                        <a:t>Mesopotamia		</a:t>
                      </a:r>
                    </a:p>
                  </a:txBody>
                  <a:tcPr/>
                </a:tc>
                <a:tc>
                  <a:txBody>
                    <a:bodyPr/>
                    <a:lstStyle/>
                    <a:p>
                      <a:pPr algn="ctr"/>
                      <a:r>
                        <a:rPr lang="en-US" sz="1800" dirty="0">
                          <a:latin typeface="Arial"/>
                          <a:cs typeface="Arial"/>
                        </a:rPr>
                        <a:t>8</a:t>
                      </a:r>
                    </a:p>
                  </a:txBody>
                  <a:tcPr/>
                </a:tc>
                <a:tc>
                  <a:txBody>
                    <a:bodyPr/>
                    <a:lstStyle/>
                    <a:p>
                      <a:pPr algn="ctr"/>
                      <a:r>
                        <a:rPr lang="en-US" dirty="0">
                          <a:latin typeface="Arial"/>
                          <a:cs typeface="Arial"/>
                        </a:rPr>
                        <a:t>Othniel</a:t>
                      </a:r>
                    </a:p>
                  </a:txBody>
                  <a:tcPr/>
                </a:tc>
                <a:tc>
                  <a:txBody>
                    <a:bodyPr/>
                    <a:lstStyle/>
                    <a:p>
                      <a:pPr algn="ctr"/>
                      <a:r>
                        <a:rPr lang="en-US" dirty="0">
                          <a:latin typeface="Arial"/>
                          <a:cs typeface="Arial"/>
                        </a:rPr>
                        <a:t>40</a:t>
                      </a:r>
                    </a:p>
                  </a:txBody>
                  <a:tcPr/>
                </a:tc>
                <a:tc>
                  <a:txBody>
                    <a:bodyPr/>
                    <a:lstStyle/>
                    <a:p>
                      <a:pPr algn="ctr"/>
                      <a:r>
                        <a:rPr lang="en-US" dirty="0">
                          <a:latin typeface="Arial"/>
                          <a:cs typeface="Arial"/>
                        </a:rPr>
                        <a:t>3:3-11</a:t>
                      </a:r>
                    </a:p>
                  </a:txBody>
                  <a:tcPr/>
                </a:tc>
                <a:extLst>
                  <a:ext uri="{0D108BD9-81ED-4DB2-BD59-A6C34878D82A}">
                    <a16:rowId xmlns:a16="http://schemas.microsoft.com/office/drawing/2014/main" val="10001"/>
                  </a:ext>
                </a:extLst>
              </a:tr>
              <a:tr h="418921">
                <a:tc>
                  <a:txBody>
                    <a:bodyPr/>
                    <a:lstStyle/>
                    <a:p>
                      <a:pPr algn="ctr"/>
                      <a:r>
                        <a:rPr lang="en-US" dirty="0">
                          <a:latin typeface="Arial"/>
                          <a:cs typeface="Arial"/>
                        </a:rPr>
                        <a:t>Moab </a:t>
                      </a:r>
                    </a:p>
                  </a:txBody>
                  <a:tcPr/>
                </a:tc>
                <a:tc>
                  <a:txBody>
                    <a:bodyPr/>
                    <a:lstStyle/>
                    <a:p>
                      <a:pPr algn="ctr"/>
                      <a:r>
                        <a:rPr lang="en-US" dirty="0">
                          <a:latin typeface="Arial"/>
                          <a:cs typeface="Arial"/>
                        </a:rPr>
                        <a:t>18</a:t>
                      </a:r>
                    </a:p>
                  </a:txBody>
                  <a:tcPr/>
                </a:tc>
                <a:tc>
                  <a:txBody>
                    <a:bodyPr/>
                    <a:lstStyle/>
                    <a:p>
                      <a:pPr algn="ctr"/>
                      <a:r>
                        <a:rPr lang="en-US" dirty="0">
                          <a:latin typeface="Arial"/>
                          <a:cs typeface="Arial"/>
                        </a:rPr>
                        <a:t>Ehud</a:t>
                      </a:r>
                    </a:p>
                  </a:txBody>
                  <a:tcPr/>
                </a:tc>
                <a:tc>
                  <a:txBody>
                    <a:bodyPr/>
                    <a:lstStyle/>
                    <a:p>
                      <a:pPr algn="ctr"/>
                      <a:r>
                        <a:rPr lang="en-US" dirty="0">
                          <a:latin typeface="Arial"/>
                          <a:cs typeface="Arial"/>
                        </a:rPr>
                        <a:t>80</a:t>
                      </a:r>
                    </a:p>
                  </a:txBody>
                  <a:tcPr/>
                </a:tc>
                <a:tc>
                  <a:txBody>
                    <a:bodyPr/>
                    <a:lstStyle/>
                    <a:p>
                      <a:pPr algn="ctr"/>
                      <a:r>
                        <a:rPr lang="en-US" dirty="0">
                          <a:latin typeface="Arial"/>
                          <a:cs typeface="Arial"/>
                        </a:rPr>
                        <a:t>3:12-21</a:t>
                      </a:r>
                    </a:p>
                  </a:txBody>
                  <a:tcPr/>
                </a:tc>
                <a:extLst>
                  <a:ext uri="{0D108BD9-81ED-4DB2-BD59-A6C34878D82A}">
                    <a16:rowId xmlns:a16="http://schemas.microsoft.com/office/drawing/2014/main" val="10002"/>
                  </a:ext>
                </a:extLst>
              </a:tr>
              <a:tr h="418921">
                <a:tc>
                  <a:txBody>
                    <a:bodyPr/>
                    <a:lstStyle/>
                    <a:p>
                      <a:pPr algn="ctr"/>
                      <a:r>
                        <a:rPr lang="en-US" dirty="0">
                          <a:latin typeface="Arial"/>
                          <a:cs typeface="Arial"/>
                        </a:rPr>
                        <a:t>Canaan</a:t>
                      </a:r>
                    </a:p>
                  </a:txBody>
                  <a:tcPr/>
                </a:tc>
                <a:tc>
                  <a:txBody>
                    <a:bodyPr/>
                    <a:lstStyle/>
                    <a:p>
                      <a:pPr algn="ctr"/>
                      <a:r>
                        <a:rPr lang="en-US" dirty="0">
                          <a:latin typeface="Arial"/>
                          <a:cs typeface="Arial"/>
                        </a:rPr>
                        <a:t>20</a:t>
                      </a:r>
                    </a:p>
                  </a:txBody>
                  <a:tcPr/>
                </a:tc>
                <a:tc>
                  <a:txBody>
                    <a:bodyPr/>
                    <a:lstStyle/>
                    <a:p>
                      <a:pPr algn="ctr"/>
                      <a:r>
                        <a:rPr lang="en-US" dirty="0">
                          <a:latin typeface="Arial"/>
                          <a:cs typeface="Arial"/>
                        </a:rPr>
                        <a:t>Deborah</a:t>
                      </a:r>
                    </a:p>
                  </a:txBody>
                  <a:tcPr/>
                </a:tc>
                <a:tc>
                  <a:txBody>
                    <a:bodyPr/>
                    <a:lstStyle/>
                    <a:p>
                      <a:pPr algn="ctr"/>
                      <a:r>
                        <a:rPr lang="en-US" dirty="0">
                          <a:latin typeface="Arial"/>
                          <a:cs typeface="Arial"/>
                        </a:rPr>
                        <a:t>40</a:t>
                      </a:r>
                    </a:p>
                  </a:txBody>
                  <a:tcPr/>
                </a:tc>
                <a:tc>
                  <a:txBody>
                    <a:bodyPr/>
                    <a:lstStyle/>
                    <a:p>
                      <a:pPr algn="ctr"/>
                      <a:r>
                        <a:rPr lang="en-US" sz="1800" kern="1200" dirty="0">
                          <a:solidFill>
                            <a:schemeClr val="dk1"/>
                          </a:solidFill>
                          <a:latin typeface="Arial"/>
                          <a:ea typeface="+mn-ea"/>
                          <a:cs typeface="Arial"/>
                        </a:rPr>
                        <a:t>4:1-5:31</a:t>
                      </a:r>
                      <a:endParaRPr lang="en-US" dirty="0">
                        <a:latin typeface="Arial"/>
                        <a:cs typeface="Arial"/>
                      </a:endParaRPr>
                    </a:p>
                  </a:txBody>
                  <a:tcPr/>
                </a:tc>
                <a:extLst>
                  <a:ext uri="{0D108BD9-81ED-4DB2-BD59-A6C34878D82A}">
                    <a16:rowId xmlns:a16="http://schemas.microsoft.com/office/drawing/2014/main" val="10003"/>
                  </a:ext>
                </a:extLst>
              </a:tr>
              <a:tr h="418921">
                <a:tc>
                  <a:txBody>
                    <a:bodyPr/>
                    <a:lstStyle/>
                    <a:p>
                      <a:pPr algn="ctr"/>
                      <a:r>
                        <a:rPr lang="en-US" dirty="0" err="1">
                          <a:latin typeface="Arial"/>
                          <a:cs typeface="Arial"/>
                        </a:rPr>
                        <a:t>Midian</a:t>
                      </a:r>
                      <a:r>
                        <a:rPr lang="en-US" dirty="0">
                          <a:latin typeface="Arial"/>
                          <a:cs typeface="Arial"/>
                        </a:rPr>
                        <a:t> </a:t>
                      </a:r>
                    </a:p>
                  </a:txBody>
                  <a:tcPr/>
                </a:tc>
                <a:tc>
                  <a:txBody>
                    <a:bodyPr/>
                    <a:lstStyle/>
                    <a:p>
                      <a:pPr algn="ctr"/>
                      <a:r>
                        <a:rPr lang="en-US" dirty="0">
                          <a:latin typeface="Arial"/>
                          <a:cs typeface="Arial"/>
                        </a:rPr>
                        <a:t>7</a:t>
                      </a:r>
                    </a:p>
                  </a:txBody>
                  <a:tcPr/>
                </a:tc>
                <a:tc>
                  <a:txBody>
                    <a:bodyPr/>
                    <a:lstStyle/>
                    <a:p>
                      <a:pPr algn="ctr"/>
                      <a:r>
                        <a:rPr lang="en-US" dirty="0">
                          <a:latin typeface="Arial"/>
                          <a:cs typeface="Arial"/>
                        </a:rPr>
                        <a:t>Gideon</a:t>
                      </a:r>
                    </a:p>
                  </a:txBody>
                  <a:tcPr/>
                </a:tc>
                <a:tc>
                  <a:txBody>
                    <a:bodyPr/>
                    <a:lstStyle/>
                    <a:p>
                      <a:pPr algn="ctr"/>
                      <a:r>
                        <a:rPr lang="en-US" dirty="0">
                          <a:latin typeface="Arial"/>
                          <a:cs typeface="Arial"/>
                        </a:rPr>
                        <a:t>40</a:t>
                      </a:r>
                    </a:p>
                  </a:txBody>
                  <a:tcPr/>
                </a:tc>
                <a:tc>
                  <a:txBody>
                    <a:bodyPr/>
                    <a:lstStyle/>
                    <a:p>
                      <a:pPr algn="ctr"/>
                      <a:r>
                        <a:rPr lang="en-US" sz="1800" kern="1200" dirty="0">
                          <a:solidFill>
                            <a:schemeClr val="dk1"/>
                          </a:solidFill>
                          <a:latin typeface="Arial"/>
                          <a:ea typeface="+mn-ea"/>
                          <a:cs typeface="Arial"/>
                        </a:rPr>
                        <a:t>6:1-8:28</a:t>
                      </a:r>
                      <a:endParaRPr lang="en-US" dirty="0">
                        <a:latin typeface="Arial"/>
                        <a:cs typeface="Arial"/>
                      </a:endParaRPr>
                    </a:p>
                  </a:txBody>
                  <a:tcPr/>
                </a:tc>
                <a:extLst>
                  <a:ext uri="{0D108BD9-81ED-4DB2-BD59-A6C34878D82A}">
                    <a16:rowId xmlns:a16="http://schemas.microsoft.com/office/drawing/2014/main" val="10004"/>
                  </a:ext>
                </a:extLst>
              </a:tr>
              <a:tr h="418921">
                <a:tc>
                  <a:txBody>
                    <a:bodyPr/>
                    <a:lstStyle/>
                    <a:p>
                      <a:pPr algn="ctr"/>
                      <a:r>
                        <a:rPr lang="en-US" dirty="0" err="1">
                          <a:latin typeface="Arial"/>
                          <a:cs typeface="Arial"/>
                        </a:rPr>
                        <a:t>Ammon</a:t>
                      </a:r>
                      <a:r>
                        <a:rPr lang="en-US" baseline="0" dirty="0">
                          <a:latin typeface="Arial"/>
                          <a:cs typeface="Arial"/>
                        </a:rPr>
                        <a:t> </a:t>
                      </a:r>
                      <a:endParaRPr lang="en-US" dirty="0">
                        <a:latin typeface="Arial"/>
                        <a:cs typeface="Arial"/>
                      </a:endParaRPr>
                    </a:p>
                  </a:txBody>
                  <a:tcPr/>
                </a:tc>
                <a:tc>
                  <a:txBody>
                    <a:bodyPr/>
                    <a:lstStyle/>
                    <a:p>
                      <a:pPr algn="ctr"/>
                      <a:r>
                        <a:rPr lang="en-US" dirty="0">
                          <a:latin typeface="Arial"/>
                          <a:cs typeface="Arial"/>
                        </a:rPr>
                        <a:t>18</a:t>
                      </a:r>
                    </a:p>
                  </a:txBody>
                  <a:tcPr/>
                </a:tc>
                <a:tc>
                  <a:txBody>
                    <a:bodyPr/>
                    <a:lstStyle/>
                    <a:p>
                      <a:pPr algn="ctr"/>
                      <a:r>
                        <a:rPr lang="en-US" dirty="0">
                          <a:latin typeface="Arial"/>
                          <a:cs typeface="Arial"/>
                        </a:rPr>
                        <a:t>Jephthah</a:t>
                      </a:r>
                    </a:p>
                  </a:txBody>
                  <a:tcPr/>
                </a:tc>
                <a:tc>
                  <a:txBody>
                    <a:bodyPr/>
                    <a:lstStyle/>
                    <a:p>
                      <a:pPr algn="ctr"/>
                      <a:r>
                        <a:rPr lang="en-US" dirty="0">
                          <a:latin typeface="Arial"/>
                          <a:cs typeface="Arial"/>
                        </a:rPr>
                        <a:t>6</a:t>
                      </a:r>
                    </a:p>
                  </a:txBody>
                  <a:tcPr/>
                </a:tc>
                <a:tc>
                  <a:txBody>
                    <a:bodyPr/>
                    <a:lstStyle/>
                    <a:p>
                      <a:pPr algn="ctr"/>
                      <a:r>
                        <a:rPr lang="en-US" sz="1800" kern="1200" dirty="0">
                          <a:solidFill>
                            <a:schemeClr val="dk1"/>
                          </a:solidFill>
                          <a:latin typeface="Arial"/>
                          <a:ea typeface="+mn-ea"/>
                          <a:cs typeface="Arial"/>
                        </a:rPr>
                        <a:t>10:6-12:7</a:t>
                      </a:r>
                      <a:endParaRPr lang="en-US" dirty="0">
                        <a:latin typeface="Arial"/>
                        <a:cs typeface="Arial"/>
                      </a:endParaRPr>
                    </a:p>
                  </a:txBody>
                  <a:tcPr/>
                </a:tc>
                <a:extLst>
                  <a:ext uri="{0D108BD9-81ED-4DB2-BD59-A6C34878D82A}">
                    <a16:rowId xmlns:a16="http://schemas.microsoft.com/office/drawing/2014/main" val="10005"/>
                  </a:ext>
                </a:extLst>
              </a:tr>
              <a:tr h="418921">
                <a:tc>
                  <a:txBody>
                    <a:bodyPr/>
                    <a:lstStyle/>
                    <a:p>
                      <a:pPr algn="ctr"/>
                      <a:r>
                        <a:rPr lang="en-US" dirty="0">
                          <a:latin typeface="Arial"/>
                          <a:cs typeface="Arial"/>
                        </a:rPr>
                        <a:t>Philistia</a:t>
                      </a:r>
                    </a:p>
                  </a:txBody>
                  <a:tcPr/>
                </a:tc>
                <a:tc>
                  <a:txBody>
                    <a:bodyPr/>
                    <a:lstStyle/>
                    <a:p>
                      <a:pPr algn="ctr"/>
                      <a:r>
                        <a:rPr lang="en-US" dirty="0">
                          <a:latin typeface="Arial"/>
                          <a:cs typeface="Arial"/>
                        </a:rPr>
                        <a:t>40</a:t>
                      </a:r>
                    </a:p>
                  </a:txBody>
                  <a:tcPr/>
                </a:tc>
                <a:tc>
                  <a:txBody>
                    <a:bodyPr/>
                    <a:lstStyle/>
                    <a:p>
                      <a:pPr algn="ctr"/>
                      <a:r>
                        <a:rPr lang="en-US" dirty="0">
                          <a:latin typeface="Arial"/>
                          <a:cs typeface="Arial"/>
                        </a:rPr>
                        <a:t>Samson</a:t>
                      </a:r>
                    </a:p>
                  </a:txBody>
                  <a:tcPr/>
                </a:tc>
                <a:tc>
                  <a:txBody>
                    <a:bodyPr/>
                    <a:lstStyle/>
                    <a:p>
                      <a:pPr algn="ctr"/>
                      <a:r>
                        <a:rPr lang="en-US" dirty="0">
                          <a:latin typeface="Arial"/>
                          <a:cs typeface="Arial"/>
                        </a:rPr>
                        <a:t>20</a:t>
                      </a:r>
                    </a:p>
                  </a:txBody>
                  <a:tcPr/>
                </a:tc>
                <a:tc>
                  <a:txBody>
                    <a:bodyPr/>
                    <a:lstStyle/>
                    <a:p>
                      <a:pPr algn="ctr"/>
                      <a:r>
                        <a:rPr lang="en-US" sz="1800" kern="1200" dirty="0">
                          <a:solidFill>
                            <a:schemeClr val="dk1"/>
                          </a:solidFill>
                          <a:latin typeface="Arial"/>
                          <a:ea typeface="+mn-ea"/>
                          <a:cs typeface="Arial"/>
                        </a:rPr>
                        <a:t>13:1-16:31</a:t>
                      </a:r>
                      <a:endParaRPr lang="en-US" dirty="0">
                        <a:latin typeface="Arial"/>
                        <a:cs typeface="Arial"/>
                      </a:endParaRPr>
                    </a:p>
                  </a:txBody>
                  <a:tcPr/>
                </a:tc>
                <a:extLst>
                  <a:ext uri="{0D108BD9-81ED-4DB2-BD59-A6C34878D82A}">
                    <a16:rowId xmlns:a16="http://schemas.microsoft.com/office/drawing/2014/main" val="10006"/>
                  </a:ext>
                </a:extLst>
              </a:tr>
              <a:tr h="418921">
                <a:tc>
                  <a:txBody>
                    <a:bodyPr/>
                    <a:lstStyle/>
                    <a:p>
                      <a:pPr algn="ctr"/>
                      <a:r>
                        <a:rPr lang="en-US" b="1" i="1" dirty="0">
                          <a:latin typeface="Arial"/>
                          <a:cs typeface="Arial"/>
                        </a:rPr>
                        <a:t>Total</a:t>
                      </a:r>
                    </a:p>
                  </a:txBody>
                  <a:tcPr/>
                </a:tc>
                <a:tc>
                  <a:txBody>
                    <a:bodyPr/>
                    <a:lstStyle/>
                    <a:p>
                      <a:pPr algn="ctr"/>
                      <a:r>
                        <a:rPr lang="en-US" b="1" i="1" dirty="0">
                          <a:latin typeface="Arial"/>
                          <a:cs typeface="Arial"/>
                        </a:rPr>
                        <a:t>111</a:t>
                      </a:r>
                    </a:p>
                  </a:txBody>
                  <a:tcPr/>
                </a:tc>
                <a:tc>
                  <a:txBody>
                    <a:bodyPr/>
                    <a:lstStyle/>
                    <a:p>
                      <a:pPr algn="ctr"/>
                      <a:endParaRPr lang="en-US" b="1" i="1" dirty="0">
                        <a:latin typeface="Arial"/>
                        <a:cs typeface="Arial"/>
                      </a:endParaRPr>
                    </a:p>
                  </a:txBody>
                  <a:tcPr/>
                </a:tc>
                <a:tc>
                  <a:txBody>
                    <a:bodyPr/>
                    <a:lstStyle/>
                    <a:p>
                      <a:pPr algn="ctr"/>
                      <a:r>
                        <a:rPr lang="en-US" b="1" i="1" dirty="0">
                          <a:latin typeface="Arial"/>
                          <a:cs typeface="Arial"/>
                        </a:rPr>
                        <a:t>226</a:t>
                      </a:r>
                    </a:p>
                  </a:txBody>
                  <a:tcPr/>
                </a:tc>
                <a:tc>
                  <a:txBody>
                    <a:bodyPr/>
                    <a:lstStyle/>
                    <a:p>
                      <a:pPr algn="ctr"/>
                      <a:r>
                        <a:rPr lang="en-US" b="1" i="1" dirty="0">
                          <a:solidFill>
                            <a:srgbClr val="FF0000"/>
                          </a:solidFill>
                          <a:latin typeface="Arial"/>
                          <a:cs typeface="Arial"/>
                        </a:rPr>
                        <a:t>337</a:t>
                      </a:r>
                    </a:p>
                  </a:txBody>
                  <a:tcPr/>
                </a:tc>
                <a:extLst>
                  <a:ext uri="{0D108BD9-81ED-4DB2-BD59-A6C34878D82A}">
                    <a16:rowId xmlns:a16="http://schemas.microsoft.com/office/drawing/2014/main" val="10007"/>
                  </a:ext>
                </a:extLst>
              </a:tr>
            </a:tbl>
          </a:graphicData>
        </a:graphic>
      </p:graphicFrame>
      <p:sp>
        <p:nvSpPr>
          <p:cNvPr id="5" name="TextBox 4"/>
          <p:cNvSpPr txBox="1"/>
          <p:nvPr/>
        </p:nvSpPr>
        <p:spPr>
          <a:xfrm>
            <a:off x="349255" y="2260600"/>
            <a:ext cx="5213345" cy="954107"/>
          </a:xfrm>
          <a:prstGeom prst="rect">
            <a:avLst/>
          </a:prstGeom>
          <a:noFill/>
        </p:spPr>
        <p:txBody>
          <a:bodyPr wrap="square" rtlCol="0">
            <a:spAutoFit/>
          </a:bodyPr>
          <a:lstStyle/>
          <a:p>
            <a:pPr lvl="1"/>
            <a:endParaRPr lang="en-US" sz="2800" dirty="0">
              <a:latin typeface="Arial"/>
            </a:endParaRPr>
          </a:p>
          <a:p>
            <a:pPr lvl="1">
              <a:buFont typeface="Arial"/>
              <a:buChar char="•"/>
            </a:pPr>
            <a:endParaRPr lang="en-US" sz="2800" dirty="0">
              <a:latin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867" y="749734"/>
            <a:ext cx="6798734" cy="1303867"/>
          </a:xfrm>
        </p:spPr>
        <p:txBody>
          <a:bodyPr>
            <a:normAutofit fontScale="90000"/>
          </a:bodyPr>
          <a:lstStyle/>
          <a:p>
            <a:r>
              <a:rPr lang="en-US" b="1" dirty="0"/>
              <a:t>The Godly Line Redeemed: </a:t>
            </a:r>
            <a:br>
              <a:rPr lang="en-US" b="1" dirty="0"/>
            </a:br>
            <a:r>
              <a:rPr lang="en-US" b="1" i="1" dirty="0"/>
              <a:t>Ruth</a:t>
            </a:r>
          </a:p>
        </p:txBody>
      </p:sp>
      <p:sp>
        <p:nvSpPr>
          <p:cNvPr id="3" name="Content Placeholder 2"/>
          <p:cNvSpPr>
            <a:spLocks noGrp="1"/>
          </p:cNvSpPr>
          <p:nvPr>
            <p:ph idx="1"/>
          </p:nvPr>
        </p:nvSpPr>
        <p:spPr>
          <a:xfrm>
            <a:off x="658813" y="2323578"/>
            <a:ext cx="7824787" cy="4318000"/>
          </a:xfrm>
        </p:spPr>
        <p:txBody>
          <a:bodyPr>
            <a:normAutofit fontScale="92500" lnSpcReduction="20000"/>
          </a:bodyPr>
          <a:lstStyle/>
          <a:p>
            <a:r>
              <a:rPr lang="en-US" dirty="0">
                <a:latin typeface="Arial"/>
                <a:cs typeface="Arial"/>
              </a:rPr>
              <a:t>Famine strikes in the time of the judges</a:t>
            </a:r>
          </a:p>
          <a:p>
            <a:r>
              <a:rPr lang="en-US" dirty="0">
                <a:latin typeface="Arial"/>
                <a:cs typeface="Arial"/>
              </a:rPr>
              <a:t>A man, his wife and two sons travel east from Bethlehem to Moab looking for a better life.</a:t>
            </a:r>
          </a:p>
          <a:p>
            <a:r>
              <a:rPr lang="en-US" dirty="0">
                <a:latin typeface="Arial"/>
                <a:cs typeface="Arial"/>
              </a:rPr>
              <a:t>His sons marry two women from Moab</a:t>
            </a:r>
          </a:p>
          <a:p>
            <a:r>
              <a:rPr lang="en-US" dirty="0" err="1">
                <a:latin typeface="Arial"/>
                <a:cs typeface="Arial"/>
              </a:rPr>
              <a:t>Elimelech</a:t>
            </a:r>
            <a:r>
              <a:rPr lang="en-US" dirty="0">
                <a:latin typeface="Arial"/>
                <a:cs typeface="Arial"/>
              </a:rPr>
              <a:t>, the father, dies followed by the two sons a few years later leaving the three women behind.</a:t>
            </a:r>
          </a:p>
          <a:p>
            <a:r>
              <a:rPr lang="en-US" dirty="0">
                <a:latin typeface="Arial"/>
                <a:cs typeface="Arial"/>
              </a:rPr>
              <a:t>Naomi decides to go back home alone, but Ruth insists on going back with her</a:t>
            </a:r>
          </a:p>
          <a:p>
            <a:r>
              <a:rPr lang="en-US" dirty="0">
                <a:latin typeface="Arial"/>
                <a:cs typeface="Arial"/>
              </a:rPr>
              <a:t>Through a series of events Naomi ends up bearing a lawful child, </a:t>
            </a:r>
            <a:r>
              <a:rPr lang="en-US" dirty="0" err="1">
                <a:latin typeface="Arial"/>
                <a:cs typeface="Arial"/>
              </a:rPr>
              <a:t>Obed</a:t>
            </a:r>
            <a:r>
              <a:rPr lang="en-US" dirty="0">
                <a:latin typeface="Arial"/>
                <a:cs typeface="Arial"/>
              </a:rPr>
              <a:t> from Boaz her husband</a:t>
            </a:r>
          </a:p>
          <a:p>
            <a:r>
              <a:rPr lang="en-US" dirty="0" err="1">
                <a:latin typeface="Arial"/>
                <a:cs typeface="Arial"/>
              </a:rPr>
              <a:t>Obed</a:t>
            </a:r>
            <a:r>
              <a:rPr lang="en-US" dirty="0">
                <a:latin typeface="Arial"/>
                <a:cs typeface="Arial"/>
              </a:rPr>
              <a:t> is the Grandfather of David, the Godly King of Israel.</a:t>
            </a:r>
          </a:p>
          <a:p>
            <a:endParaRPr lang="en-US" dirty="0">
              <a:latin typeface="Arial"/>
              <a:cs typeface="Arial"/>
            </a:endParaRPr>
          </a:p>
          <a:p>
            <a:endParaRPr lang="en-US" dirty="0">
              <a:latin typeface="Arial"/>
              <a:cs typeface="Arial"/>
            </a:endParaRPr>
          </a:p>
        </p:txBody>
      </p:sp>
      <p:pic>
        <p:nvPicPr>
          <p:cNvPr id="4" name="Picture 3">
            <a:extLst>
              <a:ext uri="{FF2B5EF4-FFF2-40B4-BE49-F238E27FC236}">
                <a16:creationId xmlns:a16="http://schemas.microsoft.com/office/drawing/2014/main" id="{BBDBD6A4-1157-354A-A022-F94DFAF11F85}"/>
              </a:ext>
            </a:extLst>
          </p:cNvPr>
          <p:cNvPicPr>
            <a:picLocks noChangeAspect="1"/>
          </p:cNvPicPr>
          <p:nvPr/>
        </p:nvPicPr>
        <p:blipFill>
          <a:blip r:embed="rId3"/>
          <a:stretch>
            <a:fillRect/>
          </a:stretch>
        </p:blipFill>
        <p:spPr>
          <a:xfrm>
            <a:off x="6788933" y="481420"/>
            <a:ext cx="1854200" cy="2171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Kingdom of God</a:t>
            </a:r>
          </a:p>
        </p:txBody>
      </p:sp>
      <p:sp>
        <p:nvSpPr>
          <p:cNvPr id="3" name="Content Placeholder 2"/>
          <p:cNvSpPr>
            <a:spLocks noGrp="1"/>
          </p:cNvSpPr>
          <p:nvPr>
            <p:ph idx="1"/>
          </p:nvPr>
        </p:nvSpPr>
        <p:spPr>
          <a:xfrm>
            <a:off x="658813" y="2671762"/>
            <a:ext cx="8217173" cy="4729655"/>
          </a:xfrm>
        </p:spPr>
        <p:txBody>
          <a:bodyPr>
            <a:normAutofit/>
          </a:bodyPr>
          <a:lstStyle/>
          <a:p>
            <a:pPr>
              <a:buNone/>
            </a:pPr>
            <a:r>
              <a:rPr lang="en-US" b="1" dirty="0">
                <a:latin typeface="Arial"/>
                <a:cs typeface="Arial"/>
              </a:rPr>
              <a:t>The First King of Israel</a:t>
            </a:r>
          </a:p>
          <a:p>
            <a:r>
              <a:rPr lang="en-US" b="1" dirty="0">
                <a:latin typeface="Arial"/>
                <a:cs typeface="Arial"/>
              </a:rPr>
              <a:t>Samuel</a:t>
            </a:r>
            <a:r>
              <a:rPr lang="en-US" dirty="0">
                <a:latin typeface="Arial"/>
                <a:cs typeface="Arial"/>
              </a:rPr>
              <a:t>, (forced by the people) anoints </a:t>
            </a:r>
            <a:br>
              <a:rPr lang="en-US" dirty="0">
                <a:latin typeface="Arial"/>
                <a:cs typeface="Arial"/>
              </a:rPr>
            </a:br>
            <a:r>
              <a:rPr lang="en-US" b="1" dirty="0">
                <a:latin typeface="Arial"/>
                <a:cs typeface="Arial"/>
              </a:rPr>
              <a:t>Saul</a:t>
            </a:r>
            <a:r>
              <a:rPr lang="en-US" dirty="0">
                <a:latin typeface="Arial"/>
                <a:cs typeface="Arial"/>
              </a:rPr>
              <a:t> as their first king. </a:t>
            </a:r>
          </a:p>
          <a:p>
            <a:pPr>
              <a:buNone/>
            </a:pPr>
            <a:r>
              <a:rPr lang="en-US" sz="2800" b="1" dirty="0">
                <a:solidFill>
                  <a:srgbClr val="C00000"/>
                </a:solidFill>
                <a:latin typeface="Arial"/>
                <a:cs typeface="Arial"/>
              </a:rPr>
              <a:t>The United Kingdom:</a:t>
            </a:r>
            <a:r>
              <a:rPr lang="en-US" sz="2800" dirty="0">
                <a:solidFill>
                  <a:srgbClr val="C00000"/>
                </a:solidFill>
                <a:latin typeface="Arial"/>
                <a:cs typeface="Arial"/>
              </a:rPr>
              <a:t> </a:t>
            </a:r>
            <a:endParaRPr lang="en-US" dirty="0">
              <a:solidFill>
                <a:srgbClr val="C00000"/>
              </a:solidFill>
              <a:latin typeface="Arial"/>
              <a:cs typeface="Arial"/>
            </a:endParaRPr>
          </a:p>
          <a:p>
            <a:r>
              <a:rPr lang="en-US" b="1" dirty="0">
                <a:latin typeface="Arial"/>
                <a:cs typeface="Arial"/>
              </a:rPr>
              <a:t>Saul</a:t>
            </a:r>
            <a:r>
              <a:rPr lang="en-US" dirty="0">
                <a:latin typeface="Arial"/>
                <a:cs typeface="Arial"/>
              </a:rPr>
              <a:t>, then </a:t>
            </a:r>
            <a:r>
              <a:rPr lang="en-US" b="1" dirty="0">
                <a:latin typeface="Arial"/>
                <a:cs typeface="Arial"/>
              </a:rPr>
              <a:t>David,</a:t>
            </a:r>
            <a:r>
              <a:rPr lang="en-US" dirty="0">
                <a:latin typeface="Arial"/>
                <a:cs typeface="Arial"/>
              </a:rPr>
              <a:t> then </a:t>
            </a:r>
            <a:r>
              <a:rPr lang="en-US" b="1" dirty="0">
                <a:latin typeface="Arial"/>
                <a:cs typeface="Arial"/>
              </a:rPr>
              <a:t>Solomon</a:t>
            </a:r>
            <a:r>
              <a:rPr lang="en-US" dirty="0">
                <a:latin typeface="Arial"/>
                <a:cs typeface="Arial"/>
              </a:rPr>
              <a:t>, </a:t>
            </a:r>
            <a:br>
              <a:rPr lang="en-US" dirty="0">
                <a:latin typeface="Arial"/>
                <a:cs typeface="Arial"/>
              </a:rPr>
            </a:br>
            <a:r>
              <a:rPr lang="en-CA" dirty="0">
                <a:latin typeface="Arial"/>
                <a:cs typeface="Arial"/>
              </a:rPr>
              <a:t>then </a:t>
            </a:r>
            <a:r>
              <a:rPr lang="en-CA" b="1" dirty="0" err="1">
                <a:latin typeface="Arial"/>
                <a:cs typeface="Arial"/>
              </a:rPr>
              <a:t>Rahoboam</a:t>
            </a:r>
            <a:r>
              <a:rPr lang="en-CA" dirty="0">
                <a:latin typeface="Arial"/>
                <a:cs typeface="Arial"/>
              </a:rPr>
              <a:t> (Solomon's son)</a:t>
            </a:r>
          </a:p>
        </p:txBody>
      </p:sp>
      <p:pic>
        <p:nvPicPr>
          <p:cNvPr id="4" name="Picture 3">
            <a:extLst>
              <a:ext uri="{FF2B5EF4-FFF2-40B4-BE49-F238E27FC236}">
                <a16:creationId xmlns:a16="http://schemas.microsoft.com/office/drawing/2014/main" id="{817B4C37-0397-4C4B-8BD9-62BF6D764513}"/>
              </a:ext>
            </a:extLst>
          </p:cNvPr>
          <p:cNvPicPr>
            <a:picLocks noChangeAspect="1"/>
          </p:cNvPicPr>
          <p:nvPr/>
        </p:nvPicPr>
        <p:blipFill>
          <a:blip r:embed="rId3"/>
          <a:stretch>
            <a:fillRect/>
          </a:stretch>
        </p:blipFill>
        <p:spPr>
          <a:xfrm>
            <a:off x="6745365" y="1906399"/>
            <a:ext cx="1739822" cy="2457844"/>
          </a:xfrm>
          <a:prstGeom prst="rect">
            <a:avLst/>
          </a:prstGeom>
        </p:spPr>
      </p:pic>
      <p:pic>
        <p:nvPicPr>
          <p:cNvPr id="5" name="Picture 4">
            <a:extLst>
              <a:ext uri="{FF2B5EF4-FFF2-40B4-BE49-F238E27FC236}">
                <a16:creationId xmlns:a16="http://schemas.microsoft.com/office/drawing/2014/main" id="{C1A60F92-BA36-C24D-B7F8-6937D35099C6}"/>
              </a:ext>
            </a:extLst>
          </p:cNvPr>
          <p:cNvPicPr>
            <a:picLocks noChangeAspect="1"/>
          </p:cNvPicPr>
          <p:nvPr/>
        </p:nvPicPr>
        <p:blipFill>
          <a:blip r:embed="rId4"/>
          <a:stretch>
            <a:fillRect/>
          </a:stretch>
        </p:blipFill>
        <p:spPr>
          <a:xfrm>
            <a:off x="6107799" y="4550618"/>
            <a:ext cx="2377387" cy="220717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Timeline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1287237"/>
              </p:ext>
            </p:extLst>
          </p:nvPr>
        </p:nvGraphicFramePr>
        <p:xfrm>
          <a:off x="658815" y="1739498"/>
          <a:ext cx="7807853" cy="4461931"/>
        </p:xfrm>
        <a:graphic>
          <a:graphicData uri="http://schemas.openxmlformats.org/drawingml/2006/table">
            <a:tbl>
              <a:tblPr firstRow="1" bandRow="1">
                <a:tableStyleId>{68D230F3-CF80-4859-8CE7-A43EE81993B5}</a:tableStyleId>
              </a:tblPr>
              <a:tblGrid>
                <a:gridCol w="3599918">
                  <a:extLst>
                    <a:ext uri="{9D8B030D-6E8A-4147-A177-3AD203B41FA5}">
                      <a16:colId xmlns:a16="http://schemas.microsoft.com/office/drawing/2014/main" val="20000"/>
                    </a:ext>
                  </a:extLst>
                </a:gridCol>
                <a:gridCol w="1270000">
                  <a:extLst>
                    <a:ext uri="{9D8B030D-6E8A-4147-A177-3AD203B41FA5}">
                      <a16:colId xmlns:a16="http://schemas.microsoft.com/office/drawing/2014/main" val="20001"/>
                    </a:ext>
                  </a:extLst>
                </a:gridCol>
                <a:gridCol w="2937935">
                  <a:extLst>
                    <a:ext uri="{9D8B030D-6E8A-4147-A177-3AD203B41FA5}">
                      <a16:colId xmlns:a16="http://schemas.microsoft.com/office/drawing/2014/main" val="20002"/>
                    </a:ext>
                  </a:extLst>
                </a:gridCol>
              </a:tblGrid>
              <a:tr h="709631">
                <a:tc>
                  <a:txBody>
                    <a:bodyPr/>
                    <a:lstStyle/>
                    <a:p>
                      <a:pPr algn="ctr">
                        <a:lnSpc>
                          <a:spcPct val="115000"/>
                        </a:lnSpc>
                        <a:spcAft>
                          <a:spcPts val="0"/>
                        </a:spcAft>
                      </a:pPr>
                      <a:r>
                        <a:rPr lang="en-CA" sz="2800" dirty="0">
                          <a:solidFill>
                            <a:srgbClr val="FF0000"/>
                          </a:solidFill>
                        </a:rPr>
                        <a:t>Event</a:t>
                      </a:r>
                      <a:endParaRPr lang="en-US" sz="2400" dirty="0">
                        <a:solidFill>
                          <a:srgbClr val="FF0000"/>
                        </a:solidFill>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800" dirty="0">
                          <a:solidFill>
                            <a:srgbClr val="FF0000"/>
                          </a:solidFill>
                        </a:rPr>
                        <a:t>Year</a:t>
                      </a:r>
                      <a:endParaRPr lang="en-US" sz="2400" dirty="0">
                        <a:solidFill>
                          <a:srgbClr val="FF0000"/>
                        </a:solidFill>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800" dirty="0">
                          <a:solidFill>
                            <a:srgbClr val="FF0000"/>
                          </a:solidFill>
                        </a:rPr>
                        <a:t>Bible Reference</a:t>
                      </a:r>
                      <a:endParaRPr lang="en-US" sz="2400" dirty="0">
                        <a:solidFill>
                          <a:srgbClr val="FF0000"/>
                        </a:solidFill>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0"/>
                  </a:ext>
                </a:extLst>
              </a:tr>
              <a:tr h="460423">
                <a:tc>
                  <a:txBody>
                    <a:bodyPr/>
                    <a:lstStyle/>
                    <a:p>
                      <a:pPr algn="ctr">
                        <a:lnSpc>
                          <a:spcPct val="115000"/>
                        </a:lnSpc>
                        <a:spcAft>
                          <a:spcPts val="0"/>
                        </a:spcAft>
                      </a:pPr>
                      <a:r>
                        <a:rPr lang="en-CA" sz="2000" b="1" dirty="0">
                          <a:solidFill>
                            <a:srgbClr val="FF0000"/>
                          </a:solidFill>
                          <a:latin typeface="Times New Roman"/>
                          <a:ea typeface="Times New Roman"/>
                          <a:cs typeface="Times New Roman"/>
                        </a:rPr>
                        <a:t>Exodus from Egypt</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1496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Exodus 16:35</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1"/>
                  </a:ext>
                </a:extLst>
              </a:tr>
              <a:tr h="418878">
                <a:tc>
                  <a:txBody>
                    <a:bodyPr/>
                    <a:lstStyle/>
                    <a:p>
                      <a:pPr algn="ctr">
                        <a:lnSpc>
                          <a:spcPct val="115000"/>
                        </a:lnSpc>
                        <a:spcAft>
                          <a:spcPts val="0"/>
                        </a:spcAft>
                      </a:pPr>
                      <a:r>
                        <a:rPr lang="en-CA" sz="2000" dirty="0">
                          <a:latin typeface="Times New Roman"/>
                          <a:ea typeface="Times New Roman"/>
                          <a:cs typeface="Times New Roman"/>
                        </a:rPr>
                        <a:t>Crossing of Jordan</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1456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Joshua 14:7, 24:29</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2"/>
                  </a:ext>
                </a:extLst>
              </a:tr>
              <a:tr h="504872">
                <a:tc>
                  <a:txBody>
                    <a:bodyPr/>
                    <a:lstStyle/>
                    <a:p>
                      <a:pPr algn="ctr">
                        <a:lnSpc>
                          <a:spcPct val="115000"/>
                        </a:lnSpc>
                        <a:spcAft>
                          <a:spcPts val="0"/>
                        </a:spcAft>
                      </a:pPr>
                      <a:r>
                        <a:rPr lang="en-CA" sz="2000" dirty="0">
                          <a:latin typeface="Times New Roman"/>
                          <a:ea typeface="Times New Roman"/>
                          <a:cs typeface="Times New Roman"/>
                        </a:rPr>
                        <a:t>Dividing of the Land</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1451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Joshua 14:7-10</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3"/>
                  </a:ext>
                </a:extLst>
              </a:tr>
              <a:tr h="428435">
                <a:tc>
                  <a:txBody>
                    <a:bodyPr/>
                    <a:lstStyle/>
                    <a:p>
                      <a:pPr algn="ctr">
                        <a:lnSpc>
                          <a:spcPct val="115000"/>
                        </a:lnSpc>
                        <a:spcAft>
                          <a:spcPts val="0"/>
                        </a:spcAft>
                      </a:pPr>
                      <a:r>
                        <a:rPr lang="en-CA" sz="2000" dirty="0">
                          <a:latin typeface="Times New Roman"/>
                          <a:ea typeface="Times New Roman"/>
                          <a:cs typeface="Times New Roman"/>
                        </a:rPr>
                        <a:t>Judges begin leading Israel</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1426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Joshua 24:29</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4"/>
                  </a:ext>
                </a:extLst>
              </a:tr>
              <a:tr h="533537">
                <a:tc>
                  <a:txBody>
                    <a:bodyPr/>
                    <a:lstStyle/>
                    <a:p>
                      <a:pPr algn="ctr">
                        <a:lnSpc>
                          <a:spcPct val="115000"/>
                        </a:lnSpc>
                        <a:spcAft>
                          <a:spcPts val="0"/>
                        </a:spcAft>
                      </a:pPr>
                      <a:r>
                        <a:rPr lang="en-CA" sz="2000" dirty="0">
                          <a:latin typeface="Times New Roman"/>
                          <a:ea typeface="Times New Roman"/>
                          <a:cs typeface="Times New Roman"/>
                        </a:rPr>
                        <a:t>Saul (first king) begins reign</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1100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Acts 13:21</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5"/>
                  </a:ext>
                </a:extLst>
              </a:tr>
              <a:tr h="466654">
                <a:tc>
                  <a:txBody>
                    <a:bodyPr/>
                    <a:lstStyle/>
                    <a:p>
                      <a:pPr algn="ctr">
                        <a:lnSpc>
                          <a:spcPct val="115000"/>
                        </a:lnSpc>
                        <a:spcAft>
                          <a:spcPts val="0"/>
                        </a:spcAft>
                      </a:pPr>
                      <a:r>
                        <a:rPr lang="en-CA" sz="2000" dirty="0">
                          <a:latin typeface="Times New Roman"/>
                          <a:ea typeface="Times New Roman"/>
                          <a:cs typeface="Times New Roman"/>
                        </a:rPr>
                        <a:t>David begins reign</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1060 BC</a:t>
                      </a:r>
                      <a:endParaRPr lang="en-US" sz="18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2 Samuel 5:4</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6"/>
                  </a:ext>
                </a:extLst>
              </a:tr>
              <a:tr h="476209">
                <a:tc>
                  <a:txBody>
                    <a:bodyPr/>
                    <a:lstStyle/>
                    <a:p>
                      <a:pPr algn="ctr">
                        <a:lnSpc>
                          <a:spcPct val="115000"/>
                        </a:lnSpc>
                        <a:spcAft>
                          <a:spcPts val="0"/>
                        </a:spcAft>
                      </a:pPr>
                      <a:r>
                        <a:rPr lang="en-CA" sz="2000" dirty="0">
                          <a:latin typeface="Times New Roman"/>
                          <a:ea typeface="Times New Roman"/>
                          <a:cs typeface="Times New Roman"/>
                        </a:rPr>
                        <a:t>Solomon begins reign</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latin typeface="Times New Roman"/>
                          <a:ea typeface="Times New Roman"/>
                          <a:cs typeface="Times New Roman"/>
                        </a:rPr>
                        <a:t>1020 BC</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a:latin typeface="Times New Roman"/>
                          <a:ea typeface="Times New Roman"/>
                          <a:cs typeface="Times New Roman"/>
                        </a:rPr>
                        <a:t>1 Kings 6:1</a:t>
                      </a:r>
                      <a:endParaRPr lang="en-US" sz="180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7"/>
                  </a:ext>
                </a:extLst>
              </a:tr>
              <a:tr h="463292">
                <a:tc>
                  <a:txBody>
                    <a:bodyPr/>
                    <a:lstStyle/>
                    <a:p>
                      <a:pPr algn="ctr">
                        <a:lnSpc>
                          <a:spcPct val="115000"/>
                        </a:lnSpc>
                        <a:spcAft>
                          <a:spcPts val="0"/>
                        </a:spcAft>
                      </a:pPr>
                      <a:r>
                        <a:rPr lang="en-CA" sz="2000" dirty="0">
                          <a:latin typeface="Times New Roman"/>
                          <a:ea typeface="Times New Roman"/>
                          <a:cs typeface="Times New Roman"/>
                        </a:rPr>
                        <a:t>Solomon begins to build Temple</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latin typeface="Times New Roman"/>
                          <a:ea typeface="Times New Roman"/>
                          <a:cs typeface="Times New Roman"/>
                        </a:rPr>
                        <a:t>1016 BC</a:t>
                      </a:r>
                      <a:endParaRPr lang="en-US" sz="18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000" dirty="0">
                          <a:latin typeface="Times New Roman"/>
                          <a:ea typeface="Times New Roman"/>
                          <a:cs typeface="Times New Roman"/>
                        </a:rPr>
                        <a:t>1 Kings 11:42</a:t>
                      </a:r>
                      <a:endParaRPr lang="en-US" sz="18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8"/>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 y="479423"/>
            <a:ext cx="9144000" cy="6180138"/>
          </a:xfrm>
        </p:spPr>
        <p:txBody>
          <a:bodyPr>
            <a:noAutofit/>
          </a:bodyPr>
          <a:lstStyle/>
          <a:p>
            <a:r>
              <a:rPr lang="en-CA" sz="2800" b="1" dirty="0"/>
              <a:t>The Great Schism: Jeroboam</a:t>
            </a:r>
            <a:r>
              <a:rPr lang="en-CA" sz="2600" b="1" dirty="0"/>
              <a:t> </a:t>
            </a:r>
            <a:r>
              <a:rPr lang="en-CA" sz="2600" i="1" dirty="0"/>
              <a:t>(</a:t>
            </a:r>
            <a:r>
              <a:rPr lang="en-CA" sz="2400" i="1" dirty="0"/>
              <a:t>leader of a great rebellion)</a:t>
            </a:r>
            <a:r>
              <a:rPr lang="en-CA" sz="2400" dirty="0"/>
              <a:t> </a:t>
            </a:r>
          </a:p>
          <a:p>
            <a:pPr lvl="1"/>
            <a:r>
              <a:rPr lang="en-CA" sz="2600" dirty="0"/>
              <a:t>Established the </a:t>
            </a:r>
            <a:r>
              <a:rPr lang="en-CA" sz="2600" b="1" dirty="0"/>
              <a:t>Northern Kingdom (Israel),</a:t>
            </a:r>
            <a:r>
              <a:rPr lang="en-CA" sz="2600" dirty="0"/>
              <a:t> whose capital was </a:t>
            </a:r>
            <a:r>
              <a:rPr lang="en-CA" sz="2600" b="1" i="1" dirty="0">
                <a:solidFill>
                  <a:schemeClr val="accent6">
                    <a:lumMod val="50000"/>
                  </a:schemeClr>
                </a:solidFill>
              </a:rPr>
              <a:t>Samaria</a:t>
            </a:r>
            <a:r>
              <a:rPr lang="en-CA" sz="2600" dirty="0"/>
              <a:t>.</a:t>
            </a:r>
          </a:p>
          <a:p>
            <a:pPr lvl="1"/>
            <a:r>
              <a:rPr lang="en-CA" sz="2400" dirty="0"/>
              <a:t>Started a </a:t>
            </a:r>
            <a:r>
              <a:rPr lang="en-CA" sz="2400" i="1" dirty="0"/>
              <a:t>new</a:t>
            </a:r>
            <a:r>
              <a:rPr lang="en-CA" sz="2400" dirty="0"/>
              <a:t> priesthood and a </a:t>
            </a:r>
            <a:r>
              <a:rPr lang="en-CA" sz="2400" i="1" dirty="0"/>
              <a:t>new</a:t>
            </a:r>
            <a:r>
              <a:rPr lang="en-CA" sz="2400" dirty="0"/>
              <a:t> religion to prevent his people from going to the Temple in Jerusalem. </a:t>
            </a:r>
          </a:p>
          <a:p>
            <a:pPr lvl="1"/>
            <a:r>
              <a:rPr lang="en-CA" sz="2400" dirty="0"/>
              <a:t>All the kings of the Northern Kingdom were evil until its destruction by the Assyrian Empire. </a:t>
            </a:r>
            <a:endParaRPr lang="en-CA" dirty="0"/>
          </a:p>
          <a:p>
            <a:r>
              <a:rPr lang="en-CA" sz="2800" dirty="0"/>
              <a:t>Only </a:t>
            </a:r>
            <a:r>
              <a:rPr lang="en-CA" sz="2800" b="1" i="1" dirty="0"/>
              <a:t>two tribes</a:t>
            </a:r>
            <a:r>
              <a:rPr lang="en-CA" sz="2800" dirty="0"/>
              <a:t> remained </a:t>
            </a:r>
            <a:r>
              <a:rPr lang="en-CA" sz="2800" b="1" dirty="0"/>
              <a:t>(Judah and Benjamin)</a:t>
            </a:r>
            <a:r>
              <a:rPr lang="en-CA" sz="2800" dirty="0"/>
              <a:t> under the reign of King David’s descendants. </a:t>
            </a:r>
          </a:p>
          <a:p>
            <a:pPr lvl="1"/>
            <a:r>
              <a:rPr lang="en-CA" sz="2600" dirty="0"/>
              <a:t>Formed the </a:t>
            </a:r>
            <a:r>
              <a:rPr lang="en-CA" sz="2600" b="1" dirty="0"/>
              <a:t>Southern Kingdom (Judah),</a:t>
            </a:r>
            <a:r>
              <a:rPr lang="en-CA" sz="2600" dirty="0"/>
              <a:t> whose capital remained </a:t>
            </a:r>
            <a:r>
              <a:rPr lang="en-CA" sz="2600" b="1" i="1" dirty="0">
                <a:solidFill>
                  <a:schemeClr val="accent6">
                    <a:lumMod val="50000"/>
                  </a:schemeClr>
                </a:solidFill>
              </a:rPr>
              <a:t>Jerusalem</a:t>
            </a:r>
            <a:r>
              <a:rPr lang="en-CA" sz="2600" dirty="0"/>
              <a:t>.</a:t>
            </a:r>
          </a:p>
          <a:p>
            <a:pPr lvl="1"/>
            <a:r>
              <a:rPr lang="en-CA" sz="2400" dirty="0"/>
              <a:t>Some godly kings, but most were also evil and allowed the worship of foreign gods and idols.  </a:t>
            </a:r>
            <a:br>
              <a:rPr lang="en-CA" sz="2400" dirty="0"/>
            </a:br>
            <a:r>
              <a:rPr lang="en-CA" sz="2600" b="1" dirty="0"/>
              <a:t>The few godly people kept the line of the people of God</a:t>
            </a:r>
            <a:endParaRPr lang="en-CA" sz="2600" dirty="0"/>
          </a:p>
          <a:p>
            <a:endParaRPr lang="en-US" sz="2800" dirty="0"/>
          </a:p>
        </p:txBody>
      </p:sp>
      <p:sp>
        <p:nvSpPr>
          <p:cNvPr id="4" name="Title 1">
            <a:extLst>
              <a:ext uri="{FF2B5EF4-FFF2-40B4-BE49-F238E27FC236}">
                <a16:creationId xmlns:a16="http://schemas.microsoft.com/office/drawing/2014/main" id="{2C7588ED-E099-F043-ABC4-07067751C030}"/>
              </a:ext>
            </a:extLst>
          </p:cNvPr>
          <p:cNvSpPr txBox="1">
            <a:spLocks/>
          </p:cNvSpPr>
          <p:nvPr/>
        </p:nvSpPr>
        <p:spPr>
          <a:xfrm>
            <a:off x="1319212" y="-124863"/>
            <a:ext cx="7824788" cy="1323041"/>
          </a:xfrm>
          <a:prstGeom prst="rect">
            <a:avLst/>
          </a:prstGeom>
        </p:spPr>
        <p:txBody>
          <a:bodyPr/>
          <a:lst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US" sz="4800" dirty="0">
                <a:solidFill>
                  <a:schemeClr val="accent2">
                    <a:lumMod val="50000"/>
                  </a:schemeClr>
                </a:solidFill>
              </a:rPr>
              <a:t>The Kingdom Divided</a:t>
            </a:r>
          </a:p>
        </p:txBody>
      </p:sp>
    </p:spTree>
    <p:extLst>
      <p:ext uri="{BB962C8B-B14F-4D97-AF65-F5344CB8AC3E}">
        <p14:creationId xmlns:p14="http://schemas.microsoft.com/office/powerpoint/2010/main" val="227328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Covenant Renewed</a:t>
            </a:r>
          </a:p>
        </p:txBody>
      </p:sp>
      <p:sp>
        <p:nvSpPr>
          <p:cNvPr id="3" name="Content Placeholder 2"/>
          <p:cNvSpPr>
            <a:spLocks noGrp="1"/>
          </p:cNvSpPr>
          <p:nvPr>
            <p:ph idx="1"/>
          </p:nvPr>
        </p:nvSpPr>
        <p:spPr>
          <a:xfrm>
            <a:off x="567065" y="2396360"/>
            <a:ext cx="8148310" cy="4461640"/>
          </a:xfrm>
        </p:spPr>
        <p:txBody>
          <a:bodyPr>
            <a:normAutofit/>
          </a:bodyPr>
          <a:lstStyle/>
          <a:p>
            <a:r>
              <a:rPr lang="en-CA" sz="2400" dirty="0">
                <a:latin typeface="Arial"/>
                <a:cs typeface="Arial"/>
              </a:rPr>
              <a:t>The </a:t>
            </a:r>
            <a:r>
              <a:rPr lang="en-CA" sz="2400" b="1" dirty="0">
                <a:latin typeface="Arial"/>
                <a:cs typeface="Arial"/>
              </a:rPr>
              <a:t>book of the covenant</a:t>
            </a:r>
            <a:r>
              <a:rPr lang="en-CA" sz="2400" dirty="0">
                <a:latin typeface="Arial"/>
                <a:cs typeface="Arial"/>
              </a:rPr>
              <a:t> was lost due to neglect.  </a:t>
            </a:r>
          </a:p>
          <a:p>
            <a:r>
              <a:rPr lang="en-CA" sz="2800" b="1" dirty="0">
                <a:latin typeface="Arial"/>
                <a:cs typeface="Arial"/>
              </a:rPr>
              <a:t>Josiah</a:t>
            </a:r>
            <a:r>
              <a:rPr lang="en-CA" sz="2400" b="1" dirty="0">
                <a:latin typeface="Arial"/>
                <a:cs typeface="Arial"/>
              </a:rPr>
              <a:t> </a:t>
            </a:r>
            <a:r>
              <a:rPr lang="en-CA" sz="2400" dirty="0">
                <a:latin typeface="Arial"/>
                <a:cs typeface="Arial"/>
              </a:rPr>
              <a:t>the Godly king ordered the restoration of the Temple.</a:t>
            </a:r>
          </a:p>
          <a:p>
            <a:r>
              <a:rPr lang="en-CA" sz="2400" dirty="0">
                <a:latin typeface="Arial"/>
                <a:cs typeface="Arial"/>
              </a:rPr>
              <a:t>During this process the book of the covenant was found. </a:t>
            </a:r>
          </a:p>
          <a:p>
            <a:r>
              <a:rPr lang="en-CA" sz="2400" dirty="0">
                <a:latin typeface="Arial"/>
                <a:cs typeface="Arial"/>
              </a:rPr>
              <a:t>When Josiah read it, he realized how far astray he and his people (God’s people) had gone.  </a:t>
            </a:r>
          </a:p>
          <a:p>
            <a:r>
              <a:rPr lang="en-CA" sz="2400" dirty="0">
                <a:latin typeface="Arial"/>
                <a:cs typeface="Arial"/>
              </a:rPr>
              <a:t>He led his people in a public repentance and in </a:t>
            </a:r>
            <a:r>
              <a:rPr lang="en-CA" sz="2400" b="1" dirty="0">
                <a:latin typeface="Arial"/>
                <a:cs typeface="Arial"/>
              </a:rPr>
              <a:t>renewing their covenant</a:t>
            </a:r>
            <a:r>
              <a:rPr lang="en-CA" sz="2400" dirty="0">
                <a:latin typeface="Arial"/>
                <a:cs typeface="Arial"/>
              </a:rPr>
              <a:t> with God (</a:t>
            </a:r>
            <a:r>
              <a:rPr lang="en-CA" sz="2400" b="1" dirty="0">
                <a:latin typeface="Arial"/>
                <a:cs typeface="Arial"/>
              </a:rPr>
              <a:t>2 Chronicles 34</a:t>
            </a:r>
            <a:r>
              <a:rPr lang="en-CA" sz="2400" dirty="0">
                <a:latin typeface="Arial"/>
                <a:cs typeface="Arial"/>
              </a:rPr>
              <a:t>) </a:t>
            </a:r>
            <a:endParaRPr lang="en-US" sz="2400" dirty="0">
              <a:latin typeface="Arial"/>
              <a:cs typeface="Arial"/>
            </a:endParaRP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0994" y="123825"/>
            <a:ext cx="8482013" cy="695325"/>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2"/>
          </a:lnRef>
          <a:fillRef idx="3">
            <a:schemeClr val="accent2"/>
          </a:fillRef>
          <a:effectRef idx="3">
            <a:schemeClr val="accent2"/>
          </a:effectRef>
          <a:fontRef idx="minor">
            <a:schemeClr val="lt1"/>
          </a:fontRef>
        </p:style>
        <p:txBody>
          <a:bodyPr anchor="ctr">
            <a:normAutofit fontScale="90000"/>
          </a:bodyPr>
          <a:lstStyle/>
          <a:p>
            <a:pPr algn="ctr"/>
            <a:r>
              <a:rPr lang="en-US" sz="4800" dirty="0"/>
              <a:t>Invasion and Captivity</a:t>
            </a:r>
          </a:p>
        </p:txBody>
      </p:sp>
      <p:sp>
        <p:nvSpPr>
          <p:cNvPr id="5" name="TextBox 4">
            <a:extLst>
              <a:ext uri="{FF2B5EF4-FFF2-40B4-BE49-F238E27FC236}">
                <a16:creationId xmlns:a16="http://schemas.microsoft.com/office/drawing/2014/main" id="{3C86D3A7-D79C-7848-ADE7-DA145934C283}"/>
              </a:ext>
            </a:extLst>
          </p:cNvPr>
          <p:cNvSpPr txBox="1"/>
          <p:nvPr/>
        </p:nvSpPr>
        <p:spPr>
          <a:xfrm>
            <a:off x="315293" y="803238"/>
            <a:ext cx="8592207" cy="3493264"/>
          </a:xfrm>
          <a:prstGeom prst="rect">
            <a:avLst/>
          </a:prstGeom>
          <a:noFill/>
        </p:spPr>
        <p:txBody>
          <a:bodyPr wrap="square">
            <a:spAutoFit/>
          </a:bodyPr>
          <a:lstStyle/>
          <a:p>
            <a:pPr marL="285750" indent="-285750">
              <a:buFont typeface="Wingdings" pitchFamily="2" charset="2"/>
              <a:buChar char="Ø"/>
            </a:pPr>
            <a:r>
              <a:rPr lang="en-CA" sz="2800" b="1" dirty="0"/>
              <a:t>Assyrian Empire</a:t>
            </a:r>
            <a:r>
              <a:rPr lang="en-CA" sz="2800" dirty="0"/>
              <a:t> – </a:t>
            </a:r>
            <a:r>
              <a:rPr lang="en-CA" sz="2700" i="1" dirty="0"/>
              <a:t>biggest and first empire to invade the Northern Kingdom of Israel (772-771 BC)</a:t>
            </a:r>
          </a:p>
          <a:p>
            <a:pPr marL="285750" indent="-285750">
              <a:buFont typeface="Wingdings" pitchFamily="2" charset="2"/>
              <a:buChar char="Ø"/>
            </a:pPr>
            <a:r>
              <a:rPr lang="en-CA" sz="2800" b="1" dirty="0"/>
              <a:t>Babylon </a:t>
            </a:r>
            <a:r>
              <a:rPr lang="en-CA" sz="2800" dirty="0"/>
              <a:t>– </a:t>
            </a:r>
            <a:r>
              <a:rPr lang="en-CA" sz="2700" i="1" dirty="0"/>
              <a:t>Almost 200 years later, during the reign of King Nebuchadnezzar, invades the Southern Kingdom of Judah, and this leads to the second exile! (589-586 BC)</a:t>
            </a:r>
          </a:p>
          <a:p>
            <a:pPr marL="285750" indent="-285750">
              <a:buFont typeface="Wingdings" pitchFamily="2" charset="2"/>
              <a:buChar char="Ø"/>
            </a:pPr>
            <a:endParaRPr lang="en-CA" sz="2800" dirty="0"/>
          </a:p>
          <a:p>
            <a:pPr marL="285750" indent="-285750">
              <a:buFont typeface="Wingdings" pitchFamily="2" charset="2"/>
              <a:buChar char="Ø"/>
            </a:pPr>
            <a:endParaRPr lang="en-CA" sz="2800" dirty="0"/>
          </a:p>
          <a:p>
            <a:pPr algn="ctr"/>
            <a:endParaRPr lang="en-CA" sz="2800" dirty="0">
              <a:solidFill>
                <a:srgbClr val="000090"/>
              </a:solidFill>
            </a:endParaRPr>
          </a:p>
        </p:txBody>
      </p:sp>
      <p:sp>
        <p:nvSpPr>
          <p:cNvPr id="8" name="Title 1">
            <a:extLst>
              <a:ext uri="{FF2B5EF4-FFF2-40B4-BE49-F238E27FC236}">
                <a16:creationId xmlns:a16="http://schemas.microsoft.com/office/drawing/2014/main" id="{B9040380-E9D2-594C-8273-3FEB53201928}"/>
              </a:ext>
            </a:extLst>
          </p:cNvPr>
          <p:cNvSpPr txBox="1">
            <a:spLocks/>
          </p:cNvSpPr>
          <p:nvPr/>
        </p:nvSpPr>
        <p:spPr>
          <a:xfrm>
            <a:off x="346822" y="2977530"/>
            <a:ext cx="8450336" cy="695269"/>
          </a:xfrm>
          <a:prstGeom prst="rect">
            <a:avLst/>
          </a:prstGeom>
          <a:gradFill flip="none" rotWithShape="1">
            <a:gsLst>
              <a:gs pos="0">
                <a:schemeClr val="accent1">
                  <a:shade val="51000"/>
                  <a:alpha val="90000"/>
                  <a:satMod val="115000"/>
                </a:schemeClr>
              </a:gs>
              <a:gs pos="100000">
                <a:schemeClr val="accent1">
                  <a:shade val="94000"/>
                  <a:alpha val="90000"/>
                  <a:satMod val="135000"/>
                </a:schemeClr>
              </a:gs>
            </a:gsLst>
            <a:path path="circle">
              <a:fillToRect l="50000" t="50000" r="50000" b="50000"/>
            </a:path>
            <a:tileRect/>
          </a:gradFill>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vert="horz" lIns="91440" tIns="0" rIns="91440" bIns="0" rtlCol="0" anchor="ctr" anchorCtr="0">
            <a:noAutofit/>
          </a:bodyPr>
          <a:lstStyle>
            <a:lvl1pPr algn="r" defTabSz="914400" rtl="0" eaLnBrk="1" latinLnBrk="0" hangingPunct="1">
              <a:lnSpc>
                <a:spcPts val="5400"/>
              </a:lnSpc>
              <a:spcBef>
                <a:spcPct val="0"/>
              </a:spcBef>
              <a:buNone/>
              <a:defRPr sz="5200" kern="1200">
                <a:solidFill>
                  <a:schemeClr val="lt1"/>
                </a:solidFill>
                <a:effectLst>
                  <a:outerShdw blurRad="50800" dist="38100" dir="2700000" algn="tl" rotWithShape="0">
                    <a:prstClr val="black">
                      <a:alpha val="40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4800" dirty="0"/>
              <a:t>A New Covenant Promised</a:t>
            </a:r>
          </a:p>
        </p:txBody>
      </p:sp>
      <p:sp>
        <p:nvSpPr>
          <p:cNvPr id="10" name="TextBox 9">
            <a:extLst>
              <a:ext uri="{FF2B5EF4-FFF2-40B4-BE49-F238E27FC236}">
                <a16:creationId xmlns:a16="http://schemas.microsoft.com/office/drawing/2014/main" id="{F69ED337-2245-5B4C-B854-CFA3C57BC180}"/>
              </a:ext>
            </a:extLst>
          </p:cNvPr>
          <p:cNvSpPr txBox="1"/>
          <p:nvPr/>
        </p:nvSpPr>
        <p:spPr>
          <a:xfrm>
            <a:off x="346821" y="3821044"/>
            <a:ext cx="5728777" cy="3046988"/>
          </a:xfrm>
          <a:prstGeom prst="rect">
            <a:avLst/>
          </a:prstGeom>
          <a:noFill/>
        </p:spPr>
        <p:txBody>
          <a:bodyPr wrap="square">
            <a:spAutoFit/>
          </a:bodyPr>
          <a:lstStyle/>
          <a:p>
            <a:pPr algn="ctr"/>
            <a:r>
              <a:rPr lang="en-CA" sz="2400" dirty="0">
                <a:solidFill>
                  <a:srgbClr val="000090"/>
                </a:solidFill>
              </a:rPr>
              <a:t>Just before this second exile, a prophet called </a:t>
            </a:r>
            <a:r>
              <a:rPr lang="en-CA" sz="2400" b="1" dirty="0">
                <a:solidFill>
                  <a:srgbClr val="000090"/>
                </a:solidFill>
              </a:rPr>
              <a:t>Jeremiah </a:t>
            </a:r>
            <a:r>
              <a:rPr lang="en-CA" sz="2400" dirty="0">
                <a:solidFill>
                  <a:srgbClr val="000090"/>
                </a:solidFill>
              </a:rPr>
              <a:t>said that God will renew His covenant. He will make a </a:t>
            </a:r>
            <a:r>
              <a:rPr lang="en-CA" sz="2400" b="1" dirty="0">
                <a:solidFill>
                  <a:srgbClr val="000090"/>
                </a:solidFill>
              </a:rPr>
              <a:t>NEW</a:t>
            </a:r>
            <a:r>
              <a:rPr lang="en-CA" sz="2400" dirty="0">
                <a:solidFill>
                  <a:srgbClr val="000090"/>
                </a:solidFill>
              </a:rPr>
              <a:t> </a:t>
            </a:r>
            <a:r>
              <a:rPr lang="en-CA" sz="2400" b="1" dirty="0">
                <a:solidFill>
                  <a:srgbClr val="000090"/>
                </a:solidFill>
              </a:rPr>
              <a:t>Covenant, </a:t>
            </a:r>
            <a:r>
              <a:rPr lang="en-CA" sz="2400" dirty="0">
                <a:solidFill>
                  <a:srgbClr val="000090"/>
                </a:solidFill>
              </a:rPr>
              <a:t>one that surpasses their imagination.</a:t>
            </a:r>
            <a:r>
              <a:rPr lang="en-CA" sz="2400" b="1" dirty="0">
                <a:solidFill>
                  <a:srgbClr val="000090"/>
                </a:solidFill>
              </a:rPr>
              <a:t> </a:t>
            </a:r>
            <a:r>
              <a:rPr lang="en-CA" sz="2400" dirty="0">
                <a:solidFill>
                  <a:srgbClr val="000090"/>
                </a:solidFill>
              </a:rPr>
              <a:t>God will write this covenant not on stone, but in people’s hearts. He will forgive all their iniquities and they will all know Him. </a:t>
            </a:r>
            <a:r>
              <a:rPr lang="en-US" sz="2400" b="1" dirty="0">
                <a:solidFill>
                  <a:srgbClr val="000090"/>
                </a:solidFill>
              </a:rPr>
              <a:t>(Jeremiah 31:31)</a:t>
            </a:r>
            <a:endParaRPr lang="en-US" sz="2400" b="1" dirty="0"/>
          </a:p>
        </p:txBody>
      </p:sp>
      <p:pic>
        <p:nvPicPr>
          <p:cNvPr id="11" name="Picture 10">
            <a:extLst>
              <a:ext uri="{FF2B5EF4-FFF2-40B4-BE49-F238E27FC236}">
                <a16:creationId xmlns:a16="http://schemas.microsoft.com/office/drawing/2014/main" id="{36B5F9FD-6848-B747-B814-9B0E0569A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5598" y="3734017"/>
            <a:ext cx="2999449" cy="299944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build="p"/>
      <p:bldP spid="8"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33" y="842018"/>
            <a:ext cx="8331200" cy="1323041"/>
          </a:xfrm>
        </p:spPr>
        <p:txBody>
          <a:bodyPr/>
          <a:lstStyle/>
          <a:p>
            <a:r>
              <a:rPr lang="en-US" sz="4800" dirty="0"/>
              <a:t>A New Covenant Promised</a:t>
            </a:r>
          </a:p>
        </p:txBody>
      </p:sp>
      <p:sp>
        <p:nvSpPr>
          <p:cNvPr id="3" name="Content Placeholder 2"/>
          <p:cNvSpPr>
            <a:spLocks noGrp="1"/>
          </p:cNvSpPr>
          <p:nvPr>
            <p:ph idx="1"/>
          </p:nvPr>
        </p:nvSpPr>
        <p:spPr>
          <a:xfrm>
            <a:off x="541867" y="2428880"/>
            <a:ext cx="7941733" cy="3840163"/>
          </a:xfrm>
        </p:spPr>
        <p:txBody>
          <a:bodyPr>
            <a:normAutofit fontScale="85000" lnSpcReduction="20000"/>
          </a:bodyPr>
          <a:lstStyle/>
          <a:p>
            <a:pPr algn="ctr">
              <a:buNone/>
            </a:pPr>
            <a:r>
              <a:rPr lang="en-US" sz="1600" b="1" i="1" dirty="0"/>
              <a:t> </a:t>
            </a:r>
            <a:r>
              <a:rPr lang="en-US" i="1" dirty="0">
                <a:latin typeface="Arial"/>
                <a:cs typeface="Arial"/>
              </a:rPr>
              <a:t>“Behold, the days are coming, says the </a:t>
            </a:r>
            <a:r>
              <a:rPr lang="en-US" i="1" cap="small" dirty="0">
                <a:latin typeface="Arial"/>
                <a:cs typeface="Arial"/>
              </a:rPr>
              <a:t>Lord</a:t>
            </a:r>
            <a:r>
              <a:rPr lang="en-US" i="1" dirty="0">
                <a:latin typeface="Arial"/>
                <a:cs typeface="Arial"/>
              </a:rPr>
              <a:t>, when I will make a new covenant with the house of Israel and with the house of Judah— </a:t>
            </a:r>
            <a:r>
              <a:rPr lang="en-US" b="1" i="1" dirty="0">
                <a:latin typeface="Arial"/>
                <a:cs typeface="Arial"/>
              </a:rPr>
              <a:t> </a:t>
            </a:r>
            <a:r>
              <a:rPr lang="en-US" i="1" dirty="0">
                <a:latin typeface="Arial"/>
                <a:cs typeface="Arial"/>
              </a:rPr>
              <a:t>not according to the covenant that I made with their fathers in the day that I took them by the hand to lead them out of the land of Egypt, My covenant which they broke, though I was a husband to them, says the </a:t>
            </a:r>
            <a:r>
              <a:rPr lang="en-US" i="1" cap="small" dirty="0">
                <a:latin typeface="Arial"/>
                <a:cs typeface="Arial"/>
              </a:rPr>
              <a:t>Lord</a:t>
            </a:r>
            <a:r>
              <a:rPr lang="en-US" i="1" dirty="0">
                <a:latin typeface="Arial"/>
                <a:cs typeface="Arial"/>
              </a:rPr>
              <a:t>. </a:t>
            </a:r>
            <a:r>
              <a:rPr lang="en-US" b="1" i="1" dirty="0">
                <a:latin typeface="Arial"/>
                <a:cs typeface="Arial"/>
              </a:rPr>
              <a:t> </a:t>
            </a:r>
            <a:r>
              <a:rPr lang="en-US" i="1" dirty="0">
                <a:latin typeface="Arial"/>
                <a:cs typeface="Arial"/>
              </a:rPr>
              <a:t>But this is the covenant that I will make with the house of Israel after those days, says the </a:t>
            </a:r>
            <a:r>
              <a:rPr lang="en-US" i="1" cap="small" dirty="0">
                <a:latin typeface="Arial"/>
                <a:cs typeface="Arial"/>
              </a:rPr>
              <a:t>Lord</a:t>
            </a:r>
            <a:r>
              <a:rPr lang="en-US" i="1" dirty="0">
                <a:latin typeface="Arial"/>
                <a:cs typeface="Arial"/>
              </a:rPr>
              <a:t>: I will put My law in their minds, and write it on their hearts; and I will be their God, and they shall be My people. </a:t>
            </a:r>
            <a:r>
              <a:rPr lang="en-US" b="1" i="1" dirty="0">
                <a:latin typeface="Arial"/>
                <a:cs typeface="Arial"/>
              </a:rPr>
              <a:t> </a:t>
            </a:r>
            <a:r>
              <a:rPr lang="en-US" i="1" dirty="0">
                <a:latin typeface="Arial"/>
                <a:cs typeface="Arial"/>
              </a:rPr>
              <a:t>No more shall every man teach his neighbor, and every man his brother, saying, ‘Know the </a:t>
            </a:r>
            <a:r>
              <a:rPr lang="en-US" i="1" cap="small" dirty="0">
                <a:latin typeface="Arial"/>
                <a:cs typeface="Arial"/>
              </a:rPr>
              <a:t>Lord</a:t>
            </a:r>
            <a:r>
              <a:rPr lang="en-US" i="1" dirty="0">
                <a:latin typeface="Arial"/>
                <a:cs typeface="Arial"/>
              </a:rPr>
              <a:t>,’ for they all shall know Me, from the least of them to the greatest of them, says the </a:t>
            </a:r>
            <a:r>
              <a:rPr lang="en-US" i="1" cap="small" dirty="0">
                <a:latin typeface="Arial"/>
                <a:cs typeface="Arial"/>
              </a:rPr>
              <a:t>Lord</a:t>
            </a:r>
            <a:r>
              <a:rPr lang="en-US" i="1" dirty="0">
                <a:latin typeface="Arial"/>
                <a:cs typeface="Arial"/>
              </a:rPr>
              <a:t>. For I will forgive their iniquity, and their sin I will remember no more.”</a:t>
            </a:r>
            <a:r>
              <a:rPr lang="en-US" dirty="0">
                <a:latin typeface="Arial"/>
                <a:cs typeface="Arial"/>
              </a:rPr>
              <a:t> </a:t>
            </a:r>
            <a:br>
              <a:rPr lang="en-US" dirty="0">
                <a:latin typeface="Arial"/>
                <a:cs typeface="Arial"/>
              </a:rPr>
            </a:br>
            <a:r>
              <a:rPr lang="en-US" b="1" i="1" dirty="0">
                <a:latin typeface="Arial"/>
                <a:cs typeface="Arial"/>
              </a:rPr>
              <a:t>(Jeremiah 31:31-34)</a:t>
            </a:r>
            <a:endParaRPr lang="en-US"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Timeline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215039"/>
              </p:ext>
            </p:extLst>
          </p:nvPr>
        </p:nvGraphicFramePr>
        <p:xfrm>
          <a:off x="658815" y="1796160"/>
          <a:ext cx="7807853" cy="4444191"/>
        </p:xfrm>
        <a:graphic>
          <a:graphicData uri="http://schemas.openxmlformats.org/drawingml/2006/table">
            <a:tbl>
              <a:tblPr firstRow="1" bandRow="1">
                <a:tableStyleId>{68D230F3-CF80-4859-8CE7-A43EE81993B5}</a:tableStyleId>
              </a:tblPr>
              <a:tblGrid>
                <a:gridCol w="3599918">
                  <a:extLst>
                    <a:ext uri="{9D8B030D-6E8A-4147-A177-3AD203B41FA5}">
                      <a16:colId xmlns:a16="http://schemas.microsoft.com/office/drawing/2014/main" val="20000"/>
                    </a:ext>
                  </a:extLst>
                </a:gridCol>
                <a:gridCol w="1270000">
                  <a:extLst>
                    <a:ext uri="{9D8B030D-6E8A-4147-A177-3AD203B41FA5}">
                      <a16:colId xmlns:a16="http://schemas.microsoft.com/office/drawing/2014/main" val="20001"/>
                    </a:ext>
                  </a:extLst>
                </a:gridCol>
                <a:gridCol w="2937935">
                  <a:extLst>
                    <a:ext uri="{9D8B030D-6E8A-4147-A177-3AD203B41FA5}">
                      <a16:colId xmlns:a16="http://schemas.microsoft.com/office/drawing/2014/main" val="20002"/>
                    </a:ext>
                  </a:extLst>
                </a:gridCol>
              </a:tblGrid>
              <a:tr h="584197">
                <a:tc>
                  <a:txBody>
                    <a:bodyPr/>
                    <a:lstStyle/>
                    <a:p>
                      <a:pPr algn="ctr">
                        <a:lnSpc>
                          <a:spcPct val="115000"/>
                        </a:lnSpc>
                        <a:spcAft>
                          <a:spcPts val="0"/>
                        </a:spcAft>
                      </a:pPr>
                      <a:r>
                        <a:rPr lang="en-CA" sz="2800" dirty="0">
                          <a:solidFill>
                            <a:srgbClr val="FF0000"/>
                          </a:solidFill>
                        </a:rPr>
                        <a:t>Event</a:t>
                      </a:r>
                      <a:endParaRPr lang="en-US" sz="2400" dirty="0">
                        <a:solidFill>
                          <a:srgbClr val="FF0000"/>
                        </a:solidFill>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800" dirty="0">
                          <a:solidFill>
                            <a:srgbClr val="FF0000"/>
                          </a:solidFill>
                        </a:rPr>
                        <a:t>Year</a:t>
                      </a:r>
                      <a:endParaRPr lang="en-US" sz="2400" dirty="0">
                        <a:solidFill>
                          <a:srgbClr val="FF0000"/>
                        </a:solidFill>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2800" dirty="0">
                          <a:solidFill>
                            <a:srgbClr val="FF0000"/>
                          </a:solidFill>
                        </a:rPr>
                        <a:t>Bible Reference</a:t>
                      </a:r>
                      <a:endParaRPr lang="en-US" sz="2400" dirty="0">
                        <a:solidFill>
                          <a:srgbClr val="FF0000"/>
                        </a:solidFill>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0"/>
                  </a:ext>
                </a:extLst>
              </a:tr>
              <a:tr h="460423">
                <a:tc>
                  <a:txBody>
                    <a:bodyPr/>
                    <a:lstStyle/>
                    <a:p>
                      <a:pPr algn="ctr">
                        <a:lnSpc>
                          <a:spcPct val="115000"/>
                        </a:lnSpc>
                        <a:spcAft>
                          <a:spcPts val="0"/>
                        </a:spcAft>
                      </a:pPr>
                      <a:r>
                        <a:rPr lang="en-CA" sz="1600" dirty="0">
                          <a:latin typeface="Times New Roman"/>
                          <a:ea typeface="Times New Roman"/>
                          <a:cs typeface="Times New Roman"/>
                        </a:rPr>
                        <a:t>Solomon's Son </a:t>
                      </a:r>
                      <a:r>
                        <a:rPr lang="en-CA" sz="1600" dirty="0" err="1">
                          <a:latin typeface="Times New Roman"/>
                          <a:ea typeface="Times New Roman"/>
                          <a:cs typeface="Times New Roman"/>
                        </a:rPr>
                        <a:t>Rehoboam</a:t>
                      </a:r>
                      <a:r>
                        <a:rPr lang="en-CA" sz="1600" dirty="0">
                          <a:latin typeface="Times New Roman"/>
                          <a:ea typeface="Times New Roman"/>
                          <a:cs typeface="Times New Roman"/>
                        </a:rPr>
                        <a:t> begins reign</a:t>
                      </a:r>
                      <a:endParaRPr lang="en-US" sz="14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a:latin typeface="Times New Roman"/>
                          <a:ea typeface="Times New Roman"/>
                          <a:cs typeface="Times New Roman"/>
                        </a:rPr>
                        <a:t>980 BC</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latin typeface="Times New Roman"/>
                          <a:ea typeface="Times New Roman"/>
                          <a:cs typeface="Times New Roman"/>
                        </a:rPr>
                        <a:t>1 Kings 14:21</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1"/>
                  </a:ext>
                </a:extLst>
              </a:tr>
              <a:tr h="418878">
                <a:tc>
                  <a:txBody>
                    <a:bodyPr/>
                    <a:lstStyle/>
                    <a:p>
                      <a:pPr algn="ctr">
                        <a:lnSpc>
                          <a:spcPct val="115000"/>
                        </a:lnSpc>
                        <a:spcAft>
                          <a:spcPts val="0"/>
                        </a:spcAft>
                      </a:pPr>
                      <a:r>
                        <a:rPr lang="en-CA" sz="1600">
                          <a:latin typeface="Times New Roman"/>
                          <a:ea typeface="Times New Roman"/>
                          <a:cs typeface="Times New Roman"/>
                        </a:rPr>
                        <a:t>The Kingdom Divided</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a:latin typeface="Times New Roman"/>
                          <a:ea typeface="Times New Roman"/>
                          <a:cs typeface="Times New Roman"/>
                        </a:rPr>
                        <a:t>931 BC</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solidFill>
                            <a:srgbClr val="333333"/>
                          </a:solidFill>
                          <a:latin typeface="Times New Roman"/>
                          <a:ea typeface="Times New Roman"/>
                          <a:cs typeface="Times New Roman"/>
                        </a:rPr>
                        <a:t>I Kings 1-12; II Chronicles 1-12</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2"/>
                  </a:ext>
                </a:extLst>
              </a:tr>
              <a:tr h="504872">
                <a:tc>
                  <a:txBody>
                    <a:bodyPr/>
                    <a:lstStyle/>
                    <a:p>
                      <a:pPr algn="ctr">
                        <a:lnSpc>
                          <a:spcPct val="115000"/>
                        </a:lnSpc>
                        <a:spcAft>
                          <a:spcPts val="0"/>
                        </a:spcAft>
                      </a:pPr>
                      <a:r>
                        <a:rPr lang="en-CA" sz="1600">
                          <a:solidFill>
                            <a:srgbClr val="000000"/>
                          </a:solidFill>
                          <a:latin typeface="Times New Roman"/>
                          <a:ea typeface="Times New Roman"/>
                          <a:cs typeface="Times New Roman"/>
                        </a:rPr>
                        <a:t>The ten tribes of Israel go into captivity (The first Exile)</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a:solidFill>
                            <a:srgbClr val="000000"/>
                          </a:solidFill>
                          <a:latin typeface="Times New Roman"/>
                          <a:ea typeface="Times New Roman"/>
                          <a:cs typeface="Times New Roman"/>
                        </a:rPr>
                        <a:t>722 BC</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solidFill>
                            <a:srgbClr val="222222"/>
                          </a:solidFill>
                          <a:latin typeface="Times New Roman"/>
                          <a:ea typeface="Times New Roman"/>
                          <a:cs typeface="Times New Roman"/>
                        </a:rPr>
                        <a:t>2 Kings 17:23 </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3"/>
                  </a:ext>
                </a:extLst>
              </a:tr>
              <a:tr h="428435">
                <a:tc>
                  <a:txBody>
                    <a:bodyPr/>
                    <a:lstStyle/>
                    <a:p>
                      <a:pPr algn="ctr">
                        <a:lnSpc>
                          <a:spcPct val="115000"/>
                        </a:lnSpc>
                        <a:spcAft>
                          <a:spcPts val="0"/>
                        </a:spcAft>
                      </a:pPr>
                      <a:r>
                        <a:rPr lang="en-CA" sz="1600" b="1">
                          <a:solidFill>
                            <a:srgbClr val="FF0000"/>
                          </a:solidFill>
                          <a:latin typeface="Times New Roman"/>
                          <a:ea typeface="Times New Roman"/>
                          <a:cs typeface="Times New Roman"/>
                        </a:rPr>
                        <a:t>Jeremiah begins to prophesy</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a:solidFill>
                            <a:srgbClr val="000000"/>
                          </a:solidFill>
                          <a:latin typeface="Times New Roman"/>
                          <a:ea typeface="Times New Roman"/>
                          <a:cs typeface="Times New Roman"/>
                        </a:rPr>
                        <a:t>627 BC</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solidFill>
                            <a:srgbClr val="222222"/>
                          </a:solidFill>
                          <a:latin typeface="Times New Roman"/>
                          <a:ea typeface="Times New Roman"/>
                          <a:cs typeface="Times New Roman"/>
                        </a:rPr>
                        <a:t>The Book of Jeremiah</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4"/>
                  </a:ext>
                </a:extLst>
              </a:tr>
              <a:tr h="533537">
                <a:tc>
                  <a:txBody>
                    <a:bodyPr/>
                    <a:lstStyle/>
                    <a:p>
                      <a:pPr algn="ctr">
                        <a:lnSpc>
                          <a:spcPct val="115000"/>
                        </a:lnSpc>
                        <a:spcAft>
                          <a:spcPts val="0"/>
                        </a:spcAft>
                      </a:pPr>
                      <a:r>
                        <a:rPr lang="en-CA" sz="1600" dirty="0">
                          <a:latin typeface="Times New Roman"/>
                          <a:ea typeface="Times New Roman"/>
                          <a:cs typeface="Times New Roman"/>
                        </a:rPr>
                        <a:t>Babylon besieges Judah's two remaining tribes (the second Exile)</a:t>
                      </a:r>
                      <a:endParaRPr lang="en-US" sz="14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a:latin typeface="Times New Roman"/>
                          <a:ea typeface="Times New Roman"/>
                          <a:cs typeface="Times New Roman"/>
                        </a:rPr>
                        <a:t>606 BC</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latin typeface="Times New Roman"/>
                          <a:ea typeface="Times New Roman"/>
                          <a:cs typeface="Times New Roman"/>
                        </a:rPr>
                        <a:t>Daniel 1:1</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5"/>
                  </a:ext>
                </a:extLst>
              </a:tr>
              <a:tr h="466654">
                <a:tc>
                  <a:txBody>
                    <a:bodyPr/>
                    <a:lstStyle/>
                    <a:p>
                      <a:pPr algn="ctr">
                        <a:lnSpc>
                          <a:spcPct val="115000"/>
                        </a:lnSpc>
                        <a:spcAft>
                          <a:spcPts val="0"/>
                        </a:spcAft>
                      </a:pPr>
                      <a:r>
                        <a:rPr lang="en-CA" sz="1600">
                          <a:latin typeface="Times New Roman"/>
                          <a:ea typeface="Times New Roman"/>
                          <a:cs typeface="Times New Roman"/>
                        </a:rPr>
                        <a:t>Destruction of the first temple</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a:latin typeface="Times New Roman"/>
                          <a:ea typeface="Times New Roman"/>
                          <a:cs typeface="Times New Roman"/>
                        </a:rPr>
                        <a:t>588 BC</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latin typeface="Times New Roman"/>
                          <a:ea typeface="Times New Roman"/>
                          <a:cs typeface="Times New Roman"/>
                        </a:rPr>
                        <a:t>Jeremiah 52:12-13, 25:1, </a:t>
                      </a:r>
                      <a:endParaRPr lang="en-US" sz="1400" dirty="0">
                        <a:latin typeface="Times New Roman"/>
                        <a:ea typeface="Times New Roman"/>
                        <a:cs typeface="Times New Roman"/>
                      </a:endParaRPr>
                    </a:p>
                    <a:p>
                      <a:pPr algn="ctr">
                        <a:lnSpc>
                          <a:spcPct val="115000"/>
                        </a:lnSpc>
                        <a:spcAft>
                          <a:spcPts val="0"/>
                        </a:spcAft>
                      </a:pPr>
                      <a:r>
                        <a:rPr lang="en-CA" sz="1600" dirty="0">
                          <a:latin typeface="Times New Roman"/>
                          <a:ea typeface="Times New Roman"/>
                          <a:cs typeface="Times New Roman"/>
                        </a:rPr>
                        <a:t>Daniel 2:1</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6"/>
                  </a:ext>
                </a:extLst>
              </a:tr>
              <a:tr h="432774">
                <a:tc>
                  <a:txBody>
                    <a:bodyPr/>
                    <a:lstStyle/>
                    <a:p>
                      <a:pPr algn="ctr">
                        <a:lnSpc>
                          <a:spcPct val="115000"/>
                        </a:lnSpc>
                        <a:spcAft>
                          <a:spcPts val="0"/>
                        </a:spcAft>
                      </a:pPr>
                      <a:r>
                        <a:rPr lang="en-CA" sz="1600" dirty="0">
                          <a:latin typeface="Times New Roman"/>
                          <a:ea typeface="Times New Roman"/>
                          <a:cs typeface="Times New Roman"/>
                        </a:rPr>
                        <a:t>Cyrus decrees rebuilding temple</a:t>
                      </a:r>
                      <a:endParaRPr lang="en-US" sz="14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latin typeface="Times New Roman"/>
                          <a:ea typeface="Times New Roman"/>
                          <a:cs typeface="Times New Roman"/>
                        </a:rPr>
                        <a:t>536 BC</a:t>
                      </a:r>
                      <a:endParaRPr lang="en-US" sz="1400" dirty="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latin typeface="Times New Roman"/>
                          <a:ea typeface="Times New Roman"/>
                          <a:cs typeface="Times New Roman"/>
                        </a:rPr>
                        <a:t>2 Chronicles 36:21, 23</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7"/>
                  </a:ext>
                </a:extLst>
              </a:tr>
              <a:tr h="332975">
                <a:tc>
                  <a:txBody>
                    <a:bodyPr/>
                    <a:lstStyle/>
                    <a:p>
                      <a:pPr algn="ctr">
                        <a:lnSpc>
                          <a:spcPct val="115000"/>
                        </a:lnSpc>
                        <a:spcAft>
                          <a:spcPts val="0"/>
                        </a:spcAft>
                      </a:pPr>
                      <a:r>
                        <a:rPr lang="en-CA" sz="1600">
                          <a:latin typeface="Times New Roman"/>
                          <a:ea typeface="Times New Roman"/>
                          <a:cs typeface="Times New Roman"/>
                        </a:rPr>
                        <a:t>Artaxerxes decrees rebuilding Jerusalem</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a:latin typeface="Times New Roman"/>
                          <a:ea typeface="Times New Roman"/>
                          <a:cs typeface="Times New Roman"/>
                        </a:rPr>
                        <a:t>445 BC</a:t>
                      </a:r>
                      <a:endParaRPr lang="en-US" sz="1400">
                        <a:latin typeface="Times New Roman"/>
                        <a:ea typeface="Times New Roman"/>
                        <a:cs typeface="Times New Roman"/>
                      </a:endParaRPr>
                    </a:p>
                  </a:txBody>
                  <a:tcPr marL="28575" marR="28575" marT="28575" marB="28575" anchor="ctr"/>
                </a:tc>
                <a:tc>
                  <a:txBody>
                    <a:bodyPr/>
                    <a:lstStyle/>
                    <a:p>
                      <a:pPr algn="ctr">
                        <a:lnSpc>
                          <a:spcPct val="115000"/>
                        </a:lnSpc>
                        <a:spcAft>
                          <a:spcPts val="0"/>
                        </a:spcAft>
                      </a:pPr>
                      <a:r>
                        <a:rPr lang="en-CA" sz="1600" dirty="0">
                          <a:latin typeface="Times New Roman"/>
                          <a:ea typeface="Times New Roman"/>
                          <a:cs typeface="Times New Roman"/>
                        </a:rPr>
                        <a:t>Nehemiah 2:1</a:t>
                      </a:r>
                      <a:endParaRPr lang="en-US" sz="1400" dirty="0">
                        <a:latin typeface="Times New Roman"/>
                        <a:ea typeface="Times New Roman"/>
                        <a:cs typeface="Times New Roman"/>
                      </a:endParaRPr>
                    </a:p>
                  </a:txBody>
                  <a:tcPr marL="28575" marR="28575" marT="28575" marB="28575" anchor="ctr"/>
                </a:tc>
                <a:extLst>
                  <a:ext uri="{0D108BD9-81ED-4DB2-BD59-A6C34878D82A}">
                    <a16:rowId xmlns:a16="http://schemas.microsoft.com/office/drawing/2014/main" val="10008"/>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603250"/>
            <a:ext cx="8543925" cy="6281737"/>
          </a:xfrm>
        </p:spPr>
        <p:txBody>
          <a:bodyPr>
            <a:normAutofit/>
          </a:bodyPr>
          <a:lstStyle/>
          <a:p>
            <a:pPr marL="0" indent="0" algn="ctr">
              <a:buNone/>
            </a:pPr>
            <a:r>
              <a:rPr lang="en-CA" sz="3200" dirty="0">
                <a:solidFill>
                  <a:srgbClr val="FF0000"/>
                </a:solidFill>
                <a:effectLst>
                  <a:outerShdw blurRad="50800" dist="38100" dir="5400000" algn="t" rotWithShape="0">
                    <a:prstClr val="black">
                      <a:alpha val="40000"/>
                    </a:prstClr>
                  </a:outerShdw>
                </a:effectLst>
                <a:sym typeface="Wingdings"/>
              </a:rPr>
              <a:t>Babylonian Empire</a:t>
            </a:r>
            <a:r>
              <a:rPr lang="en-CA" sz="3200" dirty="0">
                <a:solidFill>
                  <a:srgbClr val="FF0000"/>
                </a:solidFill>
                <a:sym typeface="Wingdings"/>
              </a:rPr>
              <a:t> </a:t>
            </a:r>
            <a:r>
              <a:rPr lang="en-C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sym typeface="Wingdings"/>
              </a:rPr>
              <a:t></a:t>
            </a:r>
            <a:r>
              <a:rPr lang="en-CA" sz="3200" dirty="0">
                <a:solidFill>
                  <a:srgbClr val="FF0000"/>
                </a:solidFill>
                <a:sym typeface="Wingdings"/>
              </a:rPr>
              <a:t> </a:t>
            </a:r>
            <a:r>
              <a:rPr lang="en-CA" sz="3200" b="1" dirty="0">
                <a:ln w="12700">
                  <a:solidFill>
                    <a:schemeClr val="accent5"/>
                  </a:solidFill>
                  <a:prstDash val="solid"/>
                </a:ln>
                <a:solidFill>
                  <a:schemeClr val="accent1">
                    <a:lumMod val="75000"/>
                  </a:schemeClr>
                </a:solidFill>
              </a:rPr>
              <a:t>Persian Empire </a:t>
            </a:r>
            <a:br>
              <a:rPr lang="en-CA" sz="3200" dirty="0"/>
            </a:br>
            <a:r>
              <a:rPr lang="en-CA" sz="2800" i="1" dirty="0"/>
              <a:t>(Babylon defeated and taken over by Persian Empire)</a:t>
            </a:r>
            <a:endParaRPr lang="en-CA" sz="3200" dirty="0"/>
          </a:p>
          <a:p>
            <a:pPr marL="0" indent="0" algn="ctr">
              <a:buNone/>
            </a:pPr>
            <a:r>
              <a:rPr lang="en-C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sym typeface="Wingdings"/>
              </a:rPr>
              <a:t></a:t>
            </a:r>
            <a:r>
              <a:rPr lang="en-CA" sz="3200" dirty="0">
                <a:solidFill>
                  <a:srgbClr val="FF0000"/>
                </a:solidFill>
                <a:sym typeface="Wingdings"/>
              </a:rPr>
              <a:t> </a:t>
            </a:r>
            <a:r>
              <a:rPr lang="en-CA" sz="3600" b="1" dirty="0">
                <a:ln w="3175">
                  <a:solidFill>
                    <a:schemeClr val="accent1">
                      <a:lumMod val="75000"/>
                    </a:schemeClr>
                  </a:solidFill>
                </a:ln>
                <a:solidFill>
                  <a:schemeClr val="accent2">
                    <a:lumMod val="75000"/>
                  </a:schemeClr>
                </a:solidFill>
                <a:effectLst>
                  <a:outerShdw blurRad="50800" dist="38100" dir="5400000" algn="t" rotWithShape="0">
                    <a:prstClr val="black">
                      <a:alpha val="40000"/>
                    </a:prstClr>
                  </a:outerShdw>
                </a:effectLst>
              </a:rPr>
              <a:t>Alexander the Great</a:t>
            </a:r>
            <a:r>
              <a:rPr lang="en-CA" sz="3600" dirty="0">
                <a:ln w="0"/>
                <a:solidFill>
                  <a:schemeClr val="accent1"/>
                </a:solidFill>
                <a:effectLst>
                  <a:outerShdw blurRad="38100" dist="25400" dir="5400000" algn="ctr" rotWithShape="0">
                    <a:srgbClr val="6E747A">
                      <a:alpha val="43000"/>
                    </a:srgbClr>
                  </a:outerShdw>
                </a:effectLst>
              </a:rPr>
              <a:t> </a:t>
            </a:r>
            <a:br>
              <a:rPr lang="en-CA" sz="3200" dirty="0"/>
            </a:br>
            <a:r>
              <a:rPr lang="en-CA" sz="2800" i="1" dirty="0"/>
              <a:t>(Took over Persia. Died young at age 32 while in Persia. His Empire divided up amongst his four deputy leaders after a series of wars that spanned over 40 years)</a:t>
            </a:r>
            <a:r>
              <a:rPr lang="en-CA" sz="3000" i="1" dirty="0"/>
              <a:t> </a:t>
            </a:r>
            <a:r>
              <a:rPr lang="en-CA" sz="3200" dirty="0"/>
              <a:t> </a:t>
            </a:r>
          </a:p>
          <a:p>
            <a:pPr marL="0" indent="0" algn="ctr">
              <a:buNone/>
            </a:pPr>
            <a:r>
              <a:rPr lang="en-C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sym typeface="Wingdings"/>
              </a:rPr>
              <a:t></a:t>
            </a:r>
            <a:r>
              <a:rPr lang="en-CA" sz="3200" dirty="0">
                <a:solidFill>
                  <a:srgbClr val="FF0000"/>
                </a:solidFill>
                <a:sym typeface="Wingdings"/>
              </a:rPr>
              <a:t> T</a:t>
            </a:r>
            <a:r>
              <a:rPr lang="en-CA" sz="3200" dirty="0">
                <a:solidFill>
                  <a:srgbClr val="FF0000"/>
                </a:solidFill>
              </a:rPr>
              <a:t>he Western Roman Empire</a:t>
            </a:r>
            <a:br>
              <a:rPr lang="en-CA" sz="3200" dirty="0">
                <a:solidFill>
                  <a:srgbClr val="FF0000"/>
                </a:solidFill>
              </a:rPr>
            </a:br>
            <a:r>
              <a:rPr lang="en-CA" sz="2800" i="1" dirty="0"/>
              <a:t>(Roman Empire took over most of Europe, the Middle East, Asia Minor and Persia)</a:t>
            </a:r>
            <a:endParaRPr lang="en-CA" sz="3000" i="1" dirty="0"/>
          </a:p>
          <a:p>
            <a:pPr marL="0" indent="0">
              <a:buNone/>
            </a:pPr>
            <a:r>
              <a:rPr lang="en-CA" sz="3200" b="1" i="1" dirty="0">
                <a:solidFill>
                  <a:schemeClr val="accent1">
                    <a:lumMod val="75000"/>
                  </a:schemeClr>
                </a:solidFill>
              </a:rPr>
              <a:t>     </a:t>
            </a:r>
            <a:r>
              <a:rPr lang="en-CA" sz="3200" b="1" i="1" dirty="0">
                <a:solidFill>
                  <a:srgbClr val="FF0000"/>
                </a:solidFill>
              </a:rPr>
              <a:t>Our Lord Jesus Christ</a:t>
            </a:r>
            <a:r>
              <a:rPr lang="en-CA" sz="3200" i="1" dirty="0">
                <a:solidFill>
                  <a:srgbClr val="FF0000"/>
                </a:solidFill>
              </a:rPr>
              <a:t> </a:t>
            </a:r>
            <a:r>
              <a:rPr lang="en-CA" sz="3200" i="1" dirty="0">
                <a:solidFill>
                  <a:schemeClr val="accent1">
                    <a:lumMod val="75000"/>
                  </a:schemeClr>
                </a:solidFill>
              </a:rPr>
              <a:t>born during the reign of</a:t>
            </a:r>
            <a:br>
              <a:rPr lang="en-CA" sz="3200" i="1" dirty="0">
                <a:solidFill>
                  <a:schemeClr val="accent1">
                    <a:lumMod val="75000"/>
                  </a:schemeClr>
                </a:solidFill>
              </a:rPr>
            </a:br>
            <a:r>
              <a:rPr lang="en-CA" sz="3200" i="1" dirty="0">
                <a:solidFill>
                  <a:schemeClr val="accent1">
                    <a:lumMod val="75000"/>
                  </a:schemeClr>
                </a:solidFill>
              </a:rPr>
              <a:t>     the Roman Emperor: Augustus Caesar (Luke 2:1)</a:t>
            </a:r>
          </a:p>
          <a:p>
            <a:pPr algn="ctr"/>
            <a:endParaRPr lang="en-US" sz="3200" dirty="0"/>
          </a:p>
        </p:txBody>
      </p:sp>
      <p:sp>
        <p:nvSpPr>
          <p:cNvPr id="4" name="Title 1">
            <a:extLst>
              <a:ext uri="{FF2B5EF4-FFF2-40B4-BE49-F238E27FC236}">
                <a16:creationId xmlns:a16="http://schemas.microsoft.com/office/drawing/2014/main" id="{7EE43FC7-7FB7-BB42-8E69-7EAE7D0E8F80}"/>
              </a:ext>
            </a:extLst>
          </p:cNvPr>
          <p:cNvSpPr txBox="1">
            <a:spLocks/>
          </p:cNvSpPr>
          <p:nvPr/>
        </p:nvSpPr>
        <p:spPr>
          <a:xfrm>
            <a:off x="283780" y="-169832"/>
            <a:ext cx="8544910" cy="661521"/>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a:lstStyle>
          <a:p>
            <a:pPr algn="ctr"/>
            <a:r>
              <a:rPr lang="en-US" sz="4000" dirty="0">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13500000" scaled="1"/>
                  <a:tileRect/>
                </a:gradFill>
              </a:rPr>
              <a:t>From Return of the Exiled to Christ</a:t>
            </a:r>
          </a:p>
        </p:txBody>
      </p:sp>
      <p:pic>
        <p:nvPicPr>
          <p:cNvPr id="6146" name="Picture 2" descr="The Nativity of Christ: A New Covenant – Literature – Resources">
            <a:extLst>
              <a:ext uri="{FF2B5EF4-FFF2-40B4-BE49-F238E27FC236}">
                <a16:creationId xmlns:a16="http://schemas.microsoft.com/office/drawing/2014/main" id="{4CE3E0F9-5ECD-9646-BBB3-2953E0F09E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5260" y="4586264"/>
            <a:ext cx="1608740" cy="2271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967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0A22B9-8C6C-B64F-9E85-A7F8023A306A}"/>
              </a:ext>
            </a:extLst>
          </p:cNvPr>
          <p:cNvPicPr>
            <a:picLocks noChangeAspect="1"/>
          </p:cNvPicPr>
          <p:nvPr/>
        </p:nvPicPr>
        <p:blipFill>
          <a:blip r:embed="rId2"/>
          <a:stretch>
            <a:fillRect/>
          </a:stretch>
        </p:blipFill>
        <p:spPr>
          <a:xfrm>
            <a:off x="-38100" y="38100"/>
            <a:ext cx="9144000" cy="6769100"/>
          </a:xfrm>
          <a:prstGeom prst="rect">
            <a:avLst/>
          </a:prstGeom>
        </p:spPr>
      </p:pic>
    </p:spTree>
    <p:extLst>
      <p:ext uri="{BB962C8B-B14F-4D97-AF65-F5344CB8AC3E}">
        <p14:creationId xmlns:p14="http://schemas.microsoft.com/office/powerpoint/2010/main" val="21001005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New Covenant</a:t>
            </a:r>
          </a:p>
        </p:txBody>
      </p:sp>
      <p:pic>
        <p:nvPicPr>
          <p:cNvPr id="4" name="Content Placeholder 3" descr="Covenant Thursday.jpg"/>
          <p:cNvPicPr>
            <a:picLocks noGrp="1"/>
          </p:cNvPicPr>
          <p:nvPr>
            <p:ph idx="1"/>
          </p:nvPr>
        </p:nvPicPr>
        <p:blipFill>
          <a:blip r:embed="rId2" cstate="print"/>
          <a:srcRect l="-85841" r="-85841"/>
          <a:stretch>
            <a:fillRect/>
          </a:stretch>
        </p:blipFill>
        <p:spPr>
          <a:xfrm>
            <a:off x="-25399" y="1969793"/>
            <a:ext cx="9169399" cy="467230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34975"/>
            <a:ext cx="5219700" cy="976313"/>
          </a:xfrm>
          <a:noFill/>
          <a:ln>
            <a:noFill/>
          </a:ln>
        </p:spPr>
        <p:style>
          <a:lnRef idx="0">
            <a:scrgbClr r="0" g="0" b="0"/>
          </a:lnRef>
          <a:fillRef idx="0">
            <a:scrgbClr r="0" g="0" b="0"/>
          </a:fillRef>
          <a:effectRef idx="0">
            <a:scrgbClr r="0" g="0" b="0"/>
          </a:effectRef>
          <a:fontRef idx="minor">
            <a:schemeClr val="accent5"/>
          </a:fontRef>
        </p:style>
        <p:txBody>
          <a:bodyPr anchor="ctr">
            <a:normAutofit fontScale="90000"/>
          </a:bodyPr>
          <a:lstStyle/>
          <a:p>
            <a:r>
              <a:rPr lang="en-US" b="1" dirty="0">
                <a:solidFill>
                  <a:srgbClr val="005493"/>
                </a:solidFill>
              </a:rPr>
              <a:t>The Last Supper</a:t>
            </a:r>
            <a:br>
              <a:rPr lang="en-US" b="1" dirty="0">
                <a:solidFill>
                  <a:srgbClr val="005493"/>
                </a:solidFill>
              </a:rPr>
            </a:br>
            <a:r>
              <a:rPr lang="en-CA" b="1" dirty="0"/>
              <a:t>The New Covenant</a:t>
            </a:r>
            <a:endParaRPr lang="en-US" b="1" dirty="0">
              <a:solidFill>
                <a:srgbClr val="005493"/>
              </a:solidFill>
            </a:endParaRPr>
          </a:p>
        </p:txBody>
      </p:sp>
      <p:sp>
        <p:nvSpPr>
          <p:cNvPr id="3" name="Content Placeholder 2"/>
          <p:cNvSpPr>
            <a:spLocks noGrp="1"/>
          </p:cNvSpPr>
          <p:nvPr>
            <p:ph idx="4294967295"/>
          </p:nvPr>
        </p:nvSpPr>
        <p:spPr>
          <a:xfrm>
            <a:off x="1" y="1439864"/>
            <a:ext cx="9144000" cy="5667375"/>
          </a:xfrm>
        </p:spPr>
        <p:txBody>
          <a:bodyPr>
            <a:normAutofit fontScale="85000" lnSpcReduction="10000"/>
          </a:bodyPr>
          <a:lstStyle/>
          <a:p>
            <a:endParaRPr lang="en-CA" sz="2800" dirty="0"/>
          </a:p>
          <a:p>
            <a:r>
              <a:rPr lang="en-CA" sz="2800" dirty="0"/>
              <a:t>Jesus invites His disciples to eat with Him their last meal together. He then says: </a:t>
            </a:r>
            <a:r>
              <a:rPr lang="en-CA" sz="2800" b="1" i="1" dirty="0"/>
              <a:t>“This is the cup of the NEW covenant.”</a:t>
            </a:r>
            <a:r>
              <a:rPr lang="en-CA" sz="2800" dirty="0"/>
              <a:t> </a:t>
            </a:r>
            <a:r>
              <a:rPr lang="en-US" sz="2800" i="1" dirty="0">
                <a:latin typeface="Arial"/>
                <a:cs typeface="Arial"/>
              </a:rPr>
              <a:t>(Matthew 26-28).</a:t>
            </a:r>
            <a:endParaRPr lang="en-CA" sz="2800" dirty="0"/>
          </a:p>
          <a:p>
            <a:r>
              <a:rPr lang="en-US" sz="2800" dirty="0"/>
              <a:t>Out with the Old, in with the New </a:t>
            </a:r>
            <a:r>
              <a:rPr lang="en-US" sz="2800" i="1" dirty="0">
                <a:latin typeface="Arial"/>
                <a:cs typeface="Arial"/>
              </a:rPr>
              <a:t>(Hebrews 8: 7-13)</a:t>
            </a:r>
          </a:p>
          <a:p>
            <a:r>
              <a:rPr lang="en-CA" sz="2800" dirty="0"/>
              <a:t>The disciples take this </a:t>
            </a:r>
            <a:r>
              <a:rPr lang="en-CA" sz="2800" b="1" dirty="0"/>
              <a:t>new covenant</a:t>
            </a:r>
            <a:r>
              <a:rPr lang="en-CA" sz="2800" dirty="0"/>
              <a:t> and explain it in the </a:t>
            </a:r>
            <a:r>
              <a:rPr lang="en-CA" sz="2800" b="1" dirty="0"/>
              <a:t>New Testament</a:t>
            </a:r>
            <a:r>
              <a:rPr lang="en-CA" sz="2800" dirty="0"/>
              <a:t>. </a:t>
            </a:r>
            <a:r>
              <a:rPr lang="en-US" sz="2800" dirty="0">
                <a:latin typeface="Arial"/>
                <a:cs typeface="Arial"/>
              </a:rPr>
              <a:t>Shows how the early church lived this new covenant.  </a:t>
            </a:r>
          </a:p>
          <a:p>
            <a:r>
              <a:rPr lang="en-US" sz="2800" dirty="0">
                <a:latin typeface="Arial"/>
                <a:cs typeface="Arial"/>
              </a:rPr>
              <a:t>St. Paul explains that this brings us back to the first covenant God made with Abraham in which He promised him to bless all nations through him.  </a:t>
            </a:r>
          </a:p>
          <a:p>
            <a:endParaRPr lang="en-US" sz="2800" dirty="0">
              <a:latin typeface="Arial"/>
              <a:cs typeface="Arial"/>
            </a:endParaRPr>
          </a:p>
          <a:p>
            <a:r>
              <a:rPr lang="en-US" sz="2800" dirty="0">
                <a:latin typeface="Arial"/>
                <a:cs typeface="Arial"/>
              </a:rPr>
              <a:t>We become the true children of Abraham through faith. We are now the people of God, the keepers of the Godly line and witnesses to His mercy to all nations.</a:t>
            </a:r>
            <a:endParaRPr lang="en-CA" sz="2800" i="1" dirty="0"/>
          </a:p>
        </p:txBody>
      </p:sp>
      <p:pic>
        <p:nvPicPr>
          <p:cNvPr id="5" name="Picture 4">
            <a:extLst>
              <a:ext uri="{FF2B5EF4-FFF2-40B4-BE49-F238E27FC236}">
                <a16:creationId xmlns:a16="http://schemas.microsoft.com/office/drawing/2014/main" id="{D29A0EB7-5263-5242-BD9B-66D8F597E36D}"/>
              </a:ext>
            </a:extLst>
          </p:cNvPr>
          <p:cNvPicPr>
            <a:picLocks noChangeAspect="1"/>
          </p:cNvPicPr>
          <p:nvPr/>
        </p:nvPicPr>
        <p:blipFill>
          <a:blip r:embed="rId3">
            <a:alphaModFix/>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5858404" y="209550"/>
            <a:ext cx="2912533" cy="1746250"/>
          </a:xfrm>
          <a:prstGeom prst="rect">
            <a:avLst/>
          </a:prstGeom>
          <a:effectLst>
            <a:innerShdw blurRad="63500" dir="12060000">
              <a:prstClr val="black">
                <a:alpha val="50000"/>
              </a:prstClr>
            </a:innerShdw>
            <a:softEdge rad="76200"/>
          </a:effectLst>
        </p:spPr>
      </p:pic>
      <p:sp>
        <p:nvSpPr>
          <p:cNvPr id="7" name="Title 1">
            <a:extLst>
              <a:ext uri="{FF2B5EF4-FFF2-40B4-BE49-F238E27FC236}">
                <a16:creationId xmlns:a16="http://schemas.microsoft.com/office/drawing/2014/main" id="{071EB0B2-1833-A445-8AFB-C2BE43D27FE3}"/>
              </a:ext>
            </a:extLst>
          </p:cNvPr>
          <p:cNvSpPr txBox="1">
            <a:spLocks/>
          </p:cNvSpPr>
          <p:nvPr/>
        </p:nvSpPr>
        <p:spPr>
          <a:xfrm>
            <a:off x="2609850" y="4948237"/>
            <a:ext cx="6798734" cy="1303867"/>
          </a:xfrm>
          <a:prstGeom prst="rect">
            <a:avLst/>
          </a:prstGeom>
        </p:spPr>
        <p:txBody>
          <a:bodyPr/>
          <a:lst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Back to Abraham- God’s People</a:t>
            </a:r>
          </a:p>
        </p:txBody>
      </p:sp>
    </p:spTree>
    <p:extLst>
      <p:ext uri="{BB962C8B-B14F-4D97-AF65-F5344CB8AC3E}">
        <p14:creationId xmlns:p14="http://schemas.microsoft.com/office/powerpoint/2010/main" val="3539496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4" end="4"/>
                                            </p:txEl>
                                          </p:spTgt>
                                        </p:tgtEl>
                                        <p:attrNameLst>
                                          <p:attrName>ppt_h</p:attrName>
                                        </p:attrNameLst>
                                      </p:cBhvr>
                                      <p:tavLst>
                                        <p:tav tm="0">
                                          <p:val>
                                            <p:fltVal val="0"/>
                                          </p:val>
                                        </p:tav>
                                        <p:tav tm="100000">
                                          <p:val>
                                            <p:strVal val="#ppt_h"/>
                                          </p:val>
                                        </p:tav>
                                      </p:tavLst>
                                    </p:anim>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p:cTn id="3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a:solidFill>
                  <a:srgbClr val="005493"/>
                </a:solidFill>
              </a:rPr>
              <a:t>Substance of The New Covenant</a:t>
            </a:r>
            <a:endParaRPr lang="en-US" dirty="0"/>
          </a:p>
        </p:txBody>
      </p:sp>
      <p:sp>
        <p:nvSpPr>
          <p:cNvPr id="3" name="Content Placeholder 2"/>
          <p:cNvSpPr>
            <a:spLocks noGrp="1"/>
          </p:cNvSpPr>
          <p:nvPr>
            <p:ph idx="1"/>
          </p:nvPr>
        </p:nvSpPr>
        <p:spPr>
          <a:xfrm>
            <a:off x="457200" y="2386014"/>
            <a:ext cx="8243888" cy="4279900"/>
          </a:xfrm>
        </p:spPr>
        <p:txBody>
          <a:bodyPr>
            <a:normAutofit fontScale="92500" lnSpcReduction="10000"/>
          </a:bodyPr>
          <a:lstStyle/>
          <a:p>
            <a:pPr marL="0" indent="0" algn="ctr">
              <a:buNone/>
            </a:pPr>
            <a:r>
              <a:rPr lang="en-US" sz="3000" b="1" u="sng" dirty="0">
                <a:solidFill>
                  <a:srgbClr val="0070C0"/>
                </a:solidFill>
                <a:latin typeface="Arial"/>
                <a:cs typeface="Arial"/>
              </a:rPr>
              <a:t>I am your Father, you are My children</a:t>
            </a:r>
            <a:r>
              <a:rPr lang="en-US" sz="3000" b="1" dirty="0">
                <a:solidFill>
                  <a:srgbClr val="0070C0"/>
                </a:solidFill>
                <a:latin typeface="Arial"/>
                <a:cs typeface="Arial"/>
              </a:rPr>
              <a:t>. </a:t>
            </a:r>
            <a:br>
              <a:rPr lang="en-US" sz="3000" b="1" dirty="0">
                <a:solidFill>
                  <a:srgbClr val="0070C0"/>
                </a:solidFill>
                <a:latin typeface="Arial"/>
                <a:cs typeface="Arial"/>
              </a:rPr>
            </a:br>
            <a:r>
              <a:rPr lang="en-US" sz="3000" b="1" dirty="0">
                <a:solidFill>
                  <a:srgbClr val="C00000"/>
                </a:solidFill>
                <a:latin typeface="Arial"/>
                <a:cs typeface="Arial"/>
              </a:rPr>
              <a:t>This is our identity</a:t>
            </a:r>
            <a:endParaRPr lang="en-US" sz="2600" b="1" dirty="0">
              <a:solidFill>
                <a:srgbClr val="C00000"/>
              </a:solidFill>
              <a:latin typeface="Arial"/>
              <a:cs typeface="Arial"/>
            </a:endParaRPr>
          </a:p>
          <a:p>
            <a:pPr lvl="1"/>
            <a:r>
              <a:rPr lang="en-US" sz="2400" i="1" dirty="0">
                <a:latin typeface="Arial"/>
                <a:cs typeface="Arial"/>
              </a:rPr>
              <a:t>But as many as received Him, to them He gave the right to become children of God, to those who believe in His </a:t>
            </a:r>
            <a:br>
              <a:rPr lang="en-US" sz="2400" i="1" dirty="0">
                <a:latin typeface="Arial"/>
                <a:cs typeface="Arial"/>
              </a:rPr>
            </a:br>
            <a:r>
              <a:rPr lang="en-US" sz="2400" i="1" dirty="0">
                <a:latin typeface="Arial"/>
                <a:cs typeface="Arial"/>
              </a:rPr>
              <a:t>name: who were born, not of blood, nor of the will of the flesh, nor of the will of man, but of God (John 1:12-13)</a:t>
            </a:r>
          </a:p>
          <a:p>
            <a:pPr lvl="1"/>
            <a:r>
              <a:rPr lang="en-US" sz="2400" i="1" dirty="0">
                <a:latin typeface="Arial"/>
                <a:cs typeface="Arial"/>
              </a:rPr>
              <a:t>Behold what manner of love the Father has bestowed on us, that we should be called children of God! (1 john 3:1)</a:t>
            </a:r>
          </a:p>
          <a:p>
            <a:pPr lvl="1"/>
            <a:r>
              <a:rPr lang="en-US" sz="2388" dirty="0">
                <a:latin typeface="Arial"/>
                <a:cs typeface="Arial"/>
              </a:rPr>
              <a:t>Now, we are no longer strangers and foreigners, but fellow citizens with the saints and members of the household of God, (Ephesians 2:19)</a:t>
            </a:r>
          </a:p>
          <a:p>
            <a:pPr lvl="1">
              <a:buNone/>
            </a:pPr>
            <a:endParaRPr lang="en-US" sz="2400" dirty="0">
              <a:latin typeface="Arial"/>
              <a:cs typeface="Arial"/>
            </a:endParaRP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643"/>
            <a:ext cx="5219700" cy="976313"/>
          </a:xfrm>
          <a:noFill/>
          <a:ln>
            <a:noFill/>
          </a:ln>
        </p:spPr>
        <p:style>
          <a:lnRef idx="0">
            <a:scrgbClr r="0" g="0" b="0"/>
          </a:lnRef>
          <a:fillRef idx="0">
            <a:scrgbClr r="0" g="0" b="0"/>
          </a:fillRef>
          <a:effectRef idx="0">
            <a:scrgbClr r="0" g="0" b="0"/>
          </a:effectRef>
          <a:fontRef idx="minor">
            <a:schemeClr val="accent5"/>
          </a:fontRef>
        </p:style>
        <p:txBody>
          <a:bodyPr anchor="ctr">
            <a:normAutofit/>
          </a:bodyPr>
          <a:lstStyle/>
          <a:p>
            <a:r>
              <a:rPr lang="en-CA" b="1" dirty="0">
                <a:solidFill>
                  <a:srgbClr val="005493"/>
                </a:solidFill>
              </a:rPr>
              <a:t>A Personal Covenant</a:t>
            </a:r>
            <a:endParaRPr lang="en-US" b="1" dirty="0">
              <a:solidFill>
                <a:srgbClr val="005493"/>
              </a:solidFill>
            </a:endParaRPr>
          </a:p>
        </p:txBody>
      </p:sp>
      <p:sp>
        <p:nvSpPr>
          <p:cNvPr id="3" name="Content Placeholder 2"/>
          <p:cNvSpPr>
            <a:spLocks noGrp="1"/>
          </p:cNvSpPr>
          <p:nvPr>
            <p:ph idx="4294967295"/>
          </p:nvPr>
        </p:nvSpPr>
        <p:spPr>
          <a:xfrm>
            <a:off x="-50007" y="398462"/>
            <a:ext cx="9244013" cy="5667375"/>
          </a:xfrm>
        </p:spPr>
        <p:txBody>
          <a:bodyPr>
            <a:noAutofit/>
          </a:bodyPr>
          <a:lstStyle/>
          <a:p>
            <a:endParaRPr lang="en-CA" sz="2500" dirty="0">
              <a:latin typeface="Times New Roman" panose="02020603050405020304" pitchFamily="18" charset="0"/>
              <a:cs typeface="Times New Roman" panose="02020603050405020304" pitchFamily="18" charset="0"/>
            </a:endParaRPr>
          </a:p>
          <a:p>
            <a:r>
              <a:rPr lang="en-CA" sz="2500" dirty="0">
                <a:latin typeface="Times New Roman" panose="02020603050405020304" pitchFamily="18" charset="0"/>
                <a:cs typeface="Times New Roman" panose="02020603050405020304" pitchFamily="18" charset="0"/>
              </a:rPr>
              <a:t>We enter into this covenant through </a:t>
            </a:r>
            <a:r>
              <a:rPr lang="en-CA" sz="2500" b="1" u="sng" dirty="0">
                <a:latin typeface="Times New Roman" panose="02020603050405020304" pitchFamily="18" charset="0"/>
                <a:cs typeface="Times New Roman" panose="02020603050405020304" pitchFamily="18" charset="0"/>
              </a:rPr>
              <a:t>Baptism</a:t>
            </a:r>
            <a:r>
              <a:rPr lang="en-CA" sz="2500" dirty="0">
                <a:latin typeface="Times New Roman" panose="02020603050405020304" pitchFamily="18" charset="0"/>
                <a:cs typeface="Times New Roman" panose="02020603050405020304" pitchFamily="18" charset="0"/>
              </a:rPr>
              <a:t> </a:t>
            </a:r>
            <a:br>
              <a:rPr lang="en-CA" sz="2500" dirty="0">
                <a:latin typeface="Times New Roman" panose="02020603050405020304" pitchFamily="18" charset="0"/>
                <a:cs typeface="Times New Roman" panose="02020603050405020304" pitchFamily="18" charset="0"/>
              </a:rPr>
            </a:br>
            <a:r>
              <a:rPr lang="en-CA" sz="2500" dirty="0">
                <a:latin typeface="Times New Roman" panose="02020603050405020304" pitchFamily="18" charset="0"/>
                <a:cs typeface="Times New Roman" panose="02020603050405020304" pitchFamily="18" charset="0"/>
              </a:rPr>
              <a:t>by faith. This is an </a:t>
            </a:r>
            <a:r>
              <a:rPr lang="en-CA" sz="2500" b="1" dirty="0">
                <a:latin typeface="Times New Roman" panose="02020603050405020304" pitchFamily="18" charset="0"/>
                <a:cs typeface="Times New Roman" panose="02020603050405020304" pitchFamily="18" charset="0"/>
              </a:rPr>
              <a:t>eternal personal covenant</a:t>
            </a:r>
            <a:br>
              <a:rPr lang="en-CA" sz="2500" b="1" dirty="0">
                <a:latin typeface="Times New Roman" panose="02020603050405020304" pitchFamily="18" charset="0"/>
                <a:cs typeface="Times New Roman" panose="02020603050405020304" pitchFamily="18" charset="0"/>
              </a:rPr>
            </a:br>
            <a:r>
              <a:rPr lang="en-CA" sz="2500" dirty="0">
                <a:latin typeface="Times New Roman" panose="02020603050405020304" pitchFamily="18" charset="0"/>
                <a:cs typeface="Times New Roman" panose="02020603050405020304" pitchFamily="18" charset="0"/>
              </a:rPr>
              <a:t>(at least from God’s point of view). </a:t>
            </a:r>
          </a:p>
          <a:p>
            <a:r>
              <a:rPr lang="en-US" sz="2500" dirty="0">
                <a:latin typeface="Times New Roman" panose="02020603050405020304" pitchFamily="18" charset="0"/>
                <a:cs typeface="Times New Roman" panose="02020603050405020304" pitchFamily="18" charset="0"/>
              </a:rPr>
              <a:t>Through it God gives us a new birth from up high (John 3). He then confirms us in His holy church as members of the body of Christ.  </a:t>
            </a:r>
          </a:p>
          <a:p>
            <a:r>
              <a:rPr lang="en-US" sz="2500" dirty="0">
                <a:latin typeface="Times New Roman" panose="02020603050405020304" pitchFamily="18" charset="0"/>
                <a:cs typeface="Times New Roman" panose="02020603050405020304" pitchFamily="18" charset="0"/>
              </a:rPr>
              <a:t>He bestows upon us His Holy Spirit.  The same Spirit He poured on the early disciples on the day of the Pentecost and continued to give to those who believed in Him as we read in the book of Acts.</a:t>
            </a:r>
            <a:endParaRPr lang="en-CA" sz="2500" dirty="0">
              <a:latin typeface="Times New Roman" panose="02020603050405020304" pitchFamily="18" charset="0"/>
              <a:cs typeface="Times New Roman" panose="02020603050405020304" pitchFamily="18" charset="0"/>
            </a:endParaRPr>
          </a:p>
          <a:p>
            <a:r>
              <a:rPr lang="en-CA" sz="2500" b="1" u="sng" dirty="0">
                <a:latin typeface="Times New Roman" panose="02020603050405020304" pitchFamily="18" charset="0"/>
                <a:cs typeface="Times New Roman" panose="02020603050405020304" pitchFamily="18" charset="0"/>
              </a:rPr>
              <a:t>Repentance, Confession, and Holy Communion</a:t>
            </a:r>
            <a:r>
              <a:rPr lang="en-CA" sz="2500" dirty="0">
                <a:latin typeface="Times New Roman" panose="02020603050405020304" pitchFamily="18" charset="0"/>
                <a:cs typeface="Times New Roman" panose="02020603050405020304" pitchFamily="18" charset="0"/>
              </a:rPr>
              <a:t>: Continuous Renewal of this New Covenant </a:t>
            </a:r>
            <a:r>
              <a:rPr lang="en-CA" sz="2500" i="1" dirty="0">
                <a:latin typeface="Times New Roman" panose="02020603050405020304" pitchFamily="18" charset="0"/>
                <a:cs typeface="Times New Roman" panose="02020603050405020304" pitchFamily="18" charset="0"/>
              </a:rPr>
              <a:t>(individually and together as the community of God). Therefore, there is no need to repeat baptism if we break that covenant.</a:t>
            </a:r>
          </a:p>
          <a:p>
            <a:r>
              <a:rPr lang="en-US" sz="2500" dirty="0">
                <a:latin typeface="Times New Roman" panose="02020603050405020304" pitchFamily="18" charset="0"/>
                <a:cs typeface="Times New Roman" panose="02020603050405020304" pitchFamily="18" charset="0"/>
              </a:rPr>
              <a:t>This covenant needs to be continuously renewed through a life of vigilance  and repentance</a:t>
            </a:r>
          </a:p>
        </p:txBody>
      </p:sp>
      <p:pic>
        <p:nvPicPr>
          <p:cNvPr id="5" name="Picture 4">
            <a:extLst>
              <a:ext uri="{FF2B5EF4-FFF2-40B4-BE49-F238E27FC236}">
                <a16:creationId xmlns:a16="http://schemas.microsoft.com/office/drawing/2014/main" id="{D29A0EB7-5263-5242-BD9B-66D8F597E36D}"/>
              </a:ext>
            </a:extLst>
          </p:cNvPr>
          <p:cNvPicPr>
            <a:picLocks noChangeAspect="1"/>
          </p:cNvPicPr>
          <p:nvPr/>
        </p:nvPicPr>
        <p:blipFill>
          <a:blip r:embed="rId3">
            <a:alphaModFix/>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6231467" y="50006"/>
            <a:ext cx="2912533" cy="1746250"/>
          </a:xfrm>
          <a:prstGeom prst="rect">
            <a:avLst/>
          </a:prstGeom>
          <a:effectLst>
            <a:innerShdw blurRad="63500" dir="12060000">
              <a:prstClr val="black">
                <a:alpha val="50000"/>
              </a:prstClr>
            </a:innerShdw>
            <a:softEdge rad="76200"/>
          </a:effectLst>
        </p:spPr>
      </p:pic>
    </p:spTree>
    <p:extLst>
      <p:ext uri="{BB962C8B-B14F-4D97-AF65-F5344CB8AC3E}">
        <p14:creationId xmlns:p14="http://schemas.microsoft.com/office/powerpoint/2010/main" val="237264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can we </a:t>
            </a:r>
            <a:r>
              <a:rPr lang="en-US"/>
              <a:t>neglect it?</a:t>
            </a:r>
            <a:endParaRPr lang="en-US" dirty="0"/>
          </a:p>
        </p:txBody>
      </p:sp>
      <p:sp>
        <p:nvSpPr>
          <p:cNvPr id="3" name="Content Placeholder 2"/>
          <p:cNvSpPr>
            <a:spLocks noGrp="1"/>
          </p:cNvSpPr>
          <p:nvPr>
            <p:ph idx="1"/>
          </p:nvPr>
        </p:nvSpPr>
        <p:spPr>
          <a:xfrm>
            <a:off x="658813" y="2286000"/>
            <a:ext cx="7824787" cy="4191000"/>
          </a:xfrm>
        </p:spPr>
        <p:txBody>
          <a:bodyPr>
            <a:normAutofit/>
          </a:bodyPr>
          <a:lstStyle/>
          <a:p>
            <a:r>
              <a:rPr lang="en-US" sz="2400" dirty="0">
                <a:latin typeface="Arial"/>
                <a:cs typeface="Arial"/>
              </a:rPr>
              <a:t>Therefore we must give the more earnest heed to the things we have heard, lest we drift away.  For if the word spoken through angels proved steadfast, and every transgression and disobedience received a just reward,  how shall we escape if we neglect so great a salvation, which at the first began to be spoken by the Lord, and was confirmed to us by those who heard Him, God also bearing witness both with signs and wonders, with various miracles, and gifts of the Holy Spirit, according to His own will? </a:t>
            </a:r>
            <a:r>
              <a:rPr lang="en-US" sz="2400" i="1" dirty="0">
                <a:latin typeface="Arial"/>
                <a:cs typeface="Arial"/>
              </a:rPr>
              <a:t>(Hebrews 2: 1-4)</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B425CB8-2B3F-4255-BE53-7491C57E284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618" cy="6872226"/>
            <a:chOff x="0" y="0"/>
            <a:chExt cx="12188825" cy="6872226"/>
          </a:xfrm>
        </p:grpSpPr>
        <p:pic>
          <p:nvPicPr>
            <p:cNvPr id="11" name="Picture 10">
              <a:extLst>
                <a:ext uri="{FF2B5EF4-FFF2-40B4-BE49-F238E27FC236}">
                  <a16:creationId xmlns:a16="http://schemas.microsoft.com/office/drawing/2014/main" id="{CE905C22-ADC2-4281-87F2-C04DA2AEE2F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20321862-51E9-4043-93D6-971529188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6D8C3F63-D29B-4420-B816-AF54C4C8921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4" name="Picture 13">
              <a:extLst>
                <a:ext uri="{FF2B5EF4-FFF2-40B4-BE49-F238E27FC236}">
                  <a16:creationId xmlns:a16="http://schemas.microsoft.com/office/drawing/2014/main" id="{B6BD0CCA-F30F-4D8D-A96A-93F46B9B74A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cxnSp>
        <p:nvCxnSpPr>
          <p:cNvPr id="16" name="Straight Connector 15">
            <a:extLst>
              <a:ext uri="{FF2B5EF4-FFF2-40B4-BE49-F238E27FC236}">
                <a16:creationId xmlns:a16="http://schemas.microsoft.com/office/drawing/2014/main" id="{F1C3B73B-B7CA-432A-925B-E82D73AC8BB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48114BFF-5D27-4FD1-BF5C-31FE8590BF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useBgFill="1">
          <p:nvSpPr>
            <p:cNvPr id="19" name="Rectangle 18">
              <a:extLst>
                <a:ext uri="{FF2B5EF4-FFF2-40B4-BE49-F238E27FC236}">
                  <a16:creationId xmlns:a16="http://schemas.microsoft.com/office/drawing/2014/main" id="{59925A0A-569D-4B18-8269-7FA1C80221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19">
              <a:extLst>
                <a:ext uri="{FF2B5EF4-FFF2-40B4-BE49-F238E27FC236}">
                  <a16:creationId xmlns:a16="http://schemas.microsoft.com/office/drawing/2014/main" id="{88B225B9-17A7-4B40-8C7D-E61E8D0F9DE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0"/>
              <a:ext cx="12188825" cy="6856215"/>
              <a:chOff x="0" y="0"/>
              <a:chExt cx="12188825" cy="6856215"/>
            </a:xfrm>
          </p:grpSpPr>
          <p:pic>
            <p:nvPicPr>
              <p:cNvPr id="21" name="Picture 20">
                <a:extLst>
                  <a:ext uri="{FF2B5EF4-FFF2-40B4-BE49-F238E27FC236}">
                    <a16:creationId xmlns:a16="http://schemas.microsoft.com/office/drawing/2014/main" id="{AF2038E6-EF2D-4A4F-A479-33A5B12A3C7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2" name="Rectangle 21">
                <a:extLst>
                  <a:ext uri="{FF2B5EF4-FFF2-40B4-BE49-F238E27FC236}">
                    <a16:creationId xmlns:a16="http://schemas.microsoft.com/office/drawing/2014/main" id="{45071C04-8C47-4D4B-B96D-4699C55A77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3" name="Picture 22">
                <a:extLst>
                  <a:ext uri="{FF2B5EF4-FFF2-40B4-BE49-F238E27FC236}">
                    <a16:creationId xmlns:a16="http://schemas.microsoft.com/office/drawing/2014/main" id="{94F70AC1-9E43-4EF9-AF10-BB8A1C68104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24" name="Picture 23">
                <a:extLst>
                  <a:ext uri="{FF2B5EF4-FFF2-40B4-BE49-F238E27FC236}">
                    <a16:creationId xmlns:a16="http://schemas.microsoft.com/office/drawing/2014/main" id="{72C81FB3-DF66-40C2-9264-8F2A7CC287F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grpSp>
      <p:sp>
        <p:nvSpPr>
          <p:cNvPr id="2" name="Title 1"/>
          <p:cNvSpPr>
            <a:spLocks noGrp="1"/>
          </p:cNvSpPr>
          <p:nvPr>
            <p:ph type="ctrTitle" idx="4294967295"/>
          </p:nvPr>
        </p:nvSpPr>
        <p:spPr>
          <a:xfrm>
            <a:off x="826964" y="3992371"/>
            <a:ext cx="7492258" cy="1186515"/>
          </a:xfrm>
        </p:spPr>
        <p:txBody>
          <a:bodyPr vert="horz" lIns="91440" tIns="45720" rIns="91440" bIns="45720" rtlCol="0" anchor="b">
            <a:noAutofit/>
          </a:bodyPr>
          <a:lstStyle/>
          <a:p>
            <a:pPr>
              <a:lnSpc>
                <a:spcPct val="90000"/>
              </a:lnSpc>
            </a:pPr>
            <a:r>
              <a:rPr lang="en-US" sz="3200" dirty="0"/>
              <a:t>The </a:t>
            </a:r>
            <a:r>
              <a:rPr lang="en-US" sz="3200" b="1" dirty="0"/>
              <a:t>Holy</a:t>
            </a:r>
            <a:r>
              <a:rPr lang="en-US" sz="3200" dirty="0"/>
              <a:t> </a:t>
            </a:r>
            <a:r>
              <a:rPr lang="en-US" sz="3200" b="1" dirty="0"/>
              <a:t>Bible</a:t>
            </a:r>
            <a:br>
              <a:rPr lang="en-US" sz="3200" b="1" dirty="0"/>
            </a:br>
            <a:br>
              <a:rPr lang="en-US" sz="3200" dirty="0"/>
            </a:br>
            <a:r>
              <a:rPr lang="en-US" sz="3200" dirty="0"/>
              <a:t>God’s </a:t>
            </a:r>
            <a:r>
              <a:rPr lang="en-US" sz="3200" b="1" dirty="0"/>
              <a:t>Covenant</a:t>
            </a:r>
            <a:r>
              <a:rPr lang="en-US" sz="3200" dirty="0"/>
              <a:t> with Us</a:t>
            </a:r>
            <a:endParaRPr lang="en-US" sz="3200" b="1" dirty="0"/>
          </a:p>
        </p:txBody>
      </p:sp>
      <p:sp>
        <p:nvSpPr>
          <p:cNvPr id="26" name="Rectangle 25">
            <a:extLst>
              <a:ext uri="{FF2B5EF4-FFF2-40B4-BE49-F238E27FC236}">
                <a16:creationId xmlns:a16="http://schemas.microsoft.com/office/drawing/2014/main" id="{1959E5DE-2D9B-4778-A544-88D61E7EC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54151" y="1092199"/>
            <a:ext cx="5430402" cy="2581147"/>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59CFA97-9066-1241-B6B1-F6063F185855}"/>
              </a:ext>
            </a:extLst>
          </p:cNvPr>
          <p:cNvPicPr>
            <a:picLocks noChangeAspect="1"/>
          </p:cNvPicPr>
          <p:nvPr/>
        </p:nvPicPr>
        <p:blipFill rotWithShape="1">
          <a:blip r:embed="rId7"/>
          <a:srcRect l="17426" r="14591"/>
          <a:stretch/>
        </p:blipFill>
        <p:spPr>
          <a:xfrm>
            <a:off x="1977028" y="1258061"/>
            <a:ext cx="2537879" cy="2249424"/>
          </a:xfrm>
          <a:prstGeom prst="rect">
            <a:avLst/>
          </a:prstGeom>
        </p:spPr>
      </p:pic>
      <p:pic>
        <p:nvPicPr>
          <p:cNvPr id="5" name="Picture 4">
            <a:extLst>
              <a:ext uri="{FF2B5EF4-FFF2-40B4-BE49-F238E27FC236}">
                <a16:creationId xmlns:a16="http://schemas.microsoft.com/office/drawing/2014/main" id="{AC71A9DC-687E-BF44-8B81-8160C5E61C91}"/>
              </a:ext>
            </a:extLst>
          </p:cNvPr>
          <p:cNvPicPr>
            <a:picLocks noChangeAspect="1"/>
          </p:cNvPicPr>
          <p:nvPr/>
        </p:nvPicPr>
        <p:blipFill rotWithShape="1">
          <a:blip r:embed="rId8"/>
          <a:srcRect t="22050" r="-2" b="6558"/>
          <a:stretch/>
        </p:blipFill>
        <p:spPr>
          <a:xfrm>
            <a:off x="4635558" y="1258060"/>
            <a:ext cx="2526117" cy="2249424"/>
          </a:xfrm>
          <a:prstGeom prst="rect">
            <a:avLst/>
          </a:prstGeom>
        </p:spPr>
      </p:pic>
      <p:cxnSp>
        <p:nvCxnSpPr>
          <p:cNvPr id="28" name="Straight Connector 27">
            <a:extLst>
              <a:ext uri="{FF2B5EF4-FFF2-40B4-BE49-F238E27FC236}">
                <a16:creationId xmlns:a16="http://schemas.microsoft.com/office/drawing/2014/main" id="{978835DF-2C91-4725-8831-9C56C66265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48740" y="5262441"/>
            <a:ext cx="644652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519189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1F7C5-AECE-574D-AE5A-454ED303A10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16E35E8-F42D-4D4C-BBE3-2FA978947A31}"/>
              </a:ext>
            </a:extLst>
          </p:cNvPr>
          <p:cNvPicPr>
            <a:picLocks noGrp="1" noChangeAspect="1"/>
          </p:cNvPicPr>
          <p:nvPr>
            <p:ph idx="1"/>
          </p:nvPr>
        </p:nvPicPr>
        <p:blipFill>
          <a:blip r:embed="rId2"/>
          <a:stretch>
            <a:fillRect/>
          </a:stretch>
        </p:blipFill>
        <p:spPr>
          <a:xfrm rot="5400000">
            <a:off x="1239385" y="-747117"/>
            <a:ext cx="6712528" cy="8686803"/>
          </a:xfrm>
        </p:spPr>
      </p:pic>
    </p:spTree>
    <p:extLst>
      <p:ext uri="{BB962C8B-B14F-4D97-AF65-F5344CB8AC3E}">
        <p14:creationId xmlns:p14="http://schemas.microsoft.com/office/powerpoint/2010/main" val="12717486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A5B77-E6AF-8644-A80B-7211A5E0888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CD5B80B-C127-E641-AFF9-C9A73139F581}"/>
              </a:ext>
            </a:extLst>
          </p:cNvPr>
          <p:cNvPicPr>
            <a:picLocks noGrp="1" noChangeAspect="1"/>
          </p:cNvPicPr>
          <p:nvPr>
            <p:ph idx="1"/>
          </p:nvPr>
        </p:nvPicPr>
        <p:blipFill>
          <a:blip r:embed="rId2"/>
          <a:stretch>
            <a:fillRect/>
          </a:stretch>
        </p:blipFill>
        <p:spPr>
          <a:xfrm rot="16200000">
            <a:off x="492917" y="-1835946"/>
            <a:ext cx="8115304" cy="10587038"/>
          </a:xfrm>
        </p:spPr>
      </p:pic>
    </p:spTree>
    <p:extLst>
      <p:ext uri="{BB962C8B-B14F-4D97-AF65-F5344CB8AC3E}">
        <p14:creationId xmlns:p14="http://schemas.microsoft.com/office/powerpoint/2010/main" val="2133360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555062858"/>
              </p:ext>
            </p:extLst>
          </p:nvPr>
        </p:nvGraphicFramePr>
        <p:xfrm>
          <a:off x="0" y="0"/>
          <a:ext cx="9143616" cy="6858000"/>
        </p:xfrm>
        <a:graphic>
          <a:graphicData uri="http://schemas.openxmlformats.org/drawingml/2006/table">
            <a:tbl>
              <a:tblPr firstRow="1" bandRow="1">
                <a:tableStyleId>{5C22544A-7EE6-4342-B048-85BDC9FD1C3A}</a:tableStyleId>
              </a:tblPr>
              <a:tblGrid>
                <a:gridCol w="2178646">
                  <a:extLst>
                    <a:ext uri="{9D8B030D-6E8A-4147-A177-3AD203B41FA5}">
                      <a16:colId xmlns:a16="http://schemas.microsoft.com/office/drawing/2014/main" val="20000"/>
                    </a:ext>
                  </a:extLst>
                </a:gridCol>
                <a:gridCol w="2507173">
                  <a:extLst>
                    <a:ext uri="{9D8B030D-6E8A-4147-A177-3AD203B41FA5}">
                      <a16:colId xmlns:a16="http://schemas.microsoft.com/office/drawing/2014/main" val="20001"/>
                    </a:ext>
                  </a:extLst>
                </a:gridCol>
                <a:gridCol w="2171893">
                  <a:extLst>
                    <a:ext uri="{9D8B030D-6E8A-4147-A177-3AD203B41FA5}">
                      <a16:colId xmlns:a16="http://schemas.microsoft.com/office/drawing/2014/main" val="20002"/>
                    </a:ext>
                  </a:extLst>
                </a:gridCol>
                <a:gridCol w="2285904">
                  <a:extLst>
                    <a:ext uri="{9D8B030D-6E8A-4147-A177-3AD203B41FA5}">
                      <a16:colId xmlns:a16="http://schemas.microsoft.com/office/drawing/2014/main" val="20003"/>
                    </a:ext>
                  </a:extLst>
                </a:gridCol>
              </a:tblGrid>
              <a:tr h="794524">
                <a:tc>
                  <a:txBody>
                    <a:bodyPr/>
                    <a:lstStyle/>
                    <a:p>
                      <a:pPr algn="ctr"/>
                      <a:r>
                        <a:rPr lang="en-US" sz="1600" b="1" dirty="0"/>
                        <a:t>The Old Testament</a:t>
                      </a:r>
                    </a:p>
                  </a:txBody>
                  <a:tcPr/>
                </a:tc>
                <a:tc>
                  <a:txBody>
                    <a:bodyPr/>
                    <a:lstStyle/>
                    <a:p>
                      <a:pPr algn="ctr"/>
                      <a:r>
                        <a:rPr lang="en-US" sz="1600" b="1" dirty="0"/>
                        <a:t>The Need for</a:t>
                      </a:r>
                      <a:endParaRPr lang="en-US" sz="1600" b="1" baseline="0" dirty="0"/>
                    </a:p>
                    <a:p>
                      <a:pPr algn="ctr"/>
                      <a:r>
                        <a:rPr lang="en-US" sz="1600" b="1" baseline="0" dirty="0"/>
                        <a:t>a Savior</a:t>
                      </a:r>
                      <a:endParaRPr lang="en-US" sz="1600" b="1" dirty="0"/>
                    </a:p>
                  </a:txBody>
                  <a:tcPr/>
                </a:tc>
                <a:tc>
                  <a:txBody>
                    <a:bodyPr/>
                    <a:lstStyle/>
                    <a:p>
                      <a:pPr algn="ctr"/>
                      <a:r>
                        <a:rPr lang="en-US" sz="1600" b="1" dirty="0"/>
                        <a:t>The New Testament</a:t>
                      </a:r>
                    </a:p>
                  </a:txBody>
                  <a:tcPr/>
                </a:tc>
                <a:tc>
                  <a:txBody>
                    <a:bodyPr/>
                    <a:lstStyle/>
                    <a:p>
                      <a:pPr algn="ctr"/>
                      <a:r>
                        <a:rPr lang="en-US" sz="1600" b="1" dirty="0"/>
                        <a:t>The</a:t>
                      </a:r>
                      <a:r>
                        <a:rPr lang="en-US" sz="1600" b="1" baseline="0" dirty="0"/>
                        <a:t> Savior Came</a:t>
                      </a:r>
                    </a:p>
                    <a:p>
                      <a:pPr algn="ctr"/>
                      <a:r>
                        <a:rPr lang="en-US" sz="1600" b="1" baseline="0" dirty="0"/>
                        <a:t>and Will Come Again</a:t>
                      </a:r>
                      <a:endParaRPr lang="en-US" sz="1600" b="1" dirty="0"/>
                    </a:p>
                  </a:txBody>
                  <a:tcPr/>
                </a:tc>
                <a:extLst>
                  <a:ext uri="{0D108BD9-81ED-4DB2-BD59-A6C34878D82A}">
                    <a16:rowId xmlns:a16="http://schemas.microsoft.com/office/drawing/2014/main" val="10000"/>
                  </a:ext>
                </a:extLst>
              </a:tr>
              <a:tr h="12963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1" dirty="0"/>
                        <a:t>1.</a:t>
                      </a:r>
                      <a:r>
                        <a:rPr lang="en-US" sz="1400" b="0" i="1" baseline="0" dirty="0"/>
                        <a:t> The Pentateuch</a:t>
                      </a:r>
                      <a:endParaRPr lang="en-US" sz="1400" b="0" i="1" dirty="0"/>
                    </a:p>
                  </a:txBody>
                  <a:tcPr/>
                </a:tc>
                <a:tc>
                  <a:txBody>
                    <a:bodyPr/>
                    <a:lstStyle/>
                    <a:p>
                      <a:pPr algn="l"/>
                      <a:r>
                        <a:rPr lang="en-US" sz="1400" b="0" dirty="0"/>
                        <a:t>- The</a:t>
                      </a:r>
                      <a:r>
                        <a:rPr lang="en-US" sz="1400" b="0" baseline="0" dirty="0"/>
                        <a:t> Law or Torah.</a:t>
                      </a:r>
                    </a:p>
                    <a:p>
                      <a:pPr algn="l"/>
                      <a:r>
                        <a:rPr lang="en-US" sz="1400" b="0" baseline="0" dirty="0"/>
                        <a:t>- Fallen Mankind need a Savior from the curse of the Law.</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1" u="none" dirty="0"/>
                        <a:t>1.</a:t>
                      </a:r>
                      <a:r>
                        <a:rPr lang="en-US" sz="1400" b="0" i="1" u="none" baseline="0" dirty="0"/>
                        <a:t> </a:t>
                      </a:r>
                      <a:r>
                        <a:rPr lang="en-US" sz="1400" b="0" i="1" u="none" dirty="0"/>
                        <a:t>The Four Gospels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a:t>- The Law of the New Testament.</a:t>
                      </a:r>
                    </a:p>
                    <a:p>
                      <a:pPr algn="l"/>
                      <a:r>
                        <a:rPr lang="en-US" sz="1400" b="0" dirty="0"/>
                        <a:t>- The</a:t>
                      </a:r>
                      <a:r>
                        <a:rPr lang="en-US" sz="1400" b="0" baseline="0" dirty="0"/>
                        <a:t> Coming of the Savior the life-giver.</a:t>
                      </a:r>
                      <a:endParaRPr lang="en-US" sz="1400" b="0" dirty="0"/>
                    </a:p>
                  </a:txBody>
                  <a:tcPr/>
                </a:tc>
                <a:extLst>
                  <a:ext uri="{0D108BD9-81ED-4DB2-BD59-A6C34878D82A}">
                    <a16:rowId xmlns:a16="http://schemas.microsoft.com/office/drawing/2014/main" val="10001"/>
                  </a:ext>
                </a:extLst>
              </a:tr>
              <a:tr h="1589049">
                <a:tc>
                  <a:txBody>
                    <a:bodyPr/>
                    <a:lstStyle/>
                    <a:p>
                      <a:pPr algn="l"/>
                      <a:r>
                        <a:rPr lang="en-US" sz="1400" b="0" i="1" dirty="0"/>
                        <a:t>2. The Historical</a:t>
                      </a:r>
                      <a:r>
                        <a:rPr lang="en-US" sz="1400" b="0" i="1" baseline="0" dirty="0"/>
                        <a:t> </a:t>
                      </a:r>
                      <a:r>
                        <a:rPr lang="en-US" sz="1400" b="0" i="1" dirty="0"/>
                        <a:t>Books</a:t>
                      </a:r>
                    </a:p>
                  </a:txBody>
                  <a:tcPr/>
                </a:tc>
                <a:tc>
                  <a:txBody>
                    <a:bodyPr/>
                    <a:lstStyle/>
                    <a:p>
                      <a:pPr algn="l"/>
                      <a:r>
                        <a:rPr lang="en-US" sz="1400" b="0" dirty="0"/>
                        <a:t>- History</a:t>
                      </a:r>
                      <a:r>
                        <a:rPr lang="en-US" sz="1400" b="0" baseline="0" dirty="0"/>
                        <a:t> of God’s work with His People in the New Land and Captivity.</a:t>
                      </a:r>
                    </a:p>
                    <a:p>
                      <a:pPr algn="l"/>
                      <a:r>
                        <a:rPr lang="en-US" sz="1400" b="0" baseline="0" dirty="0"/>
                        <a:t>- Getting to know the Coming Christ.</a:t>
                      </a:r>
                      <a:endParaRPr lang="en-US" sz="1400" b="0" dirty="0"/>
                    </a:p>
                  </a:txBody>
                  <a:tcPr/>
                </a:tc>
                <a:tc>
                  <a:txBody>
                    <a:bodyPr/>
                    <a:lstStyle/>
                    <a:p>
                      <a:pPr algn="l"/>
                      <a:r>
                        <a:rPr lang="en-US" sz="1400" b="0" i="1" u="none" dirty="0"/>
                        <a:t>2. The Book</a:t>
                      </a:r>
                      <a:r>
                        <a:rPr lang="en-US" sz="1400" b="0" i="1" u="none" baseline="0" dirty="0"/>
                        <a:t> of Acts</a:t>
                      </a:r>
                      <a:endParaRPr lang="en-US" sz="1400" b="0" i="1" u="none" dirty="0"/>
                    </a:p>
                  </a:txBody>
                  <a:tcPr/>
                </a:tc>
                <a:tc>
                  <a:txBody>
                    <a:bodyPr/>
                    <a:lstStyle/>
                    <a:p>
                      <a:pPr algn="l"/>
                      <a:r>
                        <a:rPr lang="en-US" sz="1400" b="0" dirty="0"/>
                        <a:t>- History of God’s work in the</a:t>
                      </a:r>
                      <a:r>
                        <a:rPr lang="en-US" sz="1400" b="0" baseline="0" dirty="0"/>
                        <a:t> believers through His Holy Spirit.</a:t>
                      </a:r>
                      <a:endParaRPr lang="en-US" sz="1400" b="0" dirty="0"/>
                    </a:p>
                    <a:p>
                      <a:pPr algn="l"/>
                      <a:r>
                        <a:rPr lang="en-US" sz="1400" b="0" dirty="0"/>
                        <a:t>- The Lord Christ</a:t>
                      </a:r>
                      <a:r>
                        <a:rPr lang="en-US" sz="1400" b="0" baseline="0" dirty="0"/>
                        <a:t> present in His Church.</a:t>
                      </a:r>
                    </a:p>
                  </a:txBody>
                  <a:tcPr/>
                </a:tc>
                <a:extLst>
                  <a:ext uri="{0D108BD9-81ED-4DB2-BD59-A6C34878D82A}">
                    <a16:rowId xmlns:a16="http://schemas.microsoft.com/office/drawing/2014/main" val="10002"/>
                  </a:ext>
                </a:extLst>
              </a:tr>
              <a:tr h="1589049">
                <a:tc>
                  <a:txBody>
                    <a:bodyPr/>
                    <a:lstStyle/>
                    <a:p>
                      <a:pPr algn="l"/>
                      <a:r>
                        <a:rPr lang="en-US" sz="1400" b="0" i="1" dirty="0"/>
                        <a:t>3. The Poetic</a:t>
                      </a:r>
                      <a:r>
                        <a:rPr lang="en-US" sz="1400" b="0" i="1" baseline="0" dirty="0"/>
                        <a:t> Books</a:t>
                      </a:r>
                    </a:p>
                  </a:txBody>
                  <a:tcPr/>
                </a:tc>
                <a:tc>
                  <a:txBody>
                    <a:bodyPr/>
                    <a:lstStyle/>
                    <a:p>
                      <a:pPr algn="l"/>
                      <a:r>
                        <a:rPr lang="en-US" sz="1400" b="0" dirty="0"/>
                        <a:t>- The Need for the divine wisdom.</a:t>
                      </a:r>
                    </a:p>
                    <a:p>
                      <a:pPr algn="l"/>
                      <a:r>
                        <a:rPr lang="en-US" sz="1400" b="0" dirty="0"/>
                        <a:t>- </a:t>
                      </a:r>
                      <a:r>
                        <a:rPr lang="en-US" sz="1400" b="0" baseline="0" dirty="0"/>
                        <a:t>Practical doctrine to live with God.</a:t>
                      </a:r>
                      <a:endParaRPr lang="en-US" sz="1400" b="0" dirty="0"/>
                    </a:p>
                  </a:txBody>
                  <a:tcPr/>
                </a:tc>
                <a:tc>
                  <a:txBody>
                    <a:bodyPr/>
                    <a:lstStyle/>
                    <a:p>
                      <a:pPr algn="l"/>
                      <a:r>
                        <a:rPr lang="en-US" sz="1400" b="0" i="1" u="none" dirty="0"/>
                        <a:t>3. The Epistles</a:t>
                      </a:r>
                    </a:p>
                  </a:txBody>
                  <a:tcPr/>
                </a:tc>
                <a:tc>
                  <a:txBody>
                    <a:bodyPr/>
                    <a:lstStyle/>
                    <a:p>
                      <a:pPr algn="l"/>
                      <a:r>
                        <a:rPr lang="en-US" sz="1400" b="0" baseline="0" dirty="0"/>
                        <a:t>- True wisdom is to unite with Christ.</a:t>
                      </a:r>
                    </a:p>
                    <a:p>
                      <a:pPr algn="l"/>
                      <a:r>
                        <a:rPr lang="en-US" sz="1400" b="0" baseline="0" dirty="0"/>
                        <a:t>- Practical doctrine to live in Christ through the Holy Spirit.</a:t>
                      </a:r>
                      <a:endParaRPr lang="en-US" sz="1400" b="0" dirty="0"/>
                    </a:p>
                  </a:txBody>
                  <a:tcPr/>
                </a:tc>
                <a:extLst>
                  <a:ext uri="{0D108BD9-81ED-4DB2-BD59-A6C34878D82A}">
                    <a16:rowId xmlns:a16="http://schemas.microsoft.com/office/drawing/2014/main" val="10003"/>
                  </a:ext>
                </a:extLst>
              </a:tr>
              <a:tr h="1589049">
                <a:tc>
                  <a:txBody>
                    <a:bodyPr/>
                    <a:lstStyle/>
                    <a:p>
                      <a:pPr algn="l"/>
                      <a:r>
                        <a:rPr lang="en-US" sz="1400" b="0" i="1" dirty="0"/>
                        <a:t>4. The Prophets</a:t>
                      </a:r>
                    </a:p>
                  </a:txBody>
                  <a:tcPr/>
                </a:tc>
                <a:tc>
                  <a:txBody>
                    <a:bodyPr/>
                    <a:lstStyle/>
                    <a:p>
                      <a:pPr algn="l"/>
                      <a:r>
                        <a:rPr lang="en-US" sz="1400" b="0" dirty="0"/>
                        <a:t>-</a:t>
                      </a:r>
                      <a:r>
                        <a:rPr lang="en-US" sz="1400" b="0" baseline="0" dirty="0"/>
                        <a:t> Precise prophesies about the Coming Messiah.</a:t>
                      </a:r>
                    </a:p>
                    <a:p>
                      <a:pPr algn="l"/>
                      <a:r>
                        <a:rPr lang="en-US" sz="1400" b="0" baseline="0" dirty="0"/>
                        <a:t>- Prophets calling for repentance and asserting the need of His Coming.</a:t>
                      </a:r>
                      <a:endParaRPr lang="en-US" sz="1400" b="0" dirty="0"/>
                    </a:p>
                  </a:txBody>
                  <a:tcPr/>
                </a:tc>
                <a:tc>
                  <a:txBody>
                    <a:bodyPr/>
                    <a:lstStyle/>
                    <a:p>
                      <a:pPr algn="l"/>
                      <a:r>
                        <a:rPr lang="en-US" sz="1400" b="0" i="1" u="none" dirty="0"/>
                        <a:t>4.</a:t>
                      </a:r>
                      <a:r>
                        <a:rPr lang="en-US" sz="1400" b="0" i="1" u="none" baseline="0" dirty="0"/>
                        <a:t> </a:t>
                      </a:r>
                      <a:r>
                        <a:rPr lang="en-US" sz="1400" b="0" i="1" u="none" dirty="0"/>
                        <a:t>Book of</a:t>
                      </a:r>
                      <a:r>
                        <a:rPr lang="en-US" sz="1400" b="0" i="1" u="none" baseline="0" dirty="0"/>
                        <a:t> </a:t>
                      </a:r>
                      <a:r>
                        <a:rPr lang="en-US" sz="1400" b="0" i="1" u="none" dirty="0"/>
                        <a:t>Revelation</a:t>
                      </a:r>
                    </a:p>
                  </a:txBody>
                  <a:tcPr/>
                </a:tc>
                <a:tc>
                  <a:txBody>
                    <a:bodyPr/>
                    <a:lstStyle/>
                    <a:p>
                      <a:pPr algn="l"/>
                      <a:r>
                        <a:rPr lang="en-US" sz="1400" b="0" dirty="0"/>
                        <a:t>-</a:t>
                      </a:r>
                      <a:r>
                        <a:rPr lang="en-US" sz="1400" b="0" baseline="0" dirty="0"/>
                        <a:t> Christ’s Second Coming and Eternal Life.</a:t>
                      </a:r>
                    </a:p>
                    <a:p>
                      <a:pPr algn="l"/>
                      <a:r>
                        <a:rPr lang="en-US" sz="1400" b="0" baseline="0" dirty="0"/>
                        <a:t>- Encourages the believers to strive in the Lord, awaiting His Second Coming.</a:t>
                      </a:r>
                      <a:endParaRPr lang="en-US" sz="1400" b="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52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419A3-BC1D-554A-9D9A-0CE7CF8470F6}"/>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B953D357-D8D7-694D-90E9-37D1493A248E}"/>
              </a:ext>
            </a:extLst>
          </p:cNvPr>
          <p:cNvPicPr>
            <a:picLocks noGrp="1" noChangeAspect="1"/>
          </p:cNvPicPr>
          <p:nvPr>
            <p:ph idx="1"/>
          </p:nvPr>
        </p:nvPicPr>
        <p:blipFill>
          <a:blip r:embed="rId2"/>
          <a:stretch>
            <a:fillRect/>
          </a:stretch>
        </p:blipFill>
        <p:spPr>
          <a:xfrm rot="5400000">
            <a:off x="659551" y="-1655023"/>
            <a:ext cx="7796320" cy="10086976"/>
          </a:xfrm>
        </p:spPr>
      </p:pic>
    </p:spTree>
    <p:extLst>
      <p:ext uri="{BB962C8B-B14F-4D97-AF65-F5344CB8AC3E}">
        <p14:creationId xmlns:p14="http://schemas.microsoft.com/office/powerpoint/2010/main" val="869016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62" y="0"/>
            <a:ext cx="8042276" cy="2449427"/>
          </a:xfrm>
        </p:spPr>
        <p:txBody>
          <a:bodyPr anchor="ctr"/>
          <a:lstStyle/>
          <a:p>
            <a:pPr algn="ctr"/>
            <a:r>
              <a:rPr lang="en-US" sz="6600" b="1">
                <a:solidFill>
                  <a:srgbClr val="000090"/>
                </a:solidFill>
              </a:rPr>
              <a:t>In The Beginning</a:t>
            </a:r>
            <a:endParaRPr lang="en-US" sz="6600" dirty="0">
              <a:solidFill>
                <a:schemeClr val="bg1">
                  <a:shade val="30000"/>
                  <a:satMod val="115000"/>
                </a:schemeClr>
              </a:solidFill>
            </a:endParaRPr>
          </a:p>
        </p:txBody>
      </p:sp>
      <p:pic>
        <p:nvPicPr>
          <p:cNvPr id="9218" name="Picture 2" descr="Coptic Orthodox Diocese of the Southern United States - Diocese Book Store">
            <a:extLst>
              <a:ext uri="{FF2B5EF4-FFF2-40B4-BE49-F238E27FC236}">
                <a16:creationId xmlns:a16="http://schemas.microsoft.com/office/drawing/2014/main" id="{44AABE38-DECB-3747-991A-D4BB1DEADA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750"/>
          <a:stretch/>
        </p:blipFill>
        <p:spPr bwMode="auto">
          <a:xfrm>
            <a:off x="5130800" y="2222500"/>
            <a:ext cx="3225800" cy="403392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Three Common Mistakes Preaching Genesis | Biblical Preaching">
            <a:extLst>
              <a:ext uri="{FF2B5EF4-FFF2-40B4-BE49-F238E27FC236}">
                <a16:creationId xmlns:a16="http://schemas.microsoft.com/office/drawing/2014/main" id="{89B7A6B7-312C-DA4C-8139-92DFC0B516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384880">
            <a:off x="1138443" y="2949727"/>
            <a:ext cx="3158715" cy="15009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F5B594E-B3CB-8B4D-A510-8A58F455EFBB}"/>
              </a:ext>
            </a:extLst>
          </p:cNvPr>
          <p:cNvSpPr txBox="1"/>
          <p:nvPr/>
        </p:nvSpPr>
        <p:spPr>
          <a:xfrm>
            <a:off x="484808" y="5376601"/>
            <a:ext cx="4572000" cy="369332"/>
          </a:xfrm>
          <a:custGeom>
            <a:avLst/>
            <a:gdLst>
              <a:gd name="connsiteX0" fmla="*/ 0 w 4572000"/>
              <a:gd name="connsiteY0" fmla="*/ 0 h 369332"/>
              <a:gd name="connsiteX1" fmla="*/ 480060 w 4572000"/>
              <a:gd name="connsiteY1" fmla="*/ 0 h 369332"/>
              <a:gd name="connsiteX2" fmla="*/ 1097280 w 4572000"/>
              <a:gd name="connsiteY2" fmla="*/ 0 h 369332"/>
              <a:gd name="connsiteX3" fmla="*/ 1623060 w 4572000"/>
              <a:gd name="connsiteY3" fmla="*/ 0 h 369332"/>
              <a:gd name="connsiteX4" fmla="*/ 2103120 w 4572000"/>
              <a:gd name="connsiteY4" fmla="*/ 0 h 369332"/>
              <a:gd name="connsiteX5" fmla="*/ 2720340 w 4572000"/>
              <a:gd name="connsiteY5" fmla="*/ 0 h 369332"/>
              <a:gd name="connsiteX6" fmla="*/ 3291840 w 4572000"/>
              <a:gd name="connsiteY6" fmla="*/ 0 h 369332"/>
              <a:gd name="connsiteX7" fmla="*/ 3863340 w 4572000"/>
              <a:gd name="connsiteY7" fmla="*/ 0 h 369332"/>
              <a:gd name="connsiteX8" fmla="*/ 4572000 w 4572000"/>
              <a:gd name="connsiteY8" fmla="*/ 0 h 369332"/>
              <a:gd name="connsiteX9" fmla="*/ 4572000 w 4572000"/>
              <a:gd name="connsiteY9" fmla="*/ 369332 h 369332"/>
              <a:gd name="connsiteX10" fmla="*/ 4091940 w 4572000"/>
              <a:gd name="connsiteY10" fmla="*/ 369332 h 369332"/>
              <a:gd name="connsiteX11" fmla="*/ 3657600 w 4572000"/>
              <a:gd name="connsiteY11" fmla="*/ 369332 h 369332"/>
              <a:gd name="connsiteX12" fmla="*/ 3040380 w 4572000"/>
              <a:gd name="connsiteY12" fmla="*/ 369332 h 369332"/>
              <a:gd name="connsiteX13" fmla="*/ 2560320 w 4572000"/>
              <a:gd name="connsiteY13" fmla="*/ 369332 h 369332"/>
              <a:gd name="connsiteX14" fmla="*/ 1943100 w 4572000"/>
              <a:gd name="connsiteY14" fmla="*/ 369332 h 369332"/>
              <a:gd name="connsiteX15" fmla="*/ 1280160 w 4572000"/>
              <a:gd name="connsiteY15" fmla="*/ 369332 h 369332"/>
              <a:gd name="connsiteX16" fmla="*/ 754380 w 4572000"/>
              <a:gd name="connsiteY16" fmla="*/ 369332 h 369332"/>
              <a:gd name="connsiteX17" fmla="*/ 0 w 4572000"/>
              <a:gd name="connsiteY17" fmla="*/ 369332 h 369332"/>
              <a:gd name="connsiteX18" fmla="*/ 0 w 4572000"/>
              <a:gd name="connsiteY18"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72000" h="369332" fill="none" extrusionOk="0">
                <a:moveTo>
                  <a:pt x="0" y="0"/>
                </a:moveTo>
                <a:cubicBezTo>
                  <a:pt x="147582" y="-19907"/>
                  <a:pt x="287594" y="34443"/>
                  <a:pt x="480060" y="0"/>
                </a:cubicBezTo>
                <a:cubicBezTo>
                  <a:pt x="672526" y="-34443"/>
                  <a:pt x="850031" y="28222"/>
                  <a:pt x="1097280" y="0"/>
                </a:cubicBezTo>
                <a:cubicBezTo>
                  <a:pt x="1344529" y="-28222"/>
                  <a:pt x="1410857" y="2329"/>
                  <a:pt x="1623060" y="0"/>
                </a:cubicBezTo>
                <a:cubicBezTo>
                  <a:pt x="1835263" y="-2329"/>
                  <a:pt x="1910684" y="42023"/>
                  <a:pt x="2103120" y="0"/>
                </a:cubicBezTo>
                <a:cubicBezTo>
                  <a:pt x="2295556" y="-42023"/>
                  <a:pt x="2564825" y="19380"/>
                  <a:pt x="2720340" y="0"/>
                </a:cubicBezTo>
                <a:cubicBezTo>
                  <a:pt x="2875855" y="-19380"/>
                  <a:pt x="3119669" y="18804"/>
                  <a:pt x="3291840" y="0"/>
                </a:cubicBezTo>
                <a:cubicBezTo>
                  <a:pt x="3464011" y="-18804"/>
                  <a:pt x="3588077" y="18999"/>
                  <a:pt x="3863340" y="0"/>
                </a:cubicBezTo>
                <a:cubicBezTo>
                  <a:pt x="4138603" y="-18999"/>
                  <a:pt x="4327526" y="27380"/>
                  <a:pt x="4572000" y="0"/>
                </a:cubicBezTo>
                <a:cubicBezTo>
                  <a:pt x="4609860" y="135373"/>
                  <a:pt x="4566382" y="224284"/>
                  <a:pt x="4572000" y="369332"/>
                </a:cubicBezTo>
                <a:cubicBezTo>
                  <a:pt x="4445616" y="381398"/>
                  <a:pt x="4283756" y="332073"/>
                  <a:pt x="4091940" y="369332"/>
                </a:cubicBezTo>
                <a:cubicBezTo>
                  <a:pt x="3900124" y="406591"/>
                  <a:pt x="3781631" y="325422"/>
                  <a:pt x="3657600" y="369332"/>
                </a:cubicBezTo>
                <a:cubicBezTo>
                  <a:pt x="3533569" y="413242"/>
                  <a:pt x="3212216" y="321662"/>
                  <a:pt x="3040380" y="369332"/>
                </a:cubicBezTo>
                <a:cubicBezTo>
                  <a:pt x="2868544" y="417002"/>
                  <a:pt x="2769279" y="334250"/>
                  <a:pt x="2560320" y="369332"/>
                </a:cubicBezTo>
                <a:cubicBezTo>
                  <a:pt x="2351361" y="404414"/>
                  <a:pt x="2140910" y="355293"/>
                  <a:pt x="1943100" y="369332"/>
                </a:cubicBezTo>
                <a:cubicBezTo>
                  <a:pt x="1745290" y="383371"/>
                  <a:pt x="1441095" y="367323"/>
                  <a:pt x="1280160" y="369332"/>
                </a:cubicBezTo>
                <a:cubicBezTo>
                  <a:pt x="1119225" y="371341"/>
                  <a:pt x="861723" y="309373"/>
                  <a:pt x="754380" y="369332"/>
                </a:cubicBezTo>
                <a:cubicBezTo>
                  <a:pt x="647037" y="429291"/>
                  <a:pt x="201094" y="347121"/>
                  <a:pt x="0" y="369332"/>
                </a:cubicBezTo>
                <a:cubicBezTo>
                  <a:pt x="-42265" y="245067"/>
                  <a:pt x="44246" y="119033"/>
                  <a:pt x="0" y="0"/>
                </a:cubicBezTo>
                <a:close/>
              </a:path>
              <a:path w="4572000" h="369332" stroke="0" extrusionOk="0">
                <a:moveTo>
                  <a:pt x="0" y="0"/>
                </a:moveTo>
                <a:cubicBezTo>
                  <a:pt x="169951" y="-44797"/>
                  <a:pt x="405537" y="33222"/>
                  <a:pt x="525780" y="0"/>
                </a:cubicBezTo>
                <a:cubicBezTo>
                  <a:pt x="646023" y="-33222"/>
                  <a:pt x="843601" y="17724"/>
                  <a:pt x="960120" y="0"/>
                </a:cubicBezTo>
                <a:cubicBezTo>
                  <a:pt x="1076639" y="-17724"/>
                  <a:pt x="1403422" y="44681"/>
                  <a:pt x="1623060" y="0"/>
                </a:cubicBezTo>
                <a:cubicBezTo>
                  <a:pt x="1842698" y="-44681"/>
                  <a:pt x="2022716" y="26995"/>
                  <a:pt x="2148840" y="0"/>
                </a:cubicBezTo>
                <a:cubicBezTo>
                  <a:pt x="2274964" y="-26995"/>
                  <a:pt x="2455125" y="33419"/>
                  <a:pt x="2674620" y="0"/>
                </a:cubicBezTo>
                <a:cubicBezTo>
                  <a:pt x="2894115" y="-33419"/>
                  <a:pt x="3040877" y="12151"/>
                  <a:pt x="3337560" y="0"/>
                </a:cubicBezTo>
                <a:cubicBezTo>
                  <a:pt x="3634243" y="-12151"/>
                  <a:pt x="3714305" y="49361"/>
                  <a:pt x="3817620" y="0"/>
                </a:cubicBezTo>
                <a:cubicBezTo>
                  <a:pt x="3920935" y="-49361"/>
                  <a:pt x="4201319" y="72209"/>
                  <a:pt x="4572000" y="0"/>
                </a:cubicBezTo>
                <a:cubicBezTo>
                  <a:pt x="4583455" y="83888"/>
                  <a:pt x="4545211" y="240328"/>
                  <a:pt x="4572000" y="369332"/>
                </a:cubicBezTo>
                <a:cubicBezTo>
                  <a:pt x="4343785" y="418541"/>
                  <a:pt x="4323512" y="360536"/>
                  <a:pt x="4091940" y="369332"/>
                </a:cubicBezTo>
                <a:cubicBezTo>
                  <a:pt x="3860368" y="378128"/>
                  <a:pt x="3684673" y="328998"/>
                  <a:pt x="3520440" y="369332"/>
                </a:cubicBezTo>
                <a:cubicBezTo>
                  <a:pt x="3356207" y="409666"/>
                  <a:pt x="3110927" y="361174"/>
                  <a:pt x="2994660" y="369332"/>
                </a:cubicBezTo>
                <a:cubicBezTo>
                  <a:pt x="2878393" y="377490"/>
                  <a:pt x="2646518" y="352253"/>
                  <a:pt x="2331720" y="369332"/>
                </a:cubicBezTo>
                <a:cubicBezTo>
                  <a:pt x="2016922" y="386411"/>
                  <a:pt x="1956621" y="366017"/>
                  <a:pt x="1668780" y="369332"/>
                </a:cubicBezTo>
                <a:cubicBezTo>
                  <a:pt x="1380939" y="372647"/>
                  <a:pt x="1344787" y="339729"/>
                  <a:pt x="1188720" y="369332"/>
                </a:cubicBezTo>
                <a:cubicBezTo>
                  <a:pt x="1032653" y="398935"/>
                  <a:pt x="787469" y="315629"/>
                  <a:pt x="617220" y="369332"/>
                </a:cubicBezTo>
                <a:cubicBezTo>
                  <a:pt x="446971" y="423035"/>
                  <a:pt x="203750" y="340102"/>
                  <a:pt x="0" y="369332"/>
                </a:cubicBezTo>
                <a:cubicBezTo>
                  <a:pt x="-15049" y="228689"/>
                  <a:pt x="10302" y="169547"/>
                  <a:pt x="0" y="0"/>
                </a:cubicBezTo>
                <a:close/>
              </a:path>
            </a:pathLst>
          </a:custGeom>
          <a:gradFill flip="none" rotWithShape="1">
            <a:gsLst>
              <a:gs pos="0">
                <a:schemeClr val="accent2">
                  <a:lumMod val="50000"/>
                  <a:shade val="30000"/>
                  <a:satMod val="115000"/>
                </a:schemeClr>
              </a:gs>
              <a:gs pos="50000">
                <a:schemeClr val="accent2">
                  <a:lumMod val="50000"/>
                  <a:shade val="67500"/>
                  <a:satMod val="115000"/>
                </a:schemeClr>
              </a:gs>
              <a:gs pos="100000">
                <a:schemeClr val="accent2">
                  <a:lumMod val="50000"/>
                  <a:shade val="100000"/>
                  <a:satMod val="115000"/>
                </a:schemeClr>
              </a:gs>
            </a:gsLst>
            <a:lin ang="13500000" scaled="1"/>
            <a:tileRect/>
          </a:gradFill>
          <a:ln>
            <a:solidFill>
              <a:schemeClr val="bg2"/>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b="1" i="1" dirty="0">
                <a:latin typeface="Century Schoolbook" panose="02040604050505020304" pitchFamily="18" charset="0"/>
              </a:rPr>
              <a:t>Adam and Eve – The Original Sin</a:t>
            </a:r>
          </a:p>
        </p:txBody>
      </p:sp>
    </p:spTree>
    <p:extLst>
      <p:ext uri="{BB962C8B-B14F-4D97-AF65-F5344CB8AC3E}">
        <p14:creationId xmlns:p14="http://schemas.microsoft.com/office/powerpoint/2010/main" val="1127642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a:extLst>
              <a:ext uri="{FF2B5EF4-FFF2-40B4-BE49-F238E27FC236}">
                <a16:creationId xmlns:a16="http://schemas.microsoft.com/office/drawing/2014/main" id="{A262A26B-6791-D841-BC35-9A7779DB12E3}"/>
              </a:ext>
            </a:extLst>
          </p:cNvPr>
          <p:cNvSpPr txBox="1">
            <a:spLocks noChangeArrowheads="1"/>
          </p:cNvSpPr>
          <p:nvPr/>
        </p:nvSpPr>
        <p:spPr bwMode="auto">
          <a:xfrm>
            <a:off x="3528520" y="74228"/>
            <a:ext cx="1714500" cy="1123950"/>
          </a:xfrm>
          <a:prstGeom prst="rect">
            <a:avLst/>
          </a:prstGeom>
          <a:solidFill>
            <a:srgbClr val="FFFF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FFFFFF"/>
            </a:extrusionClr>
          </a:sp3d>
        </p:spPr>
        <p:txBody>
          <a:bodyPr vert="horz" wrap="square" lIns="91440" tIns="45720" rIns="91440" bIns="45720" numCol="1" anchor="t" anchorCtr="0" compatLnSpc="1">
            <a:prstTxWarp prst="textNoShape">
              <a:avLst/>
            </a:prstTxWarp>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b="1" dirty="0">
                <a:latin typeface="Cambria" pitchFamily="4" charset="0"/>
                <a:ea typeface="Times New Roman" pitchFamily="4" charset="0"/>
                <a:sym typeface="Symbol" pitchFamily="4" charset="2"/>
              </a:rPr>
              <a:t>Adam +Eve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a:ln>
                  <a:noFill/>
                </a:ln>
                <a:solidFill>
                  <a:schemeClr val="tx1"/>
                </a:solidFill>
                <a:effectLst/>
                <a:latin typeface="Wingdings"/>
                <a:ea typeface="Wingdings"/>
                <a:cs typeface="Wingdings"/>
              </a:rPr>
              <a:t></a:t>
            </a:r>
            <a:endParaRPr kumimoji="0" lang="en-US" sz="1800" b="1" i="0" u="none" strike="noStrike" cap="none" normalizeH="0" baseline="0" dirty="0">
              <a:ln>
                <a:noFill/>
              </a:ln>
              <a:solidFill>
                <a:schemeClr val="tx1"/>
              </a:solidFill>
              <a:effectLst/>
              <a:latin typeface="Times New Roman" pitchFamily="4" charset="0"/>
              <a:ea typeface="Times New Roman" pitchFamily="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dirty="0">
                <a:latin typeface="Cambria" pitchFamily="4" charset="0"/>
                <a:ea typeface="Times New Roman" pitchFamily="4" charset="0"/>
              </a:rPr>
              <a:t>Cain &amp; </a:t>
            </a:r>
            <a:r>
              <a:rPr lang="en-US" strike="sngStrike" dirty="0">
                <a:latin typeface="Cambria" pitchFamily="4" charset="0"/>
                <a:ea typeface="Times New Roman" pitchFamily="4" charset="0"/>
              </a:rPr>
              <a:t>Abel </a:t>
            </a:r>
            <a:r>
              <a:rPr lang="en-US" b="1" dirty="0">
                <a:latin typeface="Cambria" pitchFamily="4" charset="0"/>
                <a:ea typeface="Times New Roman" pitchFamily="4" charset="0"/>
              </a:rPr>
              <a:t>Seth</a:t>
            </a:r>
            <a:endParaRPr kumimoji="0" lang="en-US" sz="1800" b="1" u="none" cap="none" normalizeH="0" baseline="0" dirty="0">
              <a:ln>
                <a:noFill/>
              </a:ln>
              <a:solidFill>
                <a:schemeClr val="tx1"/>
              </a:solidFill>
              <a:effectLst/>
              <a:latin typeface="Cambria" pitchFamily="4" charset="0"/>
              <a:ea typeface="Times New Roman" pitchFamily="4" charset="0"/>
            </a:endParaRPr>
          </a:p>
        </p:txBody>
      </p:sp>
      <p:sp>
        <p:nvSpPr>
          <p:cNvPr id="7" name="Text Box 3">
            <a:extLst>
              <a:ext uri="{FF2B5EF4-FFF2-40B4-BE49-F238E27FC236}">
                <a16:creationId xmlns:a16="http://schemas.microsoft.com/office/drawing/2014/main" id="{80B8EBBD-020A-9640-8DE1-EE50D3CC4BB7}"/>
              </a:ext>
            </a:extLst>
          </p:cNvPr>
          <p:cNvSpPr txBox="1">
            <a:spLocks noChangeAspect="1" noEditPoints="1" noChangeArrowheads="1" noChangeShapeType="1" noTextEdit="1"/>
          </p:cNvSpPr>
          <p:nvPr/>
        </p:nvSpPr>
        <p:spPr bwMode="auto">
          <a:xfrm>
            <a:off x="613752" y="788332"/>
            <a:ext cx="2803200" cy="1439959"/>
          </a:xfrm>
          <a:prstGeom prst="rect">
            <a:avLst/>
          </a:prstGeom>
          <a:solidFill>
            <a:srgbClr val="FFFF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FFFFFF"/>
            </a:extrusionClr>
            <a:contourClr>
              <a:srgbClr val="FFFFFF"/>
            </a:contourClr>
          </a:sp3d>
        </p:spPr>
        <p:txBody>
          <a:bodyPr rot="0" vert="horz" wrap="square" lIns="91440" tIns="45720" rIns="91440" bIns="45720" anchor="t" anchorCtr="0" upright="1">
            <a:noAutofit/>
          </a:bodyPr>
          <a:lstStyle/>
          <a:p>
            <a:pPr algn="ctr">
              <a:lnSpc>
                <a:spcPct val="115000"/>
              </a:lnSpc>
              <a:spcAft>
                <a:spcPts val="1000"/>
              </a:spcAft>
            </a:pPr>
            <a:r>
              <a:rPr lang="en-CA" sz="2800" b="1" dirty="0">
                <a:effectLst/>
                <a:latin typeface="Calibri" panose="020F0502020204030204" pitchFamily="34" charset="0"/>
                <a:ea typeface="Times New Roman" panose="02020603050405020304" pitchFamily="18" charset="0"/>
                <a:cs typeface="Arial" panose="020B0604020202020204" pitchFamily="34" charset="0"/>
              </a:rPr>
              <a:t>Seth =&gt; </a:t>
            </a:r>
            <a:r>
              <a:rPr lang="en-CA" sz="2800" b="1" dirty="0" err="1">
                <a:effectLst/>
                <a:latin typeface="Calibri" panose="020F0502020204030204" pitchFamily="34" charset="0"/>
                <a:ea typeface="Times New Roman" panose="02020603050405020304" pitchFamily="18" charset="0"/>
                <a:cs typeface="Arial" panose="020B0604020202020204" pitchFamily="34" charset="0"/>
              </a:rPr>
              <a:t>Enosh</a:t>
            </a:r>
            <a:endParaRPr lang="en-CA" sz="1600" dirty="0">
              <a:effectLst/>
              <a:latin typeface="Calibri" panose="020F0502020204030204" pitchFamily="34" charset="0"/>
              <a:ea typeface="Times New Roman" panose="02020603050405020304" pitchFamily="18" charset="0"/>
              <a:cs typeface="Arial" panose="020B0604020202020204" pitchFamily="34" charset="0"/>
            </a:endParaRPr>
          </a:p>
          <a:p>
            <a:pPr algn="ctr">
              <a:lnSpc>
                <a:spcPct val="115000"/>
              </a:lnSpc>
              <a:spcAft>
                <a:spcPts val="1000"/>
              </a:spcAft>
            </a:pPr>
            <a:r>
              <a:rPr lang="en-CA" sz="2800" dirty="0">
                <a:effectLst/>
                <a:latin typeface="Calibri" panose="020F0502020204030204" pitchFamily="34" charset="0"/>
                <a:ea typeface="Times New Roman" panose="02020603050405020304" pitchFamily="18" charset="0"/>
                <a:cs typeface="Arial" panose="020B0604020202020204" pitchFamily="34" charset="0"/>
              </a:rPr>
              <a:t>(Children of God)</a:t>
            </a:r>
            <a:endParaRPr lang="en-CA" sz="16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9" name="Text Box 4">
            <a:extLst>
              <a:ext uri="{FF2B5EF4-FFF2-40B4-BE49-F238E27FC236}">
                <a16:creationId xmlns:a16="http://schemas.microsoft.com/office/drawing/2014/main" id="{7C8E86FE-EEAF-2044-9495-6979FEACA376}"/>
              </a:ext>
            </a:extLst>
          </p:cNvPr>
          <p:cNvSpPr txBox="1">
            <a:spLocks noChangeAspect="1" noEditPoints="1" noChangeArrowheads="1" noChangeShapeType="1" noTextEdit="1"/>
          </p:cNvSpPr>
          <p:nvPr/>
        </p:nvSpPr>
        <p:spPr bwMode="auto">
          <a:xfrm>
            <a:off x="5364345" y="757722"/>
            <a:ext cx="2803200" cy="1404329"/>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rot="0" vert="horz" wrap="square" lIns="91440" tIns="45720" rIns="91440" bIns="45720" anchor="t" anchorCtr="0" upright="1">
            <a:noAutofit/>
          </a:bodyPr>
          <a:lstStyle/>
          <a:p>
            <a:pPr algn="ctr">
              <a:lnSpc>
                <a:spcPct val="115000"/>
              </a:lnSpc>
              <a:spcAft>
                <a:spcPts val="1000"/>
              </a:spcAft>
            </a:pPr>
            <a:r>
              <a:rPr lang="en-CA" sz="2800" b="1" dirty="0">
                <a:effectLst/>
                <a:latin typeface="Calibri" panose="020F0502020204030204" pitchFamily="34" charset="0"/>
                <a:ea typeface="Times New Roman" panose="02020603050405020304" pitchFamily="18" charset="0"/>
                <a:cs typeface="Arial" panose="020B0604020202020204" pitchFamily="34" charset="0"/>
              </a:rPr>
              <a:t>Cain</a:t>
            </a:r>
          </a:p>
          <a:p>
            <a:pPr algn="ctr">
              <a:lnSpc>
                <a:spcPct val="115000"/>
              </a:lnSpc>
              <a:spcAft>
                <a:spcPts val="1000"/>
              </a:spcAft>
            </a:pPr>
            <a:r>
              <a:rPr lang="en-CA" sz="2800" dirty="0">
                <a:effectLst/>
                <a:latin typeface="Calibri" panose="020F0502020204030204" pitchFamily="34" charset="0"/>
                <a:ea typeface="Times New Roman" panose="02020603050405020304" pitchFamily="18" charset="0"/>
                <a:cs typeface="Arial" panose="020B0604020202020204" pitchFamily="34" charset="0"/>
              </a:rPr>
              <a:t>(Children of Men)</a:t>
            </a:r>
            <a:endParaRPr lang="en-CA" sz="14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0" name="AutoShape 7">
            <a:extLst>
              <a:ext uri="{FF2B5EF4-FFF2-40B4-BE49-F238E27FC236}">
                <a16:creationId xmlns:a16="http://schemas.microsoft.com/office/drawing/2014/main" id="{6199BC28-AD08-A440-999C-CEFC46C23BB9}"/>
              </a:ext>
            </a:extLst>
          </p:cNvPr>
          <p:cNvSpPr>
            <a:spLocks noChangeAspect="1" noEditPoints="1" noChangeArrowheads="1" noChangeShapeType="1" noTextEdit="1"/>
          </p:cNvSpPr>
          <p:nvPr/>
        </p:nvSpPr>
        <p:spPr bwMode="auto">
          <a:xfrm rot="10800000">
            <a:off x="3557014" y="2991884"/>
            <a:ext cx="1996158" cy="847725"/>
          </a:xfrm>
          <a:custGeom>
            <a:avLst/>
            <a:gdLst>
              <a:gd name="T0" fmla="*/ 576263 w 21600"/>
              <a:gd name="T1" fmla="*/ 0 h 21600"/>
              <a:gd name="T2" fmla="*/ 0 w 21600"/>
              <a:gd name="T3" fmla="*/ 605535 h 21600"/>
              <a:gd name="T4" fmla="*/ 576263 w 21600"/>
              <a:gd name="T5" fmla="*/ 726610 h 21600"/>
              <a:gd name="T6" fmla="*/ 1152525 w 21600"/>
              <a:gd name="T7" fmla="*/ 605535 h 21600"/>
              <a:gd name="T8" fmla="*/ 17694720 60000 65536"/>
              <a:gd name="T9" fmla="*/ 11796480 60000 65536"/>
              <a:gd name="T10" fmla="*/ 5898240 60000 65536"/>
              <a:gd name="T11" fmla="*/ 0 60000 65536"/>
              <a:gd name="T12" fmla="*/ 2160 w 21600"/>
              <a:gd name="T13" fmla="*/ 12343 h 21600"/>
              <a:gd name="T14" fmla="*/ 19440 w 21600"/>
              <a:gd name="T15" fmla="*/ 18514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lnTo>
                  <a:pt x="10800" y="0"/>
                </a:lnTo>
                <a:close/>
              </a:path>
            </a:pathLst>
          </a:custGeom>
          <a:solidFill>
            <a:srgbClr val="7030A0"/>
          </a:solidFill>
          <a:ln w="38100">
            <a:solidFill>
              <a:schemeClr val="lt1">
                <a:lumMod val="95000"/>
                <a:lumOff val="0"/>
              </a:schemeClr>
            </a:solidFill>
            <a:miter lim="800000"/>
            <a:headEnd/>
            <a:tailEnd/>
          </a:ln>
          <a:effectLst>
            <a:outerShdw dist="28398" dir="3806097" algn="ctr" rotWithShape="0">
              <a:schemeClr val="accent4">
                <a:lumMod val="50000"/>
                <a:lumOff val="0"/>
                <a:alpha val="50000"/>
              </a:schemeClr>
            </a:outerShdw>
          </a:effectLst>
        </p:spPr>
        <p:txBody>
          <a:bodyPr rot="0" vert="horz" wrap="square" lIns="91440" tIns="45720" rIns="91440" bIns="45720" anchor="t" anchorCtr="0" upright="1">
            <a:noAutofit/>
          </a:bodyPr>
          <a:lstStyle/>
          <a:p>
            <a:endParaRPr lang="en-US"/>
          </a:p>
        </p:txBody>
      </p:sp>
      <p:sp>
        <p:nvSpPr>
          <p:cNvPr id="12" name="AutoShape 11">
            <a:extLst>
              <a:ext uri="{FF2B5EF4-FFF2-40B4-BE49-F238E27FC236}">
                <a16:creationId xmlns:a16="http://schemas.microsoft.com/office/drawing/2014/main" id="{239EF0E2-FA79-C044-A502-B900939A8273}"/>
              </a:ext>
            </a:extLst>
          </p:cNvPr>
          <p:cNvSpPr>
            <a:spLocks noChangeAspect="1" noEditPoints="1" noChangeArrowheads="1" noChangeShapeType="1" noTextEdit="1"/>
          </p:cNvSpPr>
          <p:nvPr/>
        </p:nvSpPr>
        <p:spPr bwMode="auto">
          <a:xfrm>
            <a:off x="1792251" y="2115584"/>
            <a:ext cx="1285875" cy="1581150"/>
          </a:xfrm>
          <a:prstGeom prst="curvedRightArrow">
            <a:avLst>
              <a:gd name="adj1" fmla="val 24593"/>
              <a:gd name="adj2" fmla="val 49185"/>
              <a:gd name="adj3" fmla="val 33333"/>
            </a:avLst>
          </a:prstGeom>
          <a:solidFill>
            <a:srgbClr val="005493"/>
          </a:solidFill>
          <a:ln w="38100">
            <a:solidFill>
              <a:schemeClr val="lt1">
                <a:lumMod val="95000"/>
                <a:lumOff val="0"/>
              </a:schemeClr>
            </a:solidFill>
            <a:miter lim="800000"/>
            <a:headEnd/>
            <a:tailEnd/>
          </a:ln>
          <a:effectLst>
            <a:outerShdw dist="28398" dir="3806097" algn="ctr" rotWithShape="0">
              <a:schemeClr val="accent1">
                <a:lumMod val="50000"/>
                <a:lumOff val="0"/>
                <a:alpha val="50000"/>
              </a:schemeClr>
            </a:outerShdw>
          </a:effectLst>
        </p:spPr>
        <p:txBody>
          <a:bodyPr rot="0" vert="horz" wrap="square" lIns="91440" tIns="45720" rIns="91440" bIns="45720" anchor="t" anchorCtr="0" upright="1">
            <a:noAutofit/>
          </a:bodyPr>
          <a:lstStyle/>
          <a:p>
            <a:endParaRPr lang="en-US"/>
          </a:p>
        </p:txBody>
      </p:sp>
      <p:sp>
        <p:nvSpPr>
          <p:cNvPr id="14" name="Text Box 14">
            <a:extLst>
              <a:ext uri="{FF2B5EF4-FFF2-40B4-BE49-F238E27FC236}">
                <a16:creationId xmlns:a16="http://schemas.microsoft.com/office/drawing/2014/main" id="{A9BB3704-3586-644A-8A7A-1DE5E0EA67E3}"/>
              </a:ext>
            </a:extLst>
          </p:cNvPr>
          <p:cNvSpPr txBox="1">
            <a:spLocks noChangeAspect="1" noEditPoints="1" noChangeArrowheads="1" noChangeShapeType="1" noTextEdit="1"/>
          </p:cNvSpPr>
          <p:nvPr/>
        </p:nvSpPr>
        <p:spPr bwMode="auto">
          <a:xfrm>
            <a:off x="5242268" y="4395066"/>
            <a:ext cx="1874149" cy="495300"/>
          </a:xfrm>
          <a:custGeom>
            <a:avLst/>
            <a:gdLst>
              <a:gd name="connsiteX0" fmla="*/ 0 w 1874149"/>
              <a:gd name="connsiteY0" fmla="*/ 0 h 495300"/>
              <a:gd name="connsiteX1" fmla="*/ 449796 w 1874149"/>
              <a:gd name="connsiteY1" fmla="*/ 0 h 495300"/>
              <a:gd name="connsiteX2" fmla="*/ 918333 w 1874149"/>
              <a:gd name="connsiteY2" fmla="*/ 0 h 495300"/>
              <a:gd name="connsiteX3" fmla="*/ 1386870 w 1874149"/>
              <a:gd name="connsiteY3" fmla="*/ 0 h 495300"/>
              <a:gd name="connsiteX4" fmla="*/ 1874149 w 1874149"/>
              <a:gd name="connsiteY4" fmla="*/ 0 h 495300"/>
              <a:gd name="connsiteX5" fmla="*/ 1874149 w 1874149"/>
              <a:gd name="connsiteY5" fmla="*/ 495300 h 495300"/>
              <a:gd name="connsiteX6" fmla="*/ 1405612 w 1874149"/>
              <a:gd name="connsiteY6" fmla="*/ 495300 h 495300"/>
              <a:gd name="connsiteX7" fmla="*/ 974557 w 1874149"/>
              <a:gd name="connsiteY7" fmla="*/ 495300 h 495300"/>
              <a:gd name="connsiteX8" fmla="*/ 543503 w 1874149"/>
              <a:gd name="connsiteY8" fmla="*/ 495300 h 495300"/>
              <a:gd name="connsiteX9" fmla="*/ 0 w 1874149"/>
              <a:gd name="connsiteY9" fmla="*/ 495300 h 495300"/>
              <a:gd name="connsiteX10" fmla="*/ 0 w 1874149"/>
              <a:gd name="connsiteY10" fmla="*/ 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4149" h="495300" fill="none" extrusionOk="0">
                <a:moveTo>
                  <a:pt x="0" y="0"/>
                </a:moveTo>
                <a:cubicBezTo>
                  <a:pt x="127618" y="-31855"/>
                  <a:pt x="320558" y="49354"/>
                  <a:pt x="449796" y="0"/>
                </a:cubicBezTo>
                <a:cubicBezTo>
                  <a:pt x="579034" y="-49354"/>
                  <a:pt x="739546" y="14066"/>
                  <a:pt x="918333" y="0"/>
                </a:cubicBezTo>
                <a:cubicBezTo>
                  <a:pt x="1097120" y="-14066"/>
                  <a:pt x="1258622" y="13915"/>
                  <a:pt x="1386870" y="0"/>
                </a:cubicBezTo>
                <a:cubicBezTo>
                  <a:pt x="1515118" y="-13915"/>
                  <a:pt x="1638926" y="38277"/>
                  <a:pt x="1874149" y="0"/>
                </a:cubicBezTo>
                <a:cubicBezTo>
                  <a:pt x="1930688" y="137980"/>
                  <a:pt x="1864121" y="282364"/>
                  <a:pt x="1874149" y="495300"/>
                </a:cubicBezTo>
                <a:cubicBezTo>
                  <a:pt x="1649218" y="545906"/>
                  <a:pt x="1633158" y="451060"/>
                  <a:pt x="1405612" y="495300"/>
                </a:cubicBezTo>
                <a:cubicBezTo>
                  <a:pt x="1178066" y="539540"/>
                  <a:pt x="1112952" y="457065"/>
                  <a:pt x="974557" y="495300"/>
                </a:cubicBezTo>
                <a:cubicBezTo>
                  <a:pt x="836163" y="533535"/>
                  <a:pt x="730964" y="455264"/>
                  <a:pt x="543503" y="495300"/>
                </a:cubicBezTo>
                <a:cubicBezTo>
                  <a:pt x="356042" y="535336"/>
                  <a:pt x="233638" y="492368"/>
                  <a:pt x="0" y="495300"/>
                </a:cubicBezTo>
                <a:cubicBezTo>
                  <a:pt x="-44579" y="308743"/>
                  <a:pt x="4533" y="238093"/>
                  <a:pt x="0" y="0"/>
                </a:cubicBezTo>
                <a:close/>
              </a:path>
              <a:path w="1874149" h="495300" stroke="0" extrusionOk="0">
                <a:moveTo>
                  <a:pt x="0" y="0"/>
                </a:moveTo>
                <a:cubicBezTo>
                  <a:pt x="185213" y="-6085"/>
                  <a:pt x="237889" y="51015"/>
                  <a:pt x="449796" y="0"/>
                </a:cubicBezTo>
                <a:cubicBezTo>
                  <a:pt x="661703" y="-51015"/>
                  <a:pt x="666568" y="562"/>
                  <a:pt x="862109" y="0"/>
                </a:cubicBezTo>
                <a:cubicBezTo>
                  <a:pt x="1057650" y="-562"/>
                  <a:pt x="1160538" y="31759"/>
                  <a:pt x="1368129" y="0"/>
                </a:cubicBezTo>
                <a:cubicBezTo>
                  <a:pt x="1575720" y="-31759"/>
                  <a:pt x="1665341" y="2671"/>
                  <a:pt x="1874149" y="0"/>
                </a:cubicBezTo>
                <a:cubicBezTo>
                  <a:pt x="1908396" y="210637"/>
                  <a:pt x="1857005" y="266537"/>
                  <a:pt x="1874149" y="495300"/>
                </a:cubicBezTo>
                <a:cubicBezTo>
                  <a:pt x="1733267" y="497311"/>
                  <a:pt x="1595401" y="461535"/>
                  <a:pt x="1443095" y="495300"/>
                </a:cubicBezTo>
                <a:cubicBezTo>
                  <a:pt x="1290789" y="529065"/>
                  <a:pt x="1192777" y="474015"/>
                  <a:pt x="1012040" y="495300"/>
                </a:cubicBezTo>
                <a:cubicBezTo>
                  <a:pt x="831304" y="516585"/>
                  <a:pt x="690178" y="491543"/>
                  <a:pt x="506020" y="495300"/>
                </a:cubicBezTo>
                <a:cubicBezTo>
                  <a:pt x="321862" y="499057"/>
                  <a:pt x="210452" y="489356"/>
                  <a:pt x="0" y="495300"/>
                </a:cubicBezTo>
                <a:cubicBezTo>
                  <a:pt x="-22294" y="291582"/>
                  <a:pt x="49366" y="172688"/>
                  <a:pt x="0" y="0"/>
                </a:cubicBezTo>
                <a:close/>
              </a:path>
            </a:pathLst>
          </a:cu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13500000" scaled="1"/>
            <a:tileRect/>
          </a:gradFill>
          <a:ln>
            <a:headEnd/>
            <a:tailEnd/>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ctr" anchorCtr="0" upright="1">
            <a:noAutofit/>
          </a:bodyPr>
          <a:lstStyle/>
          <a:p>
            <a:pPr algn="ctr">
              <a:lnSpc>
                <a:spcPct val="115000"/>
              </a:lnSpc>
              <a:spcAft>
                <a:spcPts val="1000"/>
              </a:spcAft>
            </a:pPr>
            <a:r>
              <a:rPr lang="en-CA" b="1" dirty="0">
                <a:effectLst/>
                <a:latin typeface="Calibri" panose="020F0502020204030204" pitchFamily="34" charset="0"/>
                <a:ea typeface="Times New Roman" panose="02020603050405020304" pitchFamily="18" charset="0"/>
                <a:cs typeface="Arial" panose="020B0604020202020204" pitchFamily="34" charset="0"/>
              </a:rPr>
              <a:t>Line is Blurred</a:t>
            </a:r>
          </a:p>
        </p:txBody>
      </p:sp>
      <p:sp>
        <p:nvSpPr>
          <p:cNvPr id="15" name="AutoShape 15">
            <a:extLst>
              <a:ext uri="{FF2B5EF4-FFF2-40B4-BE49-F238E27FC236}">
                <a16:creationId xmlns:a16="http://schemas.microsoft.com/office/drawing/2014/main" id="{B72CF97D-A2EB-2749-95E3-AC08532F423B}"/>
              </a:ext>
            </a:extLst>
          </p:cNvPr>
          <p:cNvSpPr>
            <a:spLocks noChangeAspect="1" noEditPoints="1" noChangeArrowheads="1" noChangeShapeType="1" noTextEdit="1"/>
          </p:cNvSpPr>
          <p:nvPr/>
        </p:nvSpPr>
        <p:spPr bwMode="auto">
          <a:xfrm rot="8943121">
            <a:off x="2740766" y="5400743"/>
            <a:ext cx="1590675" cy="876935"/>
          </a:xfrm>
          <a:prstGeom prst="stripedRightArrow">
            <a:avLst>
              <a:gd name="adj1" fmla="val 50000"/>
              <a:gd name="adj2" fmla="val 45348"/>
            </a:avLst>
          </a:prstGeom>
          <a:solidFill>
            <a:srgbClr val="005493"/>
          </a:solidFill>
          <a:ln w="12700">
            <a:solidFill>
              <a:schemeClr val="accent1">
                <a:lumMod val="100000"/>
                <a:lumOff val="0"/>
              </a:schemeClr>
            </a:solidFill>
            <a:miter lim="800000"/>
            <a:headEnd/>
            <a:tailEnd/>
          </a:ln>
          <a:effectLst>
            <a:outerShdw dist="28398" dir="3806097" algn="ctr" rotWithShape="0">
              <a:schemeClr val="accent1">
                <a:lumMod val="50000"/>
                <a:lumOff val="0"/>
              </a:schemeClr>
            </a:outerShdw>
          </a:effectLst>
        </p:spPr>
        <p:txBody>
          <a:bodyPr rot="0" vert="horz" wrap="square" lIns="91440" tIns="45720" rIns="91440" bIns="45720" anchor="t" anchorCtr="0" upright="1">
            <a:noAutofit/>
          </a:bodyPr>
          <a:lstStyle/>
          <a:p>
            <a:endParaRPr lang="en-US"/>
          </a:p>
        </p:txBody>
      </p:sp>
      <p:sp>
        <p:nvSpPr>
          <p:cNvPr id="16" name="TextBox 15">
            <a:extLst>
              <a:ext uri="{FF2B5EF4-FFF2-40B4-BE49-F238E27FC236}">
                <a16:creationId xmlns:a16="http://schemas.microsoft.com/office/drawing/2014/main" id="{D3DFB35B-A6A1-9C4E-BCDA-EBA8A86448DF}"/>
              </a:ext>
            </a:extLst>
          </p:cNvPr>
          <p:cNvSpPr txBox="1"/>
          <p:nvPr/>
        </p:nvSpPr>
        <p:spPr>
          <a:xfrm>
            <a:off x="4209586" y="5600832"/>
            <a:ext cx="4572000" cy="707886"/>
          </a:xfrm>
          <a:prstGeom prst="rect">
            <a:avLst/>
          </a:prstGeom>
          <a:noFill/>
        </p:spPr>
        <p:txBody>
          <a:bodyPr wrap="square">
            <a:spAutoFit/>
          </a:bodyPr>
          <a:lstStyle/>
          <a:p>
            <a:pPr algn="ctr"/>
            <a:r>
              <a:rPr lang="en-CA" sz="2000" i="1" dirty="0">
                <a:effectLst/>
                <a:latin typeface="Times New Roman" panose="02020603050405020304" pitchFamily="18" charset="0"/>
                <a:ea typeface="Times New Roman" panose="02020603050405020304" pitchFamily="18" charset="0"/>
              </a:rPr>
              <a:t>(God through the flood wanted to bring that line back!)</a:t>
            </a:r>
            <a:r>
              <a:rPr lang="en-CA" sz="2000" i="1" dirty="0">
                <a:effectLst/>
              </a:rPr>
              <a:t> </a:t>
            </a:r>
            <a:endParaRPr lang="en-US" sz="2000" i="1" dirty="0"/>
          </a:p>
        </p:txBody>
      </p:sp>
      <p:sp>
        <p:nvSpPr>
          <p:cNvPr id="17" name="AutoShape 10">
            <a:extLst>
              <a:ext uri="{FF2B5EF4-FFF2-40B4-BE49-F238E27FC236}">
                <a16:creationId xmlns:a16="http://schemas.microsoft.com/office/drawing/2014/main" id="{F272C151-F4CA-5347-AF49-129846575D34}"/>
              </a:ext>
            </a:extLst>
          </p:cNvPr>
          <p:cNvSpPr>
            <a:spLocks noChangeAspect="1" noEditPoints="1" noChangeArrowheads="1" noChangeShapeType="1" noTextEdit="1"/>
          </p:cNvSpPr>
          <p:nvPr/>
        </p:nvSpPr>
        <p:spPr bwMode="auto">
          <a:xfrm>
            <a:off x="5962186" y="2010504"/>
            <a:ext cx="1066800" cy="1724025"/>
          </a:xfrm>
          <a:prstGeom prst="curvedLeftArrow">
            <a:avLst>
              <a:gd name="adj1" fmla="val 32321"/>
              <a:gd name="adj2" fmla="val 64643"/>
              <a:gd name="adj3" fmla="val 33333"/>
            </a:avLst>
          </a:prstGeom>
          <a:solidFill>
            <a:schemeClr val="accent2">
              <a:lumMod val="100000"/>
              <a:lumOff val="0"/>
            </a:schemeClr>
          </a:solidFill>
          <a:ln w="38100">
            <a:solidFill>
              <a:schemeClr val="lt1">
                <a:lumMod val="95000"/>
                <a:lumOff val="0"/>
              </a:schemeClr>
            </a:solidFill>
            <a:miter lim="800000"/>
            <a:headEnd/>
            <a:tailEnd/>
          </a:ln>
          <a:effectLst>
            <a:outerShdw dist="28398" dir="3806097" algn="ctr" rotWithShape="0">
              <a:schemeClr val="accent2">
                <a:lumMod val="50000"/>
                <a:lumOff val="0"/>
                <a:alpha val="50000"/>
              </a:schemeClr>
            </a:outerShdw>
          </a:effectLst>
        </p:spPr>
        <p:txBody>
          <a:bodyPr rot="0" vert="horz" wrap="square" lIns="91440" tIns="45720" rIns="91440" bIns="45720" anchor="t" anchorCtr="0" upright="1">
            <a:noAutofit/>
          </a:bodyPr>
          <a:lstStyle/>
          <a:p>
            <a:endParaRPr lang="en-US"/>
          </a:p>
        </p:txBody>
      </p:sp>
      <p:pic>
        <p:nvPicPr>
          <p:cNvPr id="19" name="Picture 18">
            <a:extLst>
              <a:ext uri="{FF2B5EF4-FFF2-40B4-BE49-F238E27FC236}">
                <a16:creationId xmlns:a16="http://schemas.microsoft.com/office/drawing/2014/main" id="{0D3AF3F3-93FE-B846-8247-35AB9D8ECF0B}"/>
              </a:ext>
            </a:extLst>
          </p:cNvPr>
          <p:cNvPicPr>
            <a:picLocks noChangeAspect="1"/>
          </p:cNvPicPr>
          <p:nvPr/>
        </p:nvPicPr>
        <p:blipFill>
          <a:blip r:embed="rId2"/>
          <a:stretch>
            <a:fillRect/>
          </a:stretch>
        </p:blipFill>
        <p:spPr>
          <a:xfrm>
            <a:off x="4224892" y="3998173"/>
            <a:ext cx="660400" cy="1485900"/>
          </a:xfrm>
          <a:prstGeom prst="rect">
            <a:avLst/>
          </a:prstGeom>
        </p:spPr>
      </p:pic>
    </p:spTree>
    <p:extLst>
      <p:ext uri="{BB962C8B-B14F-4D97-AF65-F5344CB8AC3E}">
        <p14:creationId xmlns:p14="http://schemas.microsoft.com/office/powerpoint/2010/main" val="298753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animBg="1"/>
      <p:bldP spid="14" grpId="0" animBg="1"/>
      <p:bldP spid="15" grpId="0" animBg="1"/>
      <p:bldP spid="16" grpId="0"/>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F3A9D86E-2110-414C-A789-1B14FCD552E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618" cy="6872226"/>
            <a:chOff x="0" y="0"/>
            <a:chExt cx="12188825" cy="6872226"/>
          </a:xfrm>
        </p:grpSpPr>
        <p:pic>
          <p:nvPicPr>
            <p:cNvPr id="74" name="Picture 73">
              <a:extLst>
                <a:ext uri="{FF2B5EF4-FFF2-40B4-BE49-F238E27FC236}">
                  <a16:creationId xmlns:a16="http://schemas.microsoft.com/office/drawing/2014/main" id="{6D3F86C2-6800-4B48-AA85-2C7CD1B53D0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5" name="Rectangle 74">
              <a:extLst>
                <a:ext uri="{FF2B5EF4-FFF2-40B4-BE49-F238E27FC236}">
                  <a16:creationId xmlns:a16="http://schemas.microsoft.com/office/drawing/2014/main" id="{EE59C5B5-C483-49A7-8EA0-506138526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76" name="Picture 75">
              <a:extLst>
                <a:ext uri="{FF2B5EF4-FFF2-40B4-BE49-F238E27FC236}">
                  <a16:creationId xmlns:a16="http://schemas.microsoft.com/office/drawing/2014/main" id="{BD6C58B8-7BB1-49FF-830C-A105A4CE53F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77" name="Picture 76">
              <a:extLst>
                <a:ext uri="{FF2B5EF4-FFF2-40B4-BE49-F238E27FC236}">
                  <a16:creationId xmlns:a16="http://schemas.microsoft.com/office/drawing/2014/main" id="{3EF8675D-B8F2-4363-95EB-AB8CE5FA01C7}"/>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cxnSp>
        <p:nvCxnSpPr>
          <p:cNvPr id="79" name="Straight Connector 78">
            <a:extLst>
              <a:ext uri="{FF2B5EF4-FFF2-40B4-BE49-F238E27FC236}">
                <a16:creationId xmlns:a16="http://schemas.microsoft.com/office/drawing/2014/main" id="{48A3ACA9-28FE-44FE-8439-756750473D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81" name="Group 80">
            <a:extLst>
              <a:ext uri="{FF2B5EF4-FFF2-40B4-BE49-F238E27FC236}">
                <a16:creationId xmlns:a16="http://schemas.microsoft.com/office/drawing/2014/main" id="{B9A024A3-1C22-4ECE-9940-39AA528523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useBgFill="1">
          <p:nvSpPr>
            <p:cNvPr id="82" name="Rectangle 81">
              <a:extLst>
                <a:ext uri="{FF2B5EF4-FFF2-40B4-BE49-F238E27FC236}">
                  <a16:creationId xmlns:a16="http://schemas.microsoft.com/office/drawing/2014/main" id="{810B5B84-2981-4BAE-930E-26E49E4FA9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a:extLst>
                <a:ext uri="{FF2B5EF4-FFF2-40B4-BE49-F238E27FC236}">
                  <a16:creationId xmlns:a16="http://schemas.microsoft.com/office/drawing/2014/main" id="{1C6085A8-F07A-4D3B-90E2-2CFDA843890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0"/>
              <a:ext cx="12188825" cy="6856215"/>
              <a:chOff x="0" y="0"/>
              <a:chExt cx="12188825" cy="6856215"/>
            </a:xfrm>
          </p:grpSpPr>
          <p:pic>
            <p:nvPicPr>
              <p:cNvPr id="84" name="Picture 83">
                <a:extLst>
                  <a:ext uri="{FF2B5EF4-FFF2-40B4-BE49-F238E27FC236}">
                    <a16:creationId xmlns:a16="http://schemas.microsoft.com/office/drawing/2014/main" id="{AB6D5E93-D00D-411E-8E34-619620A9CC1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5" name="Rectangle 84">
                <a:extLst>
                  <a:ext uri="{FF2B5EF4-FFF2-40B4-BE49-F238E27FC236}">
                    <a16:creationId xmlns:a16="http://schemas.microsoft.com/office/drawing/2014/main" id="{696CE5CC-9673-442A-B737-1F339217A6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86" name="Picture 85">
                <a:extLst>
                  <a:ext uri="{FF2B5EF4-FFF2-40B4-BE49-F238E27FC236}">
                    <a16:creationId xmlns:a16="http://schemas.microsoft.com/office/drawing/2014/main" id="{44967AA9-CD2C-4A63-B823-5B56765FAAA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87" name="Picture 86">
                <a:extLst>
                  <a:ext uri="{FF2B5EF4-FFF2-40B4-BE49-F238E27FC236}">
                    <a16:creationId xmlns:a16="http://schemas.microsoft.com/office/drawing/2014/main" id="{E82FCE16-A312-4F38-8605-028781151CF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grpSp>
      <p:sp>
        <p:nvSpPr>
          <p:cNvPr id="2" name="Title 1"/>
          <p:cNvSpPr>
            <a:spLocks noGrp="1"/>
          </p:cNvSpPr>
          <p:nvPr>
            <p:ph type="title"/>
          </p:nvPr>
        </p:nvSpPr>
        <p:spPr>
          <a:xfrm>
            <a:off x="4915327" y="1041401"/>
            <a:ext cx="3403895" cy="2345264"/>
          </a:xfrm>
        </p:spPr>
        <p:txBody>
          <a:bodyPr vert="horz" lIns="91440" tIns="45720" rIns="91440" bIns="45720" rtlCol="0" anchor="b">
            <a:normAutofit/>
          </a:bodyPr>
          <a:lstStyle/>
          <a:p>
            <a:pPr>
              <a:lnSpc>
                <a:spcPct val="90000"/>
              </a:lnSpc>
            </a:pPr>
            <a:r>
              <a:rPr lang="en-US" sz="3400" b="1" i="1" dirty="0"/>
              <a:t>The Covenant with Noah</a:t>
            </a:r>
            <a:br>
              <a:rPr lang="en-US" sz="3400" dirty="0"/>
            </a:br>
            <a:br>
              <a:rPr lang="en-US" sz="3400" dirty="0"/>
            </a:br>
            <a:r>
              <a:rPr lang="en-US" sz="3400" dirty="0"/>
              <a:t>Genesis 9: 8 – 17</a:t>
            </a:r>
          </a:p>
        </p:txBody>
      </p:sp>
      <p:sp>
        <p:nvSpPr>
          <p:cNvPr id="3" name="Title 1">
            <a:extLst>
              <a:ext uri="{FF2B5EF4-FFF2-40B4-BE49-F238E27FC236}">
                <a16:creationId xmlns:a16="http://schemas.microsoft.com/office/drawing/2014/main" id="{27F1E16D-D9C3-5E4A-BDAD-123A8CC89B88}"/>
              </a:ext>
            </a:extLst>
          </p:cNvPr>
          <p:cNvSpPr txBox="1">
            <a:spLocks/>
          </p:cNvSpPr>
          <p:nvPr/>
        </p:nvSpPr>
        <p:spPr>
          <a:xfrm>
            <a:off x="4934283" y="3657596"/>
            <a:ext cx="3384939" cy="1933463"/>
          </a:xfrm>
          <a:prstGeom prst="rect">
            <a:avLst/>
          </a:prstGeom>
        </p:spPr>
        <p:txBody>
          <a:bodyPr vert="horz" lIns="91440" tIns="45720" rIns="91440" bIns="45720" rtlCol="0" anchor="t" anchorCtr="0">
            <a:normAutofit/>
          </a:bodyPr>
          <a:lst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a:lstStyle>
          <a:p>
            <a:pPr algn="ctr" defTabSz="457200">
              <a:spcBef>
                <a:spcPct val="20000"/>
              </a:spcBef>
              <a:spcAft>
                <a:spcPts val="600"/>
              </a:spcAft>
              <a:buClr>
                <a:schemeClr val="accent1"/>
              </a:buClr>
              <a:buSzPct val="115000"/>
            </a:pPr>
            <a:r>
              <a:rPr lang="en-US" sz="2400" b="1" dirty="0">
                <a:solidFill>
                  <a:schemeClr val="tx2">
                    <a:lumMod val="75000"/>
                    <a:lumOff val="25000"/>
                  </a:schemeClr>
                </a:solidFill>
                <a:effectLst/>
                <a:latin typeface="+mn-lt"/>
                <a:ea typeface="+mn-ea"/>
                <a:cs typeface="+mn-cs"/>
              </a:rPr>
              <a:t>The Line Restored</a:t>
            </a:r>
          </a:p>
        </p:txBody>
      </p:sp>
      <p:sp>
        <p:nvSpPr>
          <p:cNvPr id="89" name="Rectangle 88">
            <a:extLst>
              <a:ext uri="{FF2B5EF4-FFF2-40B4-BE49-F238E27FC236}">
                <a16:creationId xmlns:a16="http://schemas.microsoft.com/office/drawing/2014/main" id="{4CB3EA36-32FA-45B8-9C8E-B9F3520EE4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9483" y="1092200"/>
            <a:ext cx="3732370"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descr="Genesis 9 Commentary | Old Testament | Matthew Henry | St-Takla.org">
            <a:extLst>
              <a:ext uri="{FF2B5EF4-FFF2-40B4-BE49-F238E27FC236}">
                <a16:creationId xmlns:a16="http://schemas.microsoft.com/office/drawing/2014/main" id="{800A2D90-E213-DE42-9B8E-639FCE1269A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9537" r="23409" b="2"/>
          <a:stretch/>
        </p:blipFill>
        <p:spPr bwMode="auto">
          <a:xfrm>
            <a:off x="1059512" y="1410208"/>
            <a:ext cx="3261694" cy="3858780"/>
          </a:xfrm>
          <a:prstGeom prst="rect">
            <a:avLst/>
          </a:prstGeom>
          <a:extLst>
            <a:ext uri="{909E8E84-426E-40DD-AFC4-6F175D3DCCD1}">
              <a14:hiddenFill xmlns:a14="http://schemas.microsoft.com/office/drawing/2010/main">
                <a:solidFill>
                  <a:srgbClr val="FFFFFF"/>
                </a:solidFill>
              </a14:hiddenFill>
            </a:ext>
          </a:extLst>
        </p:spPr>
      </p:pic>
      <p:cxnSp>
        <p:nvCxnSpPr>
          <p:cNvPr id="91" name="Straight Connector 90">
            <a:extLst>
              <a:ext uri="{FF2B5EF4-FFF2-40B4-BE49-F238E27FC236}">
                <a16:creationId xmlns:a16="http://schemas.microsoft.com/office/drawing/2014/main" id="{62DC478F-1B0E-4A8A-B3B9-460AB0A0F1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5327" y="3522131"/>
            <a:ext cx="3390479"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411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New Beginning</a:t>
            </a:r>
          </a:p>
        </p:txBody>
      </p:sp>
      <p:sp>
        <p:nvSpPr>
          <p:cNvPr id="3" name="Content Placeholder 2"/>
          <p:cNvSpPr>
            <a:spLocks noGrp="1"/>
          </p:cNvSpPr>
          <p:nvPr>
            <p:ph idx="1"/>
          </p:nvPr>
        </p:nvSpPr>
        <p:spPr>
          <a:xfrm>
            <a:off x="658812" y="2286000"/>
            <a:ext cx="7824787" cy="4191000"/>
          </a:xfrm>
        </p:spPr>
        <p:txBody>
          <a:bodyPr>
            <a:normAutofit fontScale="92500" lnSpcReduction="20000"/>
          </a:bodyPr>
          <a:lstStyle/>
          <a:p>
            <a:r>
              <a:rPr lang="en-CA" sz="3200" dirty="0">
                <a:latin typeface="Arial"/>
                <a:cs typeface="Arial"/>
              </a:rPr>
              <a:t>Evil prevails among humans (Genesis 6)</a:t>
            </a:r>
          </a:p>
          <a:p>
            <a:r>
              <a:rPr lang="en-CA" sz="3200" dirty="0">
                <a:latin typeface="Arial"/>
                <a:cs typeface="Arial"/>
              </a:rPr>
              <a:t>Only Noah and his family honour God</a:t>
            </a:r>
          </a:p>
          <a:p>
            <a:r>
              <a:rPr lang="en-CA" sz="3200" dirty="0">
                <a:latin typeface="Arial"/>
                <a:cs typeface="Arial"/>
              </a:rPr>
              <a:t>God orders Noah to build the ark and saves him from the flood </a:t>
            </a:r>
          </a:p>
          <a:p>
            <a:r>
              <a:rPr lang="en-CA" sz="3200" dirty="0">
                <a:latin typeface="Arial"/>
                <a:cs typeface="Arial"/>
              </a:rPr>
              <a:t>Noah starts the Godly line again and humanity was given a new start  </a:t>
            </a:r>
          </a:p>
          <a:p>
            <a:r>
              <a:rPr lang="en-CA" sz="3200" dirty="0">
                <a:latin typeface="Arial"/>
                <a:cs typeface="Arial"/>
              </a:rPr>
              <a:t>However, God’s line of the faithful starts to get blurry once more and people dream of making a name for themselves (Genesis11)</a:t>
            </a:r>
            <a:endParaRPr lang="en-US" sz="3200" dirty="0">
              <a:latin typeface="Arial"/>
              <a:cs typeface="Arial"/>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B425CB8-2B3F-4255-BE53-7491C57E284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618" cy="6872226"/>
            <a:chOff x="0" y="0"/>
            <a:chExt cx="12188825" cy="6872226"/>
          </a:xfrm>
        </p:grpSpPr>
        <p:pic>
          <p:nvPicPr>
            <p:cNvPr id="11" name="Picture 10">
              <a:extLst>
                <a:ext uri="{FF2B5EF4-FFF2-40B4-BE49-F238E27FC236}">
                  <a16:creationId xmlns:a16="http://schemas.microsoft.com/office/drawing/2014/main" id="{CE905C22-ADC2-4281-87F2-C04DA2AEE2F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20321862-51E9-4043-93D6-971529188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6D8C3F63-D29B-4420-B816-AF54C4C8921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4" name="Picture 13">
              <a:extLst>
                <a:ext uri="{FF2B5EF4-FFF2-40B4-BE49-F238E27FC236}">
                  <a16:creationId xmlns:a16="http://schemas.microsoft.com/office/drawing/2014/main" id="{B6BD0CCA-F30F-4D8D-A96A-93F46B9B74A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cxnSp>
        <p:nvCxnSpPr>
          <p:cNvPr id="16" name="Straight Connector 15">
            <a:extLst>
              <a:ext uri="{FF2B5EF4-FFF2-40B4-BE49-F238E27FC236}">
                <a16:creationId xmlns:a16="http://schemas.microsoft.com/office/drawing/2014/main" id="{F1C3B73B-B7CA-432A-925B-E82D73AC8BB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pic>
        <p:nvPicPr>
          <p:cNvPr id="4" name="Picture 7">
            <a:extLst>
              <a:ext uri="{FF2B5EF4-FFF2-40B4-BE49-F238E27FC236}">
                <a16:creationId xmlns:a16="http://schemas.microsoft.com/office/drawing/2014/main" id="{C9EBCDE3-D645-0C49-8E4E-A9F1A1678F53}"/>
              </a:ext>
            </a:extLst>
          </p:cNvPr>
          <p:cNvPicPr>
            <a:picLocks noChangeAspect="1" noChangeArrowheads="1"/>
          </p:cNvPicPr>
          <p:nvPr/>
        </p:nvPicPr>
        <p:blipFill rotWithShape="1">
          <a:blip r:embed="rId5">
            <a:duotone>
              <a:prstClr val="black"/>
              <a:prstClr val="white"/>
            </a:duotone>
            <a:extLst>
              <a:ext uri="{28A0092B-C50C-407E-A947-70E740481C1C}">
                <a14:useLocalDpi xmlns:a14="http://schemas.microsoft.com/office/drawing/2010/main" val="0"/>
              </a:ext>
            </a:extLst>
          </a:blip>
          <a:srcRect l="10157" r="18691"/>
          <a:stretch/>
        </p:blipFill>
        <p:spPr bwMode="auto">
          <a:xfrm>
            <a:off x="20" y="10"/>
            <a:ext cx="4574619" cy="68579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7">
            <a:extLst>
              <a:ext uri="{FF2B5EF4-FFF2-40B4-BE49-F238E27FC236}">
                <a16:creationId xmlns:a16="http://schemas.microsoft.com/office/drawing/2014/main" id="{29C37EA8-E602-0F42-A735-67764699374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76"/>
          <a:stretch/>
        </p:blipFill>
        <p:spPr bwMode="auto">
          <a:xfrm>
            <a:off x="4574639" y="10"/>
            <a:ext cx="4569361" cy="68579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8" name="Group 17">
            <a:extLst>
              <a:ext uri="{FF2B5EF4-FFF2-40B4-BE49-F238E27FC236}">
                <a16:creationId xmlns:a16="http://schemas.microsoft.com/office/drawing/2014/main" id="{B398A1F2-E2C8-444E-8F81-4C7EA46628D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51962" y="0"/>
            <a:ext cx="5856119" cy="6872226"/>
            <a:chOff x="2202616" y="0"/>
            <a:chExt cx="7808159" cy="6872226"/>
          </a:xfrm>
        </p:grpSpPr>
        <p:sp>
          <p:nvSpPr>
            <p:cNvPr id="19" name="Rectangle 18">
              <a:extLst>
                <a:ext uri="{FF2B5EF4-FFF2-40B4-BE49-F238E27FC236}">
                  <a16:creationId xmlns:a16="http://schemas.microsoft.com/office/drawing/2014/main" id="{8162F8FF-3EF9-4E15-B9FB-20197D6E4F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02616" y="1411015"/>
              <a:ext cx="7808159" cy="4103960"/>
            </a:xfrm>
            <a:prstGeom prst="rect">
              <a:avLst/>
            </a:prstGeom>
            <a:blipFill dpi="0" rotWithShape="1">
              <a:blip r:embed="rId7">
                <a:alphaModFix amt="89000"/>
                <a:duotone>
                  <a:schemeClr val="bg2">
                    <a:shade val="45000"/>
                    <a:satMod val="135000"/>
                  </a:schemeClr>
                  <a:prstClr val="white"/>
                </a:duotone>
              </a:blip>
              <a:srcRect/>
              <a:tile tx="0" ty="0" sx="90000" sy="100000" flip="none" algn="ctr"/>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07F1470-5038-403C-939E-D17C69603A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grpSp>
          <p:nvGrpSpPr>
            <p:cNvPr id="21" name="Group 20">
              <a:extLst>
                <a:ext uri="{FF2B5EF4-FFF2-40B4-BE49-F238E27FC236}">
                  <a16:creationId xmlns:a16="http://schemas.microsoft.com/office/drawing/2014/main" id="{1AAB45D0-207A-44A9-B8FE-4BCFFA623C4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751576" y="0"/>
              <a:ext cx="658370" cy="6872226"/>
              <a:chOff x="5751576" y="0"/>
              <a:chExt cx="658370" cy="6872226"/>
            </a:xfrm>
          </p:grpSpPr>
          <p:sp>
            <p:nvSpPr>
              <p:cNvPr id="22" name="Rounded Rectangle 25">
                <a:extLst>
                  <a:ext uri="{FF2B5EF4-FFF2-40B4-BE49-F238E27FC236}">
                    <a16:creationId xmlns:a16="http://schemas.microsoft.com/office/drawing/2014/main" id="{65610F1E-6E86-4C09-865A-9D46D58D18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6057900" y="1339739"/>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B22DB66-AE48-4E0E-8BA4-837DE456FAC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sp>
            <p:nvSpPr>
              <p:cNvPr id="24" name="Rounded Rectangle 27">
                <a:extLst>
                  <a:ext uri="{FF2B5EF4-FFF2-40B4-BE49-F238E27FC236}">
                    <a16:creationId xmlns:a16="http://schemas.microsoft.com/office/drawing/2014/main" id="{ABADF87C-06E4-4F84-BB9C-0117AC34EC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6057902" y="4907292"/>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C29E6160-5C17-4D72-9074-9815F83EFA3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grpSp>
      <p:sp>
        <p:nvSpPr>
          <p:cNvPr id="2" name="Title 1"/>
          <p:cNvSpPr>
            <a:spLocks noGrp="1"/>
          </p:cNvSpPr>
          <p:nvPr>
            <p:ph type="title"/>
          </p:nvPr>
        </p:nvSpPr>
        <p:spPr>
          <a:xfrm>
            <a:off x="2019298" y="1963895"/>
            <a:ext cx="5111752" cy="1515533"/>
          </a:xfrm>
        </p:spPr>
        <p:txBody>
          <a:bodyPr vert="horz" lIns="91440" tIns="45720" rIns="91440" bIns="45720" rtlCol="0" anchor="b">
            <a:noAutofit/>
          </a:bodyPr>
          <a:lstStyle/>
          <a:p>
            <a:pPr>
              <a:lnSpc>
                <a:spcPct val="90000"/>
              </a:lnSpc>
            </a:pPr>
            <a:r>
              <a:rPr lang="en-US" sz="4400" b="1" dirty="0"/>
              <a:t>Abraham</a:t>
            </a:r>
            <a:r>
              <a:rPr lang="en-US" sz="4400" dirty="0"/>
              <a:t> </a:t>
            </a:r>
            <a:br>
              <a:rPr lang="en-US" sz="4400" dirty="0"/>
            </a:br>
            <a:br>
              <a:rPr lang="en-US" sz="3600" dirty="0"/>
            </a:br>
            <a:r>
              <a:rPr lang="en-US" sz="4400" dirty="0"/>
              <a:t>(</a:t>
            </a:r>
            <a:r>
              <a:rPr lang="en-US" sz="4400" i="1" dirty="0"/>
              <a:t>Major Covenant</a:t>
            </a:r>
            <a:r>
              <a:rPr lang="en-US" sz="4400" dirty="0"/>
              <a:t>)</a:t>
            </a:r>
          </a:p>
        </p:txBody>
      </p:sp>
      <p:cxnSp>
        <p:nvCxnSpPr>
          <p:cNvPr id="27" name="Straight Connector 26">
            <a:extLst>
              <a:ext uri="{FF2B5EF4-FFF2-40B4-BE49-F238E27FC236}">
                <a16:creationId xmlns:a16="http://schemas.microsoft.com/office/drawing/2014/main" id="{77EF27E8-17E5-41E1-83BC-F09949C4222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itle 1">
            <a:extLst>
              <a:ext uri="{FF2B5EF4-FFF2-40B4-BE49-F238E27FC236}">
                <a16:creationId xmlns:a16="http://schemas.microsoft.com/office/drawing/2014/main" id="{FB465EF4-ADA3-384B-85D1-D49BDAF322A6}"/>
              </a:ext>
            </a:extLst>
          </p:cNvPr>
          <p:cNvSpPr txBox="1">
            <a:spLocks/>
          </p:cNvSpPr>
          <p:nvPr/>
        </p:nvSpPr>
        <p:spPr>
          <a:xfrm>
            <a:off x="667627" y="3773579"/>
            <a:ext cx="7824788" cy="1323041"/>
          </a:xfrm>
          <a:prstGeom prst="rect">
            <a:avLst/>
          </a:prstGeom>
          <a:effectLst/>
        </p:spPr>
        <p:txBody>
          <a:bodyPr vert="horz" lIns="91440" tIns="0" rIns="91440" bIns="0" rtlCol="0" anchor="b" anchorCtr="0">
            <a:noAutofit/>
          </a:bodyPr>
          <a:lst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a:lstStyle>
          <a:p>
            <a:pPr algn="ctr">
              <a:spcAft>
                <a:spcPts val="600"/>
              </a:spcAft>
            </a:pPr>
            <a:r>
              <a:rPr lang="en-US" dirty="0">
                <a:solidFill>
                  <a:schemeClr val="tx2">
                    <a:lumMod val="75000"/>
                    <a:lumOff val="25000"/>
                  </a:schemeClr>
                </a:solidFill>
              </a:rPr>
              <a:t>A new calling…and a covenant</a:t>
            </a:r>
          </a:p>
        </p:txBody>
      </p:sp>
    </p:spTree>
    <p:extLst>
      <p:ext uri="{BB962C8B-B14F-4D97-AF65-F5344CB8AC3E}">
        <p14:creationId xmlns:p14="http://schemas.microsoft.com/office/powerpoint/2010/main" val="185217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633" y="393700"/>
            <a:ext cx="6798734" cy="1303867"/>
          </a:xfrm>
        </p:spPr>
        <p:txBody>
          <a:bodyPr/>
          <a:lstStyle/>
          <a:p>
            <a:r>
              <a:rPr lang="en-US" dirty="0"/>
              <a:t>A new calling…and a covenant</a:t>
            </a:r>
          </a:p>
        </p:txBody>
      </p:sp>
      <p:sp>
        <p:nvSpPr>
          <p:cNvPr id="3" name="Content Placeholder 2"/>
          <p:cNvSpPr>
            <a:spLocks noGrp="1"/>
          </p:cNvSpPr>
          <p:nvPr>
            <p:ph idx="1"/>
          </p:nvPr>
        </p:nvSpPr>
        <p:spPr>
          <a:xfrm>
            <a:off x="495081" y="1466420"/>
            <a:ext cx="8153838" cy="4414783"/>
          </a:xfrm>
        </p:spPr>
        <p:txBody>
          <a:bodyPr>
            <a:normAutofit fontScale="92500" lnSpcReduction="20000"/>
          </a:bodyPr>
          <a:lstStyle/>
          <a:p>
            <a:r>
              <a:rPr lang="en-US" sz="3027" dirty="0">
                <a:latin typeface="Arial"/>
                <a:cs typeface="Arial"/>
              </a:rPr>
              <a:t>From Ur of the Chaldeans to the unknown</a:t>
            </a:r>
          </a:p>
          <a:p>
            <a:pPr lvl="1"/>
            <a:r>
              <a:rPr lang="en-US" sz="3000" b="1" dirty="0">
                <a:latin typeface="Arial"/>
                <a:cs typeface="Arial"/>
              </a:rPr>
              <a:t>Abraham</a:t>
            </a:r>
            <a:r>
              <a:rPr lang="en-US" sz="3000" dirty="0">
                <a:latin typeface="Arial"/>
                <a:cs typeface="Arial"/>
              </a:rPr>
              <a:t> answers the call and leaves behind everything</a:t>
            </a:r>
            <a:endParaRPr lang="en-US" sz="2595" dirty="0">
              <a:latin typeface="Arial"/>
              <a:cs typeface="Arial"/>
            </a:endParaRPr>
          </a:p>
          <a:p>
            <a:r>
              <a:rPr lang="en-US" sz="3027" b="1" i="1" u="sng" dirty="0">
                <a:latin typeface="Arial"/>
                <a:cs typeface="Arial"/>
              </a:rPr>
              <a:t>God’s Promise:</a:t>
            </a:r>
            <a:r>
              <a:rPr lang="en-US" sz="3027" dirty="0">
                <a:latin typeface="Arial"/>
                <a:cs typeface="Arial"/>
              </a:rPr>
              <a:t> </a:t>
            </a:r>
            <a:r>
              <a:rPr lang="en-US" sz="3027" i="1" dirty="0">
                <a:latin typeface="Arial"/>
                <a:cs typeface="Arial"/>
              </a:rPr>
              <a:t>A binding Eternal Covenant</a:t>
            </a:r>
            <a:r>
              <a:rPr lang="en-US" sz="3027" dirty="0">
                <a:latin typeface="Arial"/>
                <a:cs typeface="Arial"/>
              </a:rPr>
              <a:t> </a:t>
            </a:r>
          </a:p>
          <a:p>
            <a:pPr lvl="1"/>
            <a:r>
              <a:rPr lang="en-US" sz="2595" dirty="0">
                <a:latin typeface="Arial"/>
                <a:cs typeface="Arial"/>
              </a:rPr>
              <a:t>Abraham is changed forever because he </a:t>
            </a:r>
            <a:r>
              <a:rPr lang="en-US" sz="2595" i="1" dirty="0">
                <a:latin typeface="Arial"/>
                <a:cs typeface="Arial"/>
              </a:rPr>
              <a:t>believed</a:t>
            </a:r>
            <a:r>
              <a:rPr lang="en-US" sz="2595" dirty="0">
                <a:latin typeface="Arial"/>
                <a:cs typeface="Arial"/>
              </a:rPr>
              <a:t> God’s promise.  He will be a blessing to all nations (Genesis 15)</a:t>
            </a:r>
          </a:p>
          <a:p>
            <a:r>
              <a:rPr lang="en-US" sz="3027" b="1" dirty="0">
                <a:latin typeface="Arial"/>
                <a:cs typeface="Arial"/>
              </a:rPr>
              <a:t>Abraham</a:t>
            </a:r>
            <a:r>
              <a:rPr lang="en-US" sz="3027" dirty="0">
                <a:latin typeface="Arial"/>
                <a:cs typeface="Arial"/>
              </a:rPr>
              <a:t> starts the Godly line of faith again</a:t>
            </a:r>
          </a:p>
          <a:p>
            <a:r>
              <a:rPr lang="en-US" sz="3027" dirty="0">
                <a:latin typeface="Arial"/>
                <a:cs typeface="Arial"/>
              </a:rPr>
              <a:t>His two grandchildren are imperfect, </a:t>
            </a:r>
            <a:br>
              <a:rPr lang="en-US" sz="3027" dirty="0">
                <a:latin typeface="Arial"/>
                <a:cs typeface="Arial"/>
              </a:rPr>
            </a:br>
            <a:r>
              <a:rPr lang="en-US" sz="3027" dirty="0">
                <a:latin typeface="Arial"/>
                <a:cs typeface="Arial"/>
              </a:rPr>
              <a:t>yet one, </a:t>
            </a:r>
            <a:r>
              <a:rPr lang="en-US" sz="3027" b="1" dirty="0">
                <a:latin typeface="Arial"/>
                <a:cs typeface="Arial"/>
              </a:rPr>
              <a:t>Jacob</a:t>
            </a:r>
            <a:r>
              <a:rPr lang="en-US" sz="3027" dirty="0">
                <a:latin typeface="Arial"/>
                <a:cs typeface="Arial"/>
              </a:rPr>
              <a:t>, clings to the Lord.</a:t>
            </a:r>
          </a:p>
          <a:p>
            <a:endParaRPr lang="en-US" sz="2800" dirty="0"/>
          </a:p>
        </p:txBody>
      </p:sp>
      <p:pic>
        <p:nvPicPr>
          <p:cNvPr id="4" name="Picture 5" descr="jacob_angel">
            <a:extLst>
              <a:ext uri="{FF2B5EF4-FFF2-40B4-BE49-F238E27FC236}">
                <a16:creationId xmlns:a16="http://schemas.microsoft.com/office/drawing/2014/main" id="{0E6423BB-BB38-2740-BE57-CFA6E85518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105" y="4757529"/>
            <a:ext cx="1815548" cy="1535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{D08CF5F0-A372-F440-B2B8-1F47ABA45614}tf10001064</Template>
  <TotalTime>9355</TotalTime>
  <Words>3479</Words>
  <Application>Microsoft Macintosh PowerPoint</Application>
  <PresentationFormat>On-screen Show (4:3)</PresentationFormat>
  <Paragraphs>332</Paragraphs>
  <Slides>39</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Abba Hcydwroc</vt:lpstr>
      <vt:lpstr>Arial</vt:lpstr>
      <vt:lpstr>Calibri</vt:lpstr>
      <vt:lpstr>Cambria</vt:lpstr>
      <vt:lpstr>Century Schoolbook</vt:lpstr>
      <vt:lpstr>Garamond</vt:lpstr>
      <vt:lpstr>Times New Roman</vt:lpstr>
      <vt:lpstr>Wingdings</vt:lpstr>
      <vt:lpstr>Organic</vt:lpstr>
      <vt:lpstr>The Covenant</vt:lpstr>
      <vt:lpstr>Introduction</vt:lpstr>
      <vt:lpstr>PowerPoint Presentation</vt:lpstr>
      <vt:lpstr>In The Beginning</vt:lpstr>
      <vt:lpstr>PowerPoint Presentation</vt:lpstr>
      <vt:lpstr>The Covenant with Noah  Genesis 9: 8 – 17</vt:lpstr>
      <vt:lpstr>A New Beginning</vt:lpstr>
      <vt:lpstr>Abraham   (Major Covenant)</vt:lpstr>
      <vt:lpstr>A new calling…and a covenant</vt:lpstr>
      <vt:lpstr>Timeline</vt:lpstr>
      <vt:lpstr>The Covenant of Sinai  Exodus 19-28</vt:lpstr>
      <vt:lpstr>God Saves His People</vt:lpstr>
      <vt:lpstr>Covenant Renewed on Mount Sinai</vt:lpstr>
      <vt:lpstr>PowerPoint Presentation</vt:lpstr>
      <vt:lpstr>Another Generation</vt:lpstr>
      <vt:lpstr>Faithfulness broken again and again:  The Judges</vt:lpstr>
      <vt:lpstr>Faithfulness broken again and again:  The Judges</vt:lpstr>
      <vt:lpstr>Faithfulness broken again and again:  The Judges</vt:lpstr>
      <vt:lpstr>Faithfulness broken again and again:  The Judges</vt:lpstr>
      <vt:lpstr>Faithfulness broken again and again:  The Judges</vt:lpstr>
      <vt:lpstr>The Godly Line Redeemed:  Ruth</vt:lpstr>
      <vt:lpstr>The Kingdom of God</vt:lpstr>
      <vt:lpstr>Timeline</vt:lpstr>
      <vt:lpstr>PowerPoint Presentation</vt:lpstr>
      <vt:lpstr>The Covenant Renewed</vt:lpstr>
      <vt:lpstr>Invasion and Captivity</vt:lpstr>
      <vt:lpstr>A New Covenant Promised</vt:lpstr>
      <vt:lpstr>Timeline</vt:lpstr>
      <vt:lpstr>PowerPoint Presentation</vt:lpstr>
      <vt:lpstr>The New Covenant</vt:lpstr>
      <vt:lpstr>The Last Supper The New Covenant</vt:lpstr>
      <vt:lpstr>Substance of The New Covenant</vt:lpstr>
      <vt:lpstr>A Personal Covenant</vt:lpstr>
      <vt:lpstr>How  can we neglect it?</vt:lpstr>
      <vt:lpstr>The Holy Bible  God’s Covenant with Us</vt:lpstr>
      <vt:lpstr>PowerPoint Presentation</vt:lpstr>
      <vt:lpstr>PowerPoint Presentation</vt:lpstr>
      <vt:lpstr>PowerPoint Presentation</vt:lpstr>
      <vt:lpstr>PowerPoint Presentation</vt:lpstr>
    </vt:vector>
  </TitlesOfParts>
  <Company>Emad Massoud MD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covenant</dc:title>
  <dc:creator>Emad</dc:creator>
  <cp:lastModifiedBy>WGI - Sam Menshawy</cp:lastModifiedBy>
  <cp:revision>35</cp:revision>
  <cp:lastPrinted>2016-07-20T02:29:23Z</cp:lastPrinted>
  <dcterms:created xsi:type="dcterms:W3CDTF">2016-07-20T11:35:00Z</dcterms:created>
  <dcterms:modified xsi:type="dcterms:W3CDTF">2021-12-31T05:45:38Z</dcterms:modified>
</cp:coreProperties>
</file>