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7" r:id="rId1"/>
    <p:sldMasterId id="2147483779" r:id="rId2"/>
  </p:sldMasterIdLst>
  <p:notesMasterIdLst>
    <p:notesMasterId r:id="rId27"/>
  </p:notesMasterIdLst>
  <p:handoutMasterIdLst>
    <p:handoutMasterId r:id="rId28"/>
  </p:handoutMasterIdLst>
  <p:sldIdLst>
    <p:sldId id="260" r:id="rId3"/>
    <p:sldId id="295" r:id="rId4"/>
    <p:sldId id="274" r:id="rId5"/>
    <p:sldId id="259" r:id="rId6"/>
    <p:sldId id="275" r:id="rId7"/>
    <p:sldId id="276" r:id="rId8"/>
    <p:sldId id="277" r:id="rId9"/>
    <p:sldId id="279" r:id="rId10"/>
    <p:sldId id="278" r:id="rId11"/>
    <p:sldId id="280" r:id="rId12"/>
    <p:sldId id="281" r:id="rId13"/>
    <p:sldId id="282" r:id="rId14"/>
    <p:sldId id="283" r:id="rId15"/>
    <p:sldId id="284" r:id="rId16"/>
    <p:sldId id="285" r:id="rId17"/>
    <p:sldId id="287" r:id="rId18"/>
    <p:sldId id="286" r:id="rId19"/>
    <p:sldId id="288" r:id="rId20"/>
    <p:sldId id="289" r:id="rId21"/>
    <p:sldId id="290" r:id="rId22"/>
    <p:sldId id="291" r:id="rId23"/>
    <p:sldId id="292" r:id="rId24"/>
    <p:sldId id="294" r:id="rId25"/>
    <p:sldId id="293" r:id="rId26"/>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9098"/>
    <p:restoredTop sz="80893" autoAdjust="0"/>
  </p:normalViewPr>
  <p:slideViewPr>
    <p:cSldViewPr snapToGrid="0" snapToObjects="1">
      <p:cViewPr varScale="1">
        <p:scale>
          <a:sx n="76" d="100"/>
          <a:sy n="76" d="100"/>
        </p:scale>
        <p:origin x="736" y="192"/>
      </p:cViewPr>
      <p:guideLst/>
    </p:cSldViewPr>
  </p:slideViewPr>
  <p:notesTextViewPr>
    <p:cViewPr>
      <p:scale>
        <a:sx n="1" d="1"/>
        <a:sy n="1" d="1"/>
      </p:scale>
      <p:origin x="0" y="0"/>
    </p:cViewPr>
  </p:notesTextViewPr>
  <p:sorterViewPr>
    <p:cViewPr>
      <p:scale>
        <a:sx n="98" d="100"/>
        <a:sy n="98"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BB4E3EE6-B514-477C-9AAA-8C5288FD3F50}" type="datetimeFigureOut">
              <a:rPr lang="en-US"/>
              <a:pPr>
                <a:defRPr/>
              </a:pPr>
              <a:t>1/28/20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9CAB714A-2C40-4434-B9CC-019E83B436E5}" type="slidenum">
              <a:rPr lang="en-US"/>
              <a:pPr>
                <a:defRPr/>
              </a:pPr>
              <a:t>‹#›</a:t>
            </a:fld>
            <a:endParaRPr lang="en-US"/>
          </a:p>
        </p:txBody>
      </p:sp>
    </p:spTree>
    <p:extLst>
      <p:ext uri="{BB962C8B-B14F-4D97-AF65-F5344CB8AC3E}">
        <p14:creationId xmlns:p14="http://schemas.microsoft.com/office/powerpoint/2010/main" val="18333308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22C553F4-565D-4FE2-960A-3CACD4255196}" type="datetimeFigureOut">
              <a:rPr lang="en-US"/>
              <a:pPr>
                <a:defRPr/>
              </a:pPr>
              <a:t>1/28/20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0856B569-173F-47CA-A225-94AC665C321F}" type="slidenum">
              <a:rPr lang="en-US"/>
              <a:pPr>
                <a:defRPr/>
              </a:pPr>
              <a:t>‹#›</a:t>
            </a:fld>
            <a:endParaRPr lang="en-US"/>
          </a:p>
        </p:txBody>
      </p:sp>
    </p:spTree>
    <p:extLst>
      <p:ext uri="{BB962C8B-B14F-4D97-AF65-F5344CB8AC3E}">
        <p14:creationId xmlns:p14="http://schemas.microsoft.com/office/powerpoint/2010/main" val="18444349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0856B569-173F-47CA-A225-94AC665C321F}" type="slidenum">
              <a:rPr lang="en-US" smtClean="0"/>
              <a:pPr>
                <a:defRPr/>
              </a:pPr>
              <a:t>1</a:t>
            </a:fld>
            <a:endParaRPr lang="en-US"/>
          </a:p>
        </p:txBody>
      </p:sp>
    </p:spTree>
    <p:extLst>
      <p:ext uri="{BB962C8B-B14F-4D97-AF65-F5344CB8AC3E}">
        <p14:creationId xmlns:p14="http://schemas.microsoft.com/office/powerpoint/2010/main" val="3861499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0" u="none" dirty="0"/>
              <a:t>The goals were to end racial segregation and discrimination against black Americans and to secure legal recognition</a:t>
            </a:r>
          </a:p>
          <a:p>
            <a:r>
              <a:rPr lang="en-CA" b="0" u="none" dirty="0"/>
              <a:t>APA = American Psychological Association</a:t>
            </a:r>
          </a:p>
          <a:p>
            <a:r>
              <a:rPr lang="en-CA" b="0" u="none" dirty="0"/>
              <a:t>But this was felt by many psychiatrists to be such a violation of the standards, revote and 58% kept it as is</a:t>
            </a:r>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0856B569-173F-47CA-A225-94AC665C321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13</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42050415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0" u="none"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0856B569-173F-47CA-A225-94AC665C321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14</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9808760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0" u="none"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0856B569-173F-47CA-A225-94AC665C321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16</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425089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0" u="none"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0856B569-173F-47CA-A225-94AC665C321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17</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5885742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0" u="none"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0856B569-173F-47CA-A225-94AC665C321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18</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7544204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0" u="none" dirty="0"/>
              <a:t>Incest: sexual relations between people classed as being too closely related to marry each other.</a:t>
            </a:r>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0856B569-173F-47CA-A225-94AC665C321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19</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4480715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0" u="none"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0856B569-173F-47CA-A225-94AC665C321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20</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40851612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0" u="none"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0856B569-173F-47CA-A225-94AC665C321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21</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2907332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0" u="none" dirty="0"/>
              <a:t>Always differentiate between the sickness and the sick man.</a:t>
            </a:r>
          </a:p>
          <a:p>
            <a:endParaRPr lang="en-CA" b="0" u="none"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0856B569-173F-47CA-A225-94AC665C321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22</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9827617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0856B569-173F-47CA-A225-94AC665C321F}" type="slidenum">
              <a:rPr lang="en-US" smtClean="0"/>
              <a:pPr>
                <a:defRPr/>
              </a:pPr>
              <a:t>23</a:t>
            </a:fld>
            <a:endParaRPr lang="en-US"/>
          </a:p>
        </p:txBody>
      </p:sp>
    </p:spTree>
    <p:extLst>
      <p:ext uri="{BB962C8B-B14F-4D97-AF65-F5344CB8AC3E}">
        <p14:creationId xmlns:p14="http://schemas.microsoft.com/office/powerpoint/2010/main" val="2956301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0856B569-173F-47CA-A225-94AC665C321F}" type="slidenum">
              <a:rPr lang="en-US" smtClean="0"/>
              <a:pPr>
                <a:defRPr/>
              </a:pPr>
              <a:t>2</a:t>
            </a:fld>
            <a:endParaRPr lang="en-US"/>
          </a:p>
        </p:txBody>
      </p:sp>
    </p:spTree>
    <p:extLst>
      <p:ext uri="{BB962C8B-B14F-4D97-AF65-F5344CB8AC3E}">
        <p14:creationId xmlns:p14="http://schemas.microsoft.com/office/powerpoint/2010/main" val="18795232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0" u="none"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0856B569-173F-47CA-A225-94AC665C321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24</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9437734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ltLang="en-US" sz="1200" b="1" dirty="0">
                <a:solidFill>
                  <a:schemeClr val="bg1"/>
                </a:solidFill>
              </a:rPr>
              <a:t>a German writer &amp; legal advisor - considered the father of the gay rights movement, was himself homosexual</a:t>
            </a:r>
          </a:p>
          <a:p>
            <a:r>
              <a:rPr lang="en-CA" dirty="0"/>
              <a:t>Traits = caused by or involving disease</a:t>
            </a:r>
          </a:p>
          <a:p>
            <a:r>
              <a:rPr lang="en-CA" altLang="en-US" sz="1200" b="0" u="none" dirty="0">
                <a:solidFill>
                  <a:schemeClr val="bg1"/>
                </a:solidFill>
              </a:rPr>
              <a:t>Pathological = caused by or involving disease</a:t>
            </a:r>
            <a:endParaRPr lang="en-CA" b="0" u="none" dirty="0"/>
          </a:p>
        </p:txBody>
      </p:sp>
      <p:sp>
        <p:nvSpPr>
          <p:cNvPr id="4" name="Slide Number Placeholder 3"/>
          <p:cNvSpPr>
            <a:spLocks noGrp="1"/>
          </p:cNvSpPr>
          <p:nvPr>
            <p:ph type="sldNum" sz="quarter" idx="10"/>
          </p:nvPr>
        </p:nvSpPr>
        <p:spPr/>
        <p:txBody>
          <a:bodyPr/>
          <a:lstStyle/>
          <a:p>
            <a:pPr>
              <a:defRPr/>
            </a:pPr>
            <a:fld id="{0856B569-173F-47CA-A225-94AC665C321F}" type="slidenum">
              <a:rPr lang="en-US" smtClean="0"/>
              <a:pPr>
                <a:defRPr/>
              </a:pPr>
              <a:t>5</a:t>
            </a:fld>
            <a:endParaRPr lang="en-US"/>
          </a:p>
        </p:txBody>
      </p:sp>
    </p:spTree>
    <p:extLst>
      <p:ext uri="{BB962C8B-B14F-4D97-AF65-F5344CB8AC3E}">
        <p14:creationId xmlns:p14="http://schemas.microsoft.com/office/powerpoint/2010/main" val="10762426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0856B569-173F-47CA-A225-94AC665C321F}" type="slidenum">
              <a:rPr lang="en-US" smtClean="0"/>
              <a:pPr>
                <a:defRPr/>
              </a:pPr>
              <a:t>6</a:t>
            </a:fld>
            <a:endParaRPr lang="en-US"/>
          </a:p>
        </p:txBody>
      </p:sp>
    </p:spTree>
    <p:extLst>
      <p:ext uri="{BB962C8B-B14F-4D97-AF65-F5344CB8AC3E}">
        <p14:creationId xmlns:p14="http://schemas.microsoft.com/office/powerpoint/2010/main" val="25893877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Pathology (from the Greek roots of pathos (π</a:t>
            </a:r>
            <a:r>
              <a:rPr lang="en-CA" dirty="0" err="1"/>
              <a:t>άθος</a:t>
            </a:r>
            <a:r>
              <a:rPr lang="en-CA" dirty="0"/>
              <a:t>), meaning "experience" or "suffering", and -logia (-</a:t>
            </a:r>
            <a:r>
              <a:rPr lang="en-CA" dirty="0" err="1"/>
              <a:t>λογί</a:t>
            </a:r>
            <a:r>
              <a:rPr lang="en-CA" dirty="0"/>
              <a:t>α), "study of") is a significant component of the causal study of disease</a:t>
            </a:r>
          </a:p>
        </p:txBody>
      </p:sp>
      <p:sp>
        <p:nvSpPr>
          <p:cNvPr id="4" name="Slide Number Placeholder 3"/>
          <p:cNvSpPr>
            <a:spLocks noGrp="1"/>
          </p:cNvSpPr>
          <p:nvPr>
            <p:ph type="sldNum" sz="quarter" idx="10"/>
          </p:nvPr>
        </p:nvSpPr>
        <p:spPr/>
        <p:txBody>
          <a:bodyPr/>
          <a:lstStyle/>
          <a:p>
            <a:pPr>
              <a:defRPr/>
            </a:pPr>
            <a:fld id="{0856B569-173F-47CA-A225-94AC665C321F}" type="slidenum">
              <a:rPr lang="en-US" smtClean="0"/>
              <a:pPr>
                <a:defRPr/>
              </a:pPr>
              <a:t>7</a:t>
            </a:fld>
            <a:endParaRPr lang="en-US"/>
          </a:p>
        </p:txBody>
      </p:sp>
    </p:spTree>
    <p:extLst>
      <p:ext uri="{BB962C8B-B14F-4D97-AF65-F5344CB8AC3E}">
        <p14:creationId xmlns:p14="http://schemas.microsoft.com/office/powerpoint/2010/main" val="26116726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Mono = 52%, Di =</a:t>
            </a:r>
            <a:r>
              <a:rPr lang="en-CA" baseline="0" dirty="0"/>
              <a:t> 22%, Adoptive brothers = 11%</a:t>
            </a:r>
          </a:p>
        </p:txBody>
      </p:sp>
      <p:sp>
        <p:nvSpPr>
          <p:cNvPr id="4" name="Slide Number Placeholder 3"/>
          <p:cNvSpPr>
            <a:spLocks noGrp="1"/>
          </p:cNvSpPr>
          <p:nvPr>
            <p:ph type="sldNum" sz="quarter" idx="10"/>
          </p:nvPr>
        </p:nvSpPr>
        <p:spPr/>
        <p:txBody>
          <a:bodyPr/>
          <a:lstStyle/>
          <a:p>
            <a:pPr>
              <a:defRPr/>
            </a:pPr>
            <a:fld id="{0856B569-173F-47CA-A225-94AC665C321F}" type="slidenum">
              <a:rPr lang="en-US" smtClean="0"/>
              <a:pPr>
                <a:defRPr/>
              </a:pPr>
              <a:t>8</a:t>
            </a:fld>
            <a:endParaRPr lang="en-US"/>
          </a:p>
        </p:txBody>
      </p:sp>
    </p:spTree>
    <p:extLst>
      <p:ext uri="{BB962C8B-B14F-4D97-AF65-F5344CB8AC3E}">
        <p14:creationId xmlns:p14="http://schemas.microsoft.com/office/powerpoint/2010/main" val="36020304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0856B569-173F-47CA-A225-94AC665C321F}" type="slidenum">
              <a:rPr lang="en-US" smtClean="0"/>
              <a:pPr>
                <a:defRPr/>
              </a:pPr>
              <a:t>9</a:t>
            </a:fld>
            <a:endParaRPr lang="en-US"/>
          </a:p>
        </p:txBody>
      </p:sp>
    </p:spTree>
    <p:extLst>
      <p:ext uri="{BB962C8B-B14F-4D97-AF65-F5344CB8AC3E}">
        <p14:creationId xmlns:p14="http://schemas.microsoft.com/office/powerpoint/2010/main" val="23153082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 Ferdinand </a:t>
            </a:r>
            <a:r>
              <a:rPr lang="en-CA" dirty="0" err="1"/>
              <a:t>Karsch</a:t>
            </a:r>
            <a:r>
              <a:rPr lang="en-CA" dirty="0"/>
              <a:t>(1900), was</a:t>
            </a:r>
            <a:r>
              <a:rPr lang="en-CA" baseline="0" dirty="0"/>
              <a:t> </a:t>
            </a:r>
            <a:r>
              <a:rPr lang="en-CA" dirty="0"/>
              <a:t>the first to present a systematic</a:t>
            </a:r>
            <a:r>
              <a:rPr lang="en-CA" baseline="0" dirty="0"/>
              <a:t> </a:t>
            </a:r>
            <a:r>
              <a:rPr lang="en-CA" dirty="0"/>
              <a:t>work on the topic</a:t>
            </a:r>
          </a:p>
          <a:p>
            <a:r>
              <a:rPr lang="en-CA" dirty="0"/>
              <a:t>✤ It is described in mammals,</a:t>
            </a:r>
            <a:r>
              <a:rPr lang="en-CA" baseline="0" dirty="0"/>
              <a:t> </a:t>
            </a:r>
            <a:r>
              <a:rPr lang="en-CA" dirty="0"/>
              <a:t>then in birds, and finally in</a:t>
            </a:r>
            <a:r>
              <a:rPr lang="en-CA" baseline="0" dirty="0"/>
              <a:t> </a:t>
            </a:r>
            <a:r>
              <a:rPr lang="en-CA" dirty="0"/>
              <a:t>insects and spiders</a:t>
            </a:r>
          </a:p>
          <a:p>
            <a:r>
              <a:rPr lang="en-CA" dirty="0"/>
              <a:t>✤ A certain arbitrariness was</a:t>
            </a:r>
            <a:r>
              <a:rPr lang="en-CA" baseline="0" dirty="0"/>
              <a:t> </a:t>
            </a:r>
            <a:r>
              <a:rPr lang="en-CA" dirty="0"/>
              <a:t>shown in attributing meaning</a:t>
            </a:r>
            <a:r>
              <a:rPr lang="en-CA" baseline="0" dirty="0"/>
              <a:t> </a:t>
            </a:r>
            <a:r>
              <a:rPr lang="en-CA" dirty="0"/>
              <a:t>to animal behavior</a:t>
            </a:r>
          </a:p>
        </p:txBody>
      </p:sp>
      <p:sp>
        <p:nvSpPr>
          <p:cNvPr id="4" name="Slide Number Placeholder 3"/>
          <p:cNvSpPr>
            <a:spLocks noGrp="1"/>
          </p:cNvSpPr>
          <p:nvPr>
            <p:ph type="sldNum" sz="quarter" idx="10"/>
          </p:nvPr>
        </p:nvSpPr>
        <p:spPr/>
        <p:txBody>
          <a:bodyPr/>
          <a:lstStyle/>
          <a:p>
            <a:pPr>
              <a:defRPr/>
            </a:pPr>
            <a:fld id="{0856B569-173F-47CA-A225-94AC665C321F}" type="slidenum">
              <a:rPr lang="en-US" smtClean="0"/>
              <a:pPr>
                <a:defRPr/>
              </a:pPr>
              <a:t>10</a:t>
            </a:fld>
            <a:endParaRPr lang="en-US"/>
          </a:p>
        </p:txBody>
      </p:sp>
    </p:spTree>
    <p:extLst>
      <p:ext uri="{BB962C8B-B14F-4D97-AF65-F5344CB8AC3E}">
        <p14:creationId xmlns:p14="http://schemas.microsoft.com/office/powerpoint/2010/main" val="29617146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0" u="none" dirty="0"/>
              <a:t>History</a:t>
            </a:r>
          </a:p>
          <a:p>
            <a:r>
              <a:rPr lang="en-CA" b="0" u="none" dirty="0"/>
              <a:t>The goal of the movement was aimed toward the acceptance of homosexuality as a natural variation of human sexuality and</a:t>
            </a:r>
            <a:r>
              <a:rPr lang="en-CA" b="0" u="none" baseline="0" dirty="0"/>
              <a:t> </a:t>
            </a:r>
            <a:r>
              <a:rPr lang="en-CA" b="0" u="none" dirty="0"/>
              <a:t>toward securing civil rights that will allow all</a:t>
            </a:r>
            <a:r>
              <a:rPr lang="en-CA" b="0" u="none" baseline="0" dirty="0"/>
              <a:t> </a:t>
            </a:r>
            <a:r>
              <a:rPr lang="en-CA" b="0" u="none" dirty="0"/>
              <a:t>homosexuals to live openly without fear of reprisal</a:t>
            </a:r>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0856B569-173F-47CA-A225-94AC665C321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12</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4365022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emf"/></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356351"/>
            <a:ext cx="2743200" cy="365125"/>
          </a:xfrm>
          <a:prstGeom prst="rect">
            <a:avLst/>
          </a:prstGeom>
        </p:spPr>
        <p:txBody>
          <a:bodyPr/>
          <a:lstStyle>
            <a:lvl1pPr>
              <a:defRPr>
                <a:latin typeface="Calibri" charset="0"/>
              </a:defRPr>
            </a:lvl1pPr>
          </a:lstStyle>
          <a:p>
            <a:pPr>
              <a:defRPr/>
            </a:pPr>
            <a:fld id="{71CE001C-E9FD-4F9C-BE76-73FA546DE332}" type="datetimeFigureOut">
              <a:rPr lang="en-US"/>
              <a:pPr>
                <a:defRPr/>
              </a:pPr>
              <a:t>1/28/20</a:t>
            </a:fld>
            <a:endParaRPr lang="en-US"/>
          </a:p>
        </p:txBody>
      </p:sp>
      <p:sp>
        <p:nvSpPr>
          <p:cNvPr id="5" name="Footer Placeholder 4"/>
          <p:cNvSpPr>
            <a:spLocks noGrp="1"/>
          </p:cNvSpPr>
          <p:nvPr>
            <p:ph type="ftr" sz="quarter" idx="11"/>
          </p:nvPr>
        </p:nvSpPr>
        <p:spPr>
          <a:xfrm>
            <a:off x="4038600" y="6356351"/>
            <a:ext cx="4114800" cy="365125"/>
          </a:xfrm>
          <a:prstGeom prst="rect">
            <a:avLst/>
          </a:prstGeom>
        </p:spPr>
        <p:txBody>
          <a:bodyPr/>
          <a:lstStyle>
            <a:lvl1pPr>
              <a:defRPr>
                <a:latin typeface="Calibri" charset="0"/>
              </a:defRPr>
            </a:lvl1pPr>
          </a:lstStyle>
          <a:p>
            <a:pPr>
              <a:defRPr/>
            </a:pPr>
            <a:endParaRPr lang="en-US"/>
          </a:p>
        </p:txBody>
      </p:sp>
      <p:sp>
        <p:nvSpPr>
          <p:cNvPr id="6" name="Slide Number Placeholder 5"/>
          <p:cNvSpPr>
            <a:spLocks noGrp="1"/>
          </p:cNvSpPr>
          <p:nvPr>
            <p:ph type="sldNum" sz="quarter" idx="12"/>
          </p:nvPr>
        </p:nvSpPr>
        <p:spPr>
          <a:xfrm>
            <a:off x="8610600" y="6356351"/>
            <a:ext cx="2743200" cy="365125"/>
          </a:xfrm>
          <a:prstGeom prst="rect">
            <a:avLst/>
          </a:prstGeom>
        </p:spPr>
        <p:txBody>
          <a:bodyPr/>
          <a:lstStyle>
            <a:lvl1pPr>
              <a:defRPr>
                <a:latin typeface="Calibri" charset="0"/>
              </a:defRPr>
            </a:lvl1pPr>
          </a:lstStyle>
          <a:p>
            <a:pPr>
              <a:defRPr/>
            </a:pPr>
            <a:fld id="{EDE5DE17-468E-4832-806A-BD9951800831}" type="slidenum">
              <a:rPr lang="en-US"/>
              <a:pPr>
                <a:defRPr/>
              </a:pPr>
              <a:t>‹#›</a:t>
            </a:fld>
            <a:endParaRPr lang="en-US"/>
          </a:p>
        </p:txBody>
      </p:sp>
    </p:spTree>
    <p:extLst>
      <p:ext uri="{BB962C8B-B14F-4D97-AF65-F5344CB8AC3E}">
        <p14:creationId xmlns:p14="http://schemas.microsoft.com/office/powerpoint/2010/main" val="17665349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325563"/>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1"/>
            <a:ext cx="2743200" cy="365125"/>
          </a:xfrm>
          <a:prstGeom prst="rect">
            <a:avLst/>
          </a:prstGeom>
        </p:spPr>
        <p:txBody>
          <a:bodyPr/>
          <a:lstStyle>
            <a:lvl1pPr>
              <a:defRPr>
                <a:latin typeface="Calibri" charset="0"/>
              </a:defRPr>
            </a:lvl1pPr>
          </a:lstStyle>
          <a:p>
            <a:pPr>
              <a:defRPr/>
            </a:pPr>
            <a:fld id="{306B73F2-8C04-42B8-A2ED-CAF316195382}" type="datetimeFigureOut">
              <a:rPr lang="en-US"/>
              <a:pPr>
                <a:defRPr/>
              </a:pPr>
              <a:t>1/28/20</a:t>
            </a:fld>
            <a:endParaRPr lang="en-US"/>
          </a:p>
        </p:txBody>
      </p:sp>
      <p:sp>
        <p:nvSpPr>
          <p:cNvPr id="5" name="Footer Placeholder 4"/>
          <p:cNvSpPr>
            <a:spLocks noGrp="1"/>
          </p:cNvSpPr>
          <p:nvPr>
            <p:ph type="ftr" sz="quarter" idx="11"/>
          </p:nvPr>
        </p:nvSpPr>
        <p:spPr>
          <a:xfrm>
            <a:off x="4038600" y="6356351"/>
            <a:ext cx="4114800" cy="365125"/>
          </a:xfrm>
          <a:prstGeom prst="rect">
            <a:avLst/>
          </a:prstGeom>
        </p:spPr>
        <p:txBody>
          <a:bodyPr/>
          <a:lstStyle>
            <a:lvl1pPr>
              <a:defRPr>
                <a:latin typeface="Calibri" charset="0"/>
              </a:defRPr>
            </a:lvl1pPr>
          </a:lstStyle>
          <a:p>
            <a:pPr>
              <a:defRPr/>
            </a:pPr>
            <a:endParaRPr lang="en-US"/>
          </a:p>
        </p:txBody>
      </p:sp>
      <p:sp>
        <p:nvSpPr>
          <p:cNvPr id="6" name="Slide Number Placeholder 5"/>
          <p:cNvSpPr>
            <a:spLocks noGrp="1"/>
          </p:cNvSpPr>
          <p:nvPr>
            <p:ph type="sldNum" sz="quarter" idx="12"/>
          </p:nvPr>
        </p:nvSpPr>
        <p:spPr>
          <a:xfrm>
            <a:off x="8610600" y="6356351"/>
            <a:ext cx="2743200" cy="365125"/>
          </a:xfrm>
          <a:prstGeom prst="rect">
            <a:avLst/>
          </a:prstGeom>
        </p:spPr>
        <p:txBody>
          <a:bodyPr/>
          <a:lstStyle>
            <a:lvl1pPr>
              <a:defRPr>
                <a:latin typeface="Calibri" charset="0"/>
              </a:defRPr>
            </a:lvl1pPr>
          </a:lstStyle>
          <a:p>
            <a:pPr>
              <a:defRPr/>
            </a:pPr>
            <a:fld id="{0DD9434B-ACF0-4139-879E-2CC324B0FF68}" type="slidenum">
              <a:rPr lang="en-US"/>
              <a:pPr>
                <a:defRPr/>
              </a:pPr>
              <a:t>‹#›</a:t>
            </a:fld>
            <a:endParaRPr lang="en-US"/>
          </a:p>
        </p:txBody>
      </p:sp>
    </p:spTree>
    <p:extLst>
      <p:ext uri="{BB962C8B-B14F-4D97-AF65-F5344CB8AC3E}">
        <p14:creationId xmlns:p14="http://schemas.microsoft.com/office/powerpoint/2010/main" val="4188852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6835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1"/>
            <a:ext cx="2743200" cy="365125"/>
          </a:xfrm>
          <a:prstGeom prst="rect">
            <a:avLst/>
          </a:prstGeom>
        </p:spPr>
        <p:txBody>
          <a:bodyPr/>
          <a:lstStyle>
            <a:lvl1pPr>
              <a:defRPr>
                <a:latin typeface="Calibri" charset="0"/>
              </a:defRPr>
            </a:lvl1pPr>
          </a:lstStyle>
          <a:p>
            <a:pPr>
              <a:defRPr/>
            </a:pPr>
            <a:fld id="{62C3FB4F-D464-4E9A-A4A2-10C69BC680C2}" type="datetimeFigureOut">
              <a:rPr lang="en-US"/>
              <a:pPr>
                <a:defRPr/>
              </a:pPr>
              <a:t>1/28/20</a:t>
            </a:fld>
            <a:endParaRPr lang="en-US"/>
          </a:p>
        </p:txBody>
      </p:sp>
      <p:sp>
        <p:nvSpPr>
          <p:cNvPr id="5" name="Footer Placeholder 4"/>
          <p:cNvSpPr>
            <a:spLocks noGrp="1"/>
          </p:cNvSpPr>
          <p:nvPr>
            <p:ph type="ftr" sz="quarter" idx="11"/>
          </p:nvPr>
        </p:nvSpPr>
        <p:spPr>
          <a:xfrm>
            <a:off x="4038600" y="6356351"/>
            <a:ext cx="4114800" cy="365125"/>
          </a:xfrm>
          <a:prstGeom prst="rect">
            <a:avLst/>
          </a:prstGeom>
        </p:spPr>
        <p:txBody>
          <a:bodyPr/>
          <a:lstStyle>
            <a:lvl1pPr>
              <a:defRPr>
                <a:latin typeface="Calibri" charset="0"/>
              </a:defRPr>
            </a:lvl1pPr>
          </a:lstStyle>
          <a:p>
            <a:pPr>
              <a:defRPr/>
            </a:pPr>
            <a:endParaRPr lang="en-US"/>
          </a:p>
        </p:txBody>
      </p:sp>
      <p:sp>
        <p:nvSpPr>
          <p:cNvPr id="6" name="Slide Number Placeholder 5"/>
          <p:cNvSpPr>
            <a:spLocks noGrp="1"/>
          </p:cNvSpPr>
          <p:nvPr>
            <p:ph type="sldNum" sz="quarter" idx="12"/>
          </p:nvPr>
        </p:nvSpPr>
        <p:spPr>
          <a:xfrm>
            <a:off x="8610600" y="6356351"/>
            <a:ext cx="2743200" cy="365125"/>
          </a:xfrm>
          <a:prstGeom prst="rect">
            <a:avLst/>
          </a:prstGeom>
        </p:spPr>
        <p:txBody>
          <a:bodyPr/>
          <a:lstStyle>
            <a:lvl1pPr>
              <a:defRPr>
                <a:latin typeface="Calibri" charset="0"/>
              </a:defRPr>
            </a:lvl1pPr>
          </a:lstStyle>
          <a:p>
            <a:pPr>
              <a:defRPr/>
            </a:pPr>
            <a:fld id="{9E9680EF-4916-4F59-8928-5BC8010A9630}" type="slidenum">
              <a:rPr lang="en-US"/>
              <a:pPr>
                <a:defRPr/>
              </a:pPr>
              <a:t>‹#›</a:t>
            </a:fld>
            <a:endParaRPr lang="en-US"/>
          </a:p>
        </p:txBody>
      </p:sp>
    </p:spTree>
    <p:extLst>
      <p:ext uri="{BB962C8B-B14F-4D97-AF65-F5344CB8AC3E}">
        <p14:creationId xmlns:p14="http://schemas.microsoft.com/office/powerpoint/2010/main" val="37431275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fld id="{7EAFCCD5-21EC-4788-9B55-63818386A914}" type="datetimeFigureOut">
              <a:rPr lang="en-US" smtClean="0"/>
              <a:pPr>
                <a:defRPr/>
              </a:pPr>
              <a:t>1/28/20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4D8D680A-E1E8-4560-8DA8-7FEEFCF51376}" type="slidenum">
              <a:rPr lang="en-US" smtClean="0"/>
              <a:pPr>
                <a:defRPr/>
              </a:pPr>
              <a:t>‹#›</a:t>
            </a:fld>
            <a:endParaRPr lang="en-US"/>
          </a:p>
        </p:txBody>
      </p:sp>
    </p:spTree>
    <p:extLst>
      <p:ext uri="{BB962C8B-B14F-4D97-AF65-F5344CB8AC3E}">
        <p14:creationId xmlns:p14="http://schemas.microsoft.com/office/powerpoint/2010/main" val="16441386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F8E11E19-3EBB-4DD7-9766-B6D32411BFC7}" type="datetimeFigureOut">
              <a:rPr lang="en-US" smtClean="0"/>
              <a:pPr>
                <a:defRPr/>
              </a:pPr>
              <a:t>1/28/20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65B764B-47F1-4F67-BC88-E6B9AD30841B}" type="slidenum">
              <a:rPr lang="en-US" smtClean="0"/>
              <a:pPr>
                <a:defRPr/>
              </a:pPr>
              <a:t>‹#›</a:t>
            </a:fld>
            <a:endParaRPr lang="en-US"/>
          </a:p>
        </p:txBody>
      </p:sp>
    </p:spTree>
    <p:extLst>
      <p:ext uri="{BB962C8B-B14F-4D97-AF65-F5344CB8AC3E}">
        <p14:creationId xmlns:p14="http://schemas.microsoft.com/office/powerpoint/2010/main" val="8516907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BD1CC732-D34F-4356-A354-A2413C026817}" type="datetimeFigureOut">
              <a:rPr lang="en-US" smtClean="0"/>
              <a:pPr>
                <a:defRPr/>
              </a:pPr>
              <a:t>1/28/20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139ECC1-2E1F-4C9E-BA71-A3DC86D90233}" type="slidenum">
              <a:rPr lang="en-US" smtClean="0"/>
              <a:pPr>
                <a:defRPr/>
              </a:pPr>
              <a:t>‹#›</a:t>
            </a:fld>
            <a:endParaRPr lang="en-US"/>
          </a:p>
        </p:txBody>
      </p:sp>
    </p:spTree>
    <p:extLst>
      <p:ext uri="{BB962C8B-B14F-4D97-AF65-F5344CB8AC3E}">
        <p14:creationId xmlns:p14="http://schemas.microsoft.com/office/powerpoint/2010/main" val="41641396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D680C1A9-3439-44FC-85AF-2497F312B417}" type="datetimeFigureOut">
              <a:rPr lang="en-US" smtClean="0"/>
              <a:pPr>
                <a:defRPr/>
              </a:pPr>
              <a:t>1/28/20</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A8612D0D-2B56-4E60-ADA2-1023F61A177D}" type="slidenum">
              <a:rPr lang="en-US" smtClean="0"/>
              <a:pPr>
                <a:defRPr/>
              </a:pPr>
              <a:t>‹#›</a:t>
            </a:fld>
            <a:endParaRPr lang="en-US"/>
          </a:p>
        </p:txBody>
      </p:sp>
    </p:spTree>
    <p:extLst>
      <p:ext uri="{BB962C8B-B14F-4D97-AF65-F5344CB8AC3E}">
        <p14:creationId xmlns:p14="http://schemas.microsoft.com/office/powerpoint/2010/main" val="24424269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E554211D-DECD-4A37-B38A-62B5279E8E07}" type="datetimeFigureOut">
              <a:rPr lang="en-US" smtClean="0"/>
              <a:pPr>
                <a:defRPr/>
              </a:pPr>
              <a:t>1/28/20</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9BE67611-1D3F-40C3-A546-23C06BAB365F}" type="slidenum">
              <a:rPr lang="en-US" smtClean="0"/>
              <a:pPr>
                <a:defRPr/>
              </a:pPr>
              <a:t>‹#›</a:t>
            </a:fld>
            <a:endParaRPr lang="en-US"/>
          </a:p>
        </p:txBody>
      </p:sp>
    </p:spTree>
    <p:extLst>
      <p:ext uri="{BB962C8B-B14F-4D97-AF65-F5344CB8AC3E}">
        <p14:creationId xmlns:p14="http://schemas.microsoft.com/office/powerpoint/2010/main" val="33911690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6113BC51-F67D-404D-A281-D5CECBEFAB8D}" type="datetimeFigureOut">
              <a:rPr lang="en-US" smtClean="0"/>
              <a:pPr>
                <a:defRPr/>
              </a:pPr>
              <a:t>1/28/20</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92A509FB-EBB7-410B-902D-44B5FDDCE008}" type="slidenum">
              <a:rPr lang="en-US" smtClean="0"/>
              <a:pPr>
                <a:defRPr/>
              </a:pPr>
              <a:t>‹#›</a:t>
            </a:fld>
            <a:endParaRPr lang="en-US"/>
          </a:p>
        </p:txBody>
      </p:sp>
    </p:spTree>
    <p:extLst>
      <p:ext uri="{BB962C8B-B14F-4D97-AF65-F5344CB8AC3E}">
        <p14:creationId xmlns:p14="http://schemas.microsoft.com/office/powerpoint/2010/main" val="1535997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C696969-3A34-42CD-A8A0-044100F37FE0}" type="datetimeFigureOut">
              <a:rPr lang="en-US" smtClean="0"/>
              <a:pPr>
                <a:defRPr/>
              </a:pPr>
              <a:t>1/28/20</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D3ED4558-73B8-4C9D-9A3F-8A0A667A2FFD}" type="slidenum">
              <a:rPr lang="en-US" smtClean="0"/>
              <a:pPr>
                <a:defRPr/>
              </a:pPr>
              <a:t>‹#›</a:t>
            </a:fld>
            <a:endParaRPr lang="en-US"/>
          </a:p>
        </p:txBody>
      </p:sp>
    </p:spTree>
    <p:extLst>
      <p:ext uri="{BB962C8B-B14F-4D97-AF65-F5344CB8AC3E}">
        <p14:creationId xmlns:p14="http://schemas.microsoft.com/office/powerpoint/2010/main" val="34559832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pPr>
              <a:defRPr/>
            </a:pPr>
            <a:fld id="{72881269-E4CA-4DDE-A2F5-6E48AC14A459}" type="datetimeFigureOut">
              <a:rPr lang="en-US" smtClean="0"/>
              <a:pPr>
                <a:defRPr/>
              </a:pPr>
              <a:t>1/28/20</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F34A6B13-247A-4BEE-8F0C-D3F202A221D6}" type="slidenum">
              <a:rPr lang="en-US" smtClean="0"/>
              <a:pPr>
                <a:defRPr/>
              </a:pPr>
              <a:t>‹#›</a:t>
            </a:fld>
            <a:endParaRPr lang="en-US"/>
          </a:p>
        </p:txBody>
      </p:sp>
    </p:spTree>
    <p:extLst>
      <p:ext uri="{BB962C8B-B14F-4D97-AF65-F5344CB8AC3E}">
        <p14:creationId xmlns:p14="http://schemas.microsoft.com/office/powerpoint/2010/main" val="4285280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325563"/>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1"/>
            <a:ext cx="2743200" cy="365125"/>
          </a:xfrm>
          <a:prstGeom prst="rect">
            <a:avLst/>
          </a:prstGeom>
        </p:spPr>
        <p:txBody>
          <a:bodyPr/>
          <a:lstStyle>
            <a:lvl1pPr>
              <a:defRPr>
                <a:latin typeface="Calibri" charset="0"/>
              </a:defRPr>
            </a:lvl1pPr>
          </a:lstStyle>
          <a:p>
            <a:pPr>
              <a:defRPr/>
            </a:pPr>
            <a:fld id="{AA3E6080-1D53-481E-BBD4-D13E0456AFB6}" type="datetimeFigureOut">
              <a:rPr lang="en-US"/>
              <a:pPr>
                <a:defRPr/>
              </a:pPr>
              <a:t>1/28/20</a:t>
            </a:fld>
            <a:endParaRPr lang="en-US"/>
          </a:p>
        </p:txBody>
      </p:sp>
      <p:sp>
        <p:nvSpPr>
          <p:cNvPr id="5" name="Footer Placeholder 4"/>
          <p:cNvSpPr>
            <a:spLocks noGrp="1"/>
          </p:cNvSpPr>
          <p:nvPr>
            <p:ph type="ftr" sz="quarter" idx="11"/>
          </p:nvPr>
        </p:nvSpPr>
        <p:spPr>
          <a:xfrm>
            <a:off x="4038600" y="6356351"/>
            <a:ext cx="4114800" cy="365125"/>
          </a:xfrm>
          <a:prstGeom prst="rect">
            <a:avLst/>
          </a:prstGeom>
        </p:spPr>
        <p:txBody>
          <a:bodyPr/>
          <a:lstStyle>
            <a:lvl1pPr>
              <a:defRPr>
                <a:latin typeface="Calibri" charset="0"/>
              </a:defRPr>
            </a:lvl1pPr>
          </a:lstStyle>
          <a:p>
            <a:pPr>
              <a:defRPr/>
            </a:pPr>
            <a:endParaRPr lang="en-US"/>
          </a:p>
        </p:txBody>
      </p:sp>
      <p:sp>
        <p:nvSpPr>
          <p:cNvPr id="6" name="Slide Number Placeholder 5"/>
          <p:cNvSpPr>
            <a:spLocks noGrp="1"/>
          </p:cNvSpPr>
          <p:nvPr>
            <p:ph type="sldNum" sz="quarter" idx="12"/>
          </p:nvPr>
        </p:nvSpPr>
        <p:spPr>
          <a:xfrm>
            <a:off x="8610600" y="6356351"/>
            <a:ext cx="2743200" cy="365125"/>
          </a:xfrm>
          <a:prstGeom prst="rect">
            <a:avLst/>
          </a:prstGeom>
        </p:spPr>
        <p:txBody>
          <a:bodyPr/>
          <a:lstStyle>
            <a:lvl1pPr>
              <a:defRPr>
                <a:latin typeface="Calibri" charset="0"/>
              </a:defRPr>
            </a:lvl1pPr>
          </a:lstStyle>
          <a:p>
            <a:pPr>
              <a:defRPr/>
            </a:pPr>
            <a:fld id="{8A2097D3-1EBD-4E31-B0F1-930ED4AE1F36}" type="slidenum">
              <a:rPr lang="en-US"/>
              <a:pPr>
                <a:defRPr/>
              </a:pPr>
              <a:t>‹#›</a:t>
            </a:fld>
            <a:endParaRPr lang="en-US"/>
          </a:p>
        </p:txBody>
      </p:sp>
    </p:spTree>
    <p:extLst>
      <p:ext uri="{BB962C8B-B14F-4D97-AF65-F5344CB8AC3E}">
        <p14:creationId xmlns:p14="http://schemas.microsoft.com/office/powerpoint/2010/main" val="40158246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pPr>
              <a:defRPr/>
            </a:pPr>
            <a:fld id="{2971F559-FBCD-4A7D-BF2F-73A4DD8EE1C4}" type="datetimeFigureOut">
              <a:rPr lang="en-US" smtClean="0"/>
              <a:pPr>
                <a:defRPr/>
              </a:pPr>
              <a:t>1/28/20</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E45E1448-D5C0-4E37-B33A-97235622F808}" type="slidenum">
              <a:rPr lang="en-US" smtClean="0"/>
              <a:pPr>
                <a:defRPr/>
              </a:pPr>
              <a:t>‹#›</a:t>
            </a:fld>
            <a:endParaRPr lang="en-US"/>
          </a:p>
        </p:txBody>
      </p:sp>
    </p:spTree>
    <p:extLst>
      <p:ext uri="{BB962C8B-B14F-4D97-AF65-F5344CB8AC3E}">
        <p14:creationId xmlns:p14="http://schemas.microsoft.com/office/powerpoint/2010/main" val="36856256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350BF31A-64E6-4D9C-834B-48E5BA97F17C}" type="datetimeFigureOut">
              <a:rPr lang="en-US" smtClean="0"/>
              <a:pPr>
                <a:defRPr/>
              </a:pPr>
              <a:t>1/28/20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58B6217-3B59-4A09-B439-EB2FCDB6EC2D}" type="slidenum">
              <a:rPr lang="en-US" smtClean="0"/>
              <a:pPr>
                <a:defRPr/>
              </a:pPr>
              <a:t>‹#›</a:t>
            </a:fld>
            <a:endParaRPr lang="en-US"/>
          </a:p>
        </p:txBody>
      </p:sp>
    </p:spTree>
    <p:extLst>
      <p:ext uri="{BB962C8B-B14F-4D97-AF65-F5344CB8AC3E}">
        <p14:creationId xmlns:p14="http://schemas.microsoft.com/office/powerpoint/2010/main" val="22432339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6BBD540E-D67B-4F5B-9D26-9094D3A81FC2}" type="datetimeFigureOut">
              <a:rPr lang="en-US" smtClean="0"/>
              <a:pPr>
                <a:defRPr/>
              </a:pPr>
              <a:t>1/28/20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081D33E-C635-4A57-B146-403889AA00F5}" type="slidenum">
              <a:rPr lang="en-US" smtClean="0"/>
              <a:pPr>
                <a:defRPr/>
              </a:pPr>
              <a:t>‹#›</a:t>
            </a:fld>
            <a:endParaRPr lang="en-US"/>
          </a:p>
        </p:txBody>
      </p:sp>
    </p:spTree>
    <p:extLst>
      <p:ext uri="{BB962C8B-B14F-4D97-AF65-F5344CB8AC3E}">
        <p14:creationId xmlns:p14="http://schemas.microsoft.com/office/powerpoint/2010/main" val="10068686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Title and Vertical Text">
    <p:spTree>
      <p:nvGrpSpPr>
        <p:cNvPr id="1" name=""/>
        <p:cNvGrpSpPr/>
        <p:nvPr/>
      </p:nvGrpSpPr>
      <p:grpSpPr>
        <a:xfrm>
          <a:off x="0" y="0"/>
          <a:ext cx="0" cy="0"/>
          <a:chOff x="0" y="0"/>
          <a:chExt cx="0" cy="0"/>
        </a:xfrm>
      </p:grpSpPr>
      <p:pic>
        <p:nvPicPr>
          <p:cNvPr id="2"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1217295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3284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Picture with Caption">
    <p:spTree>
      <p:nvGrpSpPr>
        <p:cNvPr id="1" name=""/>
        <p:cNvGrpSpPr/>
        <p:nvPr/>
      </p:nvGrpSpPr>
      <p:grpSpPr>
        <a:xfrm>
          <a:off x="0" y="0"/>
          <a:ext cx="0" cy="0"/>
          <a:chOff x="0" y="0"/>
          <a:chExt cx="0" cy="0"/>
        </a:xfrm>
      </p:grpSpPr>
      <p:pic>
        <p:nvPicPr>
          <p:cNvPr id="2"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1217295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04871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pic>
        <p:nvPicPr>
          <p:cNvPr id="2" name="Picture 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0"/>
            <a:ext cx="1217295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30353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a:prstGeom prst="rect">
            <a:avLst/>
          </a:prstGeo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4"/>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1"/>
            <a:ext cx="2743200" cy="365125"/>
          </a:xfrm>
          <a:prstGeom prst="rect">
            <a:avLst/>
          </a:prstGeom>
        </p:spPr>
        <p:txBody>
          <a:bodyPr/>
          <a:lstStyle>
            <a:lvl1pPr>
              <a:defRPr>
                <a:latin typeface="Calibri" charset="0"/>
              </a:defRPr>
            </a:lvl1pPr>
          </a:lstStyle>
          <a:p>
            <a:pPr>
              <a:defRPr/>
            </a:pPr>
            <a:fld id="{66B00046-D29B-478B-B091-B3748D9B7F3D}" type="datetimeFigureOut">
              <a:rPr lang="en-US"/>
              <a:pPr>
                <a:defRPr/>
              </a:pPr>
              <a:t>1/28/20</a:t>
            </a:fld>
            <a:endParaRPr lang="en-US"/>
          </a:p>
        </p:txBody>
      </p:sp>
      <p:sp>
        <p:nvSpPr>
          <p:cNvPr id="5" name="Footer Placeholder 4"/>
          <p:cNvSpPr>
            <a:spLocks noGrp="1"/>
          </p:cNvSpPr>
          <p:nvPr>
            <p:ph type="ftr" sz="quarter" idx="11"/>
          </p:nvPr>
        </p:nvSpPr>
        <p:spPr>
          <a:xfrm>
            <a:off x="4038600" y="6356351"/>
            <a:ext cx="4114800" cy="365125"/>
          </a:xfrm>
          <a:prstGeom prst="rect">
            <a:avLst/>
          </a:prstGeom>
        </p:spPr>
        <p:txBody>
          <a:bodyPr/>
          <a:lstStyle>
            <a:lvl1pPr>
              <a:defRPr>
                <a:latin typeface="Calibri" charset="0"/>
              </a:defRPr>
            </a:lvl1pPr>
          </a:lstStyle>
          <a:p>
            <a:pPr>
              <a:defRPr/>
            </a:pPr>
            <a:endParaRPr lang="en-US"/>
          </a:p>
        </p:txBody>
      </p:sp>
      <p:sp>
        <p:nvSpPr>
          <p:cNvPr id="6" name="Slide Number Placeholder 5"/>
          <p:cNvSpPr>
            <a:spLocks noGrp="1"/>
          </p:cNvSpPr>
          <p:nvPr>
            <p:ph type="sldNum" sz="quarter" idx="12"/>
          </p:nvPr>
        </p:nvSpPr>
        <p:spPr>
          <a:xfrm>
            <a:off x="8610600" y="6356351"/>
            <a:ext cx="2743200" cy="365125"/>
          </a:xfrm>
          <a:prstGeom prst="rect">
            <a:avLst/>
          </a:prstGeom>
        </p:spPr>
        <p:txBody>
          <a:bodyPr/>
          <a:lstStyle>
            <a:lvl1pPr>
              <a:defRPr>
                <a:latin typeface="Calibri" charset="0"/>
              </a:defRPr>
            </a:lvl1pPr>
          </a:lstStyle>
          <a:p>
            <a:pPr>
              <a:defRPr/>
            </a:pPr>
            <a:fld id="{2B9979B6-D990-4968-BB3B-80BB5AE64203}" type="slidenum">
              <a:rPr lang="en-US"/>
              <a:pPr>
                <a:defRPr/>
              </a:pPr>
              <a:t>‹#›</a:t>
            </a:fld>
            <a:endParaRPr lang="en-US"/>
          </a:p>
        </p:txBody>
      </p:sp>
    </p:spTree>
    <p:extLst>
      <p:ext uri="{BB962C8B-B14F-4D97-AF65-F5344CB8AC3E}">
        <p14:creationId xmlns:p14="http://schemas.microsoft.com/office/powerpoint/2010/main" val="980483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838200" y="1825625"/>
            <a:ext cx="51562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825625"/>
            <a:ext cx="51562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38200" y="6356351"/>
            <a:ext cx="2743200" cy="365125"/>
          </a:xfrm>
          <a:prstGeom prst="rect">
            <a:avLst/>
          </a:prstGeom>
        </p:spPr>
        <p:txBody>
          <a:bodyPr/>
          <a:lstStyle>
            <a:lvl1pPr>
              <a:defRPr>
                <a:latin typeface="Calibri" charset="0"/>
              </a:defRPr>
            </a:lvl1pPr>
          </a:lstStyle>
          <a:p>
            <a:pPr>
              <a:defRPr/>
            </a:pPr>
            <a:fld id="{727EE062-FE13-46A3-9FB3-AB6A4A014B95}" type="datetimeFigureOut">
              <a:rPr lang="en-US"/>
              <a:pPr>
                <a:defRPr/>
              </a:pPr>
              <a:t>1/28/20</a:t>
            </a:fld>
            <a:endParaRPr lang="en-US"/>
          </a:p>
        </p:txBody>
      </p:sp>
      <p:sp>
        <p:nvSpPr>
          <p:cNvPr id="6" name="Footer Placeholder 5"/>
          <p:cNvSpPr>
            <a:spLocks noGrp="1"/>
          </p:cNvSpPr>
          <p:nvPr>
            <p:ph type="ftr" sz="quarter" idx="11"/>
          </p:nvPr>
        </p:nvSpPr>
        <p:spPr>
          <a:xfrm>
            <a:off x="4038600" y="6356351"/>
            <a:ext cx="4114800" cy="365125"/>
          </a:xfrm>
          <a:prstGeom prst="rect">
            <a:avLst/>
          </a:prstGeom>
        </p:spPr>
        <p:txBody>
          <a:bodyPr/>
          <a:lstStyle>
            <a:lvl1pPr>
              <a:defRPr>
                <a:latin typeface="Calibri" charset="0"/>
              </a:defRPr>
            </a:lvl1pPr>
          </a:lstStyle>
          <a:p>
            <a:pPr>
              <a:defRPr/>
            </a:pPr>
            <a:endParaRPr lang="en-US"/>
          </a:p>
        </p:txBody>
      </p:sp>
      <p:sp>
        <p:nvSpPr>
          <p:cNvPr id="7" name="Slide Number Placeholder 6"/>
          <p:cNvSpPr>
            <a:spLocks noGrp="1"/>
          </p:cNvSpPr>
          <p:nvPr>
            <p:ph type="sldNum" sz="quarter" idx="12"/>
          </p:nvPr>
        </p:nvSpPr>
        <p:spPr>
          <a:xfrm>
            <a:off x="8610600" y="6356351"/>
            <a:ext cx="2743200" cy="365125"/>
          </a:xfrm>
          <a:prstGeom prst="rect">
            <a:avLst/>
          </a:prstGeom>
        </p:spPr>
        <p:txBody>
          <a:bodyPr/>
          <a:lstStyle>
            <a:lvl1pPr>
              <a:defRPr>
                <a:latin typeface="Calibri" charset="0"/>
              </a:defRPr>
            </a:lvl1pPr>
          </a:lstStyle>
          <a:p>
            <a:pPr>
              <a:defRPr/>
            </a:pPr>
            <a:fld id="{BAC87F7E-6851-4C57-8499-70D1B80871D4}" type="slidenum">
              <a:rPr lang="en-US"/>
              <a:pPr>
                <a:defRPr/>
              </a:pPr>
              <a:t>‹#›</a:t>
            </a:fld>
            <a:endParaRPr lang="en-US"/>
          </a:p>
        </p:txBody>
      </p:sp>
    </p:spTree>
    <p:extLst>
      <p:ext uri="{BB962C8B-B14F-4D97-AF65-F5344CB8AC3E}">
        <p14:creationId xmlns:p14="http://schemas.microsoft.com/office/powerpoint/2010/main" val="4100229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840318" y="1681163"/>
            <a:ext cx="5158316"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40318" y="2505075"/>
            <a:ext cx="5158316"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71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71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38200" y="6356351"/>
            <a:ext cx="2743200" cy="365125"/>
          </a:xfrm>
          <a:prstGeom prst="rect">
            <a:avLst/>
          </a:prstGeom>
        </p:spPr>
        <p:txBody>
          <a:bodyPr/>
          <a:lstStyle>
            <a:lvl1pPr>
              <a:defRPr>
                <a:latin typeface="Calibri" charset="0"/>
              </a:defRPr>
            </a:lvl1pPr>
          </a:lstStyle>
          <a:p>
            <a:pPr>
              <a:defRPr/>
            </a:pPr>
            <a:fld id="{A46DBC25-D018-4098-ACB1-B98F59BB7693}" type="datetimeFigureOut">
              <a:rPr lang="en-US"/>
              <a:pPr>
                <a:defRPr/>
              </a:pPr>
              <a:t>1/28/20</a:t>
            </a:fld>
            <a:endParaRPr lang="en-US"/>
          </a:p>
        </p:txBody>
      </p:sp>
      <p:sp>
        <p:nvSpPr>
          <p:cNvPr id="8" name="Footer Placeholder 7"/>
          <p:cNvSpPr>
            <a:spLocks noGrp="1"/>
          </p:cNvSpPr>
          <p:nvPr>
            <p:ph type="ftr" sz="quarter" idx="11"/>
          </p:nvPr>
        </p:nvSpPr>
        <p:spPr>
          <a:xfrm>
            <a:off x="4038600" y="6356351"/>
            <a:ext cx="4114800" cy="365125"/>
          </a:xfrm>
          <a:prstGeom prst="rect">
            <a:avLst/>
          </a:prstGeom>
        </p:spPr>
        <p:txBody>
          <a:bodyPr/>
          <a:lstStyle>
            <a:lvl1pPr>
              <a:defRPr>
                <a:latin typeface="Calibri" charset="0"/>
              </a:defRPr>
            </a:lvl1pPr>
          </a:lstStyle>
          <a:p>
            <a:pPr>
              <a:defRPr/>
            </a:pPr>
            <a:endParaRPr lang="en-US"/>
          </a:p>
        </p:txBody>
      </p:sp>
      <p:sp>
        <p:nvSpPr>
          <p:cNvPr id="9" name="Slide Number Placeholder 8"/>
          <p:cNvSpPr>
            <a:spLocks noGrp="1"/>
          </p:cNvSpPr>
          <p:nvPr>
            <p:ph type="sldNum" sz="quarter" idx="12"/>
          </p:nvPr>
        </p:nvSpPr>
        <p:spPr>
          <a:xfrm>
            <a:off x="8610600" y="6356351"/>
            <a:ext cx="2743200" cy="365125"/>
          </a:xfrm>
          <a:prstGeom prst="rect">
            <a:avLst/>
          </a:prstGeom>
        </p:spPr>
        <p:txBody>
          <a:bodyPr/>
          <a:lstStyle>
            <a:lvl1pPr>
              <a:defRPr>
                <a:latin typeface="Calibri" charset="0"/>
              </a:defRPr>
            </a:lvl1pPr>
          </a:lstStyle>
          <a:p>
            <a:pPr>
              <a:defRPr/>
            </a:pPr>
            <a:fld id="{62397A4F-3B44-401D-8F2C-2C1FF6CEF40E}" type="slidenum">
              <a:rPr lang="en-US"/>
              <a:pPr>
                <a:defRPr/>
              </a:pPr>
              <a:t>‹#›</a:t>
            </a:fld>
            <a:endParaRPr lang="en-US"/>
          </a:p>
        </p:txBody>
      </p:sp>
    </p:spTree>
    <p:extLst>
      <p:ext uri="{BB962C8B-B14F-4D97-AF65-F5344CB8AC3E}">
        <p14:creationId xmlns:p14="http://schemas.microsoft.com/office/powerpoint/2010/main" val="936922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325563"/>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838200" y="6356351"/>
            <a:ext cx="2743200" cy="365125"/>
          </a:xfrm>
          <a:prstGeom prst="rect">
            <a:avLst/>
          </a:prstGeom>
        </p:spPr>
        <p:txBody>
          <a:bodyPr/>
          <a:lstStyle>
            <a:lvl1pPr>
              <a:defRPr>
                <a:latin typeface="Calibri" charset="0"/>
              </a:defRPr>
            </a:lvl1pPr>
          </a:lstStyle>
          <a:p>
            <a:pPr>
              <a:defRPr/>
            </a:pPr>
            <a:fld id="{19AD4073-C94E-4A70-B0A4-60E7EE59AD8F}" type="datetimeFigureOut">
              <a:rPr lang="en-US"/>
              <a:pPr>
                <a:defRPr/>
              </a:pPr>
              <a:t>1/28/20</a:t>
            </a:fld>
            <a:endParaRPr lang="en-US"/>
          </a:p>
        </p:txBody>
      </p:sp>
      <p:sp>
        <p:nvSpPr>
          <p:cNvPr id="4" name="Footer Placeholder 3"/>
          <p:cNvSpPr>
            <a:spLocks noGrp="1"/>
          </p:cNvSpPr>
          <p:nvPr>
            <p:ph type="ftr" sz="quarter" idx="11"/>
          </p:nvPr>
        </p:nvSpPr>
        <p:spPr>
          <a:xfrm>
            <a:off x="4038600" y="6356351"/>
            <a:ext cx="4114800" cy="365125"/>
          </a:xfrm>
          <a:prstGeom prst="rect">
            <a:avLst/>
          </a:prstGeom>
        </p:spPr>
        <p:txBody>
          <a:bodyPr/>
          <a:lstStyle>
            <a:lvl1pPr>
              <a:defRPr>
                <a:latin typeface="Calibri" charset="0"/>
              </a:defRPr>
            </a:lvl1pPr>
          </a:lstStyle>
          <a:p>
            <a:pPr>
              <a:defRPr/>
            </a:pPr>
            <a:endParaRPr lang="en-US"/>
          </a:p>
        </p:txBody>
      </p:sp>
      <p:sp>
        <p:nvSpPr>
          <p:cNvPr id="5" name="Slide Number Placeholder 4"/>
          <p:cNvSpPr>
            <a:spLocks noGrp="1"/>
          </p:cNvSpPr>
          <p:nvPr>
            <p:ph type="sldNum" sz="quarter" idx="12"/>
          </p:nvPr>
        </p:nvSpPr>
        <p:spPr>
          <a:xfrm>
            <a:off x="8610600" y="6356351"/>
            <a:ext cx="2743200" cy="365125"/>
          </a:xfrm>
          <a:prstGeom prst="rect">
            <a:avLst/>
          </a:prstGeom>
        </p:spPr>
        <p:txBody>
          <a:bodyPr/>
          <a:lstStyle>
            <a:lvl1pPr>
              <a:defRPr>
                <a:latin typeface="Calibri" charset="0"/>
              </a:defRPr>
            </a:lvl1pPr>
          </a:lstStyle>
          <a:p>
            <a:pPr>
              <a:defRPr/>
            </a:pPr>
            <a:fld id="{EB90F579-C6B1-4233-8B76-AF50BEC1AE46}" type="slidenum">
              <a:rPr lang="en-US"/>
              <a:pPr>
                <a:defRPr/>
              </a:pPr>
              <a:t>‹#›</a:t>
            </a:fld>
            <a:endParaRPr lang="en-US"/>
          </a:p>
        </p:txBody>
      </p:sp>
    </p:spTree>
    <p:extLst>
      <p:ext uri="{BB962C8B-B14F-4D97-AF65-F5344CB8AC3E}">
        <p14:creationId xmlns:p14="http://schemas.microsoft.com/office/powerpoint/2010/main" val="18139550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1"/>
            <a:ext cx="2743200" cy="365125"/>
          </a:xfrm>
          <a:prstGeom prst="rect">
            <a:avLst/>
          </a:prstGeom>
        </p:spPr>
        <p:txBody>
          <a:bodyPr/>
          <a:lstStyle>
            <a:lvl1pPr>
              <a:defRPr>
                <a:latin typeface="Calibri" charset="0"/>
              </a:defRPr>
            </a:lvl1pPr>
          </a:lstStyle>
          <a:p>
            <a:pPr>
              <a:defRPr/>
            </a:pPr>
            <a:fld id="{E0ED4A96-38F9-49D1-A01B-0E026A9CF7C0}" type="datetimeFigureOut">
              <a:rPr lang="en-US"/>
              <a:pPr>
                <a:defRPr/>
              </a:pPr>
              <a:t>1/28/20</a:t>
            </a:fld>
            <a:endParaRPr lang="en-US"/>
          </a:p>
        </p:txBody>
      </p:sp>
      <p:sp>
        <p:nvSpPr>
          <p:cNvPr id="3" name="Footer Placeholder 2"/>
          <p:cNvSpPr>
            <a:spLocks noGrp="1"/>
          </p:cNvSpPr>
          <p:nvPr>
            <p:ph type="ftr" sz="quarter" idx="11"/>
          </p:nvPr>
        </p:nvSpPr>
        <p:spPr>
          <a:xfrm>
            <a:off x="4038600" y="6356351"/>
            <a:ext cx="4114800" cy="365125"/>
          </a:xfrm>
          <a:prstGeom prst="rect">
            <a:avLst/>
          </a:prstGeom>
        </p:spPr>
        <p:txBody>
          <a:bodyPr/>
          <a:lstStyle>
            <a:lvl1pPr>
              <a:defRPr>
                <a:latin typeface="Calibri" charset="0"/>
              </a:defRPr>
            </a:lvl1pPr>
          </a:lstStyle>
          <a:p>
            <a:pPr>
              <a:defRPr/>
            </a:pPr>
            <a:endParaRPr lang="en-US"/>
          </a:p>
        </p:txBody>
      </p:sp>
      <p:sp>
        <p:nvSpPr>
          <p:cNvPr id="4" name="Slide Number Placeholder 3"/>
          <p:cNvSpPr>
            <a:spLocks noGrp="1"/>
          </p:cNvSpPr>
          <p:nvPr>
            <p:ph type="sldNum" sz="quarter" idx="12"/>
          </p:nvPr>
        </p:nvSpPr>
        <p:spPr>
          <a:xfrm>
            <a:off x="8610600" y="6356351"/>
            <a:ext cx="2743200" cy="365125"/>
          </a:xfrm>
          <a:prstGeom prst="rect">
            <a:avLst/>
          </a:prstGeom>
        </p:spPr>
        <p:txBody>
          <a:bodyPr/>
          <a:lstStyle>
            <a:lvl1pPr>
              <a:defRPr>
                <a:latin typeface="Calibri" charset="0"/>
              </a:defRPr>
            </a:lvl1pPr>
          </a:lstStyle>
          <a:p>
            <a:pPr>
              <a:defRPr/>
            </a:pPr>
            <a:fld id="{850AFE41-2EEF-4A8F-BAC4-2339E9C58320}" type="slidenum">
              <a:rPr lang="en-US"/>
              <a:pPr>
                <a:defRPr/>
              </a:pPr>
              <a:t>‹#›</a:t>
            </a:fld>
            <a:endParaRPr lang="en-US"/>
          </a:p>
        </p:txBody>
      </p:sp>
    </p:spTree>
    <p:extLst>
      <p:ext uri="{BB962C8B-B14F-4D97-AF65-F5344CB8AC3E}">
        <p14:creationId xmlns:p14="http://schemas.microsoft.com/office/powerpoint/2010/main" val="4145525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a:prstGeom prst="rect">
            <a:avLst/>
          </a:prstGeo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717" y="987426"/>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0318" y="2057400"/>
            <a:ext cx="393276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1"/>
            <a:ext cx="2743200" cy="365125"/>
          </a:xfrm>
          <a:prstGeom prst="rect">
            <a:avLst/>
          </a:prstGeom>
        </p:spPr>
        <p:txBody>
          <a:bodyPr/>
          <a:lstStyle>
            <a:lvl1pPr>
              <a:defRPr>
                <a:latin typeface="Calibri" charset="0"/>
              </a:defRPr>
            </a:lvl1pPr>
          </a:lstStyle>
          <a:p>
            <a:pPr>
              <a:defRPr/>
            </a:pPr>
            <a:fld id="{AACC6FCA-F404-4E3F-A4F2-9D1CCD9AAB6F}" type="datetimeFigureOut">
              <a:rPr lang="en-US"/>
              <a:pPr>
                <a:defRPr/>
              </a:pPr>
              <a:t>1/28/20</a:t>
            </a:fld>
            <a:endParaRPr lang="en-US"/>
          </a:p>
        </p:txBody>
      </p:sp>
      <p:sp>
        <p:nvSpPr>
          <p:cNvPr id="6" name="Footer Placeholder 5"/>
          <p:cNvSpPr>
            <a:spLocks noGrp="1"/>
          </p:cNvSpPr>
          <p:nvPr>
            <p:ph type="ftr" sz="quarter" idx="11"/>
          </p:nvPr>
        </p:nvSpPr>
        <p:spPr>
          <a:xfrm>
            <a:off x="4038600" y="6356351"/>
            <a:ext cx="4114800" cy="365125"/>
          </a:xfrm>
          <a:prstGeom prst="rect">
            <a:avLst/>
          </a:prstGeom>
        </p:spPr>
        <p:txBody>
          <a:bodyPr/>
          <a:lstStyle>
            <a:lvl1pPr>
              <a:defRPr>
                <a:latin typeface="Calibri" charset="0"/>
              </a:defRPr>
            </a:lvl1pPr>
          </a:lstStyle>
          <a:p>
            <a:pPr>
              <a:defRPr/>
            </a:pPr>
            <a:endParaRPr lang="en-US"/>
          </a:p>
        </p:txBody>
      </p:sp>
      <p:sp>
        <p:nvSpPr>
          <p:cNvPr id="7" name="Slide Number Placeholder 6"/>
          <p:cNvSpPr>
            <a:spLocks noGrp="1"/>
          </p:cNvSpPr>
          <p:nvPr>
            <p:ph type="sldNum" sz="quarter" idx="12"/>
          </p:nvPr>
        </p:nvSpPr>
        <p:spPr>
          <a:xfrm>
            <a:off x="8610600" y="6356351"/>
            <a:ext cx="2743200" cy="365125"/>
          </a:xfrm>
          <a:prstGeom prst="rect">
            <a:avLst/>
          </a:prstGeom>
        </p:spPr>
        <p:txBody>
          <a:bodyPr/>
          <a:lstStyle>
            <a:lvl1pPr>
              <a:defRPr>
                <a:latin typeface="Calibri" charset="0"/>
              </a:defRPr>
            </a:lvl1pPr>
          </a:lstStyle>
          <a:p>
            <a:pPr>
              <a:defRPr/>
            </a:pPr>
            <a:fld id="{5796B637-33A6-404B-871A-AE7624D22E8A}" type="slidenum">
              <a:rPr lang="en-US"/>
              <a:pPr>
                <a:defRPr/>
              </a:pPr>
              <a:t>‹#›</a:t>
            </a:fld>
            <a:endParaRPr lang="en-US"/>
          </a:p>
        </p:txBody>
      </p:sp>
    </p:spTree>
    <p:extLst>
      <p:ext uri="{BB962C8B-B14F-4D97-AF65-F5344CB8AC3E}">
        <p14:creationId xmlns:p14="http://schemas.microsoft.com/office/powerpoint/2010/main" val="1834637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a:prstGeom prst="rect">
            <a:avLst/>
          </a:prstGeo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717" y="987426"/>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840318" y="2057400"/>
            <a:ext cx="393276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1"/>
            <a:ext cx="2743200" cy="365125"/>
          </a:xfrm>
          <a:prstGeom prst="rect">
            <a:avLst/>
          </a:prstGeom>
        </p:spPr>
        <p:txBody>
          <a:bodyPr/>
          <a:lstStyle>
            <a:lvl1pPr>
              <a:defRPr>
                <a:latin typeface="Calibri" charset="0"/>
              </a:defRPr>
            </a:lvl1pPr>
          </a:lstStyle>
          <a:p>
            <a:pPr>
              <a:defRPr/>
            </a:pPr>
            <a:fld id="{3A7C1803-021F-4BB8-B44D-8F710EBB9227}" type="datetimeFigureOut">
              <a:rPr lang="en-US"/>
              <a:pPr>
                <a:defRPr/>
              </a:pPr>
              <a:t>1/28/20</a:t>
            </a:fld>
            <a:endParaRPr lang="en-US"/>
          </a:p>
        </p:txBody>
      </p:sp>
      <p:sp>
        <p:nvSpPr>
          <p:cNvPr id="6" name="Footer Placeholder 5"/>
          <p:cNvSpPr>
            <a:spLocks noGrp="1"/>
          </p:cNvSpPr>
          <p:nvPr>
            <p:ph type="ftr" sz="quarter" idx="11"/>
          </p:nvPr>
        </p:nvSpPr>
        <p:spPr>
          <a:xfrm>
            <a:off x="4038600" y="6356351"/>
            <a:ext cx="4114800" cy="365125"/>
          </a:xfrm>
          <a:prstGeom prst="rect">
            <a:avLst/>
          </a:prstGeom>
        </p:spPr>
        <p:txBody>
          <a:bodyPr/>
          <a:lstStyle>
            <a:lvl1pPr>
              <a:defRPr>
                <a:latin typeface="Calibri" charset="0"/>
              </a:defRPr>
            </a:lvl1pPr>
          </a:lstStyle>
          <a:p>
            <a:pPr>
              <a:defRPr/>
            </a:pPr>
            <a:endParaRPr lang="en-US"/>
          </a:p>
        </p:txBody>
      </p:sp>
      <p:sp>
        <p:nvSpPr>
          <p:cNvPr id="7" name="Slide Number Placeholder 6"/>
          <p:cNvSpPr>
            <a:spLocks noGrp="1"/>
          </p:cNvSpPr>
          <p:nvPr>
            <p:ph type="sldNum" sz="quarter" idx="12"/>
          </p:nvPr>
        </p:nvSpPr>
        <p:spPr>
          <a:xfrm>
            <a:off x="8610600" y="6356351"/>
            <a:ext cx="2743200" cy="365125"/>
          </a:xfrm>
          <a:prstGeom prst="rect">
            <a:avLst/>
          </a:prstGeom>
        </p:spPr>
        <p:txBody>
          <a:bodyPr/>
          <a:lstStyle>
            <a:lvl1pPr>
              <a:defRPr>
                <a:latin typeface="Calibri" charset="0"/>
              </a:defRPr>
            </a:lvl1pPr>
          </a:lstStyle>
          <a:p>
            <a:pPr>
              <a:defRPr/>
            </a:pPr>
            <a:fld id="{5A80E0BE-9724-4048-9FE9-3300CAD6FF1F}" type="slidenum">
              <a:rPr lang="en-US"/>
              <a:pPr>
                <a:defRPr/>
              </a:pPr>
              <a:t>‹#›</a:t>
            </a:fld>
            <a:endParaRPr lang="en-US"/>
          </a:p>
        </p:txBody>
      </p:sp>
    </p:spTree>
    <p:extLst>
      <p:ext uri="{BB962C8B-B14F-4D97-AF65-F5344CB8AC3E}">
        <p14:creationId xmlns:p14="http://schemas.microsoft.com/office/powerpoint/2010/main" val="357219851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slideLayout" Target="../slideLayouts/slideLayout25.xml"/><Relationship Id="rId15"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6"/>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 y="0"/>
            <a:ext cx="1217295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6BBD540E-D67B-4F5B-9D26-9094D3A81FC2}" type="datetimeFigureOut">
              <a:rPr lang="en-US" smtClean="0"/>
              <a:pPr>
                <a:defRPr/>
              </a:pPr>
              <a:t>1/28/20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081D33E-C635-4A57-B146-403889AA00F5}" type="slidenum">
              <a:rPr lang="en-US" smtClean="0"/>
              <a:pPr>
                <a:defRPr/>
              </a:pPr>
              <a:t>‹#›</a:t>
            </a:fld>
            <a:endParaRPr lang="en-US"/>
          </a:p>
        </p:txBody>
      </p:sp>
    </p:spTree>
    <p:extLst>
      <p:ext uri="{BB962C8B-B14F-4D97-AF65-F5344CB8AC3E}">
        <p14:creationId xmlns:p14="http://schemas.microsoft.com/office/powerpoint/2010/main" val="239123725"/>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 id="2147483791" r:id="rId12"/>
    <p:sldLayoutId id="2147483792" r:id="rId13"/>
    <p:sldLayoutId id="2147483765"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png"/><Relationship Id="rId1" Type="http://schemas.openxmlformats.org/officeDocument/2006/relationships/slideLayout" Target="../slideLayouts/slideLayout2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1.xml"/><Relationship Id="rId3"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2.xml"/><Relationship Id="rId3"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6.xml"/><Relationship Id="rId3" Type="http://schemas.openxmlformats.org/officeDocument/2006/relationships/image" Target="../media/image1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8.xml"/><Relationship Id="rId3" Type="http://schemas.openxmlformats.org/officeDocument/2006/relationships/image" Target="../media/image1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9.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24.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5.xml"/><Relationship Id="rId3" Type="http://schemas.openxmlformats.org/officeDocument/2006/relationships/image" Target="../media/image8.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6.xml"/><Relationship Id="rId3" Type="http://schemas.openxmlformats.org/officeDocument/2006/relationships/image" Target="../media/image9.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7.xml"/><Relationship Id="rId3"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0" y="393700"/>
            <a:ext cx="9144000" cy="769938"/>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bodyPr>
          <a:lstStyle/>
          <a:p>
            <a:pPr algn="ctr">
              <a:defRPr/>
            </a:pPr>
            <a:r>
              <a:rPr lang="en-US" sz="4400" dirty="0">
                <a:solidFill>
                  <a:schemeClr val="bg1"/>
                </a:solidFill>
                <a:effectLst>
                  <a:outerShdw blurRad="38100" dist="38100" dir="2700000" algn="tl">
                    <a:srgbClr val="000000">
                      <a:alpha val="43137"/>
                    </a:srgbClr>
                  </a:outerShdw>
                </a:effectLst>
                <a:latin typeface="Arial Black" panose="020B0A04020102020204" pitchFamily="34" charset="0"/>
                <a:ea typeface="Arial Black" charset="0"/>
                <a:cs typeface="Arial" panose="020B0604020202020204" pitchFamily="34" charset="0"/>
              </a:rPr>
              <a:t>Prep to Serve</a:t>
            </a:r>
            <a:endParaRPr lang="en-US" sz="4400" dirty="0">
              <a:solidFill>
                <a:schemeClr val="bg1"/>
              </a:solidFill>
              <a:effectLst>
                <a:outerShdw blurRad="38100" dist="38100" dir="2700000" algn="tl" rotWithShape="0">
                  <a:srgbClr val="000000">
                    <a:alpha val="43137"/>
                  </a:srgbClr>
                </a:outerShdw>
              </a:effectLst>
              <a:latin typeface="Arial Black" panose="020B0A04020102020204" pitchFamily="34" charset="0"/>
              <a:ea typeface="Arial Black" charset="0"/>
              <a:cs typeface="Arial" panose="020B0604020202020204" pitchFamily="34" charset="0"/>
            </a:endParaRPr>
          </a:p>
        </p:txBody>
      </p:sp>
      <p:sp>
        <p:nvSpPr>
          <p:cNvPr id="7" name="Title 1">
            <a:extLst>
              <a:ext uri="{FF2B5EF4-FFF2-40B4-BE49-F238E27FC236}">
                <a16:creationId xmlns:a16="http://schemas.microsoft.com/office/drawing/2014/main" xmlns="" id="{75F0CCB1-AE38-7946-8B59-77C3B18B6B68}"/>
              </a:ext>
            </a:extLst>
          </p:cNvPr>
          <p:cNvSpPr txBox="1">
            <a:spLocks/>
          </p:cNvSpPr>
          <p:nvPr/>
        </p:nvSpPr>
        <p:spPr>
          <a:xfrm>
            <a:off x="538988" y="1871003"/>
            <a:ext cx="10993549" cy="1102742"/>
          </a:xfrm>
          <a:prstGeom prst="rect">
            <a:avLst/>
          </a:prstGeom>
          <a:effectLst/>
        </p:spPr>
        <p:txBody>
          <a:bodyPr vert="horz" lIns="91440" tIns="45720" rIns="91440" bIns="45720" rtlCol="0" anchor="b">
            <a:normAutofit/>
          </a:bodyPr>
          <a:lstStyle>
            <a:lvl1pPr algn="l" defTabSz="457200" rtl="0" eaLnBrk="1" latinLnBrk="0" hangingPunct="1">
              <a:spcBef>
                <a:spcPct val="0"/>
              </a:spcBef>
              <a:buNone/>
              <a:defRPr sz="3600" b="0" kern="1200" cap="all">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CA" sz="3600" b="0" i="0" u="none" strike="noStrike" kern="1200" cap="all" spc="0" normalizeH="0" baseline="0" noProof="0" dirty="0">
                <a:ln>
                  <a:noFill/>
                </a:ln>
                <a:solidFill>
                  <a:srgbClr val="465359"/>
                </a:solidFill>
                <a:effectLst/>
                <a:uLnTx/>
                <a:uFillTx/>
                <a:latin typeface="Gill Sans MT" panose="020B0502020104020203"/>
                <a:ea typeface="+mj-ea"/>
                <a:cs typeface="+mj-cs"/>
              </a:rPr>
              <a:t>Answering Sensitive Issues 1</a:t>
            </a:r>
          </a:p>
        </p:txBody>
      </p:sp>
      <p:pic>
        <p:nvPicPr>
          <p:cNvPr id="8" name="Picture 7">
            <a:extLst>
              <a:ext uri="{FF2B5EF4-FFF2-40B4-BE49-F238E27FC236}">
                <a16:creationId xmlns:a16="http://schemas.microsoft.com/office/drawing/2014/main" xmlns="" id="{C1B86928-3C26-9446-BA45-9F7F10320B24}"/>
              </a:ext>
            </a:extLst>
          </p:cNvPr>
          <p:cNvPicPr>
            <a:picLocks noChangeAspect="1"/>
          </p:cNvPicPr>
          <p:nvPr/>
        </p:nvPicPr>
        <p:blipFill>
          <a:blip r:embed="rId3"/>
          <a:stretch>
            <a:fillRect/>
          </a:stretch>
        </p:blipFill>
        <p:spPr>
          <a:xfrm>
            <a:off x="910830" y="4070595"/>
            <a:ext cx="3695700" cy="2197100"/>
          </a:xfrm>
          <a:prstGeom prst="rect">
            <a:avLst/>
          </a:prstGeom>
        </p:spPr>
      </p:pic>
      <p:pic>
        <p:nvPicPr>
          <p:cNvPr id="9" name="Picture 8">
            <a:extLst>
              <a:ext uri="{FF2B5EF4-FFF2-40B4-BE49-F238E27FC236}">
                <a16:creationId xmlns:a16="http://schemas.microsoft.com/office/drawing/2014/main" xmlns="" id="{655D44B7-A222-D64F-8052-970529F870E0}"/>
              </a:ext>
            </a:extLst>
          </p:cNvPr>
          <p:cNvPicPr>
            <a:picLocks noChangeAspect="1"/>
          </p:cNvPicPr>
          <p:nvPr/>
        </p:nvPicPr>
        <p:blipFill>
          <a:blip r:embed="rId4"/>
          <a:stretch>
            <a:fillRect/>
          </a:stretch>
        </p:blipFill>
        <p:spPr>
          <a:xfrm>
            <a:off x="6551745" y="3927912"/>
            <a:ext cx="4883026" cy="2339783"/>
          </a:xfrm>
          <a:prstGeom prst="rect">
            <a:avLst/>
          </a:prstGeom>
        </p:spPr>
      </p:pic>
    </p:spTree>
    <p:extLst>
      <p:ext uri="{BB962C8B-B14F-4D97-AF65-F5344CB8AC3E}">
        <p14:creationId xmlns:p14="http://schemas.microsoft.com/office/powerpoint/2010/main" val="32108294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17095" y="1709407"/>
            <a:ext cx="11774904" cy="5386090"/>
          </a:xfrm>
          <a:prstGeom prst="rect">
            <a:avLst/>
          </a:prstGeom>
        </p:spPr>
        <p:txBody>
          <a:bodyPr wrap="square">
            <a:spAutoFit/>
          </a:bodyPr>
          <a:lstStyle/>
          <a:p>
            <a:r>
              <a:rPr lang="en-CA" sz="4400" b="1" dirty="0">
                <a:solidFill>
                  <a:schemeClr val="bg1"/>
                </a:solidFill>
              </a:rPr>
              <a:t>Anatomy </a:t>
            </a:r>
          </a:p>
          <a:p>
            <a:pPr marL="514350" indent="-514350">
              <a:buFont typeface="+mj-lt"/>
              <a:buAutoNum type="arabicPeriod"/>
            </a:pPr>
            <a:r>
              <a:rPr lang="en-CA" sz="3200" b="1" dirty="0">
                <a:solidFill>
                  <a:schemeClr val="accent2">
                    <a:lumMod val="60000"/>
                    <a:lumOff val="40000"/>
                  </a:schemeClr>
                </a:solidFill>
              </a:rPr>
              <a:t>Kiernan(1884) postulated that a homosexual man has a female brain, where as </a:t>
            </a:r>
            <a:r>
              <a:rPr lang="en-CA" sz="3200" b="1" dirty="0" err="1">
                <a:solidFill>
                  <a:schemeClr val="accent2">
                    <a:lumMod val="60000"/>
                    <a:lumOff val="40000"/>
                  </a:schemeClr>
                </a:solidFill>
              </a:rPr>
              <a:t>Krafft</a:t>
            </a:r>
            <a:r>
              <a:rPr lang="en-CA" sz="3200" b="1" dirty="0">
                <a:solidFill>
                  <a:schemeClr val="accent2">
                    <a:lumMod val="60000"/>
                    <a:lumOff val="40000"/>
                  </a:schemeClr>
                </a:solidFill>
              </a:rPr>
              <a:t>- Ebbing(1903) disagreed saying that it was only a female </a:t>
            </a:r>
            <a:r>
              <a:rPr lang="it-IT" sz="3200" b="1" dirty="0">
                <a:solidFill>
                  <a:schemeClr val="accent2">
                    <a:lumMod val="60000"/>
                    <a:lumOff val="40000"/>
                  </a:schemeClr>
                </a:solidFill>
              </a:rPr>
              <a:t>psycho-sexual centre in a male </a:t>
            </a:r>
            <a:r>
              <a:rPr lang="en-CA" sz="3200" b="1" dirty="0">
                <a:solidFill>
                  <a:schemeClr val="accent2">
                    <a:lumMod val="60000"/>
                    <a:lumOff val="40000"/>
                  </a:schemeClr>
                </a:solidFill>
              </a:rPr>
              <a:t>brain. In 1991, Simon </a:t>
            </a:r>
            <a:r>
              <a:rPr lang="en-CA" sz="3200" b="1" dirty="0" err="1">
                <a:solidFill>
                  <a:schemeClr val="accent2">
                    <a:lumMod val="60000"/>
                    <a:lumOff val="40000"/>
                  </a:schemeClr>
                </a:solidFill>
              </a:rPr>
              <a:t>Levay</a:t>
            </a:r>
            <a:r>
              <a:rPr lang="en-CA" sz="3200" b="1" dirty="0">
                <a:solidFill>
                  <a:schemeClr val="accent2">
                    <a:lumMod val="60000"/>
                    <a:lumOff val="40000"/>
                  </a:schemeClr>
                </a:solidFill>
              </a:rPr>
              <a:t> reported subtle differences between the brains of homosexual and heterosexual men. </a:t>
            </a:r>
          </a:p>
          <a:p>
            <a:pPr marL="514350" indent="-514350">
              <a:buFont typeface="+mj-lt"/>
              <a:buAutoNum type="arabicPeriod"/>
            </a:pPr>
            <a:r>
              <a:rPr lang="en-CA" sz="3200" b="1" dirty="0" err="1">
                <a:solidFill>
                  <a:schemeClr val="accent6">
                    <a:lumMod val="60000"/>
                    <a:lumOff val="40000"/>
                  </a:schemeClr>
                </a:solidFill>
              </a:rPr>
              <a:t>Byne</a:t>
            </a:r>
            <a:r>
              <a:rPr lang="en-CA" sz="3200" b="1" dirty="0">
                <a:solidFill>
                  <a:schemeClr val="accent6">
                    <a:lumMod val="60000"/>
                    <a:lumOff val="40000"/>
                  </a:schemeClr>
                </a:solidFill>
              </a:rPr>
              <a:t> (1994) stated that these results have not been replicated and this method has had a poor track record of reliability</a:t>
            </a:r>
          </a:p>
          <a:p>
            <a:r>
              <a:rPr lang="en-CA" sz="4400" b="1" dirty="0">
                <a:solidFill>
                  <a:schemeClr val="bg1"/>
                </a:solidFill>
              </a:rPr>
              <a:t>Hormones &amp; Behaviour</a:t>
            </a:r>
          </a:p>
          <a:p>
            <a:endParaRPr lang="en-CA" sz="3200" b="1" dirty="0">
              <a:solidFill>
                <a:schemeClr val="bg1"/>
              </a:solidFill>
            </a:endParaRPr>
          </a:p>
        </p:txBody>
      </p:sp>
      <p:sp>
        <p:nvSpPr>
          <p:cNvPr id="9" name="TextBox 8"/>
          <p:cNvSpPr txBox="1"/>
          <p:nvPr/>
        </p:nvSpPr>
        <p:spPr>
          <a:xfrm>
            <a:off x="112295" y="240998"/>
            <a:ext cx="12079704" cy="1015663"/>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square">
            <a:spAutoFit/>
          </a:bodyPr>
          <a:lstStyle/>
          <a:p>
            <a:pPr marL="742950" indent="-742950" algn="ctr" eaLnBrk="1" hangingPunct="1">
              <a:buAutoNum type="arabicPeriod"/>
            </a:pPr>
            <a:r>
              <a:rPr lang="en-CA" altLang="en-US" sz="6000" b="1" dirty="0">
                <a:solidFill>
                  <a:schemeClr val="bg1"/>
                </a:solidFill>
                <a:effectLst>
                  <a:outerShdw blurRad="38100" dist="38100" dir="2700000" algn="tl">
                    <a:srgbClr val="000000">
                      <a:alpha val="43137"/>
                    </a:srgbClr>
                  </a:outerShdw>
                </a:effectLst>
                <a:latin typeface="Arial Black" panose="020B0A04020102020204" pitchFamily="34" charset="0"/>
              </a:rPr>
              <a:t>“Born” this way</a:t>
            </a:r>
            <a:endParaRPr lang="en-US" altLang="en-US" sz="6000" b="1" dirty="0">
              <a:solidFill>
                <a:schemeClr val="bg1"/>
              </a:solidFill>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22877646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5191" y="0"/>
            <a:ext cx="10928194" cy="2123658"/>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square">
            <a:spAutoFit/>
          </a:bodyPr>
          <a:lstStyle/>
          <a:p>
            <a:pPr marL="2514600" lvl="3" indent="-1143000" algn="ctr" eaLnBrk="1" fontAlgn="auto" hangingPunct="1">
              <a:spcBef>
                <a:spcPts val="0"/>
              </a:spcBef>
              <a:spcAft>
                <a:spcPts val="0"/>
              </a:spcAft>
              <a:buFont typeface="+mj-lt"/>
              <a:buAutoNum type="arabicPeriod" startAt="2"/>
            </a:pPr>
            <a:r>
              <a:rPr lang="en-CA" sz="6000" b="1" kern="0" dirty="0">
                <a:solidFill>
                  <a:schemeClr val="bg1"/>
                </a:solidFill>
                <a:effectLst>
                  <a:outerShdw blurRad="38100" dist="38100" dir="2700000" algn="tl">
                    <a:srgbClr val="000000">
                      <a:alpha val="43137"/>
                    </a:srgbClr>
                  </a:outerShdw>
                </a:effectLst>
                <a:latin typeface="Arial Black" panose="020B0A04020102020204" pitchFamily="34" charset="0"/>
              </a:rPr>
              <a:t>“Right”</a:t>
            </a:r>
            <a:r>
              <a:rPr lang="en-CA" altLang="en-US" sz="6000" b="1" kern="0" dirty="0">
                <a:solidFill>
                  <a:schemeClr val="bg1"/>
                </a:solidFill>
                <a:effectLst>
                  <a:outerShdw blurRad="38100" dist="38100" dir="2700000" algn="tl">
                    <a:srgbClr val="000000">
                      <a:alpha val="43137"/>
                    </a:srgbClr>
                  </a:outerShdw>
                </a:effectLst>
                <a:latin typeface="Arial Black" panose="020B0A04020102020204" pitchFamily="34" charset="0"/>
              </a:rPr>
              <a:t> </a:t>
            </a:r>
            <a:r>
              <a:rPr kumimoji="0" lang="en-CA" altLang="en-US" sz="60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Arial Black" panose="020B0A04020102020204" pitchFamily="34" charset="0"/>
              </a:rPr>
              <a:t>t</a:t>
            </a:r>
            <a:r>
              <a:rPr lang="en-CA" altLang="en-US" sz="6000" b="1" kern="0" dirty="0">
                <a:solidFill>
                  <a:schemeClr val="bg1"/>
                </a:solidFill>
                <a:effectLst>
                  <a:outerShdw blurRad="38100" dist="38100" dir="2700000" algn="tl">
                    <a:srgbClr val="000000">
                      <a:alpha val="43137"/>
                    </a:srgbClr>
                  </a:outerShdw>
                </a:effectLst>
                <a:latin typeface="Arial Black" panose="020B0A04020102020204" pitchFamily="34" charset="0"/>
              </a:rPr>
              <a:t>h</a:t>
            </a:r>
            <a:r>
              <a:rPr kumimoji="0" lang="en-CA" altLang="en-US" sz="60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Arial Black" panose="020B0A04020102020204" pitchFamily="34" charset="0"/>
              </a:rPr>
              <a:t>is way </a:t>
            </a:r>
          </a:p>
          <a:p>
            <a:pPr lvl="3" algn="ctr" eaLnBrk="1" fontAlgn="auto" hangingPunct="1">
              <a:spcBef>
                <a:spcPts val="0"/>
              </a:spcBef>
              <a:spcAft>
                <a:spcPts val="0"/>
              </a:spcAft>
            </a:pPr>
            <a:r>
              <a:rPr lang="en-CA" altLang="en-US" sz="2800" b="1" kern="0" dirty="0">
                <a:solidFill>
                  <a:schemeClr val="bg1"/>
                </a:solidFill>
                <a:effectLst>
                  <a:outerShdw blurRad="38100" dist="38100" dir="2700000" algn="tl">
                    <a:srgbClr val="000000">
                      <a:alpha val="43137"/>
                    </a:srgbClr>
                  </a:outerShdw>
                </a:effectLst>
                <a:latin typeface="Arial Black" panose="020B0A04020102020204" pitchFamily="34" charset="0"/>
              </a:rPr>
              <a:t>The Human Rights </a:t>
            </a:r>
            <a:r>
              <a:rPr kumimoji="0" lang="en-CA" altLang="en-US" sz="28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Arial Black" panose="020B0A04020102020204" pitchFamily="34" charset="0"/>
              </a:rPr>
              <a:t>Perspective?</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4400" b="1" i="0" u="none" strike="noStrike" kern="0" cap="none" spc="0" normalizeH="0" baseline="0" noProof="0" dirty="0">
              <a:ln>
                <a:noFill/>
              </a:ln>
              <a:solidFill>
                <a:schemeClr val="bg1"/>
              </a:solidFill>
              <a:effectLst/>
              <a:uLnTx/>
              <a:uFillTx/>
              <a:latin typeface="Arial Black" panose="020B0A04020102020204" pitchFamily="34" charset="0"/>
            </a:endParaRPr>
          </a:p>
        </p:txBody>
      </p:sp>
      <p:pic>
        <p:nvPicPr>
          <p:cNvPr id="5" name="Picture 4"/>
          <p:cNvPicPr>
            <a:picLocks noChangeAspect="1"/>
          </p:cNvPicPr>
          <p:nvPr/>
        </p:nvPicPr>
        <p:blipFill rotWithShape="1">
          <a:blip r:embed="rId2"/>
          <a:srcRect t="11202"/>
          <a:stretch/>
        </p:blipFill>
        <p:spPr>
          <a:xfrm>
            <a:off x="2974547" y="1466850"/>
            <a:ext cx="7320915" cy="4953000"/>
          </a:xfrm>
          <a:prstGeom prst="rect">
            <a:avLst/>
          </a:prstGeom>
        </p:spPr>
      </p:pic>
    </p:spTree>
    <p:extLst>
      <p:ext uri="{BB962C8B-B14F-4D97-AF65-F5344CB8AC3E}">
        <p14:creationId xmlns:p14="http://schemas.microsoft.com/office/powerpoint/2010/main" val="30162409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extBox 3"/>
          <p:cNvSpPr txBox="1">
            <a:spLocks noChangeArrowheads="1"/>
          </p:cNvSpPr>
          <p:nvPr/>
        </p:nvSpPr>
        <p:spPr bwMode="auto">
          <a:xfrm>
            <a:off x="417096" y="1599533"/>
            <a:ext cx="11774904" cy="5386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457200" marR="0" lvl="0" indent="-4572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altLang="en-US" sz="3000" b="1" kern="0" dirty="0">
                <a:solidFill>
                  <a:schemeClr val="accent2">
                    <a:lumMod val="60000"/>
                    <a:lumOff val="40000"/>
                  </a:schemeClr>
                </a:solidFill>
              </a:rPr>
              <a:t>The decrees Cyrus made, 539BC, when Persia defeated Babylon and freed the slaves where the earliest decrees on human rights.</a:t>
            </a:r>
          </a:p>
          <a:p>
            <a:pPr marL="457200" marR="0" lvl="0" indent="-4572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altLang="en-US" sz="3000" b="1" kern="0" dirty="0">
                <a:solidFill>
                  <a:schemeClr val="accent2">
                    <a:lumMod val="60000"/>
                    <a:lumOff val="40000"/>
                  </a:schemeClr>
                </a:solidFill>
              </a:rPr>
              <a:t>The Universal Declaration of Human Rights (1948) “All human beings are born free and equal in dignity and rights.”</a:t>
            </a:r>
          </a:p>
          <a:p>
            <a:pPr marL="457200" marR="0" lvl="0" indent="-4572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altLang="en-US" sz="3200" b="1" kern="0" dirty="0" err="1">
                <a:solidFill>
                  <a:schemeClr val="accent2">
                    <a:lumMod val="60000"/>
                    <a:lumOff val="40000"/>
                  </a:schemeClr>
                </a:solidFill>
              </a:rPr>
              <a:t>Freud</a:t>
            </a:r>
            <a:r>
              <a:rPr lang="en-CA" altLang="en-US" sz="3200" b="1" kern="0" dirty="0">
                <a:solidFill>
                  <a:schemeClr val="accent2">
                    <a:lumMod val="60000"/>
                    <a:lumOff val="40000"/>
                  </a:schemeClr>
                </a:solidFill>
              </a:rPr>
              <a:t> was considered tolerant for his day. He signed a petition in 1930 to decriminalize homosexuality.</a:t>
            </a:r>
          </a:p>
          <a:p>
            <a:pPr marL="457200" marR="0" lvl="0" indent="-4572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altLang="en-US" sz="3200" b="1" kern="0" dirty="0">
                <a:solidFill>
                  <a:schemeClr val="accent2">
                    <a:lumMod val="60000"/>
                    <a:lumOff val="40000"/>
                  </a:schemeClr>
                </a:solidFill>
              </a:rPr>
              <a:t>In June of 1969, the famous Stonewall Riots erupted in New York City’s Greenwich Village. This unplanned resistance to a routine raid on a gay bar developed into a riot which lasted for three days and is often conceptualized as the beginning of the current gay rights movement in the US</a:t>
            </a:r>
            <a:endParaRPr kumimoji="0" lang="en-US" altLang="en-US" sz="3200" b="1" i="0" u="none" strike="noStrike" kern="0" cap="none" spc="0" normalizeH="0" baseline="0" noProof="0" dirty="0">
              <a:ln>
                <a:noFill/>
              </a:ln>
              <a:solidFill>
                <a:schemeClr val="accent2">
                  <a:lumMod val="60000"/>
                  <a:lumOff val="40000"/>
                </a:schemeClr>
              </a:solidFill>
              <a:effectLst/>
              <a:uLnTx/>
              <a:uFillTx/>
            </a:endParaRPr>
          </a:p>
        </p:txBody>
      </p:sp>
      <p:sp>
        <p:nvSpPr>
          <p:cNvPr id="4" name="TextBox 3"/>
          <p:cNvSpPr txBox="1"/>
          <p:nvPr/>
        </p:nvSpPr>
        <p:spPr>
          <a:xfrm>
            <a:off x="159908" y="15420"/>
            <a:ext cx="10928194" cy="1446550"/>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square">
            <a:spAutoFit/>
          </a:bodyPr>
          <a:lstStyle/>
          <a:p>
            <a:pPr marL="2514600" lvl="3" indent="-1143000" algn="ctr" eaLnBrk="1" fontAlgn="auto" hangingPunct="1">
              <a:spcBef>
                <a:spcPts val="0"/>
              </a:spcBef>
              <a:spcAft>
                <a:spcPts val="0"/>
              </a:spcAft>
              <a:buFont typeface="+mj-lt"/>
              <a:buAutoNum type="arabicPeriod" startAt="2"/>
            </a:pPr>
            <a:r>
              <a:rPr lang="en-CA" sz="6000" b="1" kern="0" dirty="0">
                <a:solidFill>
                  <a:schemeClr val="bg1"/>
                </a:solidFill>
                <a:effectLst>
                  <a:outerShdw blurRad="38100" dist="38100" dir="2700000" algn="tl">
                    <a:srgbClr val="000000">
                      <a:alpha val="43137"/>
                    </a:srgbClr>
                  </a:outerShdw>
                </a:effectLst>
                <a:latin typeface="Arial Black" panose="020B0A04020102020204" pitchFamily="34" charset="0"/>
              </a:rPr>
              <a:t>“Right”</a:t>
            </a:r>
            <a:r>
              <a:rPr lang="en-CA" altLang="en-US" sz="6000" b="1" kern="0" dirty="0">
                <a:solidFill>
                  <a:schemeClr val="bg1"/>
                </a:solidFill>
                <a:effectLst>
                  <a:outerShdw blurRad="38100" dist="38100" dir="2700000" algn="tl">
                    <a:srgbClr val="000000">
                      <a:alpha val="43137"/>
                    </a:srgbClr>
                  </a:outerShdw>
                </a:effectLst>
                <a:latin typeface="Arial Black" panose="020B0A04020102020204" pitchFamily="34" charset="0"/>
              </a:rPr>
              <a:t> </a:t>
            </a:r>
            <a:r>
              <a:rPr kumimoji="0" lang="en-CA" altLang="en-US" sz="60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Arial Black" panose="020B0A04020102020204" pitchFamily="34" charset="0"/>
              </a:rPr>
              <a:t>t</a:t>
            </a:r>
            <a:r>
              <a:rPr lang="en-CA" altLang="en-US" sz="6000" b="1" kern="0" dirty="0">
                <a:solidFill>
                  <a:schemeClr val="bg1"/>
                </a:solidFill>
                <a:effectLst>
                  <a:outerShdw blurRad="38100" dist="38100" dir="2700000" algn="tl">
                    <a:srgbClr val="000000">
                      <a:alpha val="43137"/>
                    </a:srgbClr>
                  </a:outerShdw>
                </a:effectLst>
                <a:latin typeface="Arial Black" panose="020B0A04020102020204" pitchFamily="34" charset="0"/>
              </a:rPr>
              <a:t>h</a:t>
            </a:r>
            <a:r>
              <a:rPr kumimoji="0" lang="en-CA" altLang="en-US" sz="60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Arial Black" panose="020B0A04020102020204" pitchFamily="34" charset="0"/>
              </a:rPr>
              <a:t>is way </a:t>
            </a:r>
          </a:p>
          <a:p>
            <a:pPr lvl="3" algn="ctr" eaLnBrk="1" fontAlgn="auto" hangingPunct="1">
              <a:spcBef>
                <a:spcPts val="0"/>
              </a:spcBef>
              <a:spcAft>
                <a:spcPts val="0"/>
              </a:spcAft>
            </a:pPr>
            <a:r>
              <a:rPr lang="en-CA" altLang="en-US" sz="2800" b="1" kern="0" dirty="0">
                <a:solidFill>
                  <a:schemeClr val="bg1"/>
                </a:solidFill>
                <a:effectLst>
                  <a:outerShdw blurRad="38100" dist="38100" dir="2700000" algn="tl">
                    <a:srgbClr val="000000">
                      <a:alpha val="43137"/>
                    </a:srgbClr>
                  </a:outerShdw>
                </a:effectLst>
                <a:latin typeface="Arial Black" panose="020B0A04020102020204" pitchFamily="34" charset="0"/>
              </a:rPr>
              <a:t>The Human Rights </a:t>
            </a:r>
            <a:r>
              <a:rPr kumimoji="0" lang="en-CA" altLang="en-US" sz="28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Arial Black" panose="020B0A04020102020204" pitchFamily="34" charset="0"/>
              </a:rPr>
              <a:t>Perspective?</a:t>
            </a:r>
          </a:p>
        </p:txBody>
      </p:sp>
    </p:spTree>
    <p:extLst>
      <p:ext uri="{BB962C8B-B14F-4D97-AF65-F5344CB8AC3E}">
        <p14:creationId xmlns:p14="http://schemas.microsoft.com/office/powerpoint/2010/main" val="29848853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9908" y="15420"/>
            <a:ext cx="10928194" cy="1446550"/>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square">
            <a:spAutoFit/>
          </a:bodyPr>
          <a:lstStyle/>
          <a:p>
            <a:pPr marL="2514600" lvl="3" indent="-1143000" algn="ctr" eaLnBrk="1" fontAlgn="auto" hangingPunct="1">
              <a:spcBef>
                <a:spcPts val="0"/>
              </a:spcBef>
              <a:spcAft>
                <a:spcPts val="0"/>
              </a:spcAft>
              <a:buFont typeface="+mj-lt"/>
              <a:buAutoNum type="arabicPeriod" startAt="2"/>
            </a:pPr>
            <a:r>
              <a:rPr lang="en-CA" sz="6000" b="1" kern="0" dirty="0">
                <a:solidFill>
                  <a:schemeClr val="bg1"/>
                </a:solidFill>
                <a:effectLst>
                  <a:outerShdw blurRad="38100" dist="38100" dir="2700000" algn="tl">
                    <a:srgbClr val="000000">
                      <a:alpha val="43137"/>
                    </a:srgbClr>
                  </a:outerShdw>
                </a:effectLst>
                <a:latin typeface="Arial Black" panose="020B0A04020102020204" pitchFamily="34" charset="0"/>
              </a:rPr>
              <a:t>“Right”</a:t>
            </a:r>
            <a:r>
              <a:rPr lang="en-CA" altLang="en-US" sz="6000" b="1" kern="0" dirty="0">
                <a:solidFill>
                  <a:schemeClr val="bg1"/>
                </a:solidFill>
                <a:effectLst>
                  <a:outerShdw blurRad="38100" dist="38100" dir="2700000" algn="tl">
                    <a:srgbClr val="000000">
                      <a:alpha val="43137"/>
                    </a:srgbClr>
                  </a:outerShdw>
                </a:effectLst>
                <a:latin typeface="Arial Black" panose="020B0A04020102020204" pitchFamily="34" charset="0"/>
              </a:rPr>
              <a:t> </a:t>
            </a:r>
            <a:r>
              <a:rPr kumimoji="0" lang="en-CA" altLang="en-US" sz="60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Arial Black" panose="020B0A04020102020204" pitchFamily="34" charset="0"/>
              </a:rPr>
              <a:t>t</a:t>
            </a:r>
            <a:r>
              <a:rPr lang="en-CA" altLang="en-US" sz="6000" b="1" kern="0" dirty="0">
                <a:solidFill>
                  <a:schemeClr val="bg1"/>
                </a:solidFill>
                <a:effectLst>
                  <a:outerShdw blurRad="38100" dist="38100" dir="2700000" algn="tl">
                    <a:srgbClr val="000000">
                      <a:alpha val="43137"/>
                    </a:srgbClr>
                  </a:outerShdw>
                </a:effectLst>
                <a:latin typeface="Arial Black" panose="020B0A04020102020204" pitchFamily="34" charset="0"/>
              </a:rPr>
              <a:t>h</a:t>
            </a:r>
            <a:r>
              <a:rPr kumimoji="0" lang="en-CA" altLang="en-US" sz="60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Arial Black" panose="020B0A04020102020204" pitchFamily="34" charset="0"/>
              </a:rPr>
              <a:t>is way </a:t>
            </a:r>
          </a:p>
          <a:p>
            <a:pPr lvl="3" algn="ctr" eaLnBrk="1" fontAlgn="auto" hangingPunct="1">
              <a:spcBef>
                <a:spcPts val="0"/>
              </a:spcBef>
              <a:spcAft>
                <a:spcPts val="0"/>
              </a:spcAft>
            </a:pPr>
            <a:r>
              <a:rPr lang="en-CA" altLang="en-US" sz="2800" b="1" kern="0" dirty="0">
                <a:solidFill>
                  <a:schemeClr val="bg1"/>
                </a:solidFill>
                <a:effectLst>
                  <a:outerShdw blurRad="38100" dist="38100" dir="2700000" algn="tl">
                    <a:srgbClr val="000000">
                      <a:alpha val="43137"/>
                    </a:srgbClr>
                  </a:outerShdw>
                </a:effectLst>
                <a:latin typeface="Arial Black" panose="020B0A04020102020204" pitchFamily="34" charset="0"/>
              </a:rPr>
              <a:t>The Human Rights </a:t>
            </a:r>
            <a:r>
              <a:rPr kumimoji="0" lang="en-CA" altLang="en-US" sz="28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Arial Black" panose="020B0A04020102020204" pitchFamily="34" charset="0"/>
              </a:rPr>
              <a:t>Perspective?</a:t>
            </a:r>
          </a:p>
        </p:txBody>
      </p:sp>
      <p:sp>
        <p:nvSpPr>
          <p:cNvPr id="2" name="Rectangle 1"/>
          <p:cNvSpPr/>
          <p:nvPr/>
        </p:nvSpPr>
        <p:spPr>
          <a:xfrm>
            <a:off x="159908" y="1648480"/>
            <a:ext cx="12032092" cy="4785926"/>
          </a:xfrm>
          <a:prstGeom prst="rect">
            <a:avLst/>
          </a:prstGeom>
        </p:spPr>
        <p:txBody>
          <a:bodyPr wrap="square">
            <a:spAutoFit/>
          </a:bodyPr>
          <a:lstStyle/>
          <a:p>
            <a:r>
              <a:rPr lang="en-CA" sz="3000" b="1" kern="0" dirty="0">
                <a:solidFill>
                  <a:schemeClr val="accent2">
                    <a:lumMod val="60000"/>
                    <a:lumOff val="40000"/>
                  </a:schemeClr>
                </a:solidFill>
              </a:rPr>
              <a:t>1955-68	African-American Civil Rights Movement</a:t>
            </a:r>
          </a:p>
          <a:p>
            <a:r>
              <a:rPr lang="en-CA" sz="3000" b="1" kern="0" dirty="0">
                <a:solidFill>
                  <a:schemeClr val="accent2">
                    <a:lumMod val="60000"/>
                    <a:lumOff val="40000"/>
                  </a:schemeClr>
                </a:solidFill>
              </a:rPr>
              <a:t>1960s	Women’s Liberation Movement</a:t>
            </a:r>
          </a:p>
          <a:p>
            <a:pPr>
              <a:spcAft>
                <a:spcPts val="600"/>
              </a:spcAft>
            </a:pPr>
            <a:r>
              <a:rPr lang="en-CA" sz="3000" b="1" kern="0" dirty="0">
                <a:solidFill>
                  <a:schemeClr val="accent2">
                    <a:lumMod val="60000"/>
                    <a:lumOff val="40000"/>
                  </a:schemeClr>
                </a:solidFill>
              </a:rPr>
              <a:t>1970s	Gay Liberation Front (Later Gay Rights Movement)</a:t>
            </a:r>
          </a:p>
          <a:p>
            <a:pPr marL="457200" indent="-457200">
              <a:buFont typeface="Arial" panose="020B0604020202020204" pitchFamily="34" charset="0"/>
              <a:buChar char="•"/>
            </a:pPr>
            <a:r>
              <a:rPr lang="en-CA" sz="3000" b="1" kern="0" dirty="0">
                <a:solidFill>
                  <a:schemeClr val="accent2">
                    <a:lumMod val="60000"/>
                    <a:lumOff val="40000"/>
                  </a:schemeClr>
                </a:solidFill>
              </a:rPr>
              <a:t>GRM began to target the APA for </a:t>
            </a:r>
            <a:r>
              <a:rPr lang="en-CA" sz="3000" b="1" kern="0" dirty="0" err="1">
                <a:solidFill>
                  <a:schemeClr val="accent2">
                    <a:lumMod val="60000"/>
                    <a:lumOff val="40000"/>
                  </a:schemeClr>
                </a:solidFill>
              </a:rPr>
              <a:t>pathologizing</a:t>
            </a:r>
            <a:r>
              <a:rPr lang="en-CA" sz="3000" b="1" kern="0" dirty="0">
                <a:solidFill>
                  <a:schemeClr val="accent2">
                    <a:lumMod val="60000"/>
                    <a:lumOff val="40000"/>
                  </a:schemeClr>
                </a:solidFill>
              </a:rPr>
              <a:t> homosexuality. In 1970, San Francisco, they disrupted their annual convention.</a:t>
            </a:r>
          </a:p>
          <a:p>
            <a:pPr marL="457200" indent="-457200">
              <a:buFont typeface="Arial" panose="020B0604020202020204" pitchFamily="34" charset="0"/>
              <a:buChar char="•"/>
            </a:pPr>
            <a:r>
              <a:rPr lang="en-CA" sz="3000" b="1" kern="0" dirty="0">
                <a:solidFill>
                  <a:schemeClr val="accent2">
                    <a:lumMod val="60000"/>
                    <a:lumOff val="40000"/>
                  </a:schemeClr>
                </a:solidFill>
              </a:rPr>
              <a:t>1971, A panel was formed, and recommended the removal of homosexuality from the list of mental disorders and was voted in 1973.</a:t>
            </a:r>
          </a:p>
          <a:p>
            <a:pPr marL="457200" indent="-457200">
              <a:buFont typeface="Arial" panose="020B0604020202020204" pitchFamily="34" charset="0"/>
              <a:buChar char="•"/>
            </a:pPr>
            <a:r>
              <a:rPr lang="en-CA" sz="3000" b="1" kern="0" dirty="0">
                <a:solidFill>
                  <a:schemeClr val="accent2">
                    <a:lumMod val="60000"/>
                    <a:lumOff val="40000"/>
                  </a:schemeClr>
                </a:solidFill>
              </a:rPr>
              <a:t>I’ve read your book, Dr. Bieber, and if that book talked about black people the way it talks about homosexuals, you’d be drawn and quartered and you’d deserve it (Bayer, 1981)</a:t>
            </a:r>
          </a:p>
        </p:txBody>
      </p:sp>
    </p:spTree>
    <p:extLst>
      <p:ext uri="{BB962C8B-B14F-4D97-AF65-F5344CB8AC3E}">
        <p14:creationId xmlns:p14="http://schemas.microsoft.com/office/powerpoint/2010/main" val="31075741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9908" y="15420"/>
            <a:ext cx="10928194" cy="1446550"/>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square">
            <a:spAutoFit/>
          </a:bodyPr>
          <a:lstStyle/>
          <a:p>
            <a:pPr marL="2514600" lvl="3" indent="-1143000" algn="ctr" eaLnBrk="1" fontAlgn="auto" hangingPunct="1">
              <a:spcBef>
                <a:spcPts val="0"/>
              </a:spcBef>
              <a:spcAft>
                <a:spcPts val="0"/>
              </a:spcAft>
              <a:buFont typeface="+mj-lt"/>
              <a:buAutoNum type="arabicPeriod" startAt="2"/>
            </a:pPr>
            <a:r>
              <a:rPr lang="en-CA" sz="6000" b="1" kern="0" dirty="0">
                <a:solidFill>
                  <a:schemeClr val="bg1"/>
                </a:solidFill>
                <a:effectLst>
                  <a:outerShdw blurRad="38100" dist="38100" dir="2700000" algn="tl">
                    <a:srgbClr val="000000">
                      <a:alpha val="43137"/>
                    </a:srgbClr>
                  </a:outerShdw>
                </a:effectLst>
                <a:latin typeface="Arial Black" panose="020B0A04020102020204" pitchFamily="34" charset="0"/>
              </a:rPr>
              <a:t>“Right”</a:t>
            </a:r>
            <a:r>
              <a:rPr lang="en-CA" altLang="en-US" sz="6000" b="1" kern="0" dirty="0">
                <a:solidFill>
                  <a:schemeClr val="bg1"/>
                </a:solidFill>
                <a:effectLst>
                  <a:outerShdw blurRad="38100" dist="38100" dir="2700000" algn="tl">
                    <a:srgbClr val="000000">
                      <a:alpha val="43137"/>
                    </a:srgbClr>
                  </a:outerShdw>
                </a:effectLst>
                <a:latin typeface="Arial Black" panose="020B0A04020102020204" pitchFamily="34" charset="0"/>
              </a:rPr>
              <a:t> </a:t>
            </a:r>
            <a:r>
              <a:rPr kumimoji="0" lang="en-CA" altLang="en-US" sz="60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Arial Black" panose="020B0A04020102020204" pitchFamily="34" charset="0"/>
              </a:rPr>
              <a:t>t</a:t>
            </a:r>
            <a:r>
              <a:rPr lang="en-CA" altLang="en-US" sz="6000" b="1" kern="0" dirty="0">
                <a:solidFill>
                  <a:schemeClr val="bg1"/>
                </a:solidFill>
                <a:effectLst>
                  <a:outerShdw blurRad="38100" dist="38100" dir="2700000" algn="tl">
                    <a:srgbClr val="000000">
                      <a:alpha val="43137"/>
                    </a:srgbClr>
                  </a:outerShdw>
                </a:effectLst>
                <a:latin typeface="Arial Black" panose="020B0A04020102020204" pitchFamily="34" charset="0"/>
              </a:rPr>
              <a:t>h</a:t>
            </a:r>
            <a:r>
              <a:rPr kumimoji="0" lang="en-CA" altLang="en-US" sz="60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Arial Black" panose="020B0A04020102020204" pitchFamily="34" charset="0"/>
              </a:rPr>
              <a:t>is way </a:t>
            </a:r>
          </a:p>
          <a:p>
            <a:pPr lvl="3" algn="ctr" eaLnBrk="1" fontAlgn="auto" hangingPunct="1">
              <a:spcBef>
                <a:spcPts val="0"/>
              </a:spcBef>
              <a:spcAft>
                <a:spcPts val="0"/>
              </a:spcAft>
            </a:pPr>
            <a:r>
              <a:rPr lang="en-CA" altLang="en-US" sz="2800" b="1" kern="0" dirty="0">
                <a:solidFill>
                  <a:schemeClr val="bg1"/>
                </a:solidFill>
                <a:effectLst>
                  <a:outerShdw blurRad="38100" dist="38100" dir="2700000" algn="tl">
                    <a:srgbClr val="000000">
                      <a:alpha val="43137"/>
                    </a:srgbClr>
                  </a:outerShdw>
                </a:effectLst>
                <a:latin typeface="Arial Black" panose="020B0A04020102020204" pitchFamily="34" charset="0"/>
              </a:rPr>
              <a:t>The Human Rights </a:t>
            </a:r>
            <a:r>
              <a:rPr kumimoji="0" lang="en-CA" altLang="en-US" sz="28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Arial Black" panose="020B0A04020102020204" pitchFamily="34" charset="0"/>
              </a:rPr>
              <a:t>Perspective?</a:t>
            </a:r>
          </a:p>
        </p:txBody>
      </p:sp>
      <p:sp>
        <p:nvSpPr>
          <p:cNvPr id="2" name="Rectangle 1"/>
          <p:cNvSpPr/>
          <p:nvPr/>
        </p:nvSpPr>
        <p:spPr>
          <a:xfrm>
            <a:off x="159908" y="1648480"/>
            <a:ext cx="9026002" cy="553998"/>
          </a:xfrm>
          <a:prstGeom prst="rect">
            <a:avLst/>
          </a:prstGeom>
        </p:spPr>
        <p:txBody>
          <a:bodyPr wrap="square">
            <a:spAutoFit/>
          </a:bodyPr>
          <a:lstStyle/>
          <a:p>
            <a:endParaRPr lang="en-CA" sz="3000" b="1" kern="0" dirty="0">
              <a:solidFill>
                <a:schemeClr val="bg1"/>
              </a:solidFill>
            </a:endParaRPr>
          </a:p>
        </p:txBody>
      </p:sp>
      <p:pic>
        <p:nvPicPr>
          <p:cNvPr id="5" name="Picture 4"/>
          <p:cNvPicPr>
            <a:picLocks noChangeAspect="1"/>
          </p:cNvPicPr>
          <p:nvPr/>
        </p:nvPicPr>
        <p:blipFill>
          <a:blip r:embed="rId3"/>
          <a:stretch>
            <a:fillRect/>
          </a:stretch>
        </p:blipFill>
        <p:spPr>
          <a:xfrm>
            <a:off x="9185910" y="1461970"/>
            <a:ext cx="3006090" cy="3000375"/>
          </a:xfrm>
          <a:prstGeom prst="rect">
            <a:avLst/>
          </a:prstGeom>
        </p:spPr>
      </p:pic>
      <p:sp>
        <p:nvSpPr>
          <p:cNvPr id="6" name="Rectangle 5"/>
          <p:cNvSpPr/>
          <p:nvPr/>
        </p:nvSpPr>
        <p:spPr>
          <a:xfrm>
            <a:off x="361950" y="1760461"/>
            <a:ext cx="8823960" cy="3108543"/>
          </a:xfrm>
          <a:prstGeom prst="rect">
            <a:avLst/>
          </a:prstGeom>
        </p:spPr>
        <p:txBody>
          <a:bodyPr wrap="square">
            <a:spAutoFit/>
          </a:bodyPr>
          <a:lstStyle/>
          <a:p>
            <a:pPr algn="ctr"/>
            <a:r>
              <a:rPr lang="en-CA" sz="4400" b="1" kern="0" dirty="0">
                <a:solidFill>
                  <a:schemeClr val="accent6">
                    <a:lumMod val="60000"/>
                    <a:lumOff val="40000"/>
                  </a:schemeClr>
                </a:solidFill>
              </a:rPr>
              <a:t>Dear Gay Community: </a:t>
            </a:r>
          </a:p>
          <a:p>
            <a:pPr algn="ctr"/>
            <a:r>
              <a:rPr lang="en-CA" sz="4400" b="1" kern="0" dirty="0">
                <a:solidFill>
                  <a:schemeClr val="accent6">
                    <a:lumMod val="60000"/>
                    <a:lumOff val="40000"/>
                  </a:schemeClr>
                </a:solidFill>
              </a:rPr>
              <a:t>Your Kids Are Hurting</a:t>
            </a:r>
          </a:p>
          <a:p>
            <a:r>
              <a:rPr lang="en-CA" sz="3600" b="1" kern="0" dirty="0">
                <a:solidFill>
                  <a:schemeClr val="accent6">
                    <a:lumMod val="60000"/>
                    <a:lumOff val="40000"/>
                  </a:schemeClr>
                </a:solidFill>
              </a:rPr>
              <a:t>I loved my mom’s partner, but another mom could never have replaced the father I lost. 								2015</a:t>
            </a:r>
            <a:endParaRPr lang="en-CA" sz="3000" b="1" kern="0" dirty="0">
              <a:solidFill>
                <a:schemeClr val="accent6">
                  <a:lumMod val="60000"/>
                  <a:lumOff val="40000"/>
                </a:schemeClr>
              </a:solidFill>
            </a:endParaRPr>
          </a:p>
        </p:txBody>
      </p:sp>
      <p:sp>
        <p:nvSpPr>
          <p:cNvPr id="8" name="Rectangle 7"/>
          <p:cNvSpPr/>
          <p:nvPr/>
        </p:nvSpPr>
        <p:spPr>
          <a:xfrm>
            <a:off x="361950" y="4869004"/>
            <a:ext cx="11774904" cy="1569660"/>
          </a:xfrm>
          <a:prstGeom prst="rect">
            <a:avLst/>
          </a:prstGeom>
        </p:spPr>
        <p:txBody>
          <a:bodyPr wrap="square">
            <a:spAutoFit/>
          </a:bodyPr>
          <a:lstStyle/>
          <a:p>
            <a:r>
              <a:rPr lang="en-CA" sz="3200" b="1" dirty="0">
                <a:solidFill>
                  <a:schemeClr val="accent6">
                    <a:lumMod val="60000"/>
                    <a:lumOff val="40000"/>
                  </a:schemeClr>
                </a:solidFill>
              </a:rPr>
              <a:t>Heather Barwick was raised by her mother and her mother's same-sex partner. She is a former gay-marriage advocate turned children's rights activist. She is a wife and mother of four kids.</a:t>
            </a:r>
          </a:p>
        </p:txBody>
      </p:sp>
    </p:spTree>
    <p:extLst>
      <p:ext uri="{BB962C8B-B14F-4D97-AF65-F5344CB8AC3E}">
        <p14:creationId xmlns:p14="http://schemas.microsoft.com/office/powerpoint/2010/main" val="18947927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1950" y="0"/>
            <a:ext cx="11601450" cy="1446550"/>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square">
            <a:spAutoFit/>
          </a:bodyPr>
          <a:lstStyle/>
          <a:p>
            <a:pPr marL="1143000" indent="-1143000" algn="ctr" eaLnBrk="1" hangingPunct="1">
              <a:buFont typeface="+mj-lt"/>
              <a:buAutoNum type="arabicPeriod" startAt="3"/>
            </a:pPr>
            <a:r>
              <a:rPr lang="en-CA" altLang="en-US" sz="6000" b="1" dirty="0">
                <a:solidFill>
                  <a:schemeClr val="bg1"/>
                </a:solidFill>
                <a:effectLst>
                  <a:outerShdw blurRad="38100" dist="38100" dir="2700000" algn="tl">
                    <a:srgbClr val="000000">
                      <a:alpha val="43137"/>
                    </a:srgbClr>
                  </a:outerShdw>
                </a:effectLst>
                <a:latin typeface="Arial Black" panose="020B0A04020102020204" pitchFamily="34" charset="0"/>
              </a:rPr>
              <a:t>“Created” this way </a:t>
            </a:r>
          </a:p>
          <a:p>
            <a:pPr algn="ctr" eaLnBrk="1" hangingPunct="1"/>
            <a:r>
              <a:rPr lang="en-CA" altLang="en-US" sz="2800" b="1" dirty="0">
                <a:solidFill>
                  <a:schemeClr val="bg1"/>
                </a:solidFill>
                <a:effectLst>
                  <a:outerShdw blurRad="38100" dist="38100" dir="2700000" algn="tl">
                    <a:srgbClr val="000000">
                      <a:alpha val="43137"/>
                    </a:srgbClr>
                  </a:outerShdw>
                </a:effectLst>
                <a:latin typeface="Arial Black" panose="020B0A04020102020204" pitchFamily="34" charset="0"/>
              </a:rPr>
              <a:t>The Biblical Perspective?</a:t>
            </a:r>
          </a:p>
        </p:txBody>
      </p:sp>
      <p:pic>
        <p:nvPicPr>
          <p:cNvPr id="3" name="Picture 2"/>
          <p:cNvPicPr>
            <a:picLocks noChangeAspect="1"/>
          </p:cNvPicPr>
          <p:nvPr/>
        </p:nvPicPr>
        <p:blipFill rotWithShape="1">
          <a:blip r:embed="rId2"/>
          <a:srcRect t="8753" b="16873"/>
          <a:stretch/>
        </p:blipFill>
        <p:spPr>
          <a:xfrm>
            <a:off x="1777841" y="1924046"/>
            <a:ext cx="8769668" cy="4329108"/>
          </a:xfrm>
          <a:prstGeom prst="rect">
            <a:avLst/>
          </a:prstGeom>
        </p:spPr>
      </p:pic>
    </p:spTree>
    <p:extLst>
      <p:ext uri="{BB962C8B-B14F-4D97-AF65-F5344CB8AC3E}">
        <p14:creationId xmlns:p14="http://schemas.microsoft.com/office/powerpoint/2010/main" val="27358501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extBox 4"/>
          <p:cNvSpPr txBox="1"/>
          <p:nvPr/>
        </p:nvSpPr>
        <p:spPr>
          <a:xfrm>
            <a:off x="361950" y="0"/>
            <a:ext cx="11601450" cy="1446550"/>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square">
            <a:spAutoFit/>
          </a:bodyPr>
          <a:lstStyle/>
          <a:p>
            <a:pPr marL="1143000" indent="-1143000" algn="ctr" eaLnBrk="1" hangingPunct="1">
              <a:buFont typeface="+mj-lt"/>
              <a:buAutoNum type="arabicPeriod" startAt="3"/>
            </a:pPr>
            <a:r>
              <a:rPr lang="en-CA" altLang="en-US" sz="6000" b="1" dirty="0">
                <a:solidFill>
                  <a:schemeClr val="bg1"/>
                </a:solidFill>
                <a:effectLst>
                  <a:outerShdw blurRad="38100" dist="38100" dir="2700000" algn="tl">
                    <a:srgbClr val="000000">
                      <a:alpha val="43137"/>
                    </a:srgbClr>
                  </a:outerShdw>
                </a:effectLst>
                <a:latin typeface="Arial Black" panose="020B0A04020102020204" pitchFamily="34" charset="0"/>
              </a:rPr>
              <a:t>“Created” this way </a:t>
            </a:r>
          </a:p>
          <a:p>
            <a:pPr algn="ctr" eaLnBrk="1" hangingPunct="1"/>
            <a:r>
              <a:rPr lang="en-CA" altLang="en-US" sz="2800" b="1" dirty="0">
                <a:solidFill>
                  <a:schemeClr val="bg1"/>
                </a:solidFill>
                <a:effectLst>
                  <a:outerShdw blurRad="38100" dist="38100" dir="2700000" algn="tl">
                    <a:srgbClr val="000000">
                      <a:alpha val="43137"/>
                    </a:srgbClr>
                  </a:outerShdw>
                </a:effectLst>
                <a:latin typeface="Arial Black" panose="020B0A04020102020204" pitchFamily="34" charset="0"/>
              </a:rPr>
              <a:t>The Biblical Perspective?</a:t>
            </a:r>
          </a:p>
        </p:txBody>
      </p:sp>
      <p:sp>
        <p:nvSpPr>
          <p:cNvPr id="2" name="Rectangle 1"/>
          <p:cNvSpPr/>
          <p:nvPr/>
        </p:nvSpPr>
        <p:spPr>
          <a:xfrm>
            <a:off x="361950" y="1646188"/>
            <a:ext cx="8172450" cy="4524315"/>
          </a:xfrm>
          <a:prstGeom prst="rect">
            <a:avLst/>
          </a:prstGeom>
        </p:spPr>
        <p:txBody>
          <a:bodyPr wrap="square">
            <a:spAutoFit/>
          </a:bodyPr>
          <a:lstStyle/>
          <a:p>
            <a:r>
              <a:rPr lang="en-CA" sz="3200" b="1" kern="0" dirty="0">
                <a:solidFill>
                  <a:schemeClr val="accent2">
                    <a:lumMod val="60000"/>
                    <a:lumOff val="40000"/>
                  </a:schemeClr>
                </a:solidFill>
              </a:rPr>
              <a:t>Some Christians have attempted to reinterpret the Bible to accept homosexuality</a:t>
            </a:r>
          </a:p>
          <a:p>
            <a:r>
              <a:rPr lang="en-CA" sz="3200" b="1" kern="0" dirty="0">
                <a:solidFill>
                  <a:schemeClr val="accent2">
                    <a:lumMod val="60000"/>
                    <a:lumOff val="40000"/>
                  </a:schemeClr>
                </a:solidFill>
              </a:rPr>
              <a:t>Bishop John S </a:t>
            </a:r>
            <a:r>
              <a:rPr lang="en-CA" sz="3200" b="1" kern="0" dirty="0" err="1">
                <a:solidFill>
                  <a:schemeClr val="accent2">
                    <a:lumMod val="60000"/>
                    <a:lumOff val="40000"/>
                  </a:schemeClr>
                </a:solidFill>
              </a:rPr>
              <a:t>Spong</a:t>
            </a:r>
            <a:r>
              <a:rPr lang="en-CA" sz="3200" b="1" kern="0" dirty="0">
                <a:solidFill>
                  <a:schemeClr val="accent2">
                    <a:lumMod val="60000"/>
                    <a:lumOff val="40000"/>
                  </a:schemeClr>
                </a:solidFill>
              </a:rPr>
              <a:t> -  Daniel A. </a:t>
            </a:r>
            <a:r>
              <a:rPr lang="en-CA" sz="3200" b="1" kern="0" dirty="0" err="1">
                <a:solidFill>
                  <a:schemeClr val="accent2">
                    <a:lumMod val="60000"/>
                    <a:lumOff val="40000"/>
                  </a:schemeClr>
                </a:solidFill>
              </a:rPr>
              <a:t>Helminiak</a:t>
            </a:r>
            <a:r>
              <a:rPr lang="en-CA" sz="3200" b="1" kern="0" dirty="0">
                <a:solidFill>
                  <a:schemeClr val="accent2">
                    <a:lumMod val="60000"/>
                    <a:lumOff val="40000"/>
                  </a:schemeClr>
                </a:solidFill>
              </a:rPr>
              <a:t> - Rembert </a:t>
            </a:r>
            <a:r>
              <a:rPr lang="en-CA" sz="3200" b="1" kern="0" dirty="0" err="1">
                <a:solidFill>
                  <a:schemeClr val="accent2">
                    <a:lumMod val="60000"/>
                    <a:lumOff val="40000"/>
                  </a:schemeClr>
                </a:solidFill>
              </a:rPr>
              <a:t>Truluck</a:t>
            </a:r>
            <a:endParaRPr lang="en-CA" sz="3200" b="1" kern="0" dirty="0">
              <a:solidFill>
                <a:schemeClr val="accent2">
                  <a:lumMod val="60000"/>
                  <a:lumOff val="40000"/>
                </a:schemeClr>
              </a:solidFill>
            </a:endParaRPr>
          </a:p>
          <a:p>
            <a:endParaRPr lang="en-CA" sz="3200" b="1" kern="0" dirty="0">
              <a:solidFill>
                <a:schemeClr val="accent2">
                  <a:lumMod val="60000"/>
                  <a:lumOff val="40000"/>
                </a:schemeClr>
              </a:solidFill>
            </a:endParaRPr>
          </a:p>
          <a:p>
            <a:r>
              <a:rPr lang="en-CA" sz="3200" b="1" kern="0" dirty="0">
                <a:solidFill>
                  <a:schemeClr val="accent2">
                    <a:lumMod val="60000"/>
                    <a:lumOff val="40000"/>
                  </a:schemeClr>
                </a:solidFill>
              </a:rPr>
              <a:t>We are at a point in history where it should be considered outrageous for an educated person to quote the Bible to condemn homosexuality. (</a:t>
            </a:r>
            <a:r>
              <a:rPr lang="en-CA" sz="3200" b="1" kern="0" dirty="0" err="1">
                <a:solidFill>
                  <a:schemeClr val="accent2">
                    <a:lumMod val="60000"/>
                    <a:lumOff val="40000"/>
                  </a:schemeClr>
                </a:solidFill>
              </a:rPr>
              <a:t>Helminiak</a:t>
            </a:r>
            <a:r>
              <a:rPr lang="en-CA" sz="3200" b="1" kern="0" dirty="0">
                <a:solidFill>
                  <a:schemeClr val="accent2">
                    <a:lumMod val="60000"/>
                    <a:lumOff val="40000"/>
                  </a:schemeClr>
                </a:solidFill>
              </a:rPr>
              <a:t>)</a:t>
            </a:r>
          </a:p>
        </p:txBody>
      </p:sp>
      <p:pic>
        <p:nvPicPr>
          <p:cNvPr id="3" name="Picture 2"/>
          <p:cNvPicPr>
            <a:picLocks noChangeAspect="1"/>
          </p:cNvPicPr>
          <p:nvPr/>
        </p:nvPicPr>
        <p:blipFill>
          <a:blip r:embed="rId3"/>
          <a:stretch>
            <a:fillRect/>
          </a:stretch>
        </p:blipFill>
        <p:spPr>
          <a:xfrm>
            <a:off x="8692896" y="1446534"/>
            <a:ext cx="3499104" cy="5404866"/>
          </a:xfrm>
          <a:prstGeom prst="rect">
            <a:avLst/>
          </a:prstGeom>
        </p:spPr>
      </p:pic>
    </p:spTree>
    <p:extLst>
      <p:ext uri="{BB962C8B-B14F-4D97-AF65-F5344CB8AC3E}">
        <p14:creationId xmlns:p14="http://schemas.microsoft.com/office/powerpoint/2010/main" val="27833322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28625" y="152400"/>
            <a:ext cx="11601450" cy="1015663"/>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square">
            <a:spAutoFit/>
          </a:bodyPr>
          <a:lstStyle/>
          <a:p>
            <a:pPr algn="ctr" eaLnBrk="1" hangingPunct="1"/>
            <a:r>
              <a:rPr lang="en-CA" altLang="en-US" sz="6000" b="1" dirty="0">
                <a:solidFill>
                  <a:schemeClr val="bg1"/>
                </a:solidFill>
                <a:effectLst>
                  <a:outerShdw blurRad="38100" dist="38100" dir="2700000" algn="tl">
                    <a:srgbClr val="000000">
                      <a:alpha val="43137"/>
                    </a:srgbClr>
                  </a:outerShdw>
                </a:effectLst>
                <a:latin typeface="Arial Black" panose="020B0A04020102020204" pitchFamily="34" charset="0"/>
              </a:rPr>
              <a:t>Scripture - Starting Point</a:t>
            </a:r>
            <a:endParaRPr lang="en-CA" altLang="en-US" sz="2800" b="1" dirty="0">
              <a:solidFill>
                <a:schemeClr val="bg1"/>
              </a:solidFill>
              <a:effectLst>
                <a:outerShdw blurRad="38100" dist="38100" dir="2700000" algn="tl">
                  <a:srgbClr val="000000">
                    <a:alpha val="43137"/>
                  </a:srgbClr>
                </a:outerShdw>
              </a:effectLst>
              <a:latin typeface="Arial Black" panose="020B0A04020102020204" pitchFamily="34" charset="0"/>
            </a:endParaRPr>
          </a:p>
        </p:txBody>
      </p:sp>
      <p:sp>
        <p:nvSpPr>
          <p:cNvPr id="2" name="Rectangle 1"/>
          <p:cNvSpPr/>
          <p:nvPr/>
        </p:nvSpPr>
        <p:spPr>
          <a:xfrm>
            <a:off x="495300" y="1646188"/>
            <a:ext cx="11468100" cy="5170646"/>
          </a:xfrm>
          <a:prstGeom prst="rect">
            <a:avLst/>
          </a:prstGeom>
        </p:spPr>
        <p:txBody>
          <a:bodyPr wrap="square">
            <a:spAutoFit/>
          </a:bodyPr>
          <a:lstStyle/>
          <a:p>
            <a:pPr marL="457200" indent="-457200">
              <a:spcAft>
                <a:spcPts val="600"/>
              </a:spcAft>
              <a:buFont typeface="Arial" panose="020B0604020202020204" pitchFamily="34" charset="0"/>
              <a:buChar char="•"/>
            </a:pPr>
            <a:r>
              <a:rPr lang="fr-FR" sz="3200" b="1" kern="0" dirty="0" err="1">
                <a:solidFill>
                  <a:schemeClr val="accent6">
                    <a:lumMod val="60000"/>
                    <a:lumOff val="40000"/>
                  </a:schemeClr>
                </a:solidFill>
              </a:rPr>
              <a:t>Leviticus</a:t>
            </a:r>
            <a:r>
              <a:rPr lang="fr-FR" sz="3200" b="1" kern="0" dirty="0">
                <a:solidFill>
                  <a:schemeClr val="accent6">
                    <a:lumMod val="60000"/>
                    <a:lumOff val="40000"/>
                  </a:schemeClr>
                </a:solidFill>
              </a:rPr>
              <a:t> 18:22 </a:t>
            </a:r>
            <a:r>
              <a:rPr lang="fr-FR" sz="2800" b="1" kern="0" dirty="0">
                <a:solidFill>
                  <a:schemeClr val="accent6">
                    <a:lumMod val="60000"/>
                    <a:lumOff val="40000"/>
                  </a:schemeClr>
                </a:solidFill>
              </a:rPr>
              <a:t>(NIV)</a:t>
            </a:r>
            <a:r>
              <a:rPr lang="en-CA" sz="2800" b="1" kern="0" dirty="0">
                <a:solidFill>
                  <a:schemeClr val="accent6">
                    <a:lumMod val="60000"/>
                    <a:lumOff val="40000"/>
                  </a:schemeClr>
                </a:solidFill>
              </a:rPr>
              <a:t> “‘Do not have sexual relations with a man as one does with a woman; that is detestable.</a:t>
            </a:r>
          </a:p>
          <a:p>
            <a:pPr marL="457200" indent="-457200">
              <a:spcAft>
                <a:spcPts val="600"/>
              </a:spcAft>
              <a:buFont typeface="Arial" panose="020B0604020202020204" pitchFamily="34" charset="0"/>
              <a:buChar char="•"/>
            </a:pPr>
            <a:r>
              <a:rPr lang="en-CA" sz="3200" b="1" kern="0" dirty="0">
                <a:solidFill>
                  <a:schemeClr val="accent6">
                    <a:lumMod val="60000"/>
                    <a:lumOff val="40000"/>
                  </a:schemeClr>
                </a:solidFill>
              </a:rPr>
              <a:t>Leviticus 20:13 </a:t>
            </a:r>
            <a:r>
              <a:rPr lang="en-CA" sz="2800" b="1" kern="0" dirty="0">
                <a:solidFill>
                  <a:schemeClr val="accent6">
                    <a:lumMod val="60000"/>
                    <a:lumOff val="40000"/>
                  </a:schemeClr>
                </a:solidFill>
              </a:rPr>
              <a:t>(NIV) “‘If a man has sexual relations with a man as one does with a woman, both of them have done what is detestable. They are to be put to death; their blood will be on their own heads.</a:t>
            </a:r>
          </a:p>
          <a:p>
            <a:pPr marL="457200" indent="-457200">
              <a:buFont typeface="Arial" panose="020B0604020202020204" pitchFamily="34" charset="0"/>
              <a:buChar char="•"/>
            </a:pPr>
            <a:r>
              <a:rPr lang="en-CA" sz="3200" b="1" kern="0" dirty="0">
                <a:solidFill>
                  <a:schemeClr val="accent6">
                    <a:lumMod val="60000"/>
                    <a:lumOff val="40000"/>
                  </a:schemeClr>
                </a:solidFill>
              </a:rPr>
              <a:t>Romans 1:26-27 </a:t>
            </a:r>
            <a:r>
              <a:rPr lang="en-CA" sz="2800" b="1" kern="0" dirty="0">
                <a:solidFill>
                  <a:schemeClr val="accent6">
                    <a:lumMod val="60000"/>
                    <a:lumOff val="40000"/>
                  </a:schemeClr>
                </a:solidFill>
              </a:rPr>
              <a:t>(NIV) Because of this, God gave them over to shameful lusts. Even their women exchanged natural sexual relations for unnatural ones. 27 In the same way the men also abandoned natural relations with women and were inflamed with lust for one another. Men committed shameful acts with other men, and received in themselves the due penalty for their error.</a:t>
            </a:r>
          </a:p>
        </p:txBody>
      </p:sp>
    </p:spTree>
    <p:extLst>
      <p:ext uri="{BB962C8B-B14F-4D97-AF65-F5344CB8AC3E}">
        <p14:creationId xmlns:p14="http://schemas.microsoft.com/office/powerpoint/2010/main" val="30561934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500" y="1431638"/>
            <a:ext cx="11944350" cy="5601533"/>
          </a:xfrm>
          <a:prstGeom prst="rect">
            <a:avLst/>
          </a:prstGeom>
        </p:spPr>
        <p:txBody>
          <a:bodyPr wrap="square">
            <a:spAutoFit/>
          </a:bodyPr>
          <a:lstStyle/>
          <a:p>
            <a:pPr marL="457200" indent="-457200">
              <a:spcAft>
                <a:spcPts val="600"/>
              </a:spcAft>
              <a:buFont typeface="Arial" panose="020B0604020202020204" pitchFamily="34" charset="0"/>
              <a:buChar char="•"/>
            </a:pPr>
            <a:r>
              <a:rPr lang="en-CA" sz="3200" b="1" kern="0" dirty="0">
                <a:solidFill>
                  <a:schemeClr val="accent6">
                    <a:lumMod val="60000"/>
                    <a:lumOff val="40000"/>
                  </a:schemeClr>
                </a:solidFill>
              </a:rPr>
              <a:t>1 Corinthians 6:9 </a:t>
            </a:r>
            <a:r>
              <a:rPr lang="en-CA" sz="2800" b="1" kern="0" dirty="0">
                <a:solidFill>
                  <a:schemeClr val="accent6">
                    <a:lumMod val="60000"/>
                    <a:lumOff val="40000"/>
                  </a:schemeClr>
                </a:solidFill>
              </a:rPr>
              <a:t>Or do you not know that wrongdoers will not inherit the kingdom of God? Do not be deceived: Neither the sexually immoral nor idolaters nor adulterers nor men who have sex with men</a:t>
            </a:r>
          </a:p>
          <a:p>
            <a:pPr marL="457200" indent="-457200">
              <a:spcAft>
                <a:spcPts val="600"/>
              </a:spcAft>
              <a:buFont typeface="Arial" panose="020B0604020202020204" pitchFamily="34" charset="0"/>
              <a:buChar char="•"/>
            </a:pPr>
            <a:r>
              <a:rPr lang="en-CA" sz="3200" b="1" kern="0" dirty="0">
                <a:solidFill>
                  <a:schemeClr val="accent6">
                    <a:lumMod val="60000"/>
                    <a:lumOff val="40000"/>
                  </a:schemeClr>
                </a:solidFill>
              </a:rPr>
              <a:t>1 Timothy 1: 8-10</a:t>
            </a:r>
            <a:r>
              <a:rPr lang="en-CA" sz="2800" b="1" kern="0" dirty="0">
                <a:solidFill>
                  <a:schemeClr val="accent6">
                    <a:lumMod val="60000"/>
                    <a:lumOff val="40000"/>
                  </a:schemeClr>
                </a:solidFill>
              </a:rPr>
              <a:t> We know that the law is good if one uses it properly. 9 We also know that the law is made not for the righteous but for lawbreakers and rebels, the ungodly and sinful, the unholy and irreligious, for those who kill their fathers or mothers, for murderers,10 for the sexually immoral, for those practicing homosexuality, for slave traders and liars and perjurers—and for whatever else is contrary to the sound doctrine</a:t>
            </a:r>
          </a:p>
          <a:p>
            <a:pPr marL="457200" indent="-457200">
              <a:spcAft>
                <a:spcPts val="600"/>
              </a:spcAft>
              <a:buFont typeface="Arial" panose="020B0604020202020204" pitchFamily="34" charset="0"/>
              <a:buChar char="•"/>
            </a:pPr>
            <a:r>
              <a:rPr lang="en-CA" sz="3200" b="1" kern="0" dirty="0">
                <a:solidFill>
                  <a:schemeClr val="accent6">
                    <a:lumMod val="60000"/>
                    <a:lumOff val="40000"/>
                  </a:schemeClr>
                </a:solidFill>
              </a:rPr>
              <a:t>Jude 7</a:t>
            </a:r>
            <a:r>
              <a:rPr lang="en-CA" sz="2800" b="1" kern="0" dirty="0">
                <a:solidFill>
                  <a:schemeClr val="accent6">
                    <a:lumMod val="60000"/>
                    <a:lumOff val="40000"/>
                  </a:schemeClr>
                </a:solidFill>
              </a:rPr>
              <a:t> In a similar way, Sodom and Gomorrah and the surrounding towns gave themselves up to sexual immorality and perversion. They serve as an example of those who suffer the punishment of eternal fire.</a:t>
            </a:r>
          </a:p>
        </p:txBody>
      </p:sp>
      <p:sp>
        <p:nvSpPr>
          <p:cNvPr id="4" name="TextBox 3"/>
          <p:cNvSpPr txBox="1"/>
          <p:nvPr/>
        </p:nvSpPr>
        <p:spPr>
          <a:xfrm>
            <a:off x="428625" y="152400"/>
            <a:ext cx="11601450" cy="1015663"/>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square">
            <a:spAutoFit/>
          </a:bodyPr>
          <a:lstStyle/>
          <a:p>
            <a:pPr algn="ctr" eaLnBrk="1" hangingPunct="1"/>
            <a:r>
              <a:rPr lang="en-CA" altLang="en-US" sz="6000" b="1" dirty="0">
                <a:solidFill>
                  <a:schemeClr val="bg1"/>
                </a:solidFill>
                <a:effectLst>
                  <a:outerShdw blurRad="38100" dist="38100" dir="2700000" algn="tl">
                    <a:srgbClr val="000000">
                      <a:alpha val="43137"/>
                    </a:srgbClr>
                  </a:outerShdw>
                </a:effectLst>
                <a:latin typeface="Arial Black" panose="020B0A04020102020204" pitchFamily="34" charset="0"/>
              </a:rPr>
              <a:t>Scripture - Starting Point</a:t>
            </a:r>
            <a:endParaRPr lang="en-CA" altLang="en-US" sz="2800" b="1" dirty="0">
              <a:solidFill>
                <a:schemeClr val="bg1"/>
              </a:solidFill>
              <a:effectLst>
                <a:outerShdw blurRad="38100" dist="38100" dir="2700000" algn="tl">
                  <a:srgbClr val="000000">
                    <a:alpha val="43137"/>
                  </a:srgbClr>
                </a:outerShdw>
              </a:effectLst>
              <a:latin typeface="Arial Black" panose="020B0A04020102020204" pitchFamily="34" charset="0"/>
            </a:endParaRPr>
          </a:p>
        </p:txBody>
      </p:sp>
    </p:spTree>
    <p:extLst>
      <p:ext uri="{BB962C8B-B14F-4D97-AF65-F5344CB8AC3E}">
        <p14:creationId xmlns:p14="http://schemas.microsoft.com/office/powerpoint/2010/main" val="2376543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61950" y="285750"/>
            <a:ext cx="11601450" cy="1015663"/>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square">
            <a:spAutoFit/>
          </a:bodyPr>
          <a:lstStyle/>
          <a:p>
            <a:pPr algn="ctr" eaLnBrk="1" hangingPunct="1"/>
            <a:r>
              <a:rPr lang="en-CA" altLang="en-US" sz="6000" b="1" dirty="0">
                <a:solidFill>
                  <a:schemeClr val="bg1"/>
                </a:solidFill>
                <a:effectLst>
                  <a:outerShdw blurRad="38100" dist="38100" dir="2700000" algn="tl">
                    <a:srgbClr val="000000">
                      <a:alpha val="43137"/>
                    </a:srgbClr>
                  </a:outerShdw>
                </a:effectLst>
                <a:latin typeface="Arial Black" panose="020B0A04020102020204" pitchFamily="34" charset="0"/>
              </a:rPr>
              <a:t>“Christ”  &amp; Homosexuality</a:t>
            </a:r>
            <a:endParaRPr lang="en-CA" altLang="en-US" sz="2800" b="1" dirty="0">
              <a:solidFill>
                <a:schemeClr val="bg1"/>
              </a:solidFill>
              <a:effectLst>
                <a:outerShdw blurRad="38100" dist="38100" dir="2700000" algn="tl">
                  <a:srgbClr val="000000">
                    <a:alpha val="43137"/>
                  </a:srgbClr>
                </a:outerShdw>
              </a:effectLst>
              <a:latin typeface="Arial Black" panose="020B0A04020102020204" pitchFamily="34" charset="0"/>
            </a:endParaRPr>
          </a:p>
        </p:txBody>
      </p:sp>
      <p:sp>
        <p:nvSpPr>
          <p:cNvPr id="2" name="Rectangle 1"/>
          <p:cNvSpPr/>
          <p:nvPr/>
        </p:nvSpPr>
        <p:spPr>
          <a:xfrm>
            <a:off x="190500" y="1453576"/>
            <a:ext cx="11944350" cy="5078313"/>
          </a:xfrm>
          <a:prstGeom prst="rect">
            <a:avLst/>
          </a:prstGeom>
        </p:spPr>
        <p:txBody>
          <a:bodyPr wrap="square">
            <a:spAutoFit/>
          </a:bodyPr>
          <a:lstStyle/>
          <a:p>
            <a:pPr>
              <a:spcAft>
                <a:spcPts val="600"/>
              </a:spcAft>
            </a:pPr>
            <a:r>
              <a:rPr lang="en-CA" sz="4000" b="1" kern="0" dirty="0">
                <a:solidFill>
                  <a:schemeClr val="accent6">
                    <a:lumMod val="60000"/>
                    <a:lumOff val="40000"/>
                  </a:schemeClr>
                </a:solidFill>
              </a:rPr>
              <a:t>Silence, signifying acceptance?</a:t>
            </a:r>
          </a:p>
          <a:p>
            <a:pPr>
              <a:spcAft>
                <a:spcPts val="600"/>
              </a:spcAft>
            </a:pPr>
            <a:r>
              <a:rPr lang="en-CA" sz="4000" b="1" kern="0" dirty="0">
                <a:solidFill>
                  <a:schemeClr val="accent6">
                    <a:lumMod val="60000"/>
                    <a:lumOff val="40000"/>
                  </a:schemeClr>
                </a:solidFill>
              </a:rPr>
              <a:t>Why did Christ say nothing about homosexuality?</a:t>
            </a:r>
          </a:p>
          <a:p>
            <a:pPr marL="457200" indent="-457200">
              <a:spcAft>
                <a:spcPts val="600"/>
              </a:spcAft>
              <a:buFont typeface="Arial" panose="020B0604020202020204" pitchFamily="34" charset="0"/>
              <a:buChar char="•"/>
            </a:pPr>
            <a:r>
              <a:rPr lang="en-CA" sz="3200" b="1" kern="0" dirty="0">
                <a:solidFill>
                  <a:schemeClr val="accent6">
                    <a:lumMod val="60000"/>
                    <a:lumOff val="40000"/>
                  </a:schemeClr>
                </a:solidFill>
              </a:rPr>
              <a:t>As this act was universally accepted as immoral, Christ did not speak about it, just as he did not speak about incest.</a:t>
            </a:r>
          </a:p>
          <a:p>
            <a:pPr marL="457200" indent="-457200">
              <a:spcAft>
                <a:spcPts val="600"/>
              </a:spcAft>
              <a:buFont typeface="Arial" panose="020B0604020202020204" pitchFamily="34" charset="0"/>
              <a:buChar char="•"/>
            </a:pPr>
            <a:r>
              <a:rPr lang="en-CA" sz="3200" b="1" kern="0" dirty="0">
                <a:solidFill>
                  <a:schemeClr val="accent6">
                    <a:lumMod val="60000"/>
                    <a:lumOff val="40000"/>
                  </a:schemeClr>
                </a:solidFill>
              </a:rPr>
              <a:t>Christ did speak about topics that people did not comprehend in the right way Ex: Murder &amp; Anger, Adultery in the heart, The sacredness of Marriage, Oaths to the Lord, The Second Mile, Love your enemies.</a:t>
            </a:r>
          </a:p>
          <a:p>
            <a:pPr marL="457200" indent="-457200">
              <a:spcAft>
                <a:spcPts val="600"/>
              </a:spcAft>
              <a:buFont typeface="Arial" panose="020B0604020202020204" pitchFamily="34" charset="0"/>
              <a:buChar char="•"/>
            </a:pPr>
            <a:endParaRPr lang="en-CA" sz="3200" b="1" kern="0" dirty="0">
              <a:solidFill>
                <a:schemeClr val="accent6">
                  <a:lumMod val="60000"/>
                  <a:lumOff val="40000"/>
                </a:schemeClr>
              </a:solidFill>
            </a:endParaRPr>
          </a:p>
        </p:txBody>
      </p:sp>
    </p:spTree>
    <p:extLst>
      <p:ext uri="{BB962C8B-B14F-4D97-AF65-F5344CB8AC3E}">
        <p14:creationId xmlns:p14="http://schemas.microsoft.com/office/powerpoint/2010/main" val="2142259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0" y="393700"/>
            <a:ext cx="9144000" cy="769938"/>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bodyPr>
          <a:lstStyle/>
          <a:p>
            <a:pPr algn="ctr">
              <a:defRPr/>
            </a:pPr>
            <a:r>
              <a:rPr lang="en-US" sz="4400" dirty="0">
                <a:solidFill>
                  <a:schemeClr val="bg1"/>
                </a:solidFill>
                <a:effectLst>
                  <a:outerShdw blurRad="38100" dist="38100" dir="2700000" algn="tl">
                    <a:srgbClr val="000000">
                      <a:alpha val="43137"/>
                    </a:srgbClr>
                  </a:outerShdw>
                </a:effectLst>
                <a:latin typeface="Arial Black" panose="020B0A04020102020204" pitchFamily="34" charset="0"/>
                <a:ea typeface="Arial Black" charset="0"/>
                <a:cs typeface="Arial" panose="020B0604020202020204" pitchFamily="34" charset="0"/>
              </a:rPr>
              <a:t>Prep to Serve</a:t>
            </a:r>
            <a:endParaRPr lang="en-US" sz="4400" dirty="0">
              <a:solidFill>
                <a:schemeClr val="bg1"/>
              </a:solidFill>
              <a:effectLst>
                <a:outerShdw blurRad="38100" dist="38100" dir="2700000" algn="tl" rotWithShape="0">
                  <a:srgbClr val="000000">
                    <a:alpha val="43137"/>
                  </a:srgbClr>
                </a:outerShdw>
              </a:effectLst>
              <a:latin typeface="Arial Black" panose="020B0A04020102020204" pitchFamily="34" charset="0"/>
              <a:ea typeface="Arial Black" charset="0"/>
              <a:cs typeface="Arial" panose="020B0604020202020204" pitchFamily="34" charset="0"/>
            </a:endParaRPr>
          </a:p>
        </p:txBody>
      </p:sp>
      <p:sp>
        <p:nvSpPr>
          <p:cNvPr id="3" name="TextBox 2"/>
          <p:cNvSpPr txBox="1"/>
          <p:nvPr/>
        </p:nvSpPr>
        <p:spPr>
          <a:xfrm>
            <a:off x="609600" y="1989221"/>
            <a:ext cx="11213432" cy="2585323"/>
          </a:xfrm>
          <a:prstGeom prst="rect">
            <a:avLst/>
          </a:prstGeom>
          <a:noFill/>
        </p:spPr>
        <p:txBody>
          <a:bodyPr wrap="square">
            <a:spAutoFit/>
          </a:bodyPr>
          <a:lstStyle/>
          <a:p>
            <a:pPr algn="ctr" eaLnBrk="1" fontAlgn="auto" hangingPunct="1">
              <a:spcBef>
                <a:spcPts val="0"/>
              </a:spcBef>
              <a:spcAft>
                <a:spcPts val="0"/>
              </a:spcAft>
              <a:defRPr/>
            </a:pPr>
            <a:endParaRPr lang="en-US" sz="3200" b="1" dirty="0">
              <a:latin typeface="+mn-lt"/>
            </a:endParaRPr>
          </a:p>
          <a:p>
            <a:pPr algn="ctr" eaLnBrk="1" fontAlgn="auto" hangingPunct="1">
              <a:spcBef>
                <a:spcPts val="0"/>
              </a:spcBef>
              <a:spcAft>
                <a:spcPts val="0"/>
              </a:spcAft>
              <a:defRPr/>
            </a:pPr>
            <a:endParaRPr lang="en-US" sz="3200" b="1" dirty="0">
              <a:latin typeface="+mn-lt"/>
            </a:endParaRPr>
          </a:p>
          <a:p>
            <a:pPr algn="ctr" eaLnBrk="1" fontAlgn="auto" hangingPunct="1">
              <a:spcBef>
                <a:spcPts val="0"/>
              </a:spcBef>
              <a:spcAft>
                <a:spcPts val="0"/>
              </a:spcAft>
              <a:defRPr/>
            </a:pPr>
            <a:r>
              <a:rPr lang="en-CA" sz="5400" b="1" dirty="0">
                <a:latin typeface="Arial Black" panose="020B0A04020102020204" pitchFamily="34" charset="0"/>
              </a:rPr>
              <a:t>Homosexuality</a:t>
            </a:r>
            <a:br>
              <a:rPr lang="en-CA" sz="5400" b="1" dirty="0">
                <a:latin typeface="Arial Black" panose="020B0A04020102020204" pitchFamily="34" charset="0"/>
              </a:rPr>
            </a:br>
            <a:endParaRPr lang="en-CA" sz="4400" b="1" dirty="0">
              <a:latin typeface="+mn-lt"/>
            </a:endParaRPr>
          </a:p>
        </p:txBody>
      </p:sp>
    </p:spTree>
    <p:extLst>
      <p:ext uri="{BB962C8B-B14F-4D97-AF65-F5344CB8AC3E}">
        <p14:creationId xmlns:p14="http://schemas.microsoft.com/office/powerpoint/2010/main" val="7117226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61950" y="285750"/>
            <a:ext cx="11601450" cy="1015663"/>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square">
            <a:spAutoFit/>
          </a:bodyPr>
          <a:lstStyle/>
          <a:p>
            <a:pPr algn="ctr" eaLnBrk="1" hangingPunct="1"/>
            <a:r>
              <a:rPr lang="en-CA" altLang="en-US" sz="6000" b="1" dirty="0">
                <a:solidFill>
                  <a:schemeClr val="bg1"/>
                </a:solidFill>
                <a:effectLst>
                  <a:outerShdw blurRad="38100" dist="38100" dir="2700000" algn="tl">
                    <a:srgbClr val="000000">
                      <a:alpha val="43137"/>
                    </a:srgbClr>
                  </a:outerShdw>
                </a:effectLst>
                <a:latin typeface="Arial Black" panose="020B0A04020102020204" pitchFamily="34" charset="0"/>
              </a:rPr>
              <a:t>The </a:t>
            </a:r>
            <a:r>
              <a:rPr lang="en-CA" altLang="en-US" sz="6000" b="1" dirty="0" err="1">
                <a:solidFill>
                  <a:schemeClr val="bg1"/>
                </a:solidFill>
                <a:effectLst>
                  <a:outerShdw blurRad="38100" dist="38100" dir="2700000" algn="tl">
                    <a:srgbClr val="000000">
                      <a:alpha val="43137"/>
                    </a:srgbClr>
                  </a:outerShdw>
                </a:effectLst>
                <a:latin typeface="Arial Black" panose="020B0A04020102020204" pitchFamily="34" charset="0"/>
              </a:rPr>
              <a:t>Didache</a:t>
            </a:r>
            <a:endParaRPr lang="en-CA" altLang="en-US" sz="2800" b="1" dirty="0">
              <a:solidFill>
                <a:schemeClr val="bg1"/>
              </a:solidFill>
              <a:effectLst>
                <a:outerShdw blurRad="38100" dist="38100" dir="2700000" algn="tl">
                  <a:srgbClr val="000000">
                    <a:alpha val="43137"/>
                  </a:srgbClr>
                </a:outerShdw>
              </a:effectLst>
              <a:latin typeface="Arial Black" panose="020B0A04020102020204" pitchFamily="34" charset="0"/>
            </a:endParaRPr>
          </a:p>
        </p:txBody>
      </p:sp>
      <p:sp>
        <p:nvSpPr>
          <p:cNvPr id="2" name="Rectangle 1"/>
          <p:cNvSpPr/>
          <p:nvPr/>
        </p:nvSpPr>
        <p:spPr>
          <a:xfrm>
            <a:off x="190484" y="1758826"/>
            <a:ext cx="7600950" cy="4031873"/>
          </a:xfrm>
          <a:prstGeom prst="rect">
            <a:avLst/>
          </a:prstGeom>
        </p:spPr>
        <p:txBody>
          <a:bodyPr wrap="square">
            <a:spAutoFit/>
          </a:bodyPr>
          <a:lstStyle/>
          <a:p>
            <a:pPr>
              <a:spcAft>
                <a:spcPts val="600"/>
              </a:spcAft>
            </a:pPr>
            <a:r>
              <a:rPr lang="en-CA" sz="3200" b="1" kern="0" dirty="0">
                <a:solidFill>
                  <a:schemeClr val="accent6">
                    <a:lumMod val="60000"/>
                    <a:lumOff val="40000"/>
                  </a:schemeClr>
                </a:solidFill>
              </a:rPr>
              <a:t>"You shall not commit murder, you shall not commit adultery, you shall not commit homosexuality, you shall not commit fornication, you shall not steal, you shall not practice magic, you shall not practice witchcraft, you shall not murder a child by abortion nor kill one that has been born" (</a:t>
            </a:r>
            <a:r>
              <a:rPr lang="en-CA" sz="3200" b="1" kern="0" dirty="0" err="1">
                <a:solidFill>
                  <a:schemeClr val="accent6">
                    <a:lumMod val="60000"/>
                    <a:lumOff val="40000"/>
                  </a:schemeClr>
                </a:solidFill>
              </a:rPr>
              <a:t>Didache</a:t>
            </a:r>
            <a:r>
              <a:rPr lang="en-CA" sz="3200" b="1" kern="0" dirty="0">
                <a:solidFill>
                  <a:schemeClr val="accent6">
                    <a:lumMod val="60000"/>
                    <a:lumOff val="40000"/>
                  </a:schemeClr>
                </a:solidFill>
              </a:rPr>
              <a:t> 2:2 [A.D. 70]).</a:t>
            </a:r>
          </a:p>
        </p:txBody>
      </p:sp>
      <p:pic>
        <p:nvPicPr>
          <p:cNvPr id="3" name="Picture 2"/>
          <p:cNvPicPr>
            <a:picLocks noChangeAspect="1"/>
          </p:cNvPicPr>
          <p:nvPr/>
        </p:nvPicPr>
        <p:blipFill>
          <a:blip r:embed="rId3"/>
          <a:stretch>
            <a:fillRect/>
          </a:stretch>
        </p:blipFill>
        <p:spPr>
          <a:xfrm>
            <a:off x="7791434" y="1772543"/>
            <a:ext cx="4236053" cy="4767263"/>
          </a:xfrm>
          <a:prstGeom prst="rect">
            <a:avLst/>
          </a:prstGeom>
        </p:spPr>
      </p:pic>
    </p:spTree>
    <p:extLst>
      <p:ext uri="{BB962C8B-B14F-4D97-AF65-F5344CB8AC3E}">
        <p14:creationId xmlns:p14="http://schemas.microsoft.com/office/powerpoint/2010/main" val="40446142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61950" y="285750"/>
            <a:ext cx="11601450" cy="1015663"/>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square">
            <a:spAutoFit/>
          </a:bodyPr>
          <a:lstStyle/>
          <a:p>
            <a:pPr algn="ctr" eaLnBrk="1" hangingPunct="1"/>
            <a:r>
              <a:rPr lang="en-CA" altLang="en-US" sz="6000" b="1" dirty="0">
                <a:solidFill>
                  <a:schemeClr val="bg1"/>
                </a:solidFill>
                <a:effectLst>
                  <a:outerShdw blurRad="38100" dist="38100" dir="2700000" algn="tl">
                    <a:srgbClr val="000000">
                      <a:alpha val="43137"/>
                    </a:srgbClr>
                  </a:outerShdw>
                </a:effectLst>
                <a:latin typeface="Arial Black" panose="020B0A04020102020204" pitchFamily="34" charset="0"/>
              </a:rPr>
              <a:t>The Church Fathers</a:t>
            </a:r>
            <a:endParaRPr lang="en-CA" altLang="en-US" sz="2800" b="1" dirty="0">
              <a:solidFill>
                <a:schemeClr val="bg1"/>
              </a:solidFill>
              <a:effectLst>
                <a:outerShdw blurRad="38100" dist="38100" dir="2700000" algn="tl">
                  <a:srgbClr val="000000">
                    <a:alpha val="43137"/>
                  </a:srgbClr>
                </a:outerShdw>
              </a:effectLst>
              <a:latin typeface="Arial Black" panose="020B0A04020102020204" pitchFamily="34" charset="0"/>
            </a:endParaRPr>
          </a:p>
        </p:txBody>
      </p:sp>
      <p:sp>
        <p:nvSpPr>
          <p:cNvPr id="2" name="Rectangle 1"/>
          <p:cNvSpPr/>
          <p:nvPr/>
        </p:nvSpPr>
        <p:spPr>
          <a:xfrm>
            <a:off x="190484" y="1726952"/>
            <a:ext cx="11772916" cy="4739759"/>
          </a:xfrm>
          <a:prstGeom prst="rect">
            <a:avLst/>
          </a:prstGeom>
        </p:spPr>
        <p:txBody>
          <a:bodyPr wrap="square">
            <a:spAutoFit/>
          </a:bodyPr>
          <a:lstStyle/>
          <a:p>
            <a:pPr marL="457200" indent="-457200">
              <a:spcAft>
                <a:spcPts val="600"/>
              </a:spcAft>
              <a:buFont typeface="Arial" panose="020B0604020202020204" pitchFamily="34" charset="0"/>
              <a:buChar char="•"/>
            </a:pPr>
            <a:r>
              <a:rPr lang="en-CA" sz="3200" b="1" kern="0" dirty="0">
                <a:solidFill>
                  <a:schemeClr val="accent6">
                    <a:lumMod val="60000"/>
                    <a:lumOff val="40000"/>
                  </a:schemeClr>
                </a:solidFill>
              </a:rPr>
              <a:t>St. Basil the Great </a:t>
            </a:r>
            <a:r>
              <a:rPr lang="en-CA" sz="2800" b="1" kern="0" dirty="0">
                <a:solidFill>
                  <a:schemeClr val="accent6">
                    <a:lumMod val="60000"/>
                    <a:lumOff val="40000"/>
                  </a:schemeClr>
                </a:solidFill>
              </a:rPr>
              <a:t>"He who is guilty of unseemliness with males will be under discipline for the same time as adulterers" [A.D. 367].</a:t>
            </a:r>
          </a:p>
          <a:p>
            <a:pPr marL="457200" indent="-457200">
              <a:spcAft>
                <a:spcPts val="600"/>
              </a:spcAft>
              <a:buFont typeface="Arial" panose="020B0604020202020204" pitchFamily="34" charset="0"/>
              <a:buChar char="•"/>
            </a:pPr>
            <a:r>
              <a:rPr lang="en-CA" sz="3200" b="1" kern="0" dirty="0">
                <a:solidFill>
                  <a:schemeClr val="accent6">
                    <a:lumMod val="60000"/>
                    <a:lumOff val="40000"/>
                  </a:schemeClr>
                </a:solidFill>
              </a:rPr>
              <a:t>St. John Chrysostom </a:t>
            </a:r>
            <a:r>
              <a:rPr lang="en-CA" sz="2800" b="1" kern="0" dirty="0">
                <a:solidFill>
                  <a:schemeClr val="accent6">
                    <a:lumMod val="60000"/>
                    <a:lumOff val="40000"/>
                  </a:schemeClr>
                </a:solidFill>
              </a:rPr>
              <a:t>"All of these affections [in Rom. 1:26–27] . . . were vile, but chiefly the mad lust after males; for the soul is more the sufferer in sins, and more dishonored than the body in diseases" [A.D. 391].</a:t>
            </a:r>
          </a:p>
          <a:p>
            <a:pPr marL="457200" indent="-457200">
              <a:spcAft>
                <a:spcPts val="600"/>
              </a:spcAft>
              <a:buFont typeface="Arial" panose="020B0604020202020204" pitchFamily="34" charset="0"/>
              <a:buChar char="•"/>
            </a:pPr>
            <a:r>
              <a:rPr lang="en-CA" sz="3200" b="1" kern="0" dirty="0">
                <a:solidFill>
                  <a:schemeClr val="accent6">
                    <a:lumMod val="60000"/>
                    <a:lumOff val="40000"/>
                  </a:schemeClr>
                </a:solidFill>
              </a:rPr>
              <a:t>St. Augustine </a:t>
            </a:r>
            <a:r>
              <a:rPr lang="en-CA" sz="2800" b="1" kern="0" dirty="0">
                <a:solidFill>
                  <a:schemeClr val="accent6">
                    <a:lumMod val="60000"/>
                    <a:lumOff val="40000"/>
                  </a:schemeClr>
                </a:solidFill>
              </a:rPr>
              <a:t>"[T]hose shameful acts against nature, such as were committed in Sodom, ought everywhere and always to be detested and punished. If all nations were to do such things, they would be held guilty of the same crime by the law of God, which has not made men so that they should use one another in this way“ [A.D. 400].</a:t>
            </a:r>
          </a:p>
        </p:txBody>
      </p:sp>
    </p:spTree>
    <p:extLst>
      <p:ext uri="{BB962C8B-B14F-4D97-AF65-F5344CB8AC3E}">
        <p14:creationId xmlns:p14="http://schemas.microsoft.com/office/powerpoint/2010/main" val="11800108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61950" y="-76200"/>
            <a:ext cx="11601450" cy="1015663"/>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square">
            <a:spAutoFit/>
          </a:bodyPr>
          <a:lstStyle/>
          <a:p>
            <a:pPr marL="1143000" indent="-1143000" algn="ctr" eaLnBrk="1" hangingPunct="1">
              <a:buFont typeface="+mj-lt"/>
              <a:buAutoNum type="arabicPeriod" startAt="4"/>
            </a:pPr>
            <a:r>
              <a:rPr lang="en-CA" altLang="en-US" sz="6000" b="1">
                <a:solidFill>
                  <a:schemeClr val="bg1"/>
                </a:solidFill>
                <a:effectLst>
                  <a:outerShdw blurRad="38100" dist="38100" dir="2700000" algn="tl">
                    <a:srgbClr val="000000">
                      <a:alpha val="43137"/>
                    </a:srgbClr>
                  </a:outerShdw>
                </a:effectLst>
                <a:latin typeface="Arial Black" panose="020B0A04020102020204" pitchFamily="34" charset="0"/>
              </a:rPr>
              <a:t>Christian Attitude</a:t>
            </a:r>
            <a:endParaRPr lang="en-CA" altLang="en-US" sz="4000" b="1" dirty="0">
              <a:solidFill>
                <a:schemeClr val="bg1"/>
              </a:solidFill>
              <a:effectLst>
                <a:outerShdw blurRad="38100" dist="38100" dir="2700000" algn="tl">
                  <a:srgbClr val="000000">
                    <a:alpha val="43137"/>
                  </a:srgbClr>
                </a:outerShdw>
              </a:effectLst>
              <a:latin typeface="Arial Black" panose="020B0A04020102020204" pitchFamily="34" charset="0"/>
            </a:endParaRPr>
          </a:p>
        </p:txBody>
      </p:sp>
      <p:sp>
        <p:nvSpPr>
          <p:cNvPr id="2" name="Rectangle 1"/>
          <p:cNvSpPr/>
          <p:nvPr/>
        </p:nvSpPr>
        <p:spPr>
          <a:xfrm>
            <a:off x="190484" y="1915879"/>
            <a:ext cx="6991366" cy="3046988"/>
          </a:xfrm>
          <a:prstGeom prst="rect">
            <a:avLst/>
          </a:prstGeom>
        </p:spPr>
        <p:txBody>
          <a:bodyPr wrap="square">
            <a:spAutoFit/>
          </a:bodyPr>
          <a:lstStyle/>
          <a:p>
            <a:pPr marL="457200" indent="-457200">
              <a:spcAft>
                <a:spcPts val="600"/>
              </a:spcAft>
              <a:buFont typeface="Arial" panose="020B0604020202020204" pitchFamily="34" charset="0"/>
              <a:buChar char="•"/>
            </a:pPr>
            <a:r>
              <a:rPr lang="en-CA" sz="3200" b="1" kern="0" dirty="0">
                <a:solidFill>
                  <a:schemeClr val="accent6">
                    <a:lumMod val="60000"/>
                    <a:lumOff val="40000"/>
                  </a:schemeClr>
                </a:solidFill>
              </a:rPr>
              <a:t>The first stage in helping is to </a:t>
            </a:r>
            <a:r>
              <a:rPr lang="en-CA" sz="3200" b="1" u="sng" kern="0" dirty="0">
                <a:solidFill>
                  <a:schemeClr val="accent6">
                    <a:lumMod val="60000"/>
                    <a:lumOff val="40000"/>
                  </a:schemeClr>
                </a:solidFill>
              </a:rPr>
              <a:t>build trust </a:t>
            </a:r>
            <a:r>
              <a:rPr lang="en-CA" sz="3200" b="1" kern="0" dirty="0">
                <a:solidFill>
                  <a:schemeClr val="accent6">
                    <a:lumMod val="60000"/>
                    <a:lumOff val="40000"/>
                  </a:schemeClr>
                </a:solidFill>
              </a:rPr>
              <a:t>and to create an </a:t>
            </a:r>
            <a:r>
              <a:rPr lang="en-CA" sz="3200" b="1" u="sng" kern="0" dirty="0">
                <a:solidFill>
                  <a:schemeClr val="accent6">
                    <a:lumMod val="60000"/>
                    <a:lumOff val="40000"/>
                  </a:schemeClr>
                </a:solidFill>
              </a:rPr>
              <a:t>environment that allows exploring fears</a:t>
            </a:r>
            <a:r>
              <a:rPr lang="en-CA" sz="3200" b="1" kern="0" dirty="0">
                <a:solidFill>
                  <a:schemeClr val="accent6">
                    <a:lumMod val="60000"/>
                    <a:lumOff val="40000"/>
                  </a:schemeClr>
                </a:solidFill>
              </a:rPr>
              <a:t>. Active listening skills are used, as well as reflecting back to help </a:t>
            </a:r>
            <a:r>
              <a:rPr lang="en-CA" sz="3200" b="1" u="sng" kern="0" dirty="0">
                <a:solidFill>
                  <a:schemeClr val="accent6">
                    <a:lumMod val="60000"/>
                    <a:lumOff val="40000"/>
                  </a:schemeClr>
                </a:solidFill>
              </a:rPr>
              <a:t>change behavior due to a desire for</a:t>
            </a:r>
          </a:p>
        </p:txBody>
      </p:sp>
      <p:sp>
        <p:nvSpPr>
          <p:cNvPr id="4" name="Rectangle 3"/>
          <p:cNvSpPr/>
          <p:nvPr/>
        </p:nvSpPr>
        <p:spPr>
          <a:xfrm>
            <a:off x="628650" y="4829517"/>
            <a:ext cx="11405794" cy="2062103"/>
          </a:xfrm>
          <a:prstGeom prst="rect">
            <a:avLst/>
          </a:prstGeom>
        </p:spPr>
        <p:txBody>
          <a:bodyPr wrap="square">
            <a:spAutoFit/>
          </a:bodyPr>
          <a:lstStyle/>
          <a:p>
            <a:pPr lvl="0">
              <a:spcAft>
                <a:spcPts val="600"/>
              </a:spcAft>
            </a:pPr>
            <a:r>
              <a:rPr lang="en-CA" sz="3200" b="1" u="sng" kern="0" dirty="0">
                <a:solidFill>
                  <a:schemeClr val="accent6">
                    <a:lumMod val="60000"/>
                    <a:lumOff val="40000"/>
                  </a:schemeClr>
                </a:solidFill>
              </a:rPr>
              <a:t>obedience to God</a:t>
            </a:r>
            <a:r>
              <a:rPr lang="en-CA" sz="3200" b="1" kern="0" dirty="0">
                <a:solidFill>
                  <a:schemeClr val="accent6">
                    <a:lumMod val="60000"/>
                    <a:lumOff val="40000"/>
                  </a:schemeClr>
                </a:solidFill>
              </a:rPr>
              <a:t>, not due to a desire to fit into social norms. Work to </a:t>
            </a:r>
            <a:r>
              <a:rPr lang="en-CA" sz="3200" b="1" u="sng" kern="0" dirty="0">
                <a:solidFill>
                  <a:schemeClr val="accent6">
                    <a:lumMod val="60000"/>
                    <a:lumOff val="40000"/>
                  </a:schemeClr>
                </a:solidFill>
              </a:rPr>
              <a:t>set realistic ways </a:t>
            </a:r>
            <a:r>
              <a:rPr lang="en-CA" sz="3200" b="1" kern="0" dirty="0">
                <a:solidFill>
                  <a:schemeClr val="accent6">
                    <a:lumMod val="60000"/>
                    <a:lumOff val="40000"/>
                  </a:schemeClr>
                </a:solidFill>
              </a:rPr>
              <a:t>one might live with unwanted same sex attractions.  Once these are established, </a:t>
            </a:r>
            <a:r>
              <a:rPr lang="en-CA" sz="3200" b="1" u="dbl" kern="0" dirty="0">
                <a:solidFill>
                  <a:schemeClr val="accent6">
                    <a:lumMod val="60000"/>
                    <a:lumOff val="40000"/>
                  </a:schemeClr>
                </a:solidFill>
              </a:rPr>
              <a:t>the hard work of implementing them must begin</a:t>
            </a:r>
            <a:r>
              <a:rPr lang="en-CA" sz="3200" b="1" kern="0" dirty="0">
                <a:solidFill>
                  <a:schemeClr val="accent6">
                    <a:lumMod val="60000"/>
                    <a:lumOff val="40000"/>
                  </a:schemeClr>
                </a:solidFill>
              </a:rPr>
              <a:t>.</a:t>
            </a:r>
          </a:p>
        </p:txBody>
      </p:sp>
      <p:pic>
        <p:nvPicPr>
          <p:cNvPr id="6" name="Picture 5"/>
          <p:cNvPicPr>
            <a:picLocks noChangeAspect="1"/>
          </p:cNvPicPr>
          <p:nvPr/>
        </p:nvPicPr>
        <p:blipFill>
          <a:blip r:embed="rId3"/>
          <a:stretch>
            <a:fillRect/>
          </a:stretch>
        </p:blipFill>
        <p:spPr>
          <a:xfrm>
            <a:off x="7570470" y="1691982"/>
            <a:ext cx="4183380" cy="3137535"/>
          </a:xfrm>
          <a:prstGeom prst="rect">
            <a:avLst/>
          </a:prstGeom>
        </p:spPr>
      </p:pic>
    </p:spTree>
    <p:extLst>
      <p:ext uri="{BB962C8B-B14F-4D97-AF65-F5344CB8AC3E}">
        <p14:creationId xmlns:p14="http://schemas.microsoft.com/office/powerpoint/2010/main" val="15228285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p:cNvSpPr txBox="1"/>
          <p:nvPr/>
        </p:nvSpPr>
        <p:spPr>
          <a:xfrm>
            <a:off x="1524000" y="393701"/>
            <a:ext cx="9144000" cy="769441"/>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bodyPr>
          <a:lstStyle/>
          <a:p>
            <a:pPr algn="ctr">
              <a:defRPr/>
            </a:pPr>
            <a:r>
              <a:rPr lang="en-CA" sz="4400" b="1" dirty="0">
                <a:solidFill>
                  <a:schemeClr val="bg1"/>
                </a:solidFill>
                <a:effectLst>
                  <a:outerShdw blurRad="38100" dist="38100" dir="2700000" algn="tl">
                    <a:srgbClr val="000000">
                      <a:alpha val="43137"/>
                    </a:srgbClr>
                  </a:outerShdw>
                </a:effectLst>
                <a:latin typeface="Arial Black" panose="020B0A04020102020204" pitchFamily="34" charset="0"/>
              </a:rPr>
              <a:t>Review</a:t>
            </a:r>
          </a:p>
        </p:txBody>
      </p:sp>
      <p:sp>
        <p:nvSpPr>
          <p:cNvPr id="3" name="TextBox 2"/>
          <p:cNvSpPr txBox="1"/>
          <p:nvPr/>
        </p:nvSpPr>
        <p:spPr>
          <a:xfrm>
            <a:off x="0" y="1533025"/>
            <a:ext cx="12192000" cy="5262979"/>
          </a:xfrm>
          <a:prstGeom prst="rect">
            <a:avLst/>
          </a:prstGeom>
          <a:noFill/>
        </p:spPr>
        <p:txBody>
          <a:bodyPr wrap="square">
            <a:spAutoFit/>
          </a:bodyPr>
          <a:lstStyle/>
          <a:p>
            <a:pPr algn="ctr" eaLnBrk="1" fontAlgn="auto" hangingPunct="1">
              <a:spcBef>
                <a:spcPts val="0"/>
              </a:spcBef>
              <a:spcAft>
                <a:spcPts val="0"/>
              </a:spcAft>
              <a:defRPr/>
            </a:pPr>
            <a:endParaRPr lang="en-CA" sz="1600" b="1" dirty="0">
              <a:latin typeface="Arial Black" panose="020B0A04020102020204" pitchFamily="34" charset="0"/>
            </a:endParaRPr>
          </a:p>
          <a:p>
            <a:pPr marL="1250950" indent="-1250950" eaLnBrk="1" fontAlgn="auto" hangingPunct="1">
              <a:spcBef>
                <a:spcPts val="0"/>
              </a:spcBef>
              <a:spcAft>
                <a:spcPts val="0"/>
              </a:spcAft>
              <a:buFont typeface="+mj-lt"/>
              <a:buAutoNum type="arabicPeriod"/>
              <a:defRPr/>
            </a:pPr>
            <a:r>
              <a:rPr lang="en-CA" sz="4000" b="1" strike="sngStrike" dirty="0">
                <a:latin typeface="Arial Black" panose="020B0A04020102020204" pitchFamily="34" charset="0"/>
              </a:rPr>
              <a:t>“Born” this way - The Scientific Perspective?</a:t>
            </a:r>
          </a:p>
          <a:p>
            <a:pPr marL="1250950" indent="-1250950" eaLnBrk="1" fontAlgn="auto" hangingPunct="1">
              <a:spcBef>
                <a:spcPts val="0"/>
              </a:spcBef>
              <a:spcAft>
                <a:spcPts val="0"/>
              </a:spcAft>
              <a:buFont typeface="+mj-lt"/>
              <a:buAutoNum type="arabicPeriod"/>
              <a:defRPr/>
            </a:pPr>
            <a:r>
              <a:rPr lang="en-CA" sz="4000" b="1" strike="sngStrike" dirty="0">
                <a:latin typeface="Arial Black" panose="020B0A04020102020204" pitchFamily="34" charset="0"/>
              </a:rPr>
              <a:t>“Right” this way - The Human Rights Perspective</a:t>
            </a:r>
          </a:p>
          <a:p>
            <a:pPr marL="1250950" indent="-1250950" eaLnBrk="1" fontAlgn="auto" hangingPunct="1">
              <a:spcBef>
                <a:spcPts val="0"/>
              </a:spcBef>
              <a:spcAft>
                <a:spcPts val="0"/>
              </a:spcAft>
              <a:buFont typeface="+mj-lt"/>
              <a:buAutoNum type="arabicPeriod"/>
              <a:defRPr/>
            </a:pPr>
            <a:r>
              <a:rPr lang="en-CA" sz="4000" b="1" strike="sngStrike" dirty="0">
                <a:latin typeface="Arial Black" panose="020B0A04020102020204" pitchFamily="34" charset="0"/>
              </a:rPr>
              <a:t>“Created” this way - The Biblical Perspective</a:t>
            </a:r>
          </a:p>
          <a:p>
            <a:pPr marL="1250950" indent="-1250950" eaLnBrk="1" fontAlgn="auto" hangingPunct="1">
              <a:spcBef>
                <a:spcPts val="0"/>
              </a:spcBef>
              <a:spcAft>
                <a:spcPts val="0"/>
              </a:spcAft>
              <a:buFont typeface="+mj-lt"/>
              <a:buAutoNum type="arabicPeriod"/>
              <a:defRPr/>
            </a:pPr>
            <a:r>
              <a:rPr lang="en-CA" sz="4000" b="1" dirty="0">
                <a:latin typeface="Arial Black" panose="020B0A04020102020204" pitchFamily="34" charset="0"/>
              </a:rPr>
              <a:t>Love and Acceptance as the Starting Point</a:t>
            </a:r>
          </a:p>
        </p:txBody>
      </p:sp>
    </p:spTree>
    <p:extLst>
      <p:ext uri="{BB962C8B-B14F-4D97-AF65-F5344CB8AC3E}">
        <p14:creationId xmlns:p14="http://schemas.microsoft.com/office/powerpoint/2010/main" val="35343762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extBox 4"/>
          <p:cNvSpPr txBox="1"/>
          <p:nvPr/>
        </p:nvSpPr>
        <p:spPr>
          <a:xfrm>
            <a:off x="361950" y="-76200"/>
            <a:ext cx="11601450" cy="1631216"/>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square">
            <a:spAutoFit/>
          </a:bodyPr>
          <a:lstStyle/>
          <a:p>
            <a:pPr marL="1143000" indent="-1143000" algn="ctr" eaLnBrk="1" hangingPunct="1">
              <a:buFont typeface="+mj-lt"/>
              <a:buAutoNum type="arabicPeriod" startAt="4"/>
            </a:pPr>
            <a:r>
              <a:rPr lang="en-CA" altLang="en-US" sz="6000" b="1" dirty="0">
                <a:solidFill>
                  <a:schemeClr val="bg1"/>
                </a:solidFill>
                <a:effectLst>
                  <a:outerShdw blurRad="38100" dist="38100" dir="2700000" algn="tl">
                    <a:srgbClr val="000000">
                      <a:alpha val="43137"/>
                    </a:srgbClr>
                  </a:outerShdw>
                </a:effectLst>
                <a:latin typeface="Arial Black" panose="020B0A04020102020204" pitchFamily="34" charset="0"/>
              </a:rPr>
              <a:t>Love and Acceptance   </a:t>
            </a:r>
            <a:r>
              <a:rPr lang="en-CA" altLang="en-US" sz="4000" b="1" dirty="0">
                <a:solidFill>
                  <a:schemeClr val="bg1"/>
                </a:solidFill>
                <a:effectLst>
                  <a:outerShdw blurRad="38100" dist="38100" dir="2700000" algn="tl">
                    <a:srgbClr val="000000">
                      <a:alpha val="43137"/>
                    </a:srgbClr>
                  </a:outerShdw>
                </a:effectLst>
                <a:latin typeface="Arial Black" panose="020B0A04020102020204" pitchFamily="34" charset="0"/>
              </a:rPr>
              <a:t>as the Starting Point</a:t>
            </a:r>
          </a:p>
        </p:txBody>
      </p:sp>
      <p:pic>
        <p:nvPicPr>
          <p:cNvPr id="3" name="Picture 2"/>
          <p:cNvPicPr>
            <a:picLocks noChangeAspect="1"/>
          </p:cNvPicPr>
          <p:nvPr/>
        </p:nvPicPr>
        <p:blipFill>
          <a:blip r:embed="rId3"/>
          <a:stretch>
            <a:fillRect/>
          </a:stretch>
        </p:blipFill>
        <p:spPr>
          <a:xfrm>
            <a:off x="6982491" y="1484566"/>
            <a:ext cx="4837367" cy="5373434"/>
          </a:xfrm>
          <a:prstGeom prst="rect">
            <a:avLst/>
          </a:prstGeom>
        </p:spPr>
      </p:pic>
      <p:pic>
        <p:nvPicPr>
          <p:cNvPr id="4" name="Picture 3">
            <a:extLst>
              <a:ext uri="{FF2B5EF4-FFF2-40B4-BE49-F238E27FC236}">
                <a16:creationId xmlns:a16="http://schemas.microsoft.com/office/drawing/2014/main" xmlns="" id="{1363C745-691A-475B-8A6A-28DAF5D9B9DD}"/>
              </a:ext>
            </a:extLst>
          </p:cNvPr>
          <p:cNvPicPr>
            <a:picLocks noChangeAspect="1"/>
          </p:cNvPicPr>
          <p:nvPr/>
        </p:nvPicPr>
        <p:blipFill>
          <a:blip r:embed="rId4"/>
          <a:stretch>
            <a:fillRect/>
          </a:stretch>
        </p:blipFill>
        <p:spPr>
          <a:xfrm>
            <a:off x="361950" y="1484566"/>
            <a:ext cx="5238750" cy="5244637"/>
          </a:xfrm>
          <a:prstGeom prst="rect">
            <a:avLst/>
          </a:prstGeom>
        </p:spPr>
      </p:pic>
    </p:spTree>
    <p:extLst>
      <p:ext uri="{BB962C8B-B14F-4D97-AF65-F5344CB8AC3E}">
        <p14:creationId xmlns:p14="http://schemas.microsoft.com/office/powerpoint/2010/main" val="88394931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0" y="393701"/>
            <a:ext cx="9144000" cy="769441"/>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bodyPr>
          <a:lstStyle/>
          <a:p>
            <a:pPr algn="ctr">
              <a:defRPr/>
            </a:pPr>
            <a:r>
              <a:rPr lang="en-CA" sz="4400" b="1" dirty="0">
                <a:solidFill>
                  <a:schemeClr val="bg1"/>
                </a:solidFill>
                <a:effectLst>
                  <a:outerShdw blurRad="38100" dist="38100" dir="2700000" algn="tl">
                    <a:srgbClr val="000000">
                      <a:alpha val="43137"/>
                    </a:srgbClr>
                  </a:outerShdw>
                </a:effectLst>
                <a:latin typeface="Arial Black" panose="020B0A04020102020204" pitchFamily="34" charset="0"/>
              </a:rPr>
              <a:t>Homosexuality</a:t>
            </a:r>
          </a:p>
        </p:txBody>
      </p:sp>
      <p:sp>
        <p:nvSpPr>
          <p:cNvPr id="3" name="TextBox 2"/>
          <p:cNvSpPr txBox="1"/>
          <p:nvPr/>
        </p:nvSpPr>
        <p:spPr>
          <a:xfrm>
            <a:off x="713874" y="1533025"/>
            <a:ext cx="10964779" cy="5262979"/>
          </a:xfrm>
          <a:prstGeom prst="rect">
            <a:avLst/>
          </a:prstGeom>
          <a:noFill/>
        </p:spPr>
        <p:txBody>
          <a:bodyPr wrap="square">
            <a:spAutoFit/>
          </a:bodyPr>
          <a:lstStyle/>
          <a:p>
            <a:pPr algn="ctr" eaLnBrk="1" fontAlgn="auto" hangingPunct="1">
              <a:spcBef>
                <a:spcPts val="0"/>
              </a:spcBef>
              <a:spcAft>
                <a:spcPts val="0"/>
              </a:spcAft>
              <a:defRPr/>
            </a:pPr>
            <a:endParaRPr lang="en-CA" sz="1600" b="1" dirty="0">
              <a:latin typeface="Arial Black" panose="020B0A04020102020204" pitchFamily="34" charset="0"/>
            </a:endParaRPr>
          </a:p>
          <a:p>
            <a:pPr marL="1250950" indent="-1250950" eaLnBrk="1" fontAlgn="auto" hangingPunct="1">
              <a:spcBef>
                <a:spcPts val="0"/>
              </a:spcBef>
              <a:spcAft>
                <a:spcPts val="0"/>
              </a:spcAft>
              <a:buFont typeface="+mj-lt"/>
              <a:buAutoNum type="arabicPeriod"/>
              <a:defRPr/>
            </a:pPr>
            <a:r>
              <a:rPr lang="en-CA" sz="4000" b="1" dirty="0">
                <a:latin typeface="Arial Black" panose="020B0A04020102020204" pitchFamily="34" charset="0"/>
              </a:rPr>
              <a:t>“Born” this way - The Scientific Perspective?</a:t>
            </a:r>
          </a:p>
          <a:p>
            <a:pPr marL="1250950" indent="-1250950" eaLnBrk="1" fontAlgn="auto" hangingPunct="1">
              <a:spcBef>
                <a:spcPts val="0"/>
              </a:spcBef>
              <a:spcAft>
                <a:spcPts val="0"/>
              </a:spcAft>
              <a:buFont typeface="+mj-lt"/>
              <a:buAutoNum type="arabicPeriod"/>
              <a:defRPr/>
            </a:pPr>
            <a:r>
              <a:rPr lang="en-CA" sz="4000" b="1" dirty="0">
                <a:latin typeface="Arial Black" panose="020B0A04020102020204" pitchFamily="34" charset="0"/>
              </a:rPr>
              <a:t>“Right” this way - The Human Rights Perspective</a:t>
            </a:r>
          </a:p>
          <a:p>
            <a:pPr marL="1250950" indent="-1250950" eaLnBrk="1" fontAlgn="auto" hangingPunct="1">
              <a:spcBef>
                <a:spcPts val="0"/>
              </a:spcBef>
              <a:spcAft>
                <a:spcPts val="0"/>
              </a:spcAft>
              <a:buFont typeface="+mj-lt"/>
              <a:buAutoNum type="arabicPeriod"/>
              <a:defRPr/>
            </a:pPr>
            <a:r>
              <a:rPr lang="en-CA" sz="4000" b="1" dirty="0">
                <a:latin typeface="Arial Black" panose="020B0A04020102020204" pitchFamily="34" charset="0"/>
              </a:rPr>
              <a:t>“Created” this way - The Biblical Perspective</a:t>
            </a:r>
          </a:p>
          <a:p>
            <a:pPr marL="1250950" indent="-1250950" eaLnBrk="1" fontAlgn="auto" hangingPunct="1">
              <a:spcBef>
                <a:spcPts val="0"/>
              </a:spcBef>
              <a:spcAft>
                <a:spcPts val="0"/>
              </a:spcAft>
              <a:buFont typeface="+mj-lt"/>
              <a:buAutoNum type="arabicPeriod"/>
              <a:defRPr/>
            </a:pPr>
            <a:r>
              <a:rPr lang="en-CA" sz="4000" b="1" dirty="0">
                <a:latin typeface="Arial Black" panose="020B0A04020102020204" pitchFamily="34" charset="0"/>
              </a:rPr>
              <a:t>Love and Acceptance as the Starting Point</a:t>
            </a:r>
          </a:p>
        </p:txBody>
      </p:sp>
    </p:spTree>
    <p:extLst>
      <p:ext uri="{BB962C8B-B14F-4D97-AF65-F5344CB8AC3E}">
        <p14:creationId xmlns:p14="http://schemas.microsoft.com/office/powerpoint/2010/main" val="28525963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66148" y="0"/>
            <a:ext cx="9144000" cy="2123658"/>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bodyPr>
          <a:lstStyle/>
          <a:p>
            <a:pPr marL="742950" indent="-742950" algn="ctr" eaLnBrk="1" hangingPunct="1">
              <a:buAutoNum type="arabicPeriod"/>
            </a:pPr>
            <a:r>
              <a:rPr lang="en-CA" altLang="en-US" sz="6000" b="1" dirty="0">
                <a:solidFill>
                  <a:schemeClr val="bg1"/>
                </a:solidFill>
                <a:effectLst>
                  <a:outerShdw blurRad="38100" dist="38100" dir="2700000" algn="tl">
                    <a:srgbClr val="000000">
                      <a:alpha val="43137"/>
                    </a:srgbClr>
                  </a:outerShdw>
                </a:effectLst>
                <a:latin typeface="Arial Black" panose="020B0A04020102020204" pitchFamily="34" charset="0"/>
              </a:rPr>
              <a:t>“Born” this way </a:t>
            </a:r>
          </a:p>
          <a:p>
            <a:pPr algn="ctr" eaLnBrk="1" hangingPunct="1"/>
            <a:r>
              <a:rPr lang="en-CA" altLang="en-US" sz="2800" b="1" dirty="0">
                <a:solidFill>
                  <a:schemeClr val="bg1"/>
                </a:solidFill>
                <a:effectLst>
                  <a:outerShdw blurRad="38100" dist="38100" dir="2700000" algn="tl">
                    <a:srgbClr val="000000">
                      <a:alpha val="43137"/>
                    </a:srgbClr>
                  </a:outerShdw>
                </a:effectLst>
                <a:latin typeface="Arial Black" panose="020B0A04020102020204" pitchFamily="34" charset="0"/>
              </a:rPr>
              <a:t>The Scientific Perspective?</a:t>
            </a:r>
          </a:p>
          <a:p>
            <a:pPr algn="ctr" eaLnBrk="1" hangingPunct="1"/>
            <a:endParaRPr lang="en-US" altLang="en-US" sz="4400" b="1" dirty="0">
              <a:solidFill>
                <a:schemeClr val="bg1"/>
              </a:solidFill>
              <a:latin typeface="Arial Black" panose="020B0A04020102020204" pitchFamily="34" charset="0"/>
            </a:endParaRPr>
          </a:p>
        </p:txBody>
      </p:sp>
      <p:pic>
        <p:nvPicPr>
          <p:cNvPr id="4" name="Picture 3"/>
          <p:cNvPicPr>
            <a:picLocks noChangeAspect="1"/>
          </p:cNvPicPr>
          <p:nvPr/>
        </p:nvPicPr>
        <p:blipFill>
          <a:blip r:embed="rId2"/>
          <a:stretch>
            <a:fillRect/>
          </a:stretch>
        </p:blipFill>
        <p:spPr>
          <a:xfrm>
            <a:off x="1878968" y="1910859"/>
            <a:ext cx="8632684" cy="4426080"/>
          </a:xfrm>
          <a:prstGeom prst="rect">
            <a:avLst/>
          </a:prstGeom>
        </p:spPr>
      </p:pic>
    </p:spTree>
    <p:extLst>
      <p:ext uri="{BB962C8B-B14F-4D97-AF65-F5344CB8AC3E}">
        <p14:creationId xmlns:p14="http://schemas.microsoft.com/office/powerpoint/2010/main" val="3128095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p:cNvSpPr txBox="1"/>
          <p:nvPr/>
        </p:nvSpPr>
        <p:spPr>
          <a:xfrm>
            <a:off x="1580148" y="1341"/>
            <a:ext cx="9144000" cy="2123658"/>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bodyPr>
          <a:lstStyle/>
          <a:p>
            <a:pPr marL="742950" indent="-742950" algn="ctr" eaLnBrk="1" hangingPunct="1">
              <a:buAutoNum type="arabicPeriod"/>
            </a:pPr>
            <a:r>
              <a:rPr lang="en-CA" altLang="en-US" sz="6000" b="1" dirty="0">
                <a:solidFill>
                  <a:schemeClr val="bg1"/>
                </a:solidFill>
                <a:effectLst>
                  <a:outerShdw blurRad="38100" dist="38100" dir="2700000" algn="tl">
                    <a:srgbClr val="000000">
                      <a:alpha val="43137"/>
                    </a:srgbClr>
                  </a:outerShdw>
                </a:effectLst>
                <a:latin typeface="Arial Black" panose="020B0A04020102020204" pitchFamily="34" charset="0"/>
              </a:rPr>
              <a:t>“Born” this way </a:t>
            </a:r>
          </a:p>
          <a:p>
            <a:pPr algn="ctr" eaLnBrk="1" hangingPunct="1"/>
            <a:r>
              <a:rPr lang="en-CA" altLang="en-US" sz="2800" b="1" dirty="0">
                <a:solidFill>
                  <a:schemeClr val="bg1"/>
                </a:solidFill>
                <a:effectLst>
                  <a:outerShdw blurRad="38100" dist="38100" dir="2700000" algn="tl">
                    <a:srgbClr val="000000">
                      <a:alpha val="43137"/>
                    </a:srgbClr>
                  </a:outerShdw>
                </a:effectLst>
                <a:latin typeface="Arial Black" panose="020B0A04020102020204" pitchFamily="34" charset="0"/>
              </a:rPr>
              <a:t>The Scientific Perspective?</a:t>
            </a:r>
          </a:p>
          <a:p>
            <a:pPr algn="ctr" eaLnBrk="1" hangingPunct="1"/>
            <a:endParaRPr lang="en-US" altLang="en-US" sz="4400" b="1" dirty="0">
              <a:solidFill>
                <a:schemeClr val="bg1"/>
              </a:solidFill>
              <a:latin typeface="Arial Black" panose="020B0A04020102020204" pitchFamily="34" charset="0"/>
            </a:endParaRPr>
          </a:p>
        </p:txBody>
      </p:sp>
      <p:sp>
        <p:nvSpPr>
          <p:cNvPr id="3" name="TextBox 3"/>
          <p:cNvSpPr txBox="1">
            <a:spLocks noChangeArrowheads="1"/>
          </p:cNvSpPr>
          <p:nvPr/>
        </p:nvSpPr>
        <p:spPr bwMode="auto">
          <a:xfrm>
            <a:off x="417096" y="1447133"/>
            <a:ext cx="11774904" cy="5786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457200" indent="-457200" eaLnBrk="1" hangingPunct="1">
              <a:buFont typeface="Arial" panose="020B0604020202020204" pitchFamily="34" charset="0"/>
              <a:buChar char="•"/>
            </a:pPr>
            <a:r>
              <a:rPr lang="en-US" altLang="en-US" sz="4800" b="1" dirty="0">
                <a:solidFill>
                  <a:schemeClr val="bg1"/>
                </a:solidFill>
              </a:rPr>
              <a:t>History</a:t>
            </a:r>
          </a:p>
          <a:p>
            <a:pPr marL="742950" indent="-742950" eaLnBrk="1" hangingPunct="1">
              <a:buFont typeface="+mj-lt"/>
              <a:buAutoNum type="arabicPeriod"/>
            </a:pPr>
            <a:r>
              <a:rPr lang="en-US" altLang="en-US" sz="3000" b="1" dirty="0">
                <a:solidFill>
                  <a:schemeClr val="bg1"/>
                </a:solidFill>
              </a:rPr>
              <a:t>Homosexuality is as old as Sodom &amp; Gomora</a:t>
            </a:r>
          </a:p>
          <a:p>
            <a:pPr marL="742950" indent="-742950" eaLnBrk="1" hangingPunct="1">
              <a:buFont typeface="+mj-lt"/>
              <a:buAutoNum type="arabicPeriod"/>
            </a:pPr>
            <a:r>
              <a:rPr lang="en-CA" altLang="en-US" sz="3000" b="1" dirty="0">
                <a:solidFill>
                  <a:schemeClr val="accent2">
                    <a:lumMod val="60000"/>
                    <a:lumOff val="40000"/>
                  </a:schemeClr>
                </a:solidFill>
              </a:rPr>
              <a:t>Biological theories of homosexuality trace their history to the 19</a:t>
            </a:r>
            <a:r>
              <a:rPr lang="en-CA" altLang="en-US" sz="3000" b="1" baseline="30000" dirty="0">
                <a:solidFill>
                  <a:schemeClr val="accent2">
                    <a:lumMod val="60000"/>
                    <a:lumOff val="40000"/>
                  </a:schemeClr>
                </a:solidFill>
              </a:rPr>
              <a:t>th</a:t>
            </a:r>
            <a:r>
              <a:rPr lang="en-CA" altLang="en-US" sz="3000" b="1" dirty="0">
                <a:solidFill>
                  <a:schemeClr val="accent2">
                    <a:lumMod val="60000"/>
                    <a:lumOff val="40000"/>
                  </a:schemeClr>
                </a:solidFill>
              </a:rPr>
              <a:t> century - Karl Heinrich </a:t>
            </a:r>
            <a:r>
              <a:rPr lang="en-CA" altLang="en-US" sz="3000" b="1" dirty="0" err="1">
                <a:solidFill>
                  <a:schemeClr val="accent2">
                    <a:lumMod val="60000"/>
                    <a:lumOff val="40000"/>
                  </a:schemeClr>
                </a:solidFill>
              </a:rPr>
              <a:t>Ulrichs</a:t>
            </a:r>
            <a:r>
              <a:rPr lang="en-CA" altLang="en-US" sz="3000" b="1" dirty="0">
                <a:solidFill>
                  <a:schemeClr val="accent2">
                    <a:lumMod val="60000"/>
                    <a:lumOff val="40000"/>
                  </a:schemeClr>
                </a:solidFill>
              </a:rPr>
              <a:t>, considered homosexuals “female” souls in “male” bodies, argued that homosexuality was biological and therefore natural (1864)</a:t>
            </a:r>
          </a:p>
          <a:p>
            <a:pPr marL="742950" indent="-742950" eaLnBrk="1" hangingPunct="1">
              <a:buFont typeface="+mj-lt"/>
              <a:buAutoNum type="arabicPeriod"/>
            </a:pPr>
            <a:r>
              <a:rPr lang="en-CA" altLang="en-US" sz="3000" b="1" dirty="0">
                <a:solidFill>
                  <a:schemeClr val="accent6">
                    <a:lumMod val="60000"/>
                    <a:lumOff val="40000"/>
                  </a:schemeClr>
                </a:solidFill>
              </a:rPr>
              <a:t>Psychiatrists Carl </a:t>
            </a:r>
            <a:r>
              <a:rPr lang="en-CA" altLang="en-US" sz="3000" b="1" dirty="0" err="1">
                <a:solidFill>
                  <a:schemeClr val="accent6">
                    <a:lumMod val="60000"/>
                    <a:lumOff val="40000"/>
                  </a:schemeClr>
                </a:solidFill>
              </a:rPr>
              <a:t>Westphal</a:t>
            </a:r>
            <a:r>
              <a:rPr lang="en-CA" altLang="en-US" sz="3000" b="1" dirty="0">
                <a:solidFill>
                  <a:schemeClr val="accent6">
                    <a:lumMod val="60000"/>
                    <a:lumOff val="40000"/>
                  </a:schemeClr>
                </a:solidFill>
              </a:rPr>
              <a:t> (1869) and Richard von Krafft-Ebing (1903) began to research the traits which </a:t>
            </a:r>
            <a:r>
              <a:rPr lang="en-CA" altLang="en-US" sz="3000" b="1" dirty="0" err="1">
                <a:solidFill>
                  <a:schemeClr val="accent6">
                    <a:lumMod val="60000"/>
                    <a:lumOff val="40000"/>
                  </a:schemeClr>
                </a:solidFill>
              </a:rPr>
              <a:t>Ulrichs</a:t>
            </a:r>
            <a:r>
              <a:rPr lang="en-CA" altLang="en-US" sz="3000" b="1" dirty="0">
                <a:solidFill>
                  <a:schemeClr val="accent6">
                    <a:lumMod val="60000"/>
                    <a:lumOff val="40000"/>
                  </a:schemeClr>
                </a:solidFill>
              </a:rPr>
              <a:t> used to provide evidence for the naturalness of homosexuality. However, they considered these traits to be </a:t>
            </a:r>
            <a:r>
              <a:rPr lang="en-CA" altLang="en-US" sz="3000" b="1" u="sng" dirty="0">
                <a:solidFill>
                  <a:schemeClr val="accent6">
                    <a:lumMod val="60000"/>
                    <a:lumOff val="40000"/>
                  </a:schemeClr>
                </a:solidFill>
              </a:rPr>
              <a:t>pathological</a:t>
            </a:r>
            <a:endParaRPr lang="en-US" altLang="en-US" sz="3000" b="1" u="sng" dirty="0">
              <a:solidFill>
                <a:schemeClr val="accent6">
                  <a:lumMod val="60000"/>
                  <a:lumOff val="40000"/>
                </a:schemeClr>
              </a:solidFill>
            </a:endParaRPr>
          </a:p>
          <a:p>
            <a:pPr eaLnBrk="1" hangingPunct="1"/>
            <a:endParaRPr lang="en-US" altLang="en-US" sz="3200" b="1" dirty="0">
              <a:solidFill>
                <a:schemeClr val="bg1"/>
              </a:solidFill>
            </a:endParaRPr>
          </a:p>
          <a:p>
            <a:pPr eaLnBrk="1" hangingPunct="1"/>
            <a:endParaRPr lang="en-US" altLang="en-US" sz="2000" b="1" dirty="0">
              <a:solidFill>
                <a:schemeClr val="bg1"/>
              </a:solidFill>
            </a:endParaRPr>
          </a:p>
        </p:txBody>
      </p:sp>
    </p:spTree>
    <p:extLst>
      <p:ext uri="{BB962C8B-B14F-4D97-AF65-F5344CB8AC3E}">
        <p14:creationId xmlns:p14="http://schemas.microsoft.com/office/powerpoint/2010/main" val="392048275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80148" y="27785"/>
            <a:ext cx="9144000" cy="2123658"/>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a:spAutoFit/>
          </a:bodyPr>
          <a:lstStyle/>
          <a:p>
            <a:pPr marL="742950" indent="-742950" algn="ctr" eaLnBrk="1" hangingPunct="1">
              <a:buAutoNum type="arabicPeriod"/>
            </a:pPr>
            <a:r>
              <a:rPr lang="en-CA" altLang="en-US" sz="6000" b="1" dirty="0">
                <a:solidFill>
                  <a:schemeClr val="bg1"/>
                </a:solidFill>
                <a:effectLst>
                  <a:outerShdw blurRad="38100" dist="38100" dir="2700000" algn="tl">
                    <a:srgbClr val="000000">
                      <a:alpha val="43137"/>
                    </a:srgbClr>
                  </a:outerShdw>
                </a:effectLst>
                <a:latin typeface="Arial Black" panose="020B0A04020102020204" pitchFamily="34" charset="0"/>
              </a:rPr>
              <a:t>“Born” this way </a:t>
            </a:r>
          </a:p>
          <a:p>
            <a:pPr algn="ctr" eaLnBrk="1" hangingPunct="1"/>
            <a:r>
              <a:rPr lang="en-CA" altLang="en-US" sz="2800" b="1" dirty="0">
                <a:solidFill>
                  <a:schemeClr val="bg1"/>
                </a:solidFill>
                <a:effectLst>
                  <a:outerShdw blurRad="38100" dist="38100" dir="2700000" algn="tl">
                    <a:srgbClr val="000000">
                      <a:alpha val="43137"/>
                    </a:srgbClr>
                  </a:outerShdw>
                </a:effectLst>
                <a:latin typeface="Arial Black" panose="020B0A04020102020204" pitchFamily="34" charset="0"/>
              </a:rPr>
              <a:t>The Scientific Perspective?</a:t>
            </a:r>
          </a:p>
          <a:p>
            <a:pPr algn="ctr" eaLnBrk="1" hangingPunct="1"/>
            <a:endParaRPr lang="en-US" altLang="en-US" sz="4400" b="1" dirty="0">
              <a:solidFill>
                <a:schemeClr val="bg1"/>
              </a:solidFill>
              <a:latin typeface="Arial Black" panose="020B0A04020102020204" pitchFamily="34" charset="0"/>
            </a:endParaRPr>
          </a:p>
        </p:txBody>
      </p:sp>
      <p:sp>
        <p:nvSpPr>
          <p:cNvPr id="3" name="TextBox 3"/>
          <p:cNvSpPr txBox="1">
            <a:spLocks noChangeArrowheads="1"/>
          </p:cNvSpPr>
          <p:nvPr/>
        </p:nvSpPr>
        <p:spPr bwMode="auto">
          <a:xfrm>
            <a:off x="417096" y="1719849"/>
            <a:ext cx="8742947"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6000" b="1" dirty="0">
                <a:solidFill>
                  <a:schemeClr val="bg1"/>
                </a:solidFill>
              </a:rPr>
              <a:t>Areas of Research</a:t>
            </a:r>
          </a:p>
          <a:p>
            <a:pPr marL="1524000" indent="-787400" eaLnBrk="1" hangingPunct="1">
              <a:buFont typeface="+mj-lt"/>
              <a:buAutoNum type="arabicPeriod"/>
            </a:pPr>
            <a:r>
              <a:rPr lang="en-US" altLang="en-US" sz="3600" b="1" dirty="0">
                <a:solidFill>
                  <a:schemeClr val="bg1"/>
                </a:solidFill>
              </a:rPr>
              <a:t>Heredity (Genetics)</a:t>
            </a:r>
          </a:p>
          <a:p>
            <a:pPr marL="1524000" indent="-787400" eaLnBrk="1" hangingPunct="1">
              <a:buFont typeface="+mj-lt"/>
              <a:buAutoNum type="arabicPeriod"/>
            </a:pPr>
            <a:r>
              <a:rPr lang="en-US" altLang="en-US" sz="3600" b="1" dirty="0">
                <a:solidFill>
                  <a:schemeClr val="bg1"/>
                </a:solidFill>
              </a:rPr>
              <a:t>Constitutional Biology (Anatomy)</a:t>
            </a:r>
          </a:p>
          <a:p>
            <a:pPr marL="1524000" indent="-787400" eaLnBrk="1" hangingPunct="1">
              <a:buFont typeface="+mj-lt"/>
              <a:buAutoNum type="arabicPeriod"/>
            </a:pPr>
            <a:r>
              <a:rPr lang="en-US" altLang="en-US" sz="3600" b="1" dirty="0">
                <a:solidFill>
                  <a:schemeClr val="bg1"/>
                </a:solidFill>
              </a:rPr>
              <a:t>Endocrinology (Hormones)</a:t>
            </a:r>
          </a:p>
          <a:p>
            <a:pPr marL="1524000" indent="-787400" eaLnBrk="1" hangingPunct="1">
              <a:buFont typeface="+mj-lt"/>
              <a:buAutoNum type="arabicPeriod"/>
            </a:pPr>
            <a:r>
              <a:rPr lang="en-US" altLang="en-US" sz="3600" b="1" dirty="0">
                <a:solidFill>
                  <a:prstClr val="white"/>
                </a:solidFill>
              </a:rPr>
              <a:t>Ethology</a:t>
            </a:r>
            <a:r>
              <a:rPr lang="en-US" altLang="en-US" sz="3600" b="1" dirty="0">
                <a:solidFill>
                  <a:schemeClr val="bg1"/>
                </a:solidFill>
              </a:rPr>
              <a:t> (</a:t>
            </a:r>
            <a:r>
              <a:rPr lang="en-US" altLang="en-US" sz="3600" b="1" dirty="0">
                <a:solidFill>
                  <a:prstClr val="white"/>
                </a:solidFill>
              </a:rPr>
              <a:t>Behavioral</a:t>
            </a:r>
            <a:r>
              <a:rPr lang="en-US" altLang="en-US" sz="3600" b="1" dirty="0">
                <a:solidFill>
                  <a:schemeClr val="bg1"/>
                </a:solidFill>
              </a:rPr>
              <a:t>)</a:t>
            </a:r>
          </a:p>
          <a:p>
            <a:pPr eaLnBrk="1" hangingPunct="1"/>
            <a:endParaRPr lang="en-US" altLang="en-US" sz="2000" b="1" dirty="0">
              <a:solidFill>
                <a:schemeClr val="bg1"/>
              </a:solidFill>
            </a:endParaRPr>
          </a:p>
        </p:txBody>
      </p:sp>
    </p:spTree>
    <p:extLst>
      <p:ext uri="{BB962C8B-B14F-4D97-AF65-F5344CB8AC3E}">
        <p14:creationId xmlns:p14="http://schemas.microsoft.com/office/powerpoint/2010/main" val="23364990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p:cNvSpPr txBox="1"/>
          <p:nvPr/>
        </p:nvSpPr>
        <p:spPr>
          <a:xfrm>
            <a:off x="112295" y="240998"/>
            <a:ext cx="12079704" cy="1015663"/>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square">
            <a:spAutoFit/>
          </a:bodyPr>
          <a:lstStyle/>
          <a:p>
            <a:pPr marL="742950" indent="-742950" algn="ctr" eaLnBrk="1" hangingPunct="1">
              <a:buAutoNum type="arabicPeriod"/>
            </a:pPr>
            <a:r>
              <a:rPr lang="en-CA" altLang="en-US" sz="6000" b="1" dirty="0">
                <a:solidFill>
                  <a:schemeClr val="bg1"/>
                </a:solidFill>
                <a:effectLst>
                  <a:outerShdw blurRad="38100" dist="38100" dir="2700000" algn="tl">
                    <a:srgbClr val="000000">
                      <a:alpha val="43137"/>
                    </a:srgbClr>
                  </a:outerShdw>
                </a:effectLst>
                <a:latin typeface="Arial Black" panose="020B0A04020102020204" pitchFamily="34" charset="0"/>
              </a:rPr>
              <a:t>“Born” this way - </a:t>
            </a:r>
            <a:r>
              <a:rPr lang="en-US" altLang="en-US" sz="6000" b="1" dirty="0">
                <a:solidFill>
                  <a:schemeClr val="bg1"/>
                </a:solidFill>
                <a:effectLst>
                  <a:outerShdw blurRad="38100" dist="38100" dir="2700000" algn="tl">
                    <a:srgbClr val="000000">
                      <a:alpha val="43137"/>
                    </a:srgbClr>
                  </a:outerShdw>
                </a:effectLst>
                <a:latin typeface="Arial Black" panose="020B0A04020102020204" pitchFamily="34" charset="0"/>
              </a:rPr>
              <a:t>Genetics</a:t>
            </a:r>
          </a:p>
        </p:txBody>
      </p:sp>
      <p:sp>
        <p:nvSpPr>
          <p:cNvPr id="3" name="TextBox 3"/>
          <p:cNvSpPr txBox="1">
            <a:spLocks noChangeArrowheads="1"/>
          </p:cNvSpPr>
          <p:nvPr/>
        </p:nvSpPr>
        <p:spPr bwMode="auto">
          <a:xfrm>
            <a:off x="417096" y="1719849"/>
            <a:ext cx="8599305"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514350" indent="-514350" eaLnBrk="1" hangingPunct="1">
              <a:buFont typeface="+mj-lt"/>
              <a:buAutoNum type="arabicPeriod"/>
            </a:pPr>
            <a:r>
              <a:rPr lang="en-CA" altLang="en-US" sz="3200" b="1" dirty="0">
                <a:solidFill>
                  <a:schemeClr val="accent2">
                    <a:lumMod val="60000"/>
                    <a:lumOff val="40000"/>
                  </a:schemeClr>
                </a:solidFill>
              </a:rPr>
              <a:t>The basic premise is that homosexuality is genetically determined - There have been hereditary models for over 140 years</a:t>
            </a:r>
          </a:p>
          <a:p>
            <a:pPr marL="514350" indent="-514350" eaLnBrk="1" hangingPunct="1">
              <a:buFont typeface="+mj-lt"/>
              <a:buAutoNum type="arabicPeriod"/>
            </a:pPr>
            <a:r>
              <a:rPr lang="en-CA" altLang="en-US" sz="3200" b="1" dirty="0">
                <a:solidFill>
                  <a:schemeClr val="accent2">
                    <a:lumMod val="60000"/>
                    <a:lumOff val="40000"/>
                  </a:schemeClr>
                </a:solidFill>
              </a:rPr>
              <a:t>Hirschfield (1914) applied these theories positively, as proofs of “naturalness” and attempted to remove pathology from the hereditary hypothesis</a:t>
            </a:r>
          </a:p>
        </p:txBody>
      </p:sp>
      <p:pic>
        <p:nvPicPr>
          <p:cNvPr id="4" name="Picture 3"/>
          <p:cNvPicPr>
            <a:picLocks noChangeAspect="1"/>
          </p:cNvPicPr>
          <p:nvPr/>
        </p:nvPicPr>
        <p:blipFill>
          <a:blip r:embed="rId3"/>
          <a:stretch>
            <a:fillRect/>
          </a:stretch>
        </p:blipFill>
        <p:spPr>
          <a:xfrm>
            <a:off x="9016401" y="1411057"/>
            <a:ext cx="3175598" cy="3923449"/>
          </a:xfrm>
          <a:prstGeom prst="rect">
            <a:avLst/>
          </a:prstGeom>
        </p:spPr>
      </p:pic>
      <p:sp>
        <p:nvSpPr>
          <p:cNvPr id="5" name="Rectangle 4"/>
          <p:cNvSpPr/>
          <p:nvPr/>
        </p:nvSpPr>
        <p:spPr>
          <a:xfrm>
            <a:off x="417095" y="5148118"/>
            <a:ext cx="11774904" cy="1569660"/>
          </a:xfrm>
          <a:prstGeom prst="rect">
            <a:avLst/>
          </a:prstGeom>
        </p:spPr>
        <p:txBody>
          <a:bodyPr wrap="square">
            <a:spAutoFit/>
          </a:bodyPr>
          <a:lstStyle/>
          <a:p>
            <a:pPr marL="514350" indent="-514350">
              <a:buFont typeface="+mj-lt"/>
              <a:buAutoNum type="arabicPeriod" startAt="3"/>
            </a:pPr>
            <a:r>
              <a:rPr lang="en-CA" sz="3200" b="1" dirty="0">
                <a:solidFill>
                  <a:schemeClr val="accent6">
                    <a:lumMod val="60000"/>
                    <a:lumOff val="40000"/>
                  </a:schemeClr>
                </a:solidFill>
              </a:rPr>
              <a:t>Nazi Germany: Lemke proposed that homosexuals be prohibited from any sexual acts, and the noncompliant be taken into custody or with their request castrated</a:t>
            </a:r>
          </a:p>
        </p:txBody>
      </p:sp>
    </p:spTree>
    <p:extLst>
      <p:ext uri="{BB962C8B-B14F-4D97-AF65-F5344CB8AC3E}">
        <p14:creationId xmlns:p14="http://schemas.microsoft.com/office/powerpoint/2010/main" val="422951280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a:spLocks noChangeArrowheads="1"/>
          </p:cNvSpPr>
          <p:nvPr/>
        </p:nvSpPr>
        <p:spPr bwMode="auto">
          <a:xfrm>
            <a:off x="417095" y="1808189"/>
            <a:ext cx="9326749"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CA" altLang="en-US" sz="4400" b="1" dirty="0">
                <a:solidFill>
                  <a:schemeClr val="accent2">
                    <a:lumMod val="60000"/>
                    <a:lumOff val="40000"/>
                  </a:schemeClr>
                </a:solidFill>
              </a:rPr>
              <a:t>Twin Studies proofing it’s NOT Genetics</a:t>
            </a:r>
          </a:p>
          <a:p>
            <a:pPr marL="514350" indent="-514350" eaLnBrk="1" hangingPunct="1">
              <a:buFont typeface="+mj-lt"/>
              <a:buAutoNum type="arabicPeriod"/>
            </a:pPr>
            <a:r>
              <a:rPr lang="en-CA" altLang="en-US" sz="3200" b="1" dirty="0">
                <a:solidFill>
                  <a:schemeClr val="accent2">
                    <a:lumMod val="60000"/>
                    <a:lumOff val="40000"/>
                  </a:schemeClr>
                </a:solidFill>
              </a:rPr>
              <a:t>Following the fall of Nazi, the premise of specific genetic determinative was further pursued.</a:t>
            </a:r>
          </a:p>
          <a:p>
            <a:pPr marL="514350" indent="-514350" eaLnBrk="1" hangingPunct="1">
              <a:buFont typeface="+mj-lt"/>
              <a:buAutoNum type="arabicPeriod"/>
            </a:pPr>
            <a:r>
              <a:rPr lang="en-CA" altLang="en-US" sz="3200" b="1" dirty="0">
                <a:solidFill>
                  <a:schemeClr val="accent2">
                    <a:lumMod val="60000"/>
                    <a:lumOff val="40000"/>
                  </a:schemeClr>
                </a:solidFill>
              </a:rPr>
              <a:t>Franz </a:t>
            </a:r>
            <a:r>
              <a:rPr lang="en-CA" altLang="en-US" sz="3200" b="1" dirty="0" err="1">
                <a:solidFill>
                  <a:schemeClr val="accent2">
                    <a:lumMod val="60000"/>
                    <a:lumOff val="40000"/>
                  </a:schemeClr>
                </a:solidFill>
              </a:rPr>
              <a:t>Kallmann</a:t>
            </a:r>
            <a:r>
              <a:rPr lang="en-CA" altLang="en-US" sz="3200" b="1" dirty="0">
                <a:solidFill>
                  <a:schemeClr val="accent2">
                    <a:lumMod val="60000"/>
                    <a:lumOff val="40000"/>
                  </a:schemeClr>
                </a:solidFill>
              </a:rPr>
              <a:t> (1952), conducted a research project to compare monozygotic with dizygotic twins - </a:t>
            </a:r>
            <a:r>
              <a:rPr lang="da-DK" altLang="en-US" sz="3200" b="1" dirty="0">
                <a:solidFill>
                  <a:schemeClr val="accent2">
                    <a:lumMod val="60000"/>
                    <a:lumOff val="40000"/>
                  </a:schemeClr>
                </a:solidFill>
              </a:rPr>
              <a:t>Habel(1950) and Rainer (1960)</a:t>
            </a:r>
            <a:endParaRPr lang="en-CA" altLang="en-US" sz="3200" b="1" dirty="0">
              <a:solidFill>
                <a:schemeClr val="accent2">
                  <a:lumMod val="60000"/>
                  <a:lumOff val="40000"/>
                </a:schemeClr>
              </a:solidFill>
            </a:endParaRPr>
          </a:p>
        </p:txBody>
      </p:sp>
      <p:sp>
        <p:nvSpPr>
          <p:cNvPr id="5" name="Rectangle 4"/>
          <p:cNvSpPr/>
          <p:nvPr/>
        </p:nvSpPr>
        <p:spPr>
          <a:xfrm>
            <a:off x="417095" y="5004415"/>
            <a:ext cx="11774904" cy="1569660"/>
          </a:xfrm>
          <a:prstGeom prst="rect">
            <a:avLst/>
          </a:prstGeom>
        </p:spPr>
        <p:txBody>
          <a:bodyPr wrap="square">
            <a:spAutoFit/>
          </a:bodyPr>
          <a:lstStyle/>
          <a:p>
            <a:pPr marL="514350" indent="-514350">
              <a:buFont typeface="+mj-lt"/>
              <a:buAutoNum type="arabicPeriod" startAt="3"/>
            </a:pPr>
            <a:r>
              <a:rPr lang="en-CA" sz="3200" b="1" dirty="0">
                <a:solidFill>
                  <a:schemeClr val="accent6">
                    <a:lumMod val="60000"/>
                    <a:lumOff val="40000"/>
                  </a:schemeClr>
                </a:solidFill>
              </a:rPr>
              <a:t>The work was highly criticized - </a:t>
            </a:r>
            <a:r>
              <a:rPr lang="en-CA" sz="3200" b="1" dirty="0" err="1">
                <a:solidFill>
                  <a:schemeClr val="accent6">
                    <a:lumMod val="60000"/>
                    <a:lumOff val="40000"/>
                  </a:schemeClr>
                </a:solidFill>
              </a:rPr>
              <a:t>Lewontin</a:t>
            </a:r>
            <a:r>
              <a:rPr lang="en-CA" sz="3200" b="1" dirty="0">
                <a:solidFill>
                  <a:schemeClr val="accent6">
                    <a:lumMod val="60000"/>
                    <a:lumOff val="40000"/>
                  </a:schemeClr>
                </a:solidFill>
              </a:rPr>
              <a:t>, (1988) summarized: </a:t>
            </a:r>
            <a:r>
              <a:rPr lang="en-CA" sz="3200" b="1" u="sng" dirty="0">
                <a:solidFill>
                  <a:schemeClr val="accent6">
                    <a:lumMod val="60000"/>
                    <a:lumOff val="40000"/>
                  </a:schemeClr>
                </a:solidFill>
              </a:rPr>
              <a:t>“The story is completely made up</a:t>
            </a:r>
            <a:r>
              <a:rPr lang="en-CA" sz="3200" b="1" dirty="0">
                <a:solidFill>
                  <a:schemeClr val="accent6">
                    <a:lumMod val="60000"/>
                    <a:lumOff val="40000"/>
                  </a:schemeClr>
                </a:solidFill>
              </a:rPr>
              <a:t>” </a:t>
            </a:r>
          </a:p>
          <a:p>
            <a:r>
              <a:rPr lang="en-CA" sz="3200" b="1" dirty="0">
                <a:solidFill>
                  <a:schemeClr val="accent6">
                    <a:lumMod val="60000"/>
                    <a:lumOff val="40000"/>
                  </a:schemeClr>
                </a:solidFill>
              </a:rPr>
              <a:t>52% 22% 11%</a:t>
            </a:r>
          </a:p>
        </p:txBody>
      </p:sp>
      <p:pic>
        <p:nvPicPr>
          <p:cNvPr id="6" name="Picture 5"/>
          <p:cNvPicPr>
            <a:picLocks noChangeAspect="1"/>
          </p:cNvPicPr>
          <p:nvPr/>
        </p:nvPicPr>
        <p:blipFill>
          <a:blip r:embed="rId3"/>
          <a:stretch>
            <a:fillRect/>
          </a:stretch>
        </p:blipFill>
        <p:spPr>
          <a:xfrm>
            <a:off x="9743844" y="1446334"/>
            <a:ext cx="2448153" cy="3593509"/>
          </a:xfrm>
          <a:prstGeom prst="rect">
            <a:avLst/>
          </a:prstGeom>
        </p:spPr>
      </p:pic>
      <p:sp>
        <p:nvSpPr>
          <p:cNvPr id="8" name="TextBox 7"/>
          <p:cNvSpPr txBox="1"/>
          <p:nvPr/>
        </p:nvSpPr>
        <p:spPr>
          <a:xfrm>
            <a:off x="112295" y="240998"/>
            <a:ext cx="12079704" cy="1015663"/>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square">
            <a:spAutoFit/>
          </a:bodyPr>
          <a:lstStyle/>
          <a:p>
            <a:pPr marL="742950" indent="-742950" algn="ctr" eaLnBrk="1" hangingPunct="1">
              <a:buAutoNum type="arabicPeriod"/>
            </a:pPr>
            <a:r>
              <a:rPr lang="en-CA" altLang="en-US" sz="6000" b="1" dirty="0">
                <a:solidFill>
                  <a:schemeClr val="bg1"/>
                </a:solidFill>
                <a:effectLst>
                  <a:outerShdw blurRad="38100" dist="38100" dir="2700000" algn="tl">
                    <a:srgbClr val="000000">
                      <a:alpha val="43137"/>
                    </a:srgbClr>
                  </a:outerShdw>
                </a:effectLst>
                <a:latin typeface="Arial Black" panose="020B0A04020102020204" pitchFamily="34" charset="0"/>
              </a:rPr>
              <a:t>“Born” this way - </a:t>
            </a:r>
            <a:r>
              <a:rPr lang="en-US" altLang="en-US" sz="6000" b="1" dirty="0">
                <a:solidFill>
                  <a:schemeClr val="bg1"/>
                </a:solidFill>
                <a:effectLst>
                  <a:outerShdw blurRad="38100" dist="38100" dir="2700000" algn="tl">
                    <a:srgbClr val="000000">
                      <a:alpha val="43137"/>
                    </a:srgbClr>
                  </a:outerShdw>
                </a:effectLst>
                <a:latin typeface="Arial Black" panose="020B0A04020102020204" pitchFamily="34" charset="0"/>
              </a:rPr>
              <a:t>Genetics</a:t>
            </a:r>
          </a:p>
        </p:txBody>
      </p:sp>
    </p:spTree>
    <p:extLst>
      <p:ext uri="{BB962C8B-B14F-4D97-AF65-F5344CB8AC3E}">
        <p14:creationId xmlns:p14="http://schemas.microsoft.com/office/powerpoint/2010/main" val="11365089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a:spLocks noChangeArrowheads="1"/>
          </p:cNvSpPr>
          <p:nvPr/>
        </p:nvSpPr>
        <p:spPr bwMode="auto">
          <a:xfrm>
            <a:off x="417097" y="1600713"/>
            <a:ext cx="526880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CA" altLang="en-US" sz="4800" b="1" dirty="0">
                <a:solidFill>
                  <a:schemeClr val="accent2">
                    <a:lumMod val="60000"/>
                    <a:lumOff val="40000"/>
                  </a:schemeClr>
                </a:solidFill>
              </a:rPr>
              <a:t>Xq28</a:t>
            </a:r>
          </a:p>
          <a:p>
            <a:pPr eaLnBrk="1" hangingPunct="1"/>
            <a:r>
              <a:rPr lang="en-CA" altLang="en-US" sz="2800" b="1" dirty="0">
                <a:solidFill>
                  <a:schemeClr val="accent2">
                    <a:lumMod val="60000"/>
                    <a:lumOff val="40000"/>
                  </a:schemeClr>
                </a:solidFill>
              </a:rPr>
              <a:t>Dean H. Hamer (1993) shocked the world when he claimed to have discovered the gene responsible for sexual</a:t>
            </a:r>
          </a:p>
          <a:p>
            <a:pPr eaLnBrk="1" hangingPunct="1"/>
            <a:r>
              <a:rPr lang="en-CA" altLang="en-US" sz="2800" b="1" dirty="0">
                <a:solidFill>
                  <a:schemeClr val="accent2">
                    <a:lumMod val="60000"/>
                    <a:lumOff val="40000"/>
                  </a:schemeClr>
                </a:solidFill>
              </a:rPr>
              <a:t>orientation, Xq28 - The story in the media, in the scientific</a:t>
            </a:r>
            <a:endParaRPr lang="en-US" altLang="en-US" sz="2800" b="1" dirty="0">
              <a:solidFill>
                <a:schemeClr val="accent2">
                  <a:lumMod val="60000"/>
                  <a:lumOff val="40000"/>
                </a:schemeClr>
              </a:solidFill>
            </a:endParaRPr>
          </a:p>
        </p:txBody>
      </p:sp>
      <p:pic>
        <p:nvPicPr>
          <p:cNvPr id="7" name="Picture 6"/>
          <p:cNvPicPr>
            <a:picLocks noChangeAspect="1"/>
          </p:cNvPicPr>
          <p:nvPr/>
        </p:nvPicPr>
        <p:blipFill rotWithShape="1">
          <a:blip r:embed="rId3"/>
          <a:srcRect l="7913" t="5222" r="8048" b="38994"/>
          <a:stretch/>
        </p:blipFill>
        <p:spPr>
          <a:xfrm>
            <a:off x="5625743" y="1470467"/>
            <a:ext cx="6566257" cy="3245714"/>
          </a:xfrm>
          <a:prstGeom prst="rect">
            <a:avLst/>
          </a:prstGeom>
        </p:spPr>
      </p:pic>
      <p:sp>
        <p:nvSpPr>
          <p:cNvPr id="8" name="Rectangle 7"/>
          <p:cNvSpPr/>
          <p:nvPr/>
        </p:nvSpPr>
        <p:spPr>
          <a:xfrm>
            <a:off x="417096" y="4965563"/>
            <a:ext cx="11774904" cy="2246769"/>
          </a:xfrm>
          <a:prstGeom prst="rect">
            <a:avLst/>
          </a:prstGeom>
        </p:spPr>
        <p:txBody>
          <a:bodyPr wrap="square">
            <a:spAutoFit/>
          </a:bodyPr>
          <a:lstStyle/>
          <a:p>
            <a:r>
              <a:rPr lang="en-CA" sz="2800" b="1" dirty="0">
                <a:solidFill>
                  <a:schemeClr val="accent2">
                    <a:lumMod val="60000"/>
                    <a:lumOff val="40000"/>
                  </a:schemeClr>
                </a:solidFill>
              </a:rPr>
              <a:t>journals, and through the LGBT activists prematurely went “viral”, before real analysis and evaluation of the data was done </a:t>
            </a:r>
            <a:r>
              <a:rPr lang="en-CA" sz="2800" b="1" dirty="0">
                <a:solidFill>
                  <a:schemeClr val="bg1"/>
                </a:solidFill>
              </a:rPr>
              <a:t>- </a:t>
            </a:r>
            <a:r>
              <a:rPr lang="en-CA" sz="2800" b="1" dirty="0">
                <a:solidFill>
                  <a:schemeClr val="accent6">
                    <a:lumMod val="60000"/>
                    <a:lumOff val="40000"/>
                  </a:schemeClr>
                </a:solidFill>
              </a:rPr>
              <a:t>Sanders (1998), Rice(1999) &amp; Hamer (2005) conducted a more thorough study, yet </a:t>
            </a:r>
            <a:r>
              <a:rPr lang="en-CA" sz="2800" b="1" u="sng" dirty="0">
                <a:solidFill>
                  <a:schemeClr val="accent6">
                    <a:lumMod val="60000"/>
                    <a:lumOff val="40000"/>
                  </a:schemeClr>
                </a:solidFill>
              </a:rPr>
              <a:t>the results of Hamer were never replicated</a:t>
            </a:r>
          </a:p>
          <a:p>
            <a:endParaRPr lang="en-CA" sz="2800" b="1" dirty="0">
              <a:solidFill>
                <a:schemeClr val="bg1"/>
              </a:solidFill>
            </a:endParaRPr>
          </a:p>
        </p:txBody>
      </p:sp>
      <p:sp>
        <p:nvSpPr>
          <p:cNvPr id="9" name="TextBox 8"/>
          <p:cNvSpPr txBox="1"/>
          <p:nvPr/>
        </p:nvSpPr>
        <p:spPr>
          <a:xfrm>
            <a:off x="112295" y="240998"/>
            <a:ext cx="12079704" cy="1015663"/>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square">
            <a:spAutoFit/>
          </a:bodyPr>
          <a:lstStyle/>
          <a:p>
            <a:pPr marL="742950" indent="-742950" algn="ctr" eaLnBrk="1" hangingPunct="1">
              <a:buAutoNum type="arabicPeriod"/>
            </a:pPr>
            <a:r>
              <a:rPr lang="en-CA" altLang="en-US" sz="6000" b="1" dirty="0">
                <a:solidFill>
                  <a:schemeClr val="bg1"/>
                </a:solidFill>
                <a:effectLst>
                  <a:outerShdw blurRad="38100" dist="38100" dir="2700000" algn="tl">
                    <a:srgbClr val="000000">
                      <a:alpha val="43137"/>
                    </a:srgbClr>
                  </a:outerShdw>
                </a:effectLst>
                <a:latin typeface="Arial Black" panose="020B0A04020102020204" pitchFamily="34" charset="0"/>
              </a:rPr>
              <a:t>“Born” this way - </a:t>
            </a:r>
            <a:r>
              <a:rPr lang="en-US" altLang="en-US" sz="6000" b="1" dirty="0">
                <a:solidFill>
                  <a:schemeClr val="bg1"/>
                </a:solidFill>
                <a:effectLst>
                  <a:outerShdw blurRad="38100" dist="38100" dir="2700000" algn="tl">
                    <a:srgbClr val="000000">
                      <a:alpha val="43137"/>
                    </a:srgbClr>
                  </a:outerShdw>
                </a:effectLst>
                <a:latin typeface="Arial Black" panose="020B0A04020102020204" pitchFamily="34" charset="0"/>
              </a:rPr>
              <a:t>Genetics</a:t>
            </a:r>
          </a:p>
        </p:txBody>
      </p:sp>
    </p:spTree>
    <p:extLst>
      <p:ext uri="{BB962C8B-B14F-4D97-AF65-F5344CB8AC3E}">
        <p14:creationId xmlns:p14="http://schemas.microsoft.com/office/powerpoint/2010/main" val="3409538688"/>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26522</TotalTime>
  <Words>1550</Words>
  <Application>Microsoft Macintosh PowerPoint</Application>
  <PresentationFormat>Widescreen</PresentationFormat>
  <Paragraphs>141</Paragraphs>
  <Slides>24</Slides>
  <Notes>20</Notes>
  <HiddenSlides>6</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24</vt:i4>
      </vt:variant>
    </vt:vector>
  </HeadingPairs>
  <TitlesOfParts>
    <vt:vector size="31" baseType="lpstr">
      <vt:lpstr>Arial Black</vt:lpstr>
      <vt:lpstr>Calibri Light</vt:lpstr>
      <vt:lpstr>Gill Sans MT</vt:lpstr>
      <vt:lpstr>Arial</vt:lpstr>
      <vt:lpstr>Calibri</vt:lpstr>
      <vt:lpstr>Custom Design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Tony Sidrak</dc:creator>
  <cp:lastModifiedBy>Sam Menshawy</cp:lastModifiedBy>
  <cp:revision>108</cp:revision>
  <cp:lastPrinted>2017-02-11T18:20:04Z</cp:lastPrinted>
  <dcterms:created xsi:type="dcterms:W3CDTF">2017-02-11T18:06:26Z</dcterms:created>
  <dcterms:modified xsi:type="dcterms:W3CDTF">2020-01-28T22:23:34Z</dcterms:modified>
</cp:coreProperties>
</file>