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335" r:id="rId3"/>
    <p:sldId id="303" r:id="rId4"/>
    <p:sldId id="258" r:id="rId5"/>
    <p:sldId id="305" r:id="rId6"/>
    <p:sldId id="259" r:id="rId7"/>
    <p:sldId id="306" r:id="rId8"/>
    <p:sldId id="337" r:id="rId9"/>
    <p:sldId id="260" r:id="rId10"/>
    <p:sldId id="307" r:id="rId11"/>
    <p:sldId id="261" r:id="rId12"/>
    <p:sldId id="308" r:id="rId13"/>
    <p:sldId id="309" r:id="rId14"/>
    <p:sldId id="310" r:id="rId15"/>
    <p:sldId id="311" r:id="rId16"/>
    <p:sldId id="262" r:id="rId17"/>
    <p:sldId id="263" r:id="rId18"/>
    <p:sldId id="313" r:id="rId19"/>
    <p:sldId id="264" r:id="rId20"/>
    <p:sldId id="315" r:id="rId21"/>
    <p:sldId id="316" r:id="rId22"/>
    <p:sldId id="317" r:id="rId23"/>
    <p:sldId id="318" r:id="rId24"/>
    <p:sldId id="265" r:id="rId25"/>
    <p:sldId id="319" r:id="rId26"/>
    <p:sldId id="320" r:id="rId27"/>
    <p:sldId id="321" r:id="rId28"/>
    <p:sldId id="322" r:id="rId2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Tahoma" panose="020B060403050404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Tahoma" panose="020B060403050404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Tahoma" panose="020B060403050404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Tahoma" panose="020B060403050404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Tahoma" panose="020B060403050404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Tahoma" panose="020B060403050404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Tahoma" panose="020B060403050404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Tahoma" panose="020B060403050404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Tahoma" panose="020B060403050404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76" autoAdjust="0"/>
    <p:restoredTop sz="94607"/>
  </p:normalViewPr>
  <p:slideViewPr>
    <p:cSldViewPr>
      <p:cViewPr varScale="1">
        <p:scale>
          <a:sx n="106" d="100"/>
          <a:sy n="106" d="100"/>
        </p:scale>
        <p:origin x="1760" y="17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7F9A585A-A46E-3679-0F21-8B5BFCDC6021}"/>
              </a:ext>
            </a:extLst>
          </p:cNvPr>
          <p:cNvSpPr>
            <a:spLocks noGrp="1" noChangeArrowheads="1"/>
          </p:cNvSpPr>
          <p:nvPr>
            <p:ph type="ctrTitle"/>
          </p:nvPr>
        </p:nvSpPr>
        <p:spPr>
          <a:xfrm>
            <a:off x="0" y="3581400"/>
            <a:ext cx="8839200" cy="914400"/>
          </a:xfrm>
        </p:spPr>
        <p:txBody>
          <a:bodyPr/>
          <a:lstStyle>
            <a:lvl1pPr>
              <a:defRPr sz="4800"/>
            </a:lvl1pPr>
          </a:lstStyle>
          <a:p>
            <a:pPr lvl="0"/>
            <a:r>
              <a:rPr lang="en-US" altLang="en-US" noProof="0"/>
              <a:t>Click to edit Master title style</a:t>
            </a:r>
          </a:p>
        </p:txBody>
      </p:sp>
      <p:sp>
        <p:nvSpPr>
          <p:cNvPr id="11267" name="Rectangle 3">
            <a:extLst>
              <a:ext uri="{FF2B5EF4-FFF2-40B4-BE49-F238E27FC236}">
                <a16:creationId xmlns:a16="http://schemas.microsoft.com/office/drawing/2014/main" id="{F01CFF4A-E73B-03D8-0C62-FAE113301754}"/>
              </a:ext>
            </a:extLst>
          </p:cNvPr>
          <p:cNvSpPr>
            <a:spLocks noGrp="1" noChangeArrowheads="1"/>
          </p:cNvSpPr>
          <p:nvPr>
            <p:ph type="subTitle" idx="1"/>
          </p:nvPr>
        </p:nvSpPr>
        <p:spPr>
          <a:xfrm>
            <a:off x="0" y="4495800"/>
            <a:ext cx="8839200" cy="685800"/>
          </a:xfrm>
        </p:spPr>
        <p:txBody>
          <a:bodyPr/>
          <a:lstStyle>
            <a:lvl1pPr marL="0" indent="0" algn="r">
              <a:buFontTx/>
              <a:buNone/>
              <a:defRPr sz="2800"/>
            </a:lvl1pPr>
          </a:lstStyle>
          <a:p>
            <a:pPr lvl="0"/>
            <a:r>
              <a:rPr lang="en-US" altLang="en-US" noProof="0"/>
              <a:t>Click to edit Master subtitle style</a:t>
            </a:r>
          </a:p>
        </p:txBody>
      </p:sp>
      <p:sp>
        <p:nvSpPr>
          <p:cNvPr id="11268" name="Rectangle 4">
            <a:extLst>
              <a:ext uri="{FF2B5EF4-FFF2-40B4-BE49-F238E27FC236}">
                <a16:creationId xmlns:a16="http://schemas.microsoft.com/office/drawing/2014/main" id="{0A9B9F37-2B49-209E-4A6B-A80F0987A936}"/>
              </a:ext>
            </a:extLst>
          </p:cNvPr>
          <p:cNvSpPr>
            <a:spLocks noGrp="1" noChangeArrowheads="1"/>
          </p:cNvSpPr>
          <p:nvPr>
            <p:ph type="dt" sz="half" idx="2"/>
          </p:nvPr>
        </p:nvSpPr>
        <p:spPr>
          <a:xfrm>
            <a:off x="0" y="6689725"/>
            <a:ext cx="2133600" cy="168275"/>
          </a:xfrm>
        </p:spPr>
        <p:txBody>
          <a:bodyPr/>
          <a:lstStyle>
            <a:lvl1pPr>
              <a:defRPr b="0">
                <a:latin typeface="Arial Black" panose="020B0604020202020204" pitchFamily="34" charset="0"/>
              </a:defRPr>
            </a:lvl1pPr>
          </a:lstStyle>
          <a:p>
            <a:endParaRPr lang="en-US" altLang="en-US"/>
          </a:p>
        </p:txBody>
      </p:sp>
      <p:sp>
        <p:nvSpPr>
          <p:cNvPr id="11269" name="Rectangle 5">
            <a:extLst>
              <a:ext uri="{FF2B5EF4-FFF2-40B4-BE49-F238E27FC236}">
                <a16:creationId xmlns:a16="http://schemas.microsoft.com/office/drawing/2014/main" id="{19A3DE22-D8E6-C7D4-18DD-3F0ECE853C08}"/>
              </a:ext>
            </a:extLst>
          </p:cNvPr>
          <p:cNvSpPr>
            <a:spLocks noGrp="1" noChangeArrowheads="1"/>
          </p:cNvSpPr>
          <p:nvPr>
            <p:ph type="ftr" sz="quarter" idx="3"/>
          </p:nvPr>
        </p:nvSpPr>
        <p:spPr/>
        <p:txBody>
          <a:bodyPr/>
          <a:lstStyle>
            <a:lvl1pPr>
              <a:defRPr b="0">
                <a:latin typeface="Arial Black" panose="020B0604020202020204" pitchFamily="34" charset="0"/>
              </a:defRPr>
            </a:lvl1pPr>
          </a:lstStyle>
          <a:p>
            <a:endParaRPr lang="en-US" altLang="en-US"/>
          </a:p>
        </p:txBody>
      </p:sp>
      <p:sp>
        <p:nvSpPr>
          <p:cNvPr id="11270" name="Rectangle 6">
            <a:extLst>
              <a:ext uri="{FF2B5EF4-FFF2-40B4-BE49-F238E27FC236}">
                <a16:creationId xmlns:a16="http://schemas.microsoft.com/office/drawing/2014/main" id="{2DFC220B-673D-81A4-C489-2531EA498C18}"/>
              </a:ext>
            </a:extLst>
          </p:cNvPr>
          <p:cNvSpPr>
            <a:spLocks noGrp="1" noChangeArrowheads="1"/>
          </p:cNvSpPr>
          <p:nvPr>
            <p:ph type="sldNum" sz="quarter" idx="4"/>
          </p:nvPr>
        </p:nvSpPr>
        <p:spPr>
          <a:xfrm>
            <a:off x="7010400" y="6689725"/>
            <a:ext cx="2133600" cy="168275"/>
          </a:xfrm>
        </p:spPr>
        <p:txBody>
          <a:bodyPr/>
          <a:lstStyle>
            <a:lvl1pPr>
              <a:defRPr b="0">
                <a:latin typeface="Arial Black" panose="020B0604020202020204" pitchFamily="34" charset="0"/>
              </a:defRPr>
            </a:lvl1pPr>
          </a:lstStyle>
          <a:p>
            <a:fld id="{3B6E0AB0-F965-D144-8E7F-2BBA8982D02C}" type="slidenum">
              <a:rPr lang="en-US" altLang="en-US"/>
              <a:pPr/>
              <a:t>‹#›</a:t>
            </a:fld>
            <a:endParaRPr lang="en-US" altLang="en-US"/>
          </a:p>
        </p:txBody>
      </p:sp>
    </p:spTree>
  </p:cSld>
  <p:clrMapOvr>
    <a:masterClrMapping/>
  </p:clrMapOvr>
  <p:transition spd="med">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ADA50-13B4-8A08-DED8-5C8F73F8B2B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849EEEC-C992-DFC7-F8F6-1314AB69641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20413DE-E365-0B31-843C-12D21E27AFA4}"/>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3210A437-E729-31BA-07C1-3D38AC86D27E}"/>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4A588FD2-B5D9-37FA-987C-836C2A64B5A6}"/>
              </a:ext>
            </a:extLst>
          </p:cNvPr>
          <p:cNvSpPr>
            <a:spLocks noGrp="1"/>
          </p:cNvSpPr>
          <p:nvPr>
            <p:ph type="sldNum" sz="quarter" idx="12"/>
          </p:nvPr>
        </p:nvSpPr>
        <p:spPr/>
        <p:txBody>
          <a:bodyPr/>
          <a:lstStyle>
            <a:lvl1pPr>
              <a:defRPr/>
            </a:lvl1pPr>
          </a:lstStyle>
          <a:p>
            <a:fld id="{C7039E96-5B91-144B-80C1-D899DA45AEDD}" type="slidenum">
              <a:rPr lang="en-US" altLang="en-US"/>
              <a:pPr/>
              <a:t>‹#›</a:t>
            </a:fld>
            <a:endParaRPr lang="en-US" altLang="en-US"/>
          </a:p>
        </p:txBody>
      </p:sp>
    </p:spTree>
    <p:extLst>
      <p:ext uri="{BB962C8B-B14F-4D97-AF65-F5344CB8AC3E}">
        <p14:creationId xmlns:p14="http://schemas.microsoft.com/office/powerpoint/2010/main" val="633911557"/>
      </p:ext>
    </p:extLst>
  </p:cSld>
  <p:clrMapOvr>
    <a:masterClrMapping/>
  </p:clrMapOvr>
  <p:transition spd="med">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2AE6700-D311-F28E-B9D0-18E509251846}"/>
              </a:ext>
            </a:extLst>
          </p:cNvPr>
          <p:cNvSpPr>
            <a:spLocks noGrp="1"/>
          </p:cNvSpPr>
          <p:nvPr>
            <p:ph type="title" orient="vert"/>
          </p:nvPr>
        </p:nvSpPr>
        <p:spPr>
          <a:xfrm>
            <a:off x="6858000" y="0"/>
            <a:ext cx="2286000" cy="6553200"/>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FBAD460-835C-8D49-5BAB-40F13D3C8CC6}"/>
              </a:ext>
            </a:extLst>
          </p:cNvPr>
          <p:cNvSpPr>
            <a:spLocks noGrp="1"/>
          </p:cNvSpPr>
          <p:nvPr>
            <p:ph type="body" orient="vert" idx="1"/>
          </p:nvPr>
        </p:nvSpPr>
        <p:spPr>
          <a:xfrm>
            <a:off x="0" y="0"/>
            <a:ext cx="6705600" cy="6553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F145BB0-5242-A378-F154-37CB7D64993B}"/>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19221D02-48D9-8921-980F-B4E48D38B5E6}"/>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FB6C6F5F-F488-FA6F-43CA-DECEBD3228C4}"/>
              </a:ext>
            </a:extLst>
          </p:cNvPr>
          <p:cNvSpPr>
            <a:spLocks noGrp="1"/>
          </p:cNvSpPr>
          <p:nvPr>
            <p:ph type="sldNum" sz="quarter" idx="12"/>
          </p:nvPr>
        </p:nvSpPr>
        <p:spPr/>
        <p:txBody>
          <a:bodyPr/>
          <a:lstStyle>
            <a:lvl1pPr>
              <a:defRPr/>
            </a:lvl1pPr>
          </a:lstStyle>
          <a:p>
            <a:fld id="{6DC63CAB-AE2E-D842-AADB-E8EE5E7AAFAC}" type="slidenum">
              <a:rPr lang="en-US" altLang="en-US"/>
              <a:pPr/>
              <a:t>‹#›</a:t>
            </a:fld>
            <a:endParaRPr lang="en-US" altLang="en-US"/>
          </a:p>
        </p:txBody>
      </p:sp>
    </p:spTree>
    <p:extLst>
      <p:ext uri="{BB962C8B-B14F-4D97-AF65-F5344CB8AC3E}">
        <p14:creationId xmlns:p14="http://schemas.microsoft.com/office/powerpoint/2010/main" val="3253588886"/>
      </p:ext>
    </p:extLst>
  </p:cSld>
  <p:clrMapOvr>
    <a:masterClrMapping/>
  </p:clrMapOvr>
  <p:transition spd="med">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C81F73-B3DF-6316-D262-71FA439BDF9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0105F81-EE73-113D-6952-67725F928F5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DB47558-E05A-7AA3-3F3E-013071E64D3F}"/>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396D3B6D-2E87-CEC0-A009-A74D6D91590C}"/>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F5413843-66FB-6A58-1281-ADDF6189CF38}"/>
              </a:ext>
            </a:extLst>
          </p:cNvPr>
          <p:cNvSpPr>
            <a:spLocks noGrp="1"/>
          </p:cNvSpPr>
          <p:nvPr>
            <p:ph type="sldNum" sz="quarter" idx="12"/>
          </p:nvPr>
        </p:nvSpPr>
        <p:spPr/>
        <p:txBody>
          <a:bodyPr/>
          <a:lstStyle>
            <a:lvl1pPr>
              <a:defRPr/>
            </a:lvl1pPr>
          </a:lstStyle>
          <a:p>
            <a:fld id="{D1454EC7-D63E-294B-BF9C-BFEB56E2E171}" type="slidenum">
              <a:rPr lang="en-US" altLang="en-US"/>
              <a:pPr/>
              <a:t>‹#›</a:t>
            </a:fld>
            <a:endParaRPr lang="en-US" altLang="en-US"/>
          </a:p>
        </p:txBody>
      </p:sp>
    </p:spTree>
    <p:extLst>
      <p:ext uri="{BB962C8B-B14F-4D97-AF65-F5344CB8AC3E}">
        <p14:creationId xmlns:p14="http://schemas.microsoft.com/office/powerpoint/2010/main" val="1553837052"/>
      </p:ext>
    </p:extLst>
  </p:cSld>
  <p:clrMapOvr>
    <a:masterClrMapping/>
  </p:clrMapOvr>
  <p:transition spd="med">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2B786-EF6E-08FD-188B-64B929DC3B2B}"/>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1CC2313-B2F8-B476-F11D-B232A2E0157E}"/>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FC6143AF-21BC-46AA-3750-7A6EEBD89147}"/>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7ADD5691-6142-6044-EA04-C6544FFF93EC}"/>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A56CAD8C-C7D8-F973-8D58-A8247A994365}"/>
              </a:ext>
            </a:extLst>
          </p:cNvPr>
          <p:cNvSpPr>
            <a:spLocks noGrp="1"/>
          </p:cNvSpPr>
          <p:nvPr>
            <p:ph type="sldNum" sz="quarter" idx="12"/>
          </p:nvPr>
        </p:nvSpPr>
        <p:spPr/>
        <p:txBody>
          <a:bodyPr/>
          <a:lstStyle>
            <a:lvl1pPr>
              <a:defRPr/>
            </a:lvl1pPr>
          </a:lstStyle>
          <a:p>
            <a:fld id="{1643F2EC-EC09-0D4B-B6AA-0DC02A31F14B}" type="slidenum">
              <a:rPr lang="en-US" altLang="en-US"/>
              <a:pPr/>
              <a:t>‹#›</a:t>
            </a:fld>
            <a:endParaRPr lang="en-US" altLang="en-US"/>
          </a:p>
        </p:txBody>
      </p:sp>
    </p:spTree>
    <p:extLst>
      <p:ext uri="{BB962C8B-B14F-4D97-AF65-F5344CB8AC3E}">
        <p14:creationId xmlns:p14="http://schemas.microsoft.com/office/powerpoint/2010/main" val="3069879244"/>
      </p:ext>
    </p:extLst>
  </p:cSld>
  <p:clrMapOvr>
    <a:masterClrMapping/>
  </p:clrMapOvr>
  <p:transition spd="med">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760A35-263F-4FE4-4356-2A3EC3DC2BB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3D8E410-A72E-8118-7D86-0A7EE15150D8}"/>
              </a:ext>
            </a:extLst>
          </p:cNvPr>
          <p:cNvSpPr>
            <a:spLocks noGrp="1"/>
          </p:cNvSpPr>
          <p:nvPr>
            <p:ph sz="half" idx="1"/>
          </p:nvPr>
        </p:nvSpPr>
        <p:spPr>
          <a:xfrm>
            <a:off x="228600" y="1295400"/>
            <a:ext cx="438150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4DAF6DE-C6F0-ADAC-746F-D6F3067933CE}"/>
              </a:ext>
            </a:extLst>
          </p:cNvPr>
          <p:cNvSpPr>
            <a:spLocks noGrp="1"/>
          </p:cNvSpPr>
          <p:nvPr>
            <p:ph sz="half" idx="2"/>
          </p:nvPr>
        </p:nvSpPr>
        <p:spPr>
          <a:xfrm>
            <a:off x="4762500" y="1295400"/>
            <a:ext cx="438150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2E5F7D4-5850-935D-6AEE-D4FECBD01094}"/>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D34B1452-7698-3DED-2D2F-3772AD8B3C60}"/>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80C7D853-B466-5AC5-C3BE-6C3F80BF227F}"/>
              </a:ext>
            </a:extLst>
          </p:cNvPr>
          <p:cNvSpPr>
            <a:spLocks noGrp="1"/>
          </p:cNvSpPr>
          <p:nvPr>
            <p:ph type="sldNum" sz="quarter" idx="12"/>
          </p:nvPr>
        </p:nvSpPr>
        <p:spPr/>
        <p:txBody>
          <a:bodyPr/>
          <a:lstStyle>
            <a:lvl1pPr>
              <a:defRPr/>
            </a:lvl1pPr>
          </a:lstStyle>
          <a:p>
            <a:fld id="{83107753-BBCF-F64E-A0F3-8EAA2B53F955}" type="slidenum">
              <a:rPr lang="en-US" altLang="en-US"/>
              <a:pPr/>
              <a:t>‹#›</a:t>
            </a:fld>
            <a:endParaRPr lang="en-US" altLang="en-US"/>
          </a:p>
        </p:txBody>
      </p:sp>
    </p:spTree>
    <p:extLst>
      <p:ext uri="{BB962C8B-B14F-4D97-AF65-F5344CB8AC3E}">
        <p14:creationId xmlns:p14="http://schemas.microsoft.com/office/powerpoint/2010/main" val="226068410"/>
      </p:ext>
    </p:extLst>
  </p:cSld>
  <p:clrMapOvr>
    <a:masterClrMapping/>
  </p:clrMapOvr>
  <p:transition spd="med">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F3043D-F216-817B-195E-C06F8FFA3CE1}"/>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DEF8CE3-C84F-6A7A-FE9B-08E0223FA3B3}"/>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F571391-B45E-8B84-0BEC-880A47665D13}"/>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0971B9F-F482-7E99-6CC7-6D86171CB92C}"/>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CCC7937-E22C-E3CF-4E94-8B0A65A011D1}"/>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45087C2-8405-93A1-E51A-9F65C5C42217}"/>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49F3AC99-628C-46A6-755F-9F118E8B2017}"/>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6136DCC9-3EB1-2E6F-C620-AA07B866ADAF}"/>
              </a:ext>
            </a:extLst>
          </p:cNvPr>
          <p:cNvSpPr>
            <a:spLocks noGrp="1"/>
          </p:cNvSpPr>
          <p:nvPr>
            <p:ph type="sldNum" sz="quarter" idx="12"/>
          </p:nvPr>
        </p:nvSpPr>
        <p:spPr/>
        <p:txBody>
          <a:bodyPr/>
          <a:lstStyle>
            <a:lvl1pPr>
              <a:defRPr/>
            </a:lvl1pPr>
          </a:lstStyle>
          <a:p>
            <a:fld id="{DCAF4C34-D928-3E48-869C-8328270B1AC9}" type="slidenum">
              <a:rPr lang="en-US" altLang="en-US"/>
              <a:pPr/>
              <a:t>‹#›</a:t>
            </a:fld>
            <a:endParaRPr lang="en-US" altLang="en-US"/>
          </a:p>
        </p:txBody>
      </p:sp>
    </p:spTree>
    <p:extLst>
      <p:ext uri="{BB962C8B-B14F-4D97-AF65-F5344CB8AC3E}">
        <p14:creationId xmlns:p14="http://schemas.microsoft.com/office/powerpoint/2010/main" val="3200167222"/>
      </p:ext>
    </p:extLst>
  </p:cSld>
  <p:clrMapOvr>
    <a:masterClrMapping/>
  </p:clrMapOvr>
  <p:transition spd="med">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6133D9-BACE-58DF-62A8-7465CB08FA1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1611373-565B-F345-D8FE-BDE2EDE7D0D8}"/>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EB5D9873-92CF-B546-DCD0-94B6F07F5947}"/>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C6BE7334-71C3-6B9F-9BF0-2268A2D19601}"/>
              </a:ext>
            </a:extLst>
          </p:cNvPr>
          <p:cNvSpPr>
            <a:spLocks noGrp="1"/>
          </p:cNvSpPr>
          <p:nvPr>
            <p:ph type="sldNum" sz="quarter" idx="12"/>
          </p:nvPr>
        </p:nvSpPr>
        <p:spPr/>
        <p:txBody>
          <a:bodyPr/>
          <a:lstStyle>
            <a:lvl1pPr>
              <a:defRPr/>
            </a:lvl1pPr>
          </a:lstStyle>
          <a:p>
            <a:fld id="{00CC878F-AE7E-5D4E-837E-19C161ABF4BC}" type="slidenum">
              <a:rPr lang="en-US" altLang="en-US"/>
              <a:pPr/>
              <a:t>‹#›</a:t>
            </a:fld>
            <a:endParaRPr lang="en-US" altLang="en-US"/>
          </a:p>
        </p:txBody>
      </p:sp>
    </p:spTree>
    <p:extLst>
      <p:ext uri="{BB962C8B-B14F-4D97-AF65-F5344CB8AC3E}">
        <p14:creationId xmlns:p14="http://schemas.microsoft.com/office/powerpoint/2010/main" val="839957374"/>
      </p:ext>
    </p:extLst>
  </p:cSld>
  <p:clrMapOvr>
    <a:masterClrMapping/>
  </p:clrMapOvr>
  <p:transition spd="med">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166A137-B9DD-3D85-5E14-82D7F3B2F1FC}"/>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97288B94-1A29-188B-5360-95F152ADF0F5}"/>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10089A9A-5959-6B97-CA2B-E16E730F0BA6}"/>
              </a:ext>
            </a:extLst>
          </p:cNvPr>
          <p:cNvSpPr>
            <a:spLocks noGrp="1"/>
          </p:cNvSpPr>
          <p:nvPr>
            <p:ph type="sldNum" sz="quarter" idx="12"/>
          </p:nvPr>
        </p:nvSpPr>
        <p:spPr/>
        <p:txBody>
          <a:bodyPr/>
          <a:lstStyle>
            <a:lvl1pPr>
              <a:defRPr/>
            </a:lvl1pPr>
          </a:lstStyle>
          <a:p>
            <a:fld id="{98F28379-002D-AE47-87C9-46BC104086FB}" type="slidenum">
              <a:rPr lang="en-US" altLang="en-US"/>
              <a:pPr/>
              <a:t>‹#›</a:t>
            </a:fld>
            <a:endParaRPr lang="en-US" altLang="en-US"/>
          </a:p>
        </p:txBody>
      </p:sp>
    </p:spTree>
    <p:extLst>
      <p:ext uri="{BB962C8B-B14F-4D97-AF65-F5344CB8AC3E}">
        <p14:creationId xmlns:p14="http://schemas.microsoft.com/office/powerpoint/2010/main" val="1929884087"/>
      </p:ext>
    </p:extLst>
  </p:cSld>
  <p:clrMapOvr>
    <a:masterClrMapping/>
  </p:clrMapOvr>
  <p:transition spd="med">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BE2FE5-6ED4-A9A7-E764-A9A89B06E735}"/>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B9D9494-7B88-1F20-64F9-BDDAB895C304}"/>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59C5C17-F7B8-DB39-2F69-8AFC7CD45FEE}"/>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74720B4-495D-DD7C-5479-1954252E6B39}"/>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223EBC8E-0F11-DEB9-1F4D-F19771B71F50}"/>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3BF9D4E7-7ACC-9091-8B07-87847B11DB4A}"/>
              </a:ext>
            </a:extLst>
          </p:cNvPr>
          <p:cNvSpPr>
            <a:spLocks noGrp="1"/>
          </p:cNvSpPr>
          <p:nvPr>
            <p:ph type="sldNum" sz="quarter" idx="12"/>
          </p:nvPr>
        </p:nvSpPr>
        <p:spPr/>
        <p:txBody>
          <a:bodyPr/>
          <a:lstStyle>
            <a:lvl1pPr>
              <a:defRPr/>
            </a:lvl1pPr>
          </a:lstStyle>
          <a:p>
            <a:fld id="{664E3561-EBF5-424A-B736-D229D0F5C41A}" type="slidenum">
              <a:rPr lang="en-US" altLang="en-US"/>
              <a:pPr/>
              <a:t>‹#›</a:t>
            </a:fld>
            <a:endParaRPr lang="en-US" altLang="en-US"/>
          </a:p>
        </p:txBody>
      </p:sp>
    </p:spTree>
    <p:extLst>
      <p:ext uri="{BB962C8B-B14F-4D97-AF65-F5344CB8AC3E}">
        <p14:creationId xmlns:p14="http://schemas.microsoft.com/office/powerpoint/2010/main" val="325178026"/>
      </p:ext>
    </p:extLst>
  </p:cSld>
  <p:clrMapOvr>
    <a:masterClrMapping/>
  </p:clrMapOvr>
  <p:transition spd="med">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353530-B926-7BC1-0757-453F165601FF}"/>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C1906B2-117C-50B6-BE22-0103B6301CB6}"/>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C901176-8341-52CA-8182-C6C70603BCB7}"/>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299DB33-7CD1-59DF-8A8D-9ED6BEF4B9CB}"/>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4E4125DB-5767-0732-A52F-703392164186}"/>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2DFE16D5-8BFC-E773-DB3E-FF499097C443}"/>
              </a:ext>
            </a:extLst>
          </p:cNvPr>
          <p:cNvSpPr>
            <a:spLocks noGrp="1"/>
          </p:cNvSpPr>
          <p:nvPr>
            <p:ph type="sldNum" sz="quarter" idx="12"/>
          </p:nvPr>
        </p:nvSpPr>
        <p:spPr/>
        <p:txBody>
          <a:bodyPr/>
          <a:lstStyle>
            <a:lvl1pPr>
              <a:defRPr/>
            </a:lvl1pPr>
          </a:lstStyle>
          <a:p>
            <a:fld id="{B9C02FD0-B9B8-D443-91A1-C1538E7B4B73}" type="slidenum">
              <a:rPr lang="en-US" altLang="en-US"/>
              <a:pPr/>
              <a:t>‹#›</a:t>
            </a:fld>
            <a:endParaRPr lang="en-US" altLang="en-US"/>
          </a:p>
        </p:txBody>
      </p:sp>
    </p:spTree>
    <p:extLst>
      <p:ext uri="{BB962C8B-B14F-4D97-AF65-F5344CB8AC3E}">
        <p14:creationId xmlns:p14="http://schemas.microsoft.com/office/powerpoint/2010/main" val="568134578"/>
      </p:ext>
    </p:extLst>
  </p:cSld>
  <p:clrMapOvr>
    <a:masterClrMapping/>
  </p:clrMapOvr>
  <p:transition spd="med">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C398063F-6189-A003-C721-CA78B4CA9699}"/>
              </a:ext>
            </a:extLst>
          </p:cNvPr>
          <p:cNvSpPr>
            <a:spLocks noGrp="1" noChangeArrowheads="1"/>
          </p:cNvSpPr>
          <p:nvPr>
            <p:ph type="title"/>
          </p:nvPr>
        </p:nvSpPr>
        <p:spPr bwMode="auto">
          <a:xfrm>
            <a:off x="0" y="0"/>
            <a:ext cx="91440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58BD61E4-4AE5-52E3-9643-1CCE242BB625}"/>
              </a:ext>
            </a:extLst>
          </p:cNvPr>
          <p:cNvSpPr>
            <a:spLocks noGrp="1" noChangeArrowheads="1"/>
          </p:cNvSpPr>
          <p:nvPr>
            <p:ph type="body" idx="1"/>
          </p:nvPr>
        </p:nvSpPr>
        <p:spPr bwMode="auto">
          <a:xfrm>
            <a:off x="228600" y="1295400"/>
            <a:ext cx="8915400"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04EFBC97-473C-F45D-EDEB-F7BF68B91821}"/>
              </a:ext>
            </a:extLst>
          </p:cNvPr>
          <p:cNvSpPr>
            <a:spLocks noGrp="1" noChangeArrowheads="1"/>
          </p:cNvSpPr>
          <p:nvPr>
            <p:ph type="dt" sz="half" idx="2"/>
          </p:nvPr>
        </p:nvSpPr>
        <p:spPr bwMode="auto">
          <a:xfrm>
            <a:off x="0" y="6661150"/>
            <a:ext cx="2133600" cy="196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000" b="1"/>
            </a:lvl1pPr>
          </a:lstStyle>
          <a:p>
            <a:endParaRPr lang="en-US" altLang="en-US"/>
          </a:p>
        </p:txBody>
      </p:sp>
      <p:sp>
        <p:nvSpPr>
          <p:cNvPr id="1029" name="Rectangle 5">
            <a:extLst>
              <a:ext uri="{FF2B5EF4-FFF2-40B4-BE49-F238E27FC236}">
                <a16:creationId xmlns:a16="http://schemas.microsoft.com/office/drawing/2014/main" id="{961BC9F4-A93F-80E1-6C41-D7EF2179F9C0}"/>
              </a:ext>
            </a:extLst>
          </p:cNvPr>
          <p:cNvSpPr>
            <a:spLocks noGrp="1" noChangeArrowheads="1"/>
          </p:cNvSpPr>
          <p:nvPr>
            <p:ph type="ftr" sz="quarter" idx="3"/>
          </p:nvPr>
        </p:nvSpPr>
        <p:spPr bwMode="auto">
          <a:xfrm>
            <a:off x="3124200" y="6689725"/>
            <a:ext cx="2895600" cy="16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000" b="1"/>
            </a:lvl1pPr>
          </a:lstStyle>
          <a:p>
            <a:endParaRPr lang="en-US" altLang="en-US"/>
          </a:p>
        </p:txBody>
      </p:sp>
      <p:sp>
        <p:nvSpPr>
          <p:cNvPr id="1030" name="Rectangle 6">
            <a:extLst>
              <a:ext uri="{FF2B5EF4-FFF2-40B4-BE49-F238E27FC236}">
                <a16:creationId xmlns:a16="http://schemas.microsoft.com/office/drawing/2014/main" id="{4D9BBADD-6AAC-201A-BA81-837BDEAF75D5}"/>
              </a:ext>
            </a:extLst>
          </p:cNvPr>
          <p:cNvSpPr>
            <a:spLocks noGrp="1" noChangeArrowheads="1"/>
          </p:cNvSpPr>
          <p:nvPr>
            <p:ph type="sldNum" sz="quarter" idx="4"/>
          </p:nvPr>
        </p:nvSpPr>
        <p:spPr bwMode="auto">
          <a:xfrm>
            <a:off x="7010400" y="6689725"/>
            <a:ext cx="2133600" cy="13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b="1"/>
            </a:lvl1pPr>
          </a:lstStyle>
          <a:p>
            <a:fld id="{FD64D97F-C9C5-D84C-B36F-A5DB24C7B8D1}" type="slidenum">
              <a:rPr lang="en-US" altLang="en-US"/>
              <a:pPr/>
              <a:t>‹#›</a:t>
            </a:fld>
            <a:endParaRPr lang="en-US" alt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fade thruBlk="1"/>
  </p:transition>
  <p:txStyles>
    <p:titleStyle>
      <a:lvl1pPr algn="r" rtl="0" fontAlgn="base">
        <a:spcBef>
          <a:spcPct val="0"/>
        </a:spcBef>
        <a:spcAft>
          <a:spcPct val="0"/>
        </a:spcAft>
        <a:defRPr sz="4000" kern="1200">
          <a:solidFill>
            <a:schemeClr val="tx2"/>
          </a:solidFill>
          <a:latin typeface="+mj-lt"/>
          <a:ea typeface="+mj-ea"/>
          <a:cs typeface="+mj-cs"/>
        </a:defRPr>
      </a:lvl1pPr>
      <a:lvl2pPr algn="r" rtl="0" fontAlgn="base">
        <a:spcBef>
          <a:spcPct val="0"/>
        </a:spcBef>
        <a:spcAft>
          <a:spcPct val="0"/>
        </a:spcAft>
        <a:defRPr sz="4000">
          <a:solidFill>
            <a:schemeClr val="tx2"/>
          </a:solidFill>
          <a:latin typeface="Impact" panose="020B0806030902050204" pitchFamily="34" charset="0"/>
          <a:cs typeface="Arial" panose="020B0604020202020204" pitchFamily="34" charset="0"/>
        </a:defRPr>
      </a:lvl2pPr>
      <a:lvl3pPr algn="r" rtl="0" fontAlgn="base">
        <a:spcBef>
          <a:spcPct val="0"/>
        </a:spcBef>
        <a:spcAft>
          <a:spcPct val="0"/>
        </a:spcAft>
        <a:defRPr sz="4000">
          <a:solidFill>
            <a:schemeClr val="tx2"/>
          </a:solidFill>
          <a:latin typeface="Impact" panose="020B0806030902050204" pitchFamily="34" charset="0"/>
          <a:cs typeface="Arial" panose="020B0604020202020204" pitchFamily="34" charset="0"/>
        </a:defRPr>
      </a:lvl3pPr>
      <a:lvl4pPr algn="r" rtl="0" fontAlgn="base">
        <a:spcBef>
          <a:spcPct val="0"/>
        </a:spcBef>
        <a:spcAft>
          <a:spcPct val="0"/>
        </a:spcAft>
        <a:defRPr sz="4000">
          <a:solidFill>
            <a:schemeClr val="tx2"/>
          </a:solidFill>
          <a:latin typeface="Impact" panose="020B0806030902050204" pitchFamily="34" charset="0"/>
          <a:cs typeface="Arial" panose="020B0604020202020204" pitchFamily="34" charset="0"/>
        </a:defRPr>
      </a:lvl4pPr>
      <a:lvl5pPr algn="r" rtl="0" fontAlgn="base">
        <a:spcBef>
          <a:spcPct val="0"/>
        </a:spcBef>
        <a:spcAft>
          <a:spcPct val="0"/>
        </a:spcAft>
        <a:defRPr sz="4000">
          <a:solidFill>
            <a:schemeClr val="tx2"/>
          </a:solidFill>
          <a:latin typeface="Impact" panose="020B0806030902050204" pitchFamily="34" charset="0"/>
          <a:cs typeface="Arial" panose="020B0604020202020204" pitchFamily="34" charset="0"/>
        </a:defRPr>
      </a:lvl5pPr>
      <a:lvl6pPr marL="457200" algn="r" rtl="0" fontAlgn="base">
        <a:spcBef>
          <a:spcPct val="0"/>
        </a:spcBef>
        <a:spcAft>
          <a:spcPct val="0"/>
        </a:spcAft>
        <a:defRPr sz="4000">
          <a:solidFill>
            <a:schemeClr val="tx2"/>
          </a:solidFill>
          <a:latin typeface="Impact" panose="020B0806030902050204" pitchFamily="34" charset="0"/>
          <a:cs typeface="Arial" panose="020B0604020202020204" pitchFamily="34" charset="0"/>
        </a:defRPr>
      </a:lvl6pPr>
      <a:lvl7pPr marL="914400" algn="r" rtl="0" fontAlgn="base">
        <a:spcBef>
          <a:spcPct val="0"/>
        </a:spcBef>
        <a:spcAft>
          <a:spcPct val="0"/>
        </a:spcAft>
        <a:defRPr sz="4000">
          <a:solidFill>
            <a:schemeClr val="tx2"/>
          </a:solidFill>
          <a:latin typeface="Impact" panose="020B0806030902050204" pitchFamily="34" charset="0"/>
          <a:cs typeface="Arial" panose="020B0604020202020204" pitchFamily="34" charset="0"/>
        </a:defRPr>
      </a:lvl7pPr>
      <a:lvl8pPr marL="1371600" algn="r" rtl="0" fontAlgn="base">
        <a:spcBef>
          <a:spcPct val="0"/>
        </a:spcBef>
        <a:spcAft>
          <a:spcPct val="0"/>
        </a:spcAft>
        <a:defRPr sz="4000">
          <a:solidFill>
            <a:schemeClr val="tx2"/>
          </a:solidFill>
          <a:latin typeface="Impact" panose="020B0806030902050204" pitchFamily="34" charset="0"/>
          <a:cs typeface="Arial" panose="020B0604020202020204" pitchFamily="34" charset="0"/>
        </a:defRPr>
      </a:lvl8pPr>
      <a:lvl9pPr marL="1828800" algn="r" rtl="0" fontAlgn="base">
        <a:spcBef>
          <a:spcPct val="0"/>
        </a:spcBef>
        <a:spcAft>
          <a:spcPct val="0"/>
        </a:spcAft>
        <a:defRPr sz="4000">
          <a:solidFill>
            <a:schemeClr val="tx2"/>
          </a:solidFill>
          <a:latin typeface="Impact" panose="020B0806030902050204" pitchFamily="34" charset="0"/>
          <a:cs typeface="Arial" panose="020B0604020202020204" pitchFamily="34" charset="0"/>
        </a:defRPr>
      </a:lvl9pPr>
    </p:titleStyle>
    <p:bodyStyle>
      <a:lvl1pPr marL="342900" indent="-342900" algn="l" rtl="0" fontAlgn="base">
        <a:spcBef>
          <a:spcPct val="20000"/>
        </a:spcBef>
        <a:spcAft>
          <a:spcPct val="0"/>
        </a:spcAft>
        <a:buChar char="•"/>
        <a:defRPr sz="3200" b="1" kern="1200">
          <a:solidFill>
            <a:schemeClr val="tx1"/>
          </a:solidFill>
          <a:latin typeface="+mn-lt"/>
          <a:ea typeface="+mn-ea"/>
          <a:cs typeface="+mn-cs"/>
        </a:defRPr>
      </a:lvl1pPr>
      <a:lvl2pPr marL="742950" indent="-285750" algn="l" rtl="0" fontAlgn="base">
        <a:spcBef>
          <a:spcPct val="20000"/>
        </a:spcBef>
        <a:spcAft>
          <a:spcPct val="0"/>
        </a:spcAft>
        <a:buChar char="–"/>
        <a:defRPr sz="2800" b="1" kern="1200">
          <a:solidFill>
            <a:schemeClr val="tx1"/>
          </a:solidFill>
          <a:latin typeface="+mn-lt"/>
          <a:ea typeface="+mn-ea"/>
          <a:cs typeface="+mn-cs"/>
        </a:defRPr>
      </a:lvl2pPr>
      <a:lvl3pPr marL="1143000" indent="-228600" algn="l" rtl="0" fontAlgn="base">
        <a:spcBef>
          <a:spcPct val="20000"/>
        </a:spcBef>
        <a:spcAft>
          <a:spcPct val="0"/>
        </a:spcAft>
        <a:buChar char="•"/>
        <a:defRPr sz="2000" b="1" kern="1200">
          <a:solidFill>
            <a:schemeClr val="tx1"/>
          </a:solidFill>
          <a:latin typeface="+mn-lt"/>
          <a:ea typeface="+mn-ea"/>
          <a:cs typeface="+mn-cs"/>
        </a:defRPr>
      </a:lvl3pPr>
      <a:lvl4pPr marL="1600200" indent="-228600" algn="l" rtl="0" fontAlgn="base">
        <a:spcBef>
          <a:spcPct val="20000"/>
        </a:spcBef>
        <a:spcAft>
          <a:spcPct val="0"/>
        </a:spcAft>
        <a:buChar char="–"/>
        <a:defRPr sz="2000" b="1" kern="1200">
          <a:solidFill>
            <a:schemeClr val="tx1"/>
          </a:solidFill>
          <a:latin typeface="+mn-lt"/>
          <a:ea typeface="+mn-ea"/>
          <a:cs typeface="+mn-cs"/>
        </a:defRPr>
      </a:lvl4pPr>
      <a:lvl5pPr marL="2057400" indent="-228600" algn="l" rtl="0" fontAlgn="base">
        <a:spcBef>
          <a:spcPct val="20000"/>
        </a:spcBef>
        <a:spcAft>
          <a:spcPct val="0"/>
        </a:spcAft>
        <a:buChar char="»"/>
        <a:defRPr sz="2000" b="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a:extLst>
              <a:ext uri="{FF2B5EF4-FFF2-40B4-BE49-F238E27FC236}">
                <a16:creationId xmlns:a16="http://schemas.microsoft.com/office/drawing/2014/main" id="{D10D703F-C6AC-12C5-E176-2EA500639764}"/>
              </a:ext>
            </a:extLst>
          </p:cNvPr>
          <p:cNvSpPr>
            <a:spLocks noGrp="1" noChangeArrowheads="1"/>
          </p:cNvSpPr>
          <p:nvPr>
            <p:ph type="ctrTitle"/>
          </p:nvPr>
        </p:nvSpPr>
        <p:spPr>
          <a:xfrm>
            <a:off x="152400" y="514350"/>
            <a:ext cx="8839200" cy="2076450"/>
          </a:xfrm>
        </p:spPr>
        <p:txBody>
          <a:bodyPr/>
          <a:lstStyle/>
          <a:p>
            <a:pPr algn="ctr"/>
            <a:r>
              <a:rPr lang="en-CA" sz="2800" dirty="0">
                <a:solidFill>
                  <a:schemeClr val="tx1"/>
                </a:solidFill>
                <a:effectLst/>
                <a:latin typeface="TimesNewRoman,Bold"/>
                <a:ea typeface="Times New Roman" panose="02020603050405020304" pitchFamily="18" charset="0"/>
                <a:cs typeface="Times New Roman" panose="02020603050405020304" pitchFamily="18" charset="0"/>
              </a:rPr>
              <a:t>THE HISTORY OF THE CHRISTIAN CHURCH IN THE FIRST CENTURY</a:t>
            </a:r>
            <a:r>
              <a:rPr lang="en-CA" dirty="0">
                <a:effectLst/>
              </a:rPr>
              <a:t> </a:t>
            </a:r>
            <a:endParaRPr lang="en-US" altLang="en-US" dirty="0"/>
          </a:p>
        </p:txBody>
      </p:sp>
      <p:pic>
        <p:nvPicPr>
          <p:cNvPr id="96265" name="Picture 9">
            <a:extLst>
              <a:ext uri="{FF2B5EF4-FFF2-40B4-BE49-F238E27FC236}">
                <a16:creationId xmlns:a16="http://schemas.microsoft.com/office/drawing/2014/main" id="{E6509C76-18E9-7DE2-03A8-561187EAAE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6088" y="1047750"/>
            <a:ext cx="3171825" cy="4762500"/>
          </a:xfrm>
          <a:prstGeom prst="rect">
            <a:avLst/>
          </a:prstGeom>
          <a:noFill/>
          <a:extLst>
            <a:ext uri="{909E8E84-426E-40DD-AFC4-6F175D3DCCD1}">
              <a14:hiddenFill xmlns:a14="http://schemas.microsoft.com/office/drawing/2010/main">
                <a:solidFill>
                  <a:srgbClr val="FFFFFF"/>
                </a:solidFill>
              </a14:hiddenFill>
            </a:ext>
          </a:extLst>
        </p:spPr>
      </p:pic>
      <p:pic>
        <p:nvPicPr>
          <p:cNvPr id="96267" name="Picture 11">
            <a:extLst>
              <a:ext uri="{FF2B5EF4-FFF2-40B4-BE49-F238E27FC236}">
                <a16:creationId xmlns:a16="http://schemas.microsoft.com/office/drawing/2014/main" id="{AD87DAEB-E095-04A4-11AA-746A858F4CE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6088" y="1047750"/>
            <a:ext cx="3171825" cy="4762500"/>
          </a:xfrm>
          <a:prstGeom prst="rect">
            <a:avLst/>
          </a:prstGeom>
          <a:noFill/>
          <a:extLst>
            <a:ext uri="{909E8E84-426E-40DD-AFC4-6F175D3DCCD1}">
              <a14:hiddenFill xmlns:a14="http://schemas.microsoft.com/office/drawing/2010/main">
                <a:solidFill>
                  <a:srgbClr val="FFFFFF"/>
                </a:solidFill>
              </a14:hiddenFill>
            </a:ext>
          </a:extLst>
        </p:spPr>
      </p:pic>
      <p:pic>
        <p:nvPicPr>
          <p:cNvPr id="96269" name="Picture 13">
            <a:extLst>
              <a:ext uri="{FF2B5EF4-FFF2-40B4-BE49-F238E27FC236}">
                <a16:creationId xmlns:a16="http://schemas.microsoft.com/office/drawing/2014/main" id="{1B30EA52-5A3C-7D82-9310-EAE362BF0F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6088" y="1047750"/>
            <a:ext cx="3171825" cy="4762500"/>
          </a:xfrm>
          <a:prstGeom prst="rect">
            <a:avLst/>
          </a:prstGeom>
          <a:noFill/>
          <a:extLst>
            <a:ext uri="{909E8E84-426E-40DD-AFC4-6F175D3DCCD1}">
              <a14:hiddenFill xmlns:a14="http://schemas.microsoft.com/office/drawing/2010/main">
                <a:solidFill>
                  <a:srgbClr val="FFFFFF"/>
                </a:solidFill>
              </a14:hiddenFill>
            </a:ext>
          </a:extLst>
        </p:spPr>
      </p:pic>
      <p:pic>
        <p:nvPicPr>
          <p:cNvPr id="96271" name="Picture 15">
            <a:extLst>
              <a:ext uri="{FF2B5EF4-FFF2-40B4-BE49-F238E27FC236}">
                <a16:creationId xmlns:a16="http://schemas.microsoft.com/office/drawing/2014/main" id="{B1C6836F-94C2-F86D-49E7-EF01E70DAAF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6088" y="1047750"/>
            <a:ext cx="3171825" cy="4762500"/>
          </a:xfrm>
          <a:prstGeom prst="rect">
            <a:avLst/>
          </a:prstGeom>
          <a:noFill/>
          <a:extLst>
            <a:ext uri="{909E8E84-426E-40DD-AFC4-6F175D3DCCD1}">
              <a14:hiddenFill xmlns:a14="http://schemas.microsoft.com/office/drawing/2010/main">
                <a:solidFill>
                  <a:srgbClr val="FFFFFF"/>
                </a:solidFill>
              </a14:hiddenFill>
            </a:ext>
          </a:extLst>
        </p:spPr>
      </p:pic>
      <p:pic>
        <p:nvPicPr>
          <p:cNvPr id="96275" name="Picture 19">
            <a:extLst>
              <a:ext uri="{FF2B5EF4-FFF2-40B4-BE49-F238E27FC236}">
                <a16:creationId xmlns:a16="http://schemas.microsoft.com/office/drawing/2014/main" id="{AD41C958-562E-FBED-7949-586A0159FBD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25688" y="666750"/>
            <a:ext cx="3571875" cy="4762500"/>
          </a:xfrm>
          <a:prstGeom prst="rect">
            <a:avLst/>
          </a:prstGeom>
          <a:noFill/>
          <a:extLst>
            <a:ext uri="{909E8E84-426E-40DD-AFC4-6F175D3DCCD1}">
              <a14:hiddenFill xmlns:a14="http://schemas.microsoft.com/office/drawing/2010/main">
                <a:solidFill>
                  <a:srgbClr val="FFFFFF"/>
                </a:solidFill>
              </a14:hiddenFill>
            </a:ext>
          </a:extLst>
        </p:spPr>
      </p:pic>
      <p:pic>
        <p:nvPicPr>
          <p:cNvPr id="96277" name="Picture 21" descr="St. Mark">
            <a:extLst>
              <a:ext uri="{FF2B5EF4-FFF2-40B4-BE49-F238E27FC236}">
                <a16:creationId xmlns:a16="http://schemas.microsoft.com/office/drawing/2014/main" id="{8BE67D6F-2452-1305-3ACA-09D203059ED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18172" y="2838450"/>
            <a:ext cx="2911475" cy="2971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fade thruBlk="1"/>
  </p:transition>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0354" name="Rectangle 2">
            <a:extLst>
              <a:ext uri="{FF2B5EF4-FFF2-40B4-BE49-F238E27FC236}">
                <a16:creationId xmlns:a16="http://schemas.microsoft.com/office/drawing/2014/main" id="{2066FF73-A182-A020-5DBF-BFA4E72FBD48}"/>
              </a:ext>
            </a:extLst>
          </p:cNvPr>
          <p:cNvSpPr>
            <a:spLocks noGrp="1" noChangeArrowheads="1"/>
          </p:cNvSpPr>
          <p:nvPr>
            <p:ph type="title"/>
          </p:nvPr>
        </p:nvSpPr>
        <p:spPr>
          <a:xfrm>
            <a:off x="0" y="304800"/>
            <a:ext cx="9144000" cy="685800"/>
          </a:xfrm>
        </p:spPr>
        <p:txBody>
          <a:bodyPr/>
          <a:lstStyle/>
          <a:p>
            <a:pPr algn="l"/>
            <a:r>
              <a:rPr lang="en-US" altLang="en-US" dirty="0"/>
              <a:t>THE LORD CHRIST ESTABLISHED HIS CHURCH</a:t>
            </a:r>
            <a:br>
              <a:rPr lang="en-US" altLang="en-US" dirty="0"/>
            </a:br>
            <a:endParaRPr lang="en-US" altLang="en-US" dirty="0"/>
          </a:p>
        </p:txBody>
      </p:sp>
      <p:sp>
        <p:nvSpPr>
          <p:cNvPr id="100355" name="Rectangle 3">
            <a:extLst>
              <a:ext uri="{FF2B5EF4-FFF2-40B4-BE49-F238E27FC236}">
                <a16:creationId xmlns:a16="http://schemas.microsoft.com/office/drawing/2014/main" id="{427B1790-BF7F-CE86-899B-8D9D55674B13}"/>
              </a:ext>
            </a:extLst>
          </p:cNvPr>
          <p:cNvSpPr>
            <a:spLocks noGrp="1" noChangeArrowheads="1"/>
          </p:cNvSpPr>
          <p:nvPr>
            <p:ph type="body" idx="1"/>
          </p:nvPr>
        </p:nvSpPr>
        <p:spPr>
          <a:xfrm>
            <a:off x="190500" y="1443789"/>
            <a:ext cx="8763000" cy="5141495"/>
          </a:xfrm>
        </p:spPr>
        <p:txBody>
          <a:bodyPr/>
          <a:lstStyle/>
          <a:p>
            <a:r>
              <a:rPr lang="en-CA" sz="1800" dirty="0"/>
              <a:t>He taught the Apostles, showed them so many miracles, gave them power to do miracles themselves, showed them the true love, manifested Himself on the Transfiguration mountain, gave them peace in the </a:t>
            </a:r>
            <a:r>
              <a:rPr lang="en-CA" sz="1800" dirty="0" err="1"/>
              <a:t>middest</a:t>
            </a:r>
            <a:r>
              <a:rPr lang="en-CA" sz="1800" dirty="0"/>
              <a:t> of troubles, opened their minds to understand the scriptures to tie the Old and the New Testaments together, showed them a new measure in the greatness for humanity that is different from all the measures before. He was born in a manger from a very poor girl and ultimately died on the cross for them and the whole world to save the whole world and to pay the price of the sin of the whole world and He resurrected in the third day and showed Himself for 40 days to them until he ascended into Heavens. Not only this but He established the church by sending the Holy Spirit who proceeds from the Father through the Cross and Sacrifice of the Son. On the Pentecost the Disciples accepted the Power of the Holy Spirit and started the Apostolic Era of the Church. They were filled with the Holy Spirit and thus the church was born. </a:t>
            </a:r>
          </a:p>
        </p:txBody>
      </p:sp>
    </p:spTree>
    <p:extLst>
      <p:ext uri="{BB962C8B-B14F-4D97-AF65-F5344CB8AC3E}">
        <p14:creationId xmlns:p14="http://schemas.microsoft.com/office/powerpoint/2010/main" val="2492987240"/>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0354"/>
                                        </p:tgtEl>
                                        <p:attrNameLst>
                                          <p:attrName>style.visibility</p:attrName>
                                        </p:attrNameLst>
                                      </p:cBhvr>
                                      <p:to>
                                        <p:strVal val="visible"/>
                                      </p:to>
                                    </p:set>
                                    <p:anim calcmode="lin" valueType="num">
                                      <p:cBhvr>
                                        <p:cTn id="7" dur="1000" fill="hold"/>
                                        <p:tgtEl>
                                          <p:spTgt spid="100354"/>
                                        </p:tgtEl>
                                        <p:attrNameLst>
                                          <p:attrName>ppt_x</p:attrName>
                                        </p:attrNameLst>
                                      </p:cBhvr>
                                      <p:tavLst>
                                        <p:tav tm="0">
                                          <p:val>
                                            <p:strVal val="#ppt_x-.2"/>
                                          </p:val>
                                        </p:tav>
                                        <p:tav tm="100000">
                                          <p:val>
                                            <p:strVal val="#ppt_x"/>
                                          </p:val>
                                        </p:tav>
                                      </p:tavLst>
                                    </p:anim>
                                    <p:anim calcmode="lin" valueType="num">
                                      <p:cBhvr>
                                        <p:cTn id="8" dur="1000" fill="hold"/>
                                        <p:tgtEl>
                                          <p:spTgt spid="100354"/>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0354"/>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0355">
                                            <p:txEl>
                                              <p:pRg st="0" end="0"/>
                                            </p:txEl>
                                          </p:spTgt>
                                        </p:tgtEl>
                                        <p:attrNameLst>
                                          <p:attrName>style.visibility</p:attrName>
                                        </p:attrNameLst>
                                      </p:cBhvr>
                                      <p:to>
                                        <p:strVal val="visible"/>
                                      </p:to>
                                    </p:set>
                                    <p:animEffect transition="in" filter="fade">
                                      <p:cBhvr>
                                        <p:cTn id="14" dur="500"/>
                                        <p:tgtEl>
                                          <p:spTgt spid="100355">
                                            <p:txEl>
                                              <p:pRg st="0" end="0"/>
                                            </p:txEl>
                                          </p:spTgt>
                                        </p:tgtEl>
                                      </p:cBhvr>
                                    </p:animEffect>
                                    <p:anim calcmode="lin" valueType="num">
                                      <p:cBhvr>
                                        <p:cTn id="15" dur="500" fill="hold"/>
                                        <p:tgtEl>
                                          <p:spTgt spid="100355">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0355">
                                            <p:txEl>
                                              <p:pRg st="0" end="0"/>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4" grpId="0"/>
      <p:bldP spid="100355"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8" name="Rectangle 2">
            <a:extLst>
              <a:ext uri="{FF2B5EF4-FFF2-40B4-BE49-F238E27FC236}">
                <a16:creationId xmlns:a16="http://schemas.microsoft.com/office/drawing/2014/main" id="{FB6CA88C-CD80-72AE-433D-FE816D6EE32C}"/>
              </a:ext>
            </a:extLst>
          </p:cNvPr>
          <p:cNvSpPr>
            <a:spLocks noGrp="1" noChangeArrowheads="1"/>
          </p:cNvSpPr>
          <p:nvPr>
            <p:ph type="title"/>
          </p:nvPr>
        </p:nvSpPr>
        <p:spPr>
          <a:xfrm>
            <a:off x="0" y="0"/>
            <a:ext cx="9144000" cy="1828800"/>
          </a:xfrm>
        </p:spPr>
        <p:txBody>
          <a:bodyPr/>
          <a:lstStyle/>
          <a:p>
            <a:pPr algn="l"/>
            <a:r>
              <a:rPr lang="en-US" altLang="en-US" dirty="0"/>
              <a:t>THE WORLD IN WHICH CHRISTIANITY WAS BORN: THE JEWS</a:t>
            </a:r>
            <a:br>
              <a:rPr lang="en-US" altLang="en-US" dirty="0"/>
            </a:br>
            <a:endParaRPr lang="en-US" altLang="en-US" dirty="0"/>
          </a:p>
        </p:txBody>
      </p:sp>
      <p:sp>
        <p:nvSpPr>
          <p:cNvPr id="101379" name="Rectangle 3">
            <a:extLst>
              <a:ext uri="{FF2B5EF4-FFF2-40B4-BE49-F238E27FC236}">
                <a16:creationId xmlns:a16="http://schemas.microsoft.com/office/drawing/2014/main" id="{2791393D-B1B4-0A59-7494-085E88FB2D75}"/>
              </a:ext>
            </a:extLst>
          </p:cNvPr>
          <p:cNvSpPr>
            <a:spLocks noGrp="1" noChangeArrowheads="1"/>
          </p:cNvSpPr>
          <p:nvPr>
            <p:ph type="body" idx="1"/>
          </p:nvPr>
        </p:nvSpPr>
        <p:spPr/>
        <p:txBody>
          <a:bodyPr/>
          <a:lstStyle/>
          <a:p>
            <a:r>
              <a:rPr lang="en-US" altLang="en-US" sz="1800" u="sng" dirty="0"/>
              <a:t>1) Their political status </a:t>
            </a:r>
          </a:p>
          <a:p>
            <a:endParaRPr lang="en-US" altLang="en-US" sz="1400" dirty="0"/>
          </a:p>
          <a:p>
            <a:pPr lvl="1"/>
            <a:r>
              <a:rPr lang="en-US" altLang="en-US" sz="1400" dirty="0"/>
              <a:t>Since the Romans defeated Jerusalem in 63 B.C., the Jews became politically under the powers of the Romans; the Romans appointed a Jewish governor under a Roman representative. </a:t>
            </a:r>
          </a:p>
          <a:p>
            <a:endParaRPr lang="en-US" altLang="en-US" sz="1400" dirty="0"/>
          </a:p>
          <a:p>
            <a:r>
              <a:rPr lang="en-US" altLang="en-US" sz="1600" u="sng" dirty="0"/>
              <a:t>2) Their economic and social status: </a:t>
            </a:r>
          </a:p>
          <a:p>
            <a:endParaRPr lang="en-US" altLang="en-US" sz="1400" dirty="0"/>
          </a:p>
          <a:p>
            <a:pPr lvl="1"/>
            <a:r>
              <a:rPr lang="en-US" altLang="en-US" sz="1400" dirty="0"/>
              <a:t>It was very bad. The majority of the Jews were poor. </a:t>
            </a:r>
          </a:p>
          <a:p>
            <a:endParaRPr lang="en-US" altLang="en-US" sz="1400" dirty="0"/>
          </a:p>
          <a:p>
            <a:r>
              <a:rPr lang="en-US" altLang="en-US" sz="1800" u="sng" dirty="0"/>
              <a:t>3) Their religious status: </a:t>
            </a:r>
          </a:p>
          <a:p>
            <a:endParaRPr lang="en-US" altLang="en-US" sz="1400" dirty="0"/>
          </a:p>
          <a:p>
            <a:pPr lvl="1"/>
            <a:r>
              <a:rPr lang="en-US" altLang="en-US" sz="1400" dirty="0"/>
              <a:t>They abided by the law of Moses, without the spirit of it. </a:t>
            </a:r>
          </a:p>
          <a:p>
            <a:endParaRPr lang="en-US" altLang="en-US" sz="1400" dirty="0"/>
          </a:p>
          <a:p>
            <a:endParaRPr lang="en-US" altLang="en-US" sz="14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1378"/>
                                        </p:tgtEl>
                                        <p:attrNameLst>
                                          <p:attrName>style.visibility</p:attrName>
                                        </p:attrNameLst>
                                      </p:cBhvr>
                                      <p:to>
                                        <p:strVal val="visible"/>
                                      </p:to>
                                    </p:set>
                                    <p:anim calcmode="lin" valueType="num">
                                      <p:cBhvr>
                                        <p:cTn id="7" dur="1000" fill="hold"/>
                                        <p:tgtEl>
                                          <p:spTgt spid="101378"/>
                                        </p:tgtEl>
                                        <p:attrNameLst>
                                          <p:attrName>ppt_x</p:attrName>
                                        </p:attrNameLst>
                                      </p:cBhvr>
                                      <p:tavLst>
                                        <p:tav tm="0">
                                          <p:val>
                                            <p:strVal val="#ppt_x-.2"/>
                                          </p:val>
                                        </p:tav>
                                        <p:tav tm="100000">
                                          <p:val>
                                            <p:strVal val="#ppt_x"/>
                                          </p:val>
                                        </p:tav>
                                      </p:tavLst>
                                    </p:anim>
                                    <p:anim calcmode="lin" valueType="num">
                                      <p:cBhvr>
                                        <p:cTn id="8" dur="1000" fill="hold"/>
                                        <p:tgtEl>
                                          <p:spTgt spid="101378"/>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1378"/>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1379">
                                            <p:txEl>
                                              <p:pRg st="0" end="0"/>
                                            </p:txEl>
                                          </p:spTgt>
                                        </p:tgtEl>
                                        <p:attrNameLst>
                                          <p:attrName>style.visibility</p:attrName>
                                        </p:attrNameLst>
                                      </p:cBhvr>
                                      <p:to>
                                        <p:strVal val="visible"/>
                                      </p:to>
                                    </p:set>
                                    <p:animEffect transition="in" filter="fade">
                                      <p:cBhvr>
                                        <p:cTn id="14" dur="500"/>
                                        <p:tgtEl>
                                          <p:spTgt spid="101379">
                                            <p:txEl>
                                              <p:pRg st="0" end="0"/>
                                            </p:txEl>
                                          </p:spTgt>
                                        </p:tgtEl>
                                      </p:cBhvr>
                                    </p:animEffect>
                                    <p:anim calcmode="lin" valueType="num">
                                      <p:cBhvr>
                                        <p:cTn id="15" dur="500" fill="hold"/>
                                        <p:tgtEl>
                                          <p:spTgt spid="101379">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1379">
                                            <p:txEl>
                                              <p:pRg st="0" end="0"/>
                                            </p:txEl>
                                          </p:spTgt>
                                        </p:tgtEl>
                                        <p:attrNameLst>
                                          <p:attrName>ppt_y</p:attrName>
                                        </p:attrNameLst>
                                      </p:cBhvr>
                                      <p:tavLst>
                                        <p:tav tm="0">
                                          <p:val>
                                            <p:strVal val="#ppt_y+.05"/>
                                          </p:val>
                                        </p:tav>
                                        <p:tav tm="100000">
                                          <p:val>
                                            <p:strVal val="#ppt_y"/>
                                          </p:val>
                                        </p:tav>
                                      </p:tavLst>
                                    </p:anim>
                                  </p:childTnLst>
                                </p:cTn>
                              </p:par>
                              <p:par>
                                <p:cTn id="17" presetID="44" presetClass="entr" presetSubtype="0" fill="hold" grpId="0" nodeType="withEffect">
                                  <p:stCondLst>
                                    <p:cond delay="0"/>
                                  </p:stCondLst>
                                  <p:childTnLst>
                                    <p:set>
                                      <p:cBhvr>
                                        <p:cTn id="18" dur="1" fill="hold">
                                          <p:stCondLst>
                                            <p:cond delay="0"/>
                                          </p:stCondLst>
                                        </p:cTn>
                                        <p:tgtEl>
                                          <p:spTgt spid="101379">
                                            <p:txEl>
                                              <p:pRg st="2" end="2"/>
                                            </p:txEl>
                                          </p:spTgt>
                                        </p:tgtEl>
                                        <p:attrNameLst>
                                          <p:attrName>style.visibility</p:attrName>
                                        </p:attrNameLst>
                                      </p:cBhvr>
                                      <p:to>
                                        <p:strVal val="visible"/>
                                      </p:to>
                                    </p:set>
                                    <p:animEffect transition="in" filter="fade">
                                      <p:cBhvr>
                                        <p:cTn id="19" dur="500"/>
                                        <p:tgtEl>
                                          <p:spTgt spid="101379">
                                            <p:txEl>
                                              <p:pRg st="2" end="2"/>
                                            </p:txEl>
                                          </p:spTgt>
                                        </p:tgtEl>
                                      </p:cBhvr>
                                    </p:animEffect>
                                    <p:anim calcmode="lin" valueType="num">
                                      <p:cBhvr>
                                        <p:cTn id="20" dur="500" fill="hold"/>
                                        <p:tgtEl>
                                          <p:spTgt spid="101379">
                                            <p:txEl>
                                              <p:pRg st="2" end="2"/>
                                            </p:txEl>
                                          </p:spTgt>
                                        </p:tgtEl>
                                        <p:attrNameLst>
                                          <p:attrName>ppt_x</p:attrName>
                                        </p:attrNameLst>
                                      </p:cBhvr>
                                      <p:tavLst>
                                        <p:tav tm="0">
                                          <p:val>
                                            <p:strVal val="#ppt_x"/>
                                          </p:val>
                                        </p:tav>
                                        <p:tav tm="100000">
                                          <p:val>
                                            <p:strVal val="#ppt_x"/>
                                          </p:val>
                                        </p:tav>
                                      </p:tavLst>
                                    </p:anim>
                                    <p:anim calcmode="lin" valueType="num">
                                      <p:cBhvr>
                                        <p:cTn id="21" dur="500" fill="hold"/>
                                        <p:tgtEl>
                                          <p:spTgt spid="101379">
                                            <p:txEl>
                                              <p:pRg st="2" end="2"/>
                                            </p:txEl>
                                          </p:spTgt>
                                        </p:tgtEl>
                                        <p:attrNameLst>
                                          <p:attrName>ppt_y</p:attrName>
                                        </p:attrNameLst>
                                      </p:cBhvr>
                                      <p:tavLst>
                                        <p:tav tm="0">
                                          <p:val>
                                            <p:strVal val="#ppt_y+.05"/>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4" presetClass="entr" presetSubtype="0" fill="hold" grpId="0" nodeType="clickEffect">
                                  <p:stCondLst>
                                    <p:cond delay="0"/>
                                  </p:stCondLst>
                                  <p:childTnLst>
                                    <p:set>
                                      <p:cBhvr>
                                        <p:cTn id="25" dur="1" fill="hold">
                                          <p:stCondLst>
                                            <p:cond delay="0"/>
                                          </p:stCondLst>
                                        </p:cTn>
                                        <p:tgtEl>
                                          <p:spTgt spid="101379">
                                            <p:txEl>
                                              <p:pRg st="4" end="4"/>
                                            </p:txEl>
                                          </p:spTgt>
                                        </p:tgtEl>
                                        <p:attrNameLst>
                                          <p:attrName>style.visibility</p:attrName>
                                        </p:attrNameLst>
                                      </p:cBhvr>
                                      <p:to>
                                        <p:strVal val="visible"/>
                                      </p:to>
                                    </p:set>
                                    <p:animEffect transition="in" filter="fade">
                                      <p:cBhvr>
                                        <p:cTn id="26" dur="500"/>
                                        <p:tgtEl>
                                          <p:spTgt spid="101379">
                                            <p:txEl>
                                              <p:pRg st="4" end="4"/>
                                            </p:txEl>
                                          </p:spTgt>
                                        </p:tgtEl>
                                      </p:cBhvr>
                                    </p:animEffect>
                                    <p:anim calcmode="lin" valueType="num">
                                      <p:cBhvr>
                                        <p:cTn id="27" dur="500" fill="hold"/>
                                        <p:tgtEl>
                                          <p:spTgt spid="101379">
                                            <p:txEl>
                                              <p:pRg st="4" end="4"/>
                                            </p:txEl>
                                          </p:spTgt>
                                        </p:tgtEl>
                                        <p:attrNameLst>
                                          <p:attrName>ppt_x</p:attrName>
                                        </p:attrNameLst>
                                      </p:cBhvr>
                                      <p:tavLst>
                                        <p:tav tm="0">
                                          <p:val>
                                            <p:strVal val="#ppt_x"/>
                                          </p:val>
                                        </p:tav>
                                        <p:tav tm="100000">
                                          <p:val>
                                            <p:strVal val="#ppt_x"/>
                                          </p:val>
                                        </p:tav>
                                      </p:tavLst>
                                    </p:anim>
                                    <p:anim calcmode="lin" valueType="num">
                                      <p:cBhvr>
                                        <p:cTn id="28" dur="500" fill="hold"/>
                                        <p:tgtEl>
                                          <p:spTgt spid="101379">
                                            <p:txEl>
                                              <p:pRg st="4" end="4"/>
                                            </p:txEl>
                                          </p:spTgt>
                                        </p:tgtEl>
                                        <p:attrNameLst>
                                          <p:attrName>ppt_y</p:attrName>
                                        </p:attrNameLst>
                                      </p:cBhvr>
                                      <p:tavLst>
                                        <p:tav tm="0">
                                          <p:val>
                                            <p:strVal val="#ppt_y+.05"/>
                                          </p:val>
                                        </p:tav>
                                        <p:tav tm="100000">
                                          <p:val>
                                            <p:strVal val="#ppt_y"/>
                                          </p:val>
                                        </p:tav>
                                      </p:tavLst>
                                    </p:anim>
                                  </p:childTnLst>
                                </p:cTn>
                              </p:par>
                              <p:par>
                                <p:cTn id="29" presetID="44" presetClass="entr" presetSubtype="0" fill="hold" grpId="0" nodeType="withEffect">
                                  <p:stCondLst>
                                    <p:cond delay="0"/>
                                  </p:stCondLst>
                                  <p:childTnLst>
                                    <p:set>
                                      <p:cBhvr>
                                        <p:cTn id="30" dur="1" fill="hold">
                                          <p:stCondLst>
                                            <p:cond delay="0"/>
                                          </p:stCondLst>
                                        </p:cTn>
                                        <p:tgtEl>
                                          <p:spTgt spid="101379">
                                            <p:txEl>
                                              <p:pRg st="6" end="6"/>
                                            </p:txEl>
                                          </p:spTgt>
                                        </p:tgtEl>
                                        <p:attrNameLst>
                                          <p:attrName>style.visibility</p:attrName>
                                        </p:attrNameLst>
                                      </p:cBhvr>
                                      <p:to>
                                        <p:strVal val="visible"/>
                                      </p:to>
                                    </p:set>
                                    <p:animEffect transition="in" filter="fade">
                                      <p:cBhvr>
                                        <p:cTn id="31" dur="500"/>
                                        <p:tgtEl>
                                          <p:spTgt spid="101379">
                                            <p:txEl>
                                              <p:pRg st="6" end="6"/>
                                            </p:txEl>
                                          </p:spTgt>
                                        </p:tgtEl>
                                      </p:cBhvr>
                                    </p:animEffect>
                                    <p:anim calcmode="lin" valueType="num">
                                      <p:cBhvr>
                                        <p:cTn id="32" dur="500" fill="hold"/>
                                        <p:tgtEl>
                                          <p:spTgt spid="101379">
                                            <p:txEl>
                                              <p:pRg st="6" end="6"/>
                                            </p:txEl>
                                          </p:spTgt>
                                        </p:tgtEl>
                                        <p:attrNameLst>
                                          <p:attrName>ppt_x</p:attrName>
                                        </p:attrNameLst>
                                      </p:cBhvr>
                                      <p:tavLst>
                                        <p:tav tm="0">
                                          <p:val>
                                            <p:strVal val="#ppt_x"/>
                                          </p:val>
                                        </p:tav>
                                        <p:tav tm="100000">
                                          <p:val>
                                            <p:strVal val="#ppt_x"/>
                                          </p:val>
                                        </p:tav>
                                      </p:tavLst>
                                    </p:anim>
                                    <p:anim calcmode="lin" valueType="num">
                                      <p:cBhvr>
                                        <p:cTn id="33" dur="500" fill="hold"/>
                                        <p:tgtEl>
                                          <p:spTgt spid="101379">
                                            <p:txEl>
                                              <p:pRg st="6" end="6"/>
                                            </p:txEl>
                                          </p:spTgt>
                                        </p:tgtEl>
                                        <p:attrNameLst>
                                          <p:attrName>ppt_y</p:attrName>
                                        </p:attrNameLst>
                                      </p:cBhvr>
                                      <p:tavLst>
                                        <p:tav tm="0">
                                          <p:val>
                                            <p:strVal val="#ppt_y+.05"/>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4" presetClass="entr" presetSubtype="0" fill="hold" grpId="0" nodeType="clickEffect">
                                  <p:stCondLst>
                                    <p:cond delay="0"/>
                                  </p:stCondLst>
                                  <p:childTnLst>
                                    <p:set>
                                      <p:cBhvr>
                                        <p:cTn id="37" dur="1" fill="hold">
                                          <p:stCondLst>
                                            <p:cond delay="0"/>
                                          </p:stCondLst>
                                        </p:cTn>
                                        <p:tgtEl>
                                          <p:spTgt spid="101379">
                                            <p:txEl>
                                              <p:pRg st="8" end="8"/>
                                            </p:txEl>
                                          </p:spTgt>
                                        </p:tgtEl>
                                        <p:attrNameLst>
                                          <p:attrName>style.visibility</p:attrName>
                                        </p:attrNameLst>
                                      </p:cBhvr>
                                      <p:to>
                                        <p:strVal val="visible"/>
                                      </p:to>
                                    </p:set>
                                    <p:animEffect transition="in" filter="fade">
                                      <p:cBhvr>
                                        <p:cTn id="38" dur="500"/>
                                        <p:tgtEl>
                                          <p:spTgt spid="101379">
                                            <p:txEl>
                                              <p:pRg st="8" end="8"/>
                                            </p:txEl>
                                          </p:spTgt>
                                        </p:tgtEl>
                                      </p:cBhvr>
                                    </p:animEffect>
                                    <p:anim calcmode="lin" valueType="num">
                                      <p:cBhvr>
                                        <p:cTn id="39" dur="500" fill="hold"/>
                                        <p:tgtEl>
                                          <p:spTgt spid="101379">
                                            <p:txEl>
                                              <p:pRg st="8" end="8"/>
                                            </p:txEl>
                                          </p:spTgt>
                                        </p:tgtEl>
                                        <p:attrNameLst>
                                          <p:attrName>ppt_x</p:attrName>
                                        </p:attrNameLst>
                                      </p:cBhvr>
                                      <p:tavLst>
                                        <p:tav tm="0">
                                          <p:val>
                                            <p:strVal val="#ppt_x"/>
                                          </p:val>
                                        </p:tav>
                                        <p:tav tm="100000">
                                          <p:val>
                                            <p:strVal val="#ppt_x"/>
                                          </p:val>
                                        </p:tav>
                                      </p:tavLst>
                                    </p:anim>
                                    <p:anim calcmode="lin" valueType="num">
                                      <p:cBhvr>
                                        <p:cTn id="40" dur="500" fill="hold"/>
                                        <p:tgtEl>
                                          <p:spTgt spid="101379">
                                            <p:txEl>
                                              <p:pRg st="8" end="8"/>
                                            </p:txEl>
                                          </p:spTgt>
                                        </p:tgtEl>
                                        <p:attrNameLst>
                                          <p:attrName>ppt_y</p:attrName>
                                        </p:attrNameLst>
                                      </p:cBhvr>
                                      <p:tavLst>
                                        <p:tav tm="0">
                                          <p:val>
                                            <p:strVal val="#ppt_y+.05"/>
                                          </p:val>
                                        </p:tav>
                                        <p:tav tm="100000">
                                          <p:val>
                                            <p:strVal val="#ppt_y"/>
                                          </p:val>
                                        </p:tav>
                                      </p:tavLst>
                                    </p:anim>
                                  </p:childTnLst>
                                </p:cTn>
                              </p:par>
                              <p:par>
                                <p:cTn id="41" presetID="44" presetClass="entr" presetSubtype="0" fill="hold" grpId="0" nodeType="withEffect">
                                  <p:stCondLst>
                                    <p:cond delay="0"/>
                                  </p:stCondLst>
                                  <p:childTnLst>
                                    <p:set>
                                      <p:cBhvr>
                                        <p:cTn id="42" dur="1" fill="hold">
                                          <p:stCondLst>
                                            <p:cond delay="0"/>
                                          </p:stCondLst>
                                        </p:cTn>
                                        <p:tgtEl>
                                          <p:spTgt spid="101379">
                                            <p:txEl>
                                              <p:pRg st="10" end="10"/>
                                            </p:txEl>
                                          </p:spTgt>
                                        </p:tgtEl>
                                        <p:attrNameLst>
                                          <p:attrName>style.visibility</p:attrName>
                                        </p:attrNameLst>
                                      </p:cBhvr>
                                      <p:to>
                                        <p:strVal val="visible"/>
                                      </p:to>
                                    </p:set>
                                    <p:animEffect transition="in" filter="fade">
                                      <p:cBhvr>
                                        <p:cTn id="43" dur="500"/>
                                        <p:tgtEl>
                                          <p:spTgt spid="101379">
                                            <p:txEl>
                                              <p:pRg st="10" end="10"/>
                                            </p:txEl>
                                          </p:spTgt>
                                        </p:tgtEl>
                                      </p:cBhvr>
                                    </p:animEffect>
                                    <p:anim calcmode="lin" valueType="num">
                                      <p:cBhvr>
                                        <p:cTn id="44" dur="500" fill="hold"/>
                                        <p:tgtEl>
                                          <p:spTgt spid="101379">
                                            <p:txEl>
                                              <p:pRg st="10" end="10"/>
                                            </p:txEl>
                                          </p:spTgt>
                                        </p:tgtEl>
                                        <p:attrNameLst>
                                          <p:attrName>ppt_x</p:attrName>
                                        </p:attrNameLst>
                                      </p:cBhvr>
                                      <p:tavLst>
                                        <p:tav tm="0">
                                          <p:val>
                                            <p:strVal val="#ppt_x"/>
                                          </p:val>
                                        </p:tav>
                                        <p:tav tm="100000">
                                          <p:val>
                                            <p:strVal val="#ppt_x"/>
                                          </p:val>
                                        </p:tav>
                                      </p:tavLst>
                                    </p:anim>
                                    <p:anim calcmode="lin" valueType="num">
                                      <p:cBhvr>
                                        <p:cTn id="45" dur="500" fill="hold"/>
                                        <p:tgtEl>
                                          <p:spTgt spid="101379">
                                            <p:txEl>
                                              <p:pRg st="10" end="10"/>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8" grpId="0"/>
      <p:bldP spid="101379"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8" name="Rectangle 2">
            <a:extLst>
              <a:ext uri="{FF2B5EF4-FFF2-40B4-BE49-F238E27FC236}">
                <a16:creationId xmlns:a16="http://schemas.microsoft.com/office/drawing/2014/main" id="{FB6CA88C-CD80-72AE-433D-FE816D6EE32C}"/>
              </a:ext>
            </a:extLst>
          </p:cNvPr>
          <p:cNvSpPr>
            <a:spLocks noGrp="1" noChangeArrowheads="1"/>
          </p:cNvSpPr>
          <p:nvPr>
            <p:ph type="title"/>
          </p:nvPr>
        </p:nvSpPr>
        <p:spPr>
          <a:xfrm>
            <a:off x="0" y="0"/>
            <a:ext cx="9144000" cy="1828800"/>
          </a:xfrm>
        </p:spPr>
        <p:txBody>
          <a:bodyPr/>
          <a:lstStyle/>
          <a:p>
            <a:pPr algn="l"/>
            <a:r>
              <a:rPr lang="en-US" altLang="en-US" dirty="0"/>
              <a:t>THE WORLD IN WHICH CHRISTIANITY WAS BORN: THE JEWS</a:t>
            </a:r>
            <a:br>
              <a:rPr lang="en-US" altLang="en-US" dirty="0"/>
            </a:br>
            <a:endParaRPr lang="en-US" altLang="en-US" dirty="0"/>
          </a:p>
        </p:txBody>
      </p:sp>
      <p:sp>
        <p:nvSpPr>
          <p:cNvPr id="101379" name="Rectangle 3">
            <a:extLst>
              <a:ext uri="{FF2B5EF4-FFF2-40B4-BE49-F238E27FC236}">
                <a16:creationId xmlns:a16="http://schemas.microsoft.com/office/drawing/2014/main" id="{2791393D-B1B4-0A59-7494-085E88FB2D75}"/>
              </a:ext>
            </a:extLst>
          </p:cNvPr>
          <p:cNvSpPr>
            <a:spLocks noGrp="1" noChangeArrowheads="1"/>
          </p:cNvSpPr>
          <p:nvPr>
            <p:ph type="body" idx="1"/>
          </p:nvPr>
        </p:nvSpPr>
        <p:spPr/>
        <p:txBody>
          <a:bodyPr/>
          <a:lstStyle/>
          <a:p>
            <a:pPr marL="0" indent="0">
              <a:buNone/>
            </a:pPr>
            <a:endParaRPr lang="en-US" altLang="en-US" sz="1800" dirty="0"/>
          </a:p>
          <a:p>
            <a:r>
              <a:rPr lang="en-US" altLang="en-US" sz="1800" u="sng" dirty="0"/>
              <a:t>4) The Jewish Synagogues:</a:t>
            </a:r>
            <a:r>
              <a:rPr lang="en-US" altLang="en-US" sz="1400" u="sng" dirty="0"/>
              <a:t> </a:t>
            </a:r>
          </a:p>
          <a:p>
            <a:endParaRPr lang="en-US" altLang="en-US" sz="1400" dirty="0"/>
          </a:p>
          <a:p>
            <a:pPr lvl="1"/>
            <a:r>
              <a:rPr lang="en-US" altLang="en-US" sz="1400" dirty="0"/>
              <a:t>The Synagogue was the social and religious </a:t>
            </a:r>
            <a:r>
              <a:rPr lang="en-US" altLang="en-US" sz="1400" dirty="0" err="1"/>
              <a:t>centre</a:t>
            </a:r>
            <a:r>
              <a:rPr lang="en-US" altLang="en-US" sz="1400" dirty="0"/>
              <a:t> of the Jews. Every city has its own Synagogue. The location was usually close to a river or seashore to facilitate the rites of washing. Jerusalem had about 400 Synagogues for the various sectors of the Jews. </a:t>
            </a:r>
          </a:p>
          <a:p>
            <a:pPr lvl="1"/>
            <a:endParaRPr lang="en-US" altLang="en-US" sz="1400" dirty="0"/>
          </a:p>
          <a:p>
            <a:pPr lvl="1"/>
            <a:r>
              <a:rPr lang="en-US" altLang="en-US" sz="1400" dirty="0"/>
              <a:t>The Synagogue was usually built at the highest point in the city. Every Synagogue had its own president, “As soon as Jesus heard the word that was spoken, He said to the ruler of the synagogue, “Do not be afraid; only believe.” (Mark 5:36) and a number of elders, readers and translators. There were also various other people who did manual work, collected money and distributed money to the poor. </a:t>
            </a:r>
          </a:p>
          <a:p>
            <a:endParaRPr lang="en-US" altLang="en-US" sz="2400" dirty="0"/>
          </a:p>
          <a:p>
            <a:pPr lvl="1"/>
            <a:r>
              <a:rPr lang="en-US" altLang="en-US" sz="1400" dirty="0"/>
              <a:t>The worship in the Synagogue was very lengthy: It included songs of Psalms, readings of the books of the Old Testament and explanations. However, the bloody sacrifices and offerings were only to be done in Jerusalem. However, these sacrifices stopped after the destruction of the Altar and after the crucifixion of the Lord Jesus who is the true sacrifice. </a:t>
            </a:r>
          </a:p>
          <a:p>
            <a:endParaRPr lang="en-US" altLang="en-US" sz="1400" dirty="0"/>
          </a:p>
        </p:txBody>
      </p:sp>
    </p:spTree>
    <p:extLst>
      <p:ext uri="{BB962C8B-B14F-4D97-AF65-F5344CB8AC3E}">
        <p14:creationId xmlns:p14="http://schemas.microsoft.com/office/powerpoint/2010/main" val="2092869923"/>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1378"/>
                                        </p:tgtEl>
                                        <p:attrNameLst>
                                          <p:attrName>style.visibility</p:attrName>
                                        </p:attrNameLst>
                                      </p:cBhvr>
                                      <p:to>
                                        <p:strVal val="visible"/>
                                      </p:to>
                                    </p:set>
                                    <p:anim calcmode="lin" valueType="num">
                                      <p:cBhvr>
                                        <p:cTn id="7" dur="1000" fill="hold"/>
                                        <p:tgtEl>
                                          <p:spTgt spid="101378"/>
                                        </p:tgtEl>
                                        <p:attrNameLst>
                                          <p:attrName>ppt_x</p:attrName>
                                        </p:attrNameLst>
                                      </p:cBhvr>
                                      <p:tavLst>
                                        <p:tav tm="0">
                                          <p:val>
                                            <p:strVal val="#ppt_x-.2"/>
                                          </p:val>
                                        </p:tav>
                                        <p:tav tm="100000">
                                          <p:val>
                                            <p:strVal val="#ppt_x"/>
                                          </p:val>
                                        </p:tav>
                                      </p:tavLst>
                                    </p:anim>
                                    <p:anim calcmode="lin" valueType="num">
                                      <p:cBhvr>
                                        <p:cTn id="8" dur="1000" fill="hold"/>
                                        <p:tgtEl>
                                          <p:spTgt spid="101378"/>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1378"/>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1379">
                                            <p:txEl>
                                              <p:pRg st="1" end="1"/>
                                            </p:txEl>
                                          </p:spTgt>
                                        </p:tgtEl>
                                        <p:attrNameLst>
                                          <p:attrName>style.visibility</p:attrName>
                                        </p:attrNameLst>
                                      </p:cBhvr>
                                      <p:to>
                                        <p:strVal val="visible"/>
                                      </p:to>
                                    </p:set>
                                    <p:animEffect transition="in" filter="fade">
                                      <p:cBhvr>
                                        <p:cTn id="14" dur="500"/>
                                        <p:tgtEl>
                                          <p:spTgt spid="101379">
                                            <p:txEl>
                                              <p:pRg st="1" end="1"/>
                                            </p:txEl>
                                          </p:spTgt>
                                        </p:tgtEl>
                                      </p:cBhvr>
                                    </p:animEffect>
                                    <p:anim calcmode="lin" valueType="num">
                                      <p:cBhvr>
                                        <p:cTn id="15" dur="500" fill="hold"/>
                                        <p:tgtEl>
                                          <p:spTgt spid="101379">
                                            <p:txEl>
                                              <p:pRg st="1" end="1"/>
                                            </p:txEl>
                                          </p:spTgt>
                                        </p:tgtEl>
                                        <p:attrNameLst>
                                          <p:attrName>ppt_x</p:attrName>
                                        </p:attrNameLst>
                                      </p:cBhvr>
                                      <p:tavLst>
                                        <p:tav tm="0">
                                          <p:val>
                                            <p:strVal val="#ppt_x"/>
                                          </p:val>
                                        </p:tav>
                                        <p:tav tm="100000">
                                          <p:val>
                                            <p:strVal val="#ppt_x"/>
                                          </p:val>
                                        </p:tav>
                                      </p:tavLst>
                                    </p:anim>
                                    <p:anim calcmode="lin" valueType="num">
                                      <p:cBhvr>
                                        <p:cTn id="16" dur="500" fill="hold"/>
                                        <p:tgtEl>
                                          <p:spTgt spid="101379">
                                            <p:txEl>
                                              <p:pRg st="1" end="1"/>
                                            </p:txEl>
                                          </p:spTgt>
                                        </p:tgtEl>
                                        <p:attrNameLst>
                                          <p:attrName>ppt_y</p:attrName>
                                        </p:attrNameLst>
                                      </p:cBhvr>
                                      <p:tavLst>
                                        <p:tav tm="0">
                                          <p:val>
                                            <p:strVal val="#ppt_y+.05"/>
                                          </p:val>
                                        </p:tav>
                                        <p:tav tm="100000">
                                          <p:val>
                                            <p:strVal val="#ppt_y"/>
                                          </p:val>
                                        </p:tav>
                                      </p:tavLst>
                                    </p:anim>
                                  </p:childTnLst>
                                </p:cTn>
                              </p:par>
                              <p:par>
                                <p:cTn id="17" presetID="44" presetClass="entr" presetSubtype="0" fill="hold" grpId="0" nodeType="withEffect">
                                  <p:stCondLst>
                                    <p:cond delay="0"/>
                                  </p:stCondLst>
                                  <p:childTnLst>
                                    <p:set>
                                      <p:cBhvr>
                                        <p:cTn id="18" dur="1" fill="hold">
                                          <p:stCondLst>
                                            <p:cond delay="0"/>
                                          </p:stCondLst>
                                        </p:cTn>
                                        <p:tgtEl>
                                          <p:spTgt spid="101379">
                                            <p:txEl>
                                              <p:pRg st="3" end="3"/>
                                            </p:txEl>
                                          </p:spTgt>
                                        </p:tgtEl>
                                        <p:attrNameLst>
                                          <p:attrName>style.visibility</p:attrName>
                                        </p:attrNameLst>
                                      </p:cBhvr>
                                      <p:to>
                                        <p:strVal val="visible"/>
                                      </p:to>
                                    </p:set>
                                    <p:animEffect transition="in" filter="fade">
                                      <p:cBhvr>
                                        <p:cTn id="19" dur="500"/>
                                        <p:tgtEl>
                                          <p:spTgt spid="101379">
                                            <p:txEl>
                                              <p:pRg st="3" end="3"/>
                                            </p:txEl>
                                          </p:spTgt>
                                        </p:tgtEl>
                                      </p:cBhvr>
                                    </p:animEffect>
                                    <p:anim calcmode="lin" valueType="num">
                                      <p:cBhvr>
                                        <p:cTn id="20" dur="500" fill="hold"/>
                                        <p:tgtEl>
                                          <p:spTgt spid="101379">
                                            <p:txEl>
                                              <p:pRg st="3" end="3"/>
                                            </p:txEl>
                                          </p:spTgt>
                                        </p:tgtEl>
                                        <p:attrNameLst>
                                          <p:attrName>ppt_x</p:attrName>
                                        </p:attrNameLst>
                                      </p:cBhvr>
                                      <p:tavLst>
                                        <p:tav tm="0">
                                          <p:val>
                                            <p:strVal val="#ppt_x"/>
                                          </p:val>
                                        </p:tav>
                                        <p:tav tm="100000">
                                          <p:val>
                                            <p:strVal val="#ppt_x"/>
                                          </p:val>
                                        </p:tav>
                                      </p:tavLst>
                                    </p:anim>
                                    <p:anim calcmode="lin" valueType="num">
                                      <p:cBhvr>
                                        <p:cTn id="21" dur="500" fill="hold"/>
                                        <p:tgtEl>
                                          <p:spTgt spid="101379">
                                            <p:txEl>
                                              <p:pRg st="3" end="3"/>
                                            </p:txEl>
                                          </p:spTgt>
                                        </p:tgtEl>
                                        <p:attrNameLst>
                                          <p:attrName>ppt_y</p:attrName>
                                        </p:attrNameLst>
                                      </p:cBhvr>
                                      <p:tavLst>
                                        <p:tav tm="0">
                                          <p:val>
                                            <p:strVal val="#ppt_y+.05"/>
                                          </p:val>
                                        </p:tav>
                                        <p:tav tm="100000">
                                          <p:val>
                                            <p:strVal val="#ppt_y"/>
                                          </p:val>
                                        </p:tav>
                                      </p:tavLst>
                                    </p:anim>
                                  </p:childTnLst>
                                </p:cTn>
                              </p:par>
                              <p:par>
                                <p:cTn id="22" presetID="44" presetClass="entr" presetSubtype="0" fill="hold" grpId="0" nodeType="withEffect">
                                  <p:stCondLst>
                                    <p:cond delay="0"/>
                                  </p:stCondLst>
                                  <p:childTnLst>
                                    <p:set>
                                      <p:cBhvr>
                                        <p:cTn id="23" dur="1" fill="hold">
                                          <p:stCondLst>
                                            <p:cond delay="0"/>
                                          </p:stCondLst>
                                        </p:cTn>
                                        <p:tgtEl>
                                          <p:spTgt spid="101379">
                                            <p:txEl>
                                              <p:pRg st="5" end="5"/>
                                            </p:txEl>
                                          </p:spTgt>
                                        </p:tgtEl>
                                        <p:attrNameLst>
                                          <p:attrName>style.visibility</p:attrName>
                                        </p:attrNameLst>
                                      </p:cBhvr>
                                      <p:to>
                                        <p:strVal val="visible"/>
                                      </p:to>
                                    </p:set>
                                    <p:animEffect transition="in" filter="fade">
                                      <p:cBhvr>
                                        <p:cTn id="24" dur="500"/>
                                        <p:tgtEl>
                                          <p:spTgt spid="101379">
                                            <p:txEl>
                                              <p:pRg st="5" end="5"/>
                                            </p:txEl>
                                          </p:spTgt>
                                        </p:tgtEl>
                                      </p:cBhvr>
                                    </p:animEffect>
                                    <p:anim calcmode="lin" valueType="num">
                                      <p:cBhvr>
                                        <p:cTn id="25" dur="500" fill="hold"/>
                                        <p:tgtEl>
                                          <p:spTgt spid="101379">
                                            <p:txEl>
                                              <p:pRg st="5" end="5"/>
                                            </p:txEl>
                                          </p:spTgt>
                                        </p:tgtEl>
                                        <p:attrNameLst>
                                          <p:attrName>ppt_x</p:attrName>
                                        </p:attrNameLst>
                                      </p:cBhvr>
                                      <p:tavLst>
                                        <p:tav tm="0">
                                          <p:val>
                                            <p:strVal val="#ppt_x"/>
                                          </p:val>
                                        </p:tav>
                                        <p:tav tm="100000">
                                          <p:val>
                                            <p:strVal val="#ppt_x"/>
                                          </p:val>
                                        </p:tav>
                                      </p:tavLst>
                                    </p:anim>
                                    <p:anim calcmode="lin" valueType="num">
                                      <p:cBhvr>
                                        <p:cTn id="26" dur="500" fill="hold"/>
                                        <p:tgtEl>
                                          <p:spTgt spid="101379">
                                            <p:txEl>
                                              <p:pRg st="5" end="5"/>
                                            </p:txEl>
                                          </p:spTgt>
                                        </p:tgtEl>
                                        <p:attrNameLst>
                                          <p:attrName>ppt_y</p:attrName>
                                        </p:attrNameLst>
                                      </p:cBhvr>
                                      <p:tavLst>
                                        <p:tav tm="0">
                                          <p:val>
                                            <p:strVal val="#ppt_y+.05"/>
                                          </p:val>
                                        </p:tav>
                                        <p:tav tm="100000">
                                          <p:val>
                                            <p:strVal val="#ppt_y"/>
                                          </p:val>
                                        </p:tav>
                                      </p:tavLst>
                                    </p:anim>
                                  </p:childTnLst>
                                </p:cTn>
                              </p:par>
                              <p:par>
                                <p:cTn id="27" presetID="44" presetClass="entr" presetSubtype="0" fill="hold" grpId="0" nodeType="withEffect">
                                  <p:stCondLst>
                                    <p:cond delay="0"/>
                                  </p:stCondLst>
                                  <p:childTnLst>
                                    <p:set>
                                      <p:cBhvr>
                                        <p:cTn id="28" dur="1" fill="hold">
                                          <p:stCondLst>
                                            <p:cond delay="0"/>
                                          </p:stCondLst>
                                        </p:cTn>
                                        <p:tgtEl>
                                          <p:spTgt spid="101379">
                                            <p:txEl>
                                              <p:pRg st="7" end="7"/>
                                            </p:txEl>
                                          </p:spTgt>
                                        </p:tgtEl>
                                        <p:attrNameLst>
                                          <p:attrName>style.visibility</p:attrName>
                                        </p:attrNameLst>
                                      </p:cBhvr>
                                      <p:to>
                                        <p:strVal val="visible"/>
                                      </p:to>
                                    </p:set>
                                    <p:animEffect transition="in" filter="fade">
                                      <p:cBhvr>
                                        <p:cTn id="29" dur="500"/>
                                        <p:tgtEl>
                                          <p:spTgt spid="101379">
                                            <p:txEl>
                                              <p:pRg st="7" end="7"/>
                                            </p:txEl>
                                          </p:spTgt>
                                        </p:tgtEl>
                                      </p:cBhvr>
                                    </p:animEffect>
                                    <p:anim calcmode="lin" valueType="num">
                                      <p:cBhvr>
                                        <p:cTn id="30" dur="500" fill="hold"/>
                                        <p:tgtEl>
                                          <p:spTgt spid="101379">
                                            <p:txEl>
                                              <p:pRg st="7" end="7"/>
                                            </p:txEl>
                                          </p:spTgt>
                                        </p:tgtEl>
                                        <p:attrNameLst>
                                          <p:attrName>ppt_x</p:attrName>
                                        </p:attrNameLst>
                                      </p:cBhvr>
                                      <p:tavLst>
                                        <p:tav tm="0">
                                          <p:val>
                                            <p:strVal val="#ppt_x"/>
                                          </p:val>
                                        </p:tav>
                                        <p:tav tm="100000">
                                          <p:val>
                                            <p:strVal val="#ppt_x"/>
                                          </p:val>
                                        </p:tav>
                                      </p:tavLst>
                                    </p:anim>
                                    <p:anim calcmode="lin" valueType="num">
                                      <p:cBhvr>
                                        <p:cTn id="31" dur="500" fill="hold"/>
                                        <p:tgtEl>
                                          <p:spTgt spid="101379">
                                            <p:txEl>
                                              <p:pRg st="7" end="7"/>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8" grpId="0"/>
      <p:bldP spid="101379" grpId="0" build="p"/>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8" name="Rectangle 2">
            <a:extLst>
              <a:ext uri="{FF2B5EF4-FFF2-40B4-BE49-F238E27FC236}">
                <a16:creationId xmlns:a16="http://schemas.microsoft.com/office/drawing/2014/main" id="{FB6CA88C-CD80-72AE-433D-FE816D6EE32C}"/>
              </a:ext>
            </a:extLst>
          </p:cNvPr>
          <p:cNvSpPr>
            <a:spLocks noGrp="1" noChangeArrowheads="1"/>
          </p:cNvSpPr>
          <p:nvPr>
            <p:ph type="title"/>
          </p:nvPr>
        </p:nvSpPr>
        <p:spPr>
          <a:xfrm>
            <a:off x="0" y="0"/>
            <a:ext cx="9144000" cy="1828800"/>
          </a:xfrm>
        </p:spPr>
        <p:txBody>
          <a:bodyPr/>
          <a:lstStyle/>
          <a:p>
            <a:pPr algn="l"/>
            <a:r>
              <a:rPr lang="en-US" altLang="en-US" dirty="0"/>
              <a:t>THE WORLD IN WHICH CHRISTIANITY WAS BORN: THE JEWS</a:t>
            </a:r>
            <a:br>
              <a:rPr lang="en-US" altLang="en-US" dirty="0"/>
            </a:br>
            <a:endParaRPr lang="en-US" altLang="en-US" dirty="0"/>
          </a:p>
        </p:txBody>
      </p:sp>
      <p:sp>
        <p:nvSpPr>
          <p:cNvPr id="101379" name="Rectangle 3">
            <a:extLst>
              <a:ext uri="{FF2B5EF4-FFF2-40B4-BE49-F238E27FC236}">
                <a16:creationId xmlns:a16="http://schemas.microsoft.com/office/drawing/2014/main" id="{2791393D-B1B4-0A59-7494-085E88FB2D75}"/>
              </a:ext>
            </a:extLst>
          </p:cNvPr>
          <p:cNvSpPr>
            <a:spLocks noGrp="1" noChangeArrowheads="1"/>
          </p:cNvSpPr>
          <p:nvPr>
            <p:ph type="body" idx="1"/>
          </p:nvPr>
        </p:nvSpPr>
        <p:spPr>
          <a:xfrm>
            <a:off x="228600" y="1295400"/>
            <a:ext cx="8763000" cy="5486400"/>
          </a:xfrm>
        </p:spPr>
        <p:txBody>
          <a:bodyPr/>
          <a:lstStyle/>
          <a:p>
            <a:r>
              <a:rPr lang="en-US" altLang="en-US" sz="1800" u="sng" dirty="0"/>
              <a:t>5) The Jewish sects:</a:t>
            </a:r>
            <a:r>
              <a:rPr lang="en-US" altLang="en-US" sz="1800" dirty="0"/>
              <a:t> </a:t>
            </a:r>
            <a:endParaRPr lang="en-US" altLang="en-US" sz="1400" dirty="0"/>
          </a:p>
          <a:p>
            <a:pPr marL="0" indent="0">
              <a:buNone/>
            </a:pPr>
            <a:r>
              <a:rPr lang="en-US" altLang="en-US" sz="1600" u="sng" dirty="0"/>
              <a:t>(a) The Pharisees: </a:t>
            </a:r>
          </a:p>
          <a:p>
            <a:endParaRPr lang="en-US" altLang="en-US" sz="1400" dirty="0"/>
          </a:p>
          <a:p>
            <a:pPr lvl="1"/>
            <a:r>
              <a:rPr lang="en-US" altLang="en-US" sz="1200" dirty="0"/>
              <a:t>The Pharisees i.e. the chosen or selected sector: a very strict Jewish sect, holding the Mosaic Law and their own traditions as binding. See the parable of the Pharisee and the publican. “Also He spoke this parable to some who trusted in themselves that they were righteous, and despised others: ‘Two men went up to the temple to pray, one a Pharisee and the other a tax collector. </a:t>
            </a:r>
          </a:p>
          <a:p>
            <a:pPr lvl="1"/>
            <a:endParaRPr lang="en-US" altLang="en-US" sz="1200" dirty="0"/>
          </a:p>
          <a:p>
            <a:pPr lvl="1"/>
            <a:r>
              <a:rPr lang="en-US" altLang="en-US" sz="1200" dirty="0"/>
              <a:t>The Pharisee stood and prayed thus with himself, ‘God, I thank You that I am not like other men – extortioners, unjust, adulterers, or even as this tax collector. I fast twice a week; I give tithes of all that I possess.’ And the tax collector, standing afar off, would not so much as raise his eyes to heaven, but beat his breast, saying, ‘God, be merciful to me a sinner!’ I tell you, this man went down to his house justified rather than the other; for everyone who exalts himself will be humbled, and he who humbles himself will be exalted.” (Luke 18:9-14). </a:t>
            </a:r>
          </a:p>
          <a:p>
            <a:pPr lvl="1"/>
            <a:endParaRPr lang="en-US" altLang="en-US" sz="1200" dirty="0"/>
          </a:p>
          <a:p>
            <a:pPr lvl="1"/>
            <a:r>
              <a:rPr lang="en-US" altLang="en-US" sz="1200" dirty="0"/>
              <a:t>The Scribes are also mentioned in association with the Pharisees. “Then Jesus spoke to the multitudes and to His disciples, saying: ‘The scribes and the Pharisees sit in Moses’ seat.’” </a:t>
            </a:r>
          </a:p>
          <a:p>
            <a:pPr lvl="1"/>
            <a:endParaRPr lang="en-US" altLang="en-US" sz="1200" dirty="0"/>
          </a:p>
          <a:p>
            <a:pPr lvl="1"/>
            <a:r>
              <a:rPr lang="en-US" altLang="en-US" sz="1200" dirty="0"/>
              <a:t>(Matthew 23:2) “Woe to you, scribes and Pharisees, hypocrites! For you are like graves which are not seen, and the men who walk over them are not aware of them.” (Luke 11:44.) </a:t>
            </a:r>
          </a:p>
          <a:p>
            <a:pPr lvl="1"/>
            <a:endParaRPr lang="en-US" altLang="en-US" sz="1200" dirty="0"/>
          </a:p>
          <a:p>
            <a:pPr lvl="1"/>
            <a:r>
              <a:rPr lang="en-US" altLang="en-US" sz="1200" dirty="0"/>
              <a:t>The Scribes are not a separate religious sect but they were a sub group of the Pharisees who taught the scriptures. The Scribes as a group started since the days of Ezra, “And the families of the scribes who dwelt at Jabez were the </a:t>
            </a:r>
            <a:r>
              <a:rPr lang="en-US" altLang="en-US" sz="1200" dirty="0" err="1"/>
              <a:t>Tirathites</a:t>
            </a:r>
            <a:r>
              <a:rPr lang="en-US" altLang="en-US" sz="1200" dirty="0"/>
              <a:t>, the </a:t>
            </a:r>
            <a:r>
              <a:rPr lang="en-US" altLang="en-US" sz="1200" dirty="0" err="1"/>
              <a:t>Shimeathites</a:t>
            </a:r>
            <a:r>
              <a:rPr lang="en-US" altLang="en-US" sz="1200" dirty="0"/>
              <a:t>, and the </a:t>
            </a:r>
            <a:r>
              <a:rPr lang="en-US" altLang="en-US" sz="1200" dirty="0" err="1"/>
              <a:t>Suchathites</a:t>
            </a:r>
            <a:r>
              <a:rPr lang="en-US" altLang="en-US" sz="1200" dirty="0"/>
              <a:t>. These were the Kenites who came from </a:t>
            </a:r>
            <a:r>
              <a:rPr lang="en-US" altLang="en-US" sz="1200" dirty="0" err="1"/>
              <a:t>Hammath</a:t>
            </a:r>
            <a:r>
              <a:rPr lang="en-US" altLang="en-US" sz="1200" dirty="0"/>
              <a:t>, the father of the house of </a:t>
            </a:r>
            <a:r>
              <a:rPr lang="en-US" altLang="en-US" sz="1200" dirty="0" err="1"/>
              <a:t>Rechab</a:t>
            </a:r>
            <a:r>
              <a:rPr lang="en-US" altLang="en-US" sz="1200" dirty="0"/>
              <a:t>.” (1 Chronicles 2:55). The Scribes had a great position among the people. </a:t>
            </a:r>
          </a:p>
          <a:p>
            <a:endParaRPr lang="en-US" altLang="en-US" sz="1400" dirty="0"/>
          </a:p>
        </p:txBody>
      </p:sp>
    </p:spTree>
    <p:extLst>
      <p:ext uri="{BB962C8B-B14F-4D97-AF65-F5344CB8AC3E}">
        <p14:creationId xmlns:p14="http://schemas.microsoft.com/office/powerpoint/2010/main" val="820340880"/>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1378"/>
                                        </p:tgtEl>
                                        <p:attrNameLst>
                                          <p:attrName>style.visibility</p:attrName>
                                        </p:attrNameLst>
                                      </p:cBhvr>
                                      <p:to>
                                        <p:strVal val="visible"/>
                                      </p:to>
                                    </p:set>
                                    <p:anim calcmode="lin" valueType="num">
                                      <p:cBhvr>
                                        <p:cTn id="7" dur="1000" fill="hold"/>
                                        <p:tgtEl>
                                          <p:spTgt spid="101378"/>
                                        </p:tgtEl>
                                        <p:attrNameLst>
                                          <p:attrName>ppt_x</p:attrName>
                                        </p:attrNameLst>
                                      </p:cBhvr>
                                      <p:tavLst>
                                        <p:tav tm="0">
                                          <p:val>
                                            <p:strVal val="#ppt_x-.2"/>
                                          </p:val>
                                        </p:tav>
                                        <p:tav tm="100000">
                                          <p:val>
                                            <p:strVal val="#ppt_x"/>
                                          </p:val>
                                        </p:tav>
                                      </p:tavLst>
                                    </p:anim>
                                    <p:anim calcmode="lin" valueType="num">
                                      <p:cBhvr>
                                        <p:cTn id="8" dur="1000" fill="hold"/>
                                        <p:tgtEl>
                                          <p:spTgt spid="101378"/>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1378"/>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1379">
                                            <p:txEl>
                                              <p:pRg st="0" end="0"/>
                                            </p:txEl>
                                          </p:spTgt>
                                        </p:tgtEl>
                                        <p:attrNameLst>
                                          <p:attrName>style.visibility</p:attrName>
                                        </p:attrNameLst>
                                      </p:cBhvr>
                                      <p:to>
                                        <p:strVal val="visible"/>
                                      </p:to>
                                    </p:set>
                                    <p:animEffect transition="in" filter="fade">
                                      <p:cBhvr>
                                        <p:cTn id="14" dur="500"/>
                                        <p:tgtEl>
                                          <p:spTgt spid="101379">
                                            <p:txEl>
                                              <p:pRg st="0" end="0"/>
                                            </p:txEl>
                                          </p:spTgt>
                                        </p:tgtEl>
                                      </p:cBhvr>
                                    </p:animEffect>
                                    <p:anim calcmode="lin" valueType="num">
                                      <p:cBhvr>
                                        <p:cTn id="15" dur="500" fill="hold"/>
                                        <p:tgtEl>
                                          <p:spTgt spid="101379">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1379">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101379">
                                            <p:txEl>
                                              <p:pRg st="1" end="1"/>
                                            </p:txEl>
                                          </p:spTgt>
                                        </p:tgtEl>
                                        <p:attrNameLst>
                                          <p:attrName>style.visibility</p:attrName>
                                        </p:attrNameLst>
                                      </p:cBhvr>
                                      <p:to>
                                        <p:strVal val="visible"/>
                                      </p:to>
                                    </p:set>
                                    <p:animEffect transition="in" filter="fade">
                                      <p:cBhvr>
                                        <p:cTn id="21" dur="500"/>
                                        <p:tgtEl>
                                          <p:spTgt spid="101379">
                                            <p:txEl>
                                              <p:pRg st="1" end="1"/>
                                            </p:txEl>
                                          </p:spTgt>
                                        </p:tgtEl>
                                      </p:cBhvr>
                                    </p:animEffect>
                                    <p:anim calcmode="lin" valueType="num">
                                      <p:cBhvr>
                                        <p:cTn id="22" dur="500" fill="hold"/>
                                        <p:tgtEl>
                                          <p:spTgt spid="101379">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101379">
                                            <p:txEl>
                                              <p:pRg st="1" end="1"/>
                                            </p:txEl>
                                          </p:spTgt>
                                        </p:tgtEl>
                                        <p:attrNameLst>
                                          <p:attrName>ppt_y</p:attrName>
                                        </p:attrNameLst>
                                      </p:cBhvr>
                                      <p:tavLst>
                                        <p:tav tm="0">
                                          <p:val>
                                            <p:strVal val="#ppt_y+.05"/>
                                          </p:val>
                                        </p:tav>
                                        <p:tav tm="100000">
                                          <p:val>
                                            <p:strVal val="#ppt_y"/>
                                          </p:val>
                                        </p:tav>
                                      </p:tavLst>
                                    </p:anim>
                                  </p:childTnLst>
                                </p:cTn>
                              </p:par>
                              <p:par>
                                <p:cTn id="24" presetID="44" presetClass="entr" presetSubtype="0" fill="hold" grpId="0" nodeType="withEffect">
                                  <p:stCondLst>
                                    <p:cond delay="0"/>
                                  </p:stCondLst>
                                  <p:childTnLst>
                                    <p:set>
                                      <p:cBhvr>
                                        <p:cTn id="25" dur="1" fill="hold">
                                          <p:stCondLst>
                                            <p:cond delay="0"/>
                                          </p:stCondLst>
                                        </p:cTn>
                                        <p:tgtEl>
                                          <p:spTgt spid="101379">
                                            <p:txEl>
                                              <p:pRg st="3" end="3"/>
                                            </p:txEl>
                                          </p:spTgt>
                                        </p:tgtEl>
                                        <p:attrNameLst>
                                          <p:attrName>style.visibility</p:attrName>
                                        </p:attrNameLst>
                                      </p:cBhvr>
                                      <p:to>
                                        <p:strVal val="visible"/>
                                      </p:to>
                                    </p:set>
                                    <p:animEffect transition="in" filter="fade">
                                      <p:cBhvr>
                                        <p:cTn id="26" dur="500"/>
                                        <p:tgtEl>
                                          <p:spTgt spid="101379">
                                            <p:txEl>
                                              <p:pRg st="3" end="3"/>
                                            </p:txEl>
                                          </p:spTgt>
                                        </p:tgtEl>
                                      </p:cBhvr>
                                    </p:animEffect>
                                    <p:anim calcmode="lin" valueType="num">
                                      <p:cBhvr>
                                        <p:cTn id="27" dur="500" fill="hold"/>
                                        <p:tgtEl>
                                          <p:spTgt spid="101379">
                                            <p:txEl>
                                              <p:pRg st="3" end="3"/>
                                            </p:txEl>
                                          </p:spTgt>
                                        </p:tgtEl>
                                        <p:attrNameLst>
                                          <p:attrName>ppt_x</p:attrName>
                                        </p:attrNameLst>
                                      </p:cBhvr>
                                      <p:tavLst>
                                        <p:tav tm="0">
                                          <p:val>
                                            <p:strVal val="#ppt_x"/>
                                          </p:val>
                                        </p:tav>
                                        <p:tav tm="100000">
                                          <p:val>
                                            <p:strVal val="#ppt_x"/>
                                          </p:val>
                                        </p:tav>
                                      </p:tavLst>
                                    </p:anim>
                                    <p:anim calcmode="lin" valueType="num">
                                      <p:cBhvr>
                                        <p:cTn id="28" dur="500" fill="hold"/>
                                        <p:tgtEl>
                                          <p:spTgt spid="101379">
                                            <p:txEl>
                                              <p:pRg st="3" end="3"/>
                                            </p:txEl>
                                          </p:spTgt>
                                        </p:tgtEl>
                                        <p:attrNameLst>
                                          <p:attrName>ppt_y</p:attrName>
                                        </p:attrNameLst>
                                      </p:cBhvr>
                                      <p:tavLst>
                                        <p:tav tm="0">
                                          <p:val>
                                            <p:strVal val="#ppt_y+.05"/>
                                          </p:val>
                                        </p:tav>
                                        <p:tav tm="100000">
                                          <p:val>
                                            <p:strVal val="#ppt_y"/>
                                          </p:val>
                                        </p:tav>
                                      </p:tavLst>
                                    </p:anim>
                                  </p:childTnLst>
                                </p:cTn>
                              </p:par>
                              <p:par>
                                <p:cTn id="29" presetID="44" presetClass="entr" presetSubtype="0" fill="hold" grpId="0" nodeType="withEffect">
                                  <p:stCondLst>
                                    <p:cond delay="0"/>
                                  </p:stCondLst>
                                  <p:childTnLst>
                                    <p:set>
                                      <p:cBhvr>
                                        <p:cTn id="30" dur="1" fill="hold">
                                          <p:stCondLst>
                                            <p:cond delay="0"/>
                                          </p:stCondLst>
                                        </p:cTn>
                                        <p:tgtEl>
                                          <p:spTgt spid="101379">
                                            <p:txEl>
                                              <p:pRg st="5" end="5"/>
                                            </p:txEl>
                                          </p:spTgt>
                                        </p:tgtEl>
                                        <p:attrNameLst>
                                          <p:attrName>style.visibility</p:attrName>
                                        </p:attrNameLst>
                                      </p:cBhvr>
                                      <p:to>
                                        <p:strVal val="visible"/>
                                      </p:to>
                                    </p:set>
                                    <p:animEffect transition="in" filter="fade">
                                      <p:cBhvr>
                                        <p:cTn id="31" dur="500"/>
                                        <p:tgtEl>
                                          <p:spTgt spid="101379">
                                            <p:txEl>
                                              <p:pRg st="5" end="5"/>
                                            </p:txEl>
                                          </p:spTgt>
                                        </p:tgtEl>
                                      </p:cBhvr>
                                    </p:animEffect>
                                    <p:anim calcmode="lin" valueType="num">
                                      <p:cBhvr>
                                        <p:cTn id="32" dur="500" fill="hold"/>
                                        <p:tgtEl>
                                          <p:spTgt spid="101379">
                                            <p:txEl>
                                              <p:pRg st="5" end="5"/>
                                            </p:txEl>
                                          </p:spTgt>
                                        </p:tgtEl>
                                        <p:attrNameLst>
                                          <p:attrName>ppt_x</p:attrName>
                                        </p:attrNameLst>
                                      </p:cBhvr>
                                      <p:tavLst>
                                        <p:tav tm="0">
                                          <p:val>
                                            <p:strVal val="#ppt_x"/>
                                          </p:val>
                                        </p:tav>
                                        <p:tav tm="100000">
                                          <p:val>
                                            <p:strVal val="#ppt_x"/>
                                          </p:val>
                                        </p:tav>
                                      </p:tavLst>
                                    </p:anim>
                                    <p:anim calcmode="lin" valueType="num">
                                      <p:cBhvr>
                                        <p:cTn id="33" dur="500" fill="hold"/>
                                        <p:tgtEl>
                                          <p:spTgt spid="101379">
                                            <p:txEl>
                                              <p:pRg st="5" end="5"/>
                                            </p:txEl>
                                          </p:spTgt>
                                        </p:tgtEl>
                                        <p:attrNameLst>
                                          <p:attrName>ppt_y</p:attrName>
                                        </p:attrNameLst>
                                      </p:cBhvr>
                                      <p:tavLst>
                                        <p:tav tm="0">
                                          <p:val>
                                            <p:strVal val="#ppt_y+.05"/>
                                          </p:val>
                                        </p:tav>
                                        <p:tav tm="100000">
                                          <p:val>
                                            <p:strVal val="#ppt_y"/>
                                          </p:val>
                                        </p:tav>
                                      </p:tavLst>
                                    </p:anim>
                                  </p:childTnLst>
                                </p:cTn>
                              </p:par>
                              <p:par>
                                <p:cTn id="34" presetID="44" presetClass="entr" presetSubtype="0" fill="hold" grpId="0" nodeType="withEffect">
                                  <p:stCondLst>
                                    <p:cond delay="0"/>
                                  </p:stCondLst>
                                  <p:childTnLst>
                                    <p:set>
                                      <p:cBhvr>
                                        <p:cTn id="35" dur="1" fill="hold">
                                          <p:stCondLst>
                                            <p:cond delay="0"/>
                                          </p:stCondLst>
                                        </p:cTn>
                                        <p:tgtEl>
                                          <p:spTgt spid="101379">
                                            <p:txEl>
                                              <p:pRg st="7" end="7"/>
                                            </p:txEl>
                                          </p:spTgt>
                                        </p:tgtEl>
                                        <p:attrNameLst>
                                          <p:attrName>style.visibility</p:attrName>
                                        </p:attrNameLst>
                                      </p:cBhvr>
                                      <p:to>
                                        <p:strVal val="visible"/>
                                      </p:to>
                                    </p:set>
                                    <p:animEffect transition="in" filter="fade">
                                      <p:cBhvr>
                                        <p:cTn id="36" dur="500"/>
                                        <p:tgtEl>
                                          <p:spTgt spid="101379">
                                            <p:txEl>
                                              <p:pRg st="7" end="7"/>
                                            </p:txEl>
                                          </p:spTgt>
                                        </p:tgtEl>
                                      </p:cBhvr>
                                    </p:animEffect>
                                    <p:anim calcmode="lin" valueType="num">
                                      <p:cBhvr>
                                        <p:cTn id="37" dur="500" fill="hold"/>
                                        <p:tgtEl>
                                          <p:spTgt spid="101379">
                                            <p:txEl>
                                              <p:pRg st="7" end="7"/>
                                            </p:txEl>
                                          </p:spTgt>
                                        </p:tgtEl>
                                        <p:attrNameLst>
                                          <p:attrName>ppt_x</p:attrName>
                                        </p:attrNameLst>
                                      </p:cBhvr>
                                      <p:tavLst>
                                        <p:tav tm="0">
                                          <p:val>
                                            <p:strVal val="#ppt_x"/>
                                          </p:val>
                                        </p:tav>
                                        <p:tav tm="100000">
                                          <p:val>
                                            <p:strVal val="#ppt_x"/>
                                          </p:val>
                                        </p:tav>
                                      </p:tavLst>
                                    </p:anim>
                                    <p:anim calcmode="lin" valueType="num">
                                      <p:cBhvr>
                                        <p:cTn id="38" dur="500" fill="hold"/>
                                        <p:tgtEl>
                                          <p:spTgt spid="101379">
                                            <p:txEl>
                                              <p:pRg st="7" end="7"/>
                                            </p:txEl>
                                          </p:spTgt>
                                        </p:tgtEl>
                                        <p:attrNameLst>
                                          <p:attrName>ppt_y</p:attrName>
                                        </p:attrNameLst>
                                      </p:cBhvr>
                                      <p:tavLst>
                                        <p:tav tm="0">
                                          <p:val>
                                            <p:strVal val="#ppt_y+.05"/>
                                          </p:val>
                                        </p:tav>
                                        <p:tav tm="100000">
                                          <p:val>
                                            <p:strVal val="#ppt_y"/>
                                          </p:val>
                                        </p:tav>
                                      </p:tavLst>
                                    </p:anim>
                                  </p:childTnLst>
                                </p:cTn>
                              </p:par>
                              <p:par>
                                <p:cTn id="39" presetID="44" presetClass="entr" presetSubtype="0" fill="hold" grpId="0" nodeType="withEffect">
                                  <p:stCondLst>
                                    <p:cond delay="0"/>
                                  </p:stCondLst>
                                  <p:childTnLst>
                                    <p:set>
                                      <p:cBhvr>
                                        <p:cTn id="40" dur="1" fill="hold">
                                          <p:stCondLst>
                                            <p:cond delay="0"/>
                                          </p:stCondLst>
                                        </p:cTn>
                                        <p:tgtEl>
                                          <p:spTgt spid="101379">
                                            <p:txEl>
                                              <p:pRg st="9" end="9"/>
                                            </p:txEl>
                                          </p:spTgt>
                                        </p:tgtEl>
                                        <p:attrNameLst>
                                          <p:attrName>style.visibility</p:attrName>
                                        </p:attrNameLst>
                                      </p:cBhvr>
                                      <p:to>
                                        <p:strVal val="visible"/>
                                      </p:to>
                                    </p:set>
                                    <p:animEffect transition="in" filter="fade">
                                      <p:cBhvr>
                                        <p:cTn id="41" dur="500"/>
                                        <p:tgtEl>
                                          <p:spTgt spid="101379">
                                            <p:txEl>
                                              <p:pRg st="9" end="9"/>
                                            </p:txEl>
                                          </p:spTgt>
                                        </p:tgtEl>
                                      </p:cBhvr>
                                    </p:animEffect>
                                    <p:anim calcmode="lin" valueType="num">
                                      <p:cBhvr>
                                        <p:cTn id="42" dur="500" fill="hold"/>
                                        <p:tgtEl>
                                          <p:spTgt spid="101379">
                                            <p:txEl>
                                              <p:pRg st="9" end="9"/>
                                            </p:txEl>
                                          </p:spTgt>
                                        </p:tgtEl>
                                        <p:attrNameLst>
                                          <p:attrName>ppt_x</p:attrName>
                                        </p:attrNameLst>
                                      </p:cBhvr>
                                      <p:tavLst>
                                        <p:tav tm="0">
                                          <p:val>
                                            <p:strVal val="#ppt_x"/>
                                          </p:val>
                                        </p:tav>
                                        <p:tav tm="100000">
                                          <p:val>
                                            <p:strVal val="#ppt_x"/>
                                          </p:val>
                                        </p:tav>
                                      </p:tavLst>
                                    </p:anim>
                                    <p:anim calcmode="lin" valueType="num">
                                      <p:cBhvr>
                                        <p:cTn id="43" dur="500" fill="hold"/>
                                        <p:tgtEl>
                                          <p:spTgt spid="101379">
                                            <p:txEl>
                                              <p:pRg st="9" end="9"/>
                                            </p:txEl>
                                          </p:spTgt>
                                        </p:tgtEl>
                                        <p:attrNameLst>
                                          <p:attrName>ppt_y</p:attrName>
                                        </p:attrNameLst>
                                      </p:cBhvr>
                                      <p:tavLst>
                                        <p:tav tm="0">
                                          <p:val>
                                            <p:strVal val="#ppt_y+.05"/>
                                          </p:val>
                                        </p:tav>
                                        <p:tav tm="100000">
                                          <p:val>
                                            <p:strVal val="#ppt_y"/>
                                          </p:val>
                                        </p:tav>
                                      </p:tavLst>
                                    </p:anim>
                                  </p:childTnLst>
                                </p:cTn>
                              </p:par>
                              <p:par>
                                <p:cTn id="44" presetID="44" presetClass="entr" presetSubtype="0" fill="hold" grpId="0" nodeType="withEffect">
                                  <p:stCondLst>
                                    <p:cond delay="0"/>
                                  </p:stCondLst>
                                  <p:childTnLst>
                                    <p:set>
                                      <p:cBhvr>
                                        <p:cTn id="45" dur="1" fill="hold">
                                          <p:stCondLst>
                                            <p:cond delay="0"/>
                                          </p:stCondLst>
                                        </p:cTn>
                                        <p:tgtEl>
                                          <p:spTgt spid="101379">
                                            <p:txEl>
                                              <p:pRg st="11" end="11"/>
                                            </p:txEl>
                                          </p:spTgt>
                                        </p:tgtEl>
                                        <p:attrNameLst>
                                          <p:attrName>style.visibility</p:attrName>
                                        </p:attrNameLst>
                                      </p:cBhvr>
                                      <p:to>
                                        <p:strVal val="visible"/>
                                      </p:to>
                                    </p:set>
                                    <p:animEffect transition="in" filter="fade">
                                      <p:cBhvr>
                                        <p:cTn id="46" dur="500"/>
                                        <p:tgtEl>
                                          <p:spTgt spid="101379">
                                            <p:txEl>
                                              <p:pRg st="11" end="11"/>
                                            </p:txEl>
                                          </p:spTgt>
                                        </p:tgtEl>
                                      </p:cBhvr>
                                    </p:animEffect>
                                    <p:anim calcmode="lin" valueType="num">
                                      <p:cBhvr>
                                        <p:cTn id="47" dur="500" fill="hold"/>
                                        <p:tgtEl>
                                          <p:spTgt spid="101379">
                                            <p:txEl>
                                              <p:pRg st="11" end="11"/>
                                            </p:txEl>
                                          </p:spTgt>
                                        </p:tgtEl>
                                        <p:attrNameLst>
                                          <p:attrName>ppt_x</p:attrName>
                                        </p:attrNameLst>
                                      </p:cBhvr>
                                      <p:tavLst>
                                        <p:tav tm="0">
                                          <p:val>
                                            <p:strVal val="#ppt_x"/>
                                          </p:val>
                                        </p:tav>
                                        <p:tav tm="100000">
                                          <p:val>
                                            <p:strVal val="#ppt_x"/>
                                          </p:val>
                                        </p:tav>
                                      </p:tavLst>
                                    </p:anim>
                                    <p:anim calcmode="lin" valueType="num">
                                      <p:cBhvr>
                                        <p:cTn id="48" dur="500" fill="hold"/>
                                        <p:tgtEl>
                                          <p:spTgt spid="101379">
                                            <p:txEl>
                                              <p:pRg st="11" end="11"/>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8" grpId="0"/>
      <p:bldP spid="101379" grpId="0" build="p"/>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8" name="Rectangle 2">
            <a:extLst>
              <a:ext uri="{FF2B5EF4-FFF2-40B4-BE49-F238E27FC236}">
                <a16:creationId xmlns:a16="http://schemas.microsoft.com/office/drawing/2014/main" id="{FB6CA88C-CD80-72AE-433D-FE816D6EE32C}"/>
              </a:ext>
            </a:extLst>
          </p:cNvPr>
          <p:cNvSpPr>
            <a:spLocks noGrp="1" noChangeArrowheads="1"/>
          </p:cNvSpPr>
          <p:nvPr>
            <p:ph type="title"/>
          </p:nvPr>
        </p:nvSpPr>
        <p:spPr>
          <a:xfrm>
            <a:off x="0" y="0"/>
            <a:ext cx="9144000" cy="1828800"/>
          </a:xfrm>
        </p:spPr>
        <p:txBody>
          <a:bodyPr/>
          <a:lstStyle/>
          <a:p>
            <a:pPr algn="l"/>
            <a:r>
              <a:rPr lang="en-US" altLang="en-US" dirty="0"/>
              <a:t>THE WORLD IN WHICH CHRISTIANITY WAS BORN: THE JEWS</a:t>
            </a:r>
            <a:br>
              <a:rPr lang="en-US" altLang="en-US" dirty="0"/>
            </a:br>
            <a:endParaRPr lang="en-US" altLang="en-US" dirty="0"/>
          </a:p>
        </p:txBody>
      </p:sp>
      <p:sp>
        <p:nvSpPr>
          <p:cNvPr id="101379" name="Rectangle 3">
            <a:extLst>
              <a:ext uri="{FF2B5EF4-FFF2-40B4-BE49-F238E27FC236}">
                <a16:creationId xmlns:a16="http://schemas.microsoft.com/office/drawing/2014/main" id="{2791393D-B1B4-0A59-7494-085E88FB2D75}"/>
              </a:ext>
            </a:extLst>
          </p:cNvPr>
          <p:cNvSpPr>
            <a:spLocks noGrp="1" noChangeArrowheads="1"/>
          </p:cNvSpPr>
          <p:nvPr>
            <p:ph type="body" idx="1"/>
          </p:nvPr>
        </p:nvSpPr>
        <p:spPr/>
        <p:txBody>
          <a:bodyPr/>
          <a:lstStyle/>
          <a:p>
            <a:r>
              <a:rPr lang="en-US" altLang="en-US" sz="1800" u="sng" dirty="0"/>
              <a:t>5) The Jewish sects: </a:t>
            </a:r>
            <a:endParaRPr lang="en-US" altLang="en-US" sz="1400" u="sng" dirty="0"/>
          </a:p>
          <a:p>
            <a:pPr>
              <a:buFont typeface="+mj-lt"/>
              <a:buAutoNum type="alphaLcParenR" startAt="2"/>
            </a:pPr>
            <a:r>
              <a:rPr lang="en-US" altLang="en-US" sz="1600" u="sng" dirty="0"/>
              <a:t>The Sadducees: </a:t>
            </a:r>
          </a:p>
          <a:p>
            <a:endParaRPr lang="en-US" altLang="en-US" sz="1600" dirty="0"/>
          </a:p>
          <a:p>
            <a:r>
              <a:rPr lang="en-US" altLang="en-US" sz="1400" dirty="0"/>
              <a:t>They were the aristocratic party of the Jews at the time of Christ. They had authority on the Altar, the taxes that were collected for the Altar and they had a share in the 1/10th offering. As such, they were very rich and concentrated on money and materialistic things and they were enemies of the Pharisees. </a:t>
            </a:r>
          </a:p>
          <a:p>
            <a:endParaRPr lang="en-US" altLang="en-US" sz="1400" dirty="0"/>
          </a:p>
          <a:p>
            <a:r>
              <a:rPr lang="en-US" altLang="en-US" sz="1400" dirty="0"/>
              <a:t>The Sadducees did not believe in the resurrection after death, </a:t>
            </a:r>
          </a:p>
          <a:p>
            <a:pPr lvl="1"/>
            <a:r>
              <a:rPr lang="en-US" altLang="en-US" sz="1050" dirty="0"/>
              <a:t> </a:t>
            </a:r>
            <a:r>
              <a:rPr lang="en-US" altLang="en-US" sz="1400" dirty="0"/>
              <a:t>“For Sadducees say that there is no resurrection – and no angel or spirit; but the Pharisees confess both.”(Acts 23:8). </a:t>
            </a:r>
          </a:p>
          <a:p>
            <a:endParaRPr lang="en-US" altLang="en-US" sz="1400" dirty="0"/>
          </a:p>
        </p:txBody>
      </p:sp>
    </p:spTree>
    <p:extLst>
      <p:ext uri="{BB962C8B-B14F-4D97-AF65-F5344CB8AC3E}">
        <p14:creationId xmlns:p14="http://schemas.microsoft.com/office/powerpoint/2010/main" val="1917812955"/>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1378"/>
                                        </p:tgtEl>
                                        <p:attrNameLst>
                                          <p:attrName>style.visibility</p:attrName>
                                        </p:attrNameLst>
                                      </p:cBhvr>
                                      <p:to>
                                        <p:strVal val="visible"/>
                                      </p:to>
                                    </p:set>
                                    <p:anim calcmode="lin" valueType="num">
                                      <p:cBhvr>
                                        <p:cTn id="7" dur="1000" fill="hold"/>
                                        <p:tgtEl>
                                          <p:spTgt spid="101378"/>
                                        </p:tgtEl>
                                        <p:attrNameLst>
                                          <p:attrName>ppt_x</p:attrName>
                                        </p:attrNameLst>
                                      </p:cBhvr>
                                      <p:tavLst>
                                        <p:tav tm="0">
                                          <p:val>
                                            <p:strVal val="#ppt_x-.2"/>
                                          </p:val>
                                        </p:tav>
                                        <p:tav tm="100000">
                                          <p:val>
                                            <p:strVal val="#ppt_x"/>
                                          </p:val>
                                        </p:tav>
                                      </p:tavLst>
                                    </p:anim>
                                    <p:anim calcmode="lin" valueType="num">
                                      <p:cBhvr>
                                        <p:cTn id="8" dur="1000" fill="hold"/>
                                        <p:tgtEl>
                                          <p:spTgt spid="101378"/>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1378"/>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1379">
                                            <p:txEl>
                                              <p:pRg st="0" end="0"/>
                                            </p:txEl>
                                          </p:spTgt>
                                        </p:tgtEl>
                                        <p:attrNameLst>
                                          <p:attrName>style.visibility</p:attrName>
                                        </p:attrNameLst>
                                      </p:cBhvr>
                                      <p:to>
                                        <p:strVal val="visible"/>
                                      </p:to>
                                    </p:set>
                                    <p:animEffect transition="in" filter="fade">
                                      <p:cBhvr>
                                        <p:cTn id="14" dur="500"/>
                                        <p:tgtEl>
                                          <p:spTgt spid="101379">
                                            <p:txEl>
                                              <p:pRg st="0" end="0"/>
                                            </p:txEl>
                                          </p:spTgt>
                                        </p:tgtEl>
                                      </p:cBhvr>
                                    </p:animEffect>
                                    <p:anim calcmode="lin" valueType="num">
                                      <p:cBhvr>
                                        <p:cTn id="15" dur="500" fill="hold"/>
                                        <p:tgtEl>
                                          <p:spTgt spid="101379">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1379">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101379">
                                            <p:txEl>
                                              <p:pRg st="1" end="1"/>
                                            </p:txEl>
                                          </p:spTgt>
                                        </p:tgtEl>
                                        <p:attrNameLst>
                                          <p:attrName>style.visibility</p:attrName>
                                        </p:attrNameLst>
                                      </p:cBhvr>
                                      <p:to>
                                        <p:strVal val="visible"/>
                                      </p:to>
                                    </p:set>
                                    <p:animEffect transition="in" filter="fade">
                                      <p:cBhvr>
                                        <p:cTn id="21" dur="500"/>
                                        <p:tgtEl>
                                          <p:spTgt spid="101379">
                                            <p:txEl>
                                              <p:pRg st="1" end="1"/>
                                            </p:txEl>
                                          </p:spTgt>
                                        </p:tgtEl>
                                      </p:cBhvr>
                                    </p:animEffect>
                                    <p:anim calcmode="lin" valueType="num">
                                      <p:cBhvr>
                                        <p:cTn id="22" dur="500" fill="hold"/>
                                        <p:tgtEl>
                                          <p:spTgt spid="101379">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101379">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101379">
                                            <p:txEl>
                                              <p:pRg st="3" end="3"/>
                                            </p:txEl>
                                          </p:spTgt>
                                        </p:tgtEl>
                                        <p:attrNameLst>
                                          <p:attrName>style.visibility</p:attrName>
                                        </p:attrNameLst>
                                      </p:cBhvr>
                                      <p:to>
                                        <p:strVal val="visible"/>
                                      </p:to>
                                    </p:set>
                                    <p:animEffect transition="in" filter="fade">
                                      <p:cBhvr>
                                        <p:cTn id="28" dur="500"/>
                                        <p:tgtEl>
                                          <p:spTgt spid="101379">
                                            <p:txEl>
                                              <p:pRg st="3" end="3"/>
                                            </p:txEl>
                                          </p:spTgt>
                                        </p:tgtEl>
                                      </p:cBhvr>
                                    </p:animEffect>
                                    <p:anim calcmode="lin" valueType="num">
                                      <p:cBhvr>
                                        <p:cTn id="29" dur="500" fill="hold"/>
                                        <p:tgtEl>
                                          <p:spTgt spid="101379">
                                            <p:txEl>
                                              <p:pRg st="3" end="3"/>
                                            </p:txEl>
                                          </p:spTgt>
                                        </p:tgtEl>
                                        <p:attrNameLst>
                                          <p:attrName>ppt_x</p:attrName>
                                        </p:attrNameLst>
                                      </p:cBhvr>
                                      <p:tavLst>
                                        <p:tav tm="0">
                                          <p:val>
                                            <p:strVal val="#ppt_x"/>
                                          </p:val>
                                        </p:tav>
                                        <p:tav tm="100000">
                                          <p:val>
                                            <p:strVal val="#ppt_x"/>
                                          </p:val>
                                        </p:tav>
                                      </p:tavLst>
                                    </p:anim>
                                    <p:anim calcmode="lin" valueType="num">
                                      <p:cBhvr>
                                        <p:cTn id="30" dur="500" fill="hold"/>
                                        <p:tgtEl>
                                          <p:spTgt spid="101379">
                                            <p:txEl>
                                              <p:pRg st="3" end="3"/>
                                            </p:txEl>
                                          </p:spTgt>
                                        </p:tgtEl>
                                        <p:attrNameLst>
                                          <p:attrName>ppt_y</p:attrName>
                                        </p:attrNameLst>
                                      </p:cBhvr>
                                      <p:tavLst>
                                        <p:tav tm="0">
                                          <p:val>
                                            <p:strVal val="#ppt_y+.05"/>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4" presetClass="entr" presetSubtype="0" fill="hold" grpId="0" nodeType="clickEffect">
                                  <p:stCondLst>
                                    <p:cond delay="0"/>
                                  </p:stCondLst>
                                  <p:childTnLst>
                                    <p:set>
                                      <p:cBhvr>
                                        <p:cTn id="34" dur="1" fill="hold">
                                          <p:stCondLst>
                                            <p:cond delay="0"/>
                                          </p:stCondLst>
                                        </p:cTn>
                                        <p:tgtEl>
                                          <p:spTgt spid="101379">
                                            <p:txEl>
                                              <p:pRg st="5" end="5"/>
                                            </p:txEl>
                                          </p:spTgt>
                                        </p:tgtEl>
                                        <p:attrNameLst>
                                          <p:attrName>style.visibility</p:attrName>
                                        </p:attrNameLst>
                                      </p:cBhvr>
                                      <p:to>
                                        <p:strVal val="visible"/>
                                      </p:to>
                                    </p:set>
                                    <p:animEffect transition="in" filter="fade">
                                      <p:cBhvr>
                                        <p:cTn id="35" dur="500"/>
                                        <p:tgtEl>
                                          <p:spTgt spid="101379">
                                            <p:txEl>
                                              <p:pRg st="5" end="5"/>
                                            </p:txEl>
                                          </p:spTgt>
                                        </p:tgtEl>
                                      </p:cBhvr>
                                    </p:animEffect>
                                    <p:anim calcmode="lin" valueType="num">
                                      <p:cBhvr>
                                        <p:cTn id="36" dur="500" fill="hold"/>
                                        <p:tgtEl>
                                          <p:spTgt spid="101379">
                                            <p:txEl>
                                              <p:pRg st="5" end="5"/>
                                            </p:txEl>
                                          </p:spTgt>
                                        </p:tgtEl>
                                        <p:attrNameLst>
                                          <p:attrName>ppt_x</p:attrName>
                                        </p:attrNameLst>
                                      </p:cBhvr>
                                      <p:tavLst>
                                        <p:tav tm="0">
                                          <p:val>
                                            <p:strVal val="#ppt_x"/>
                                          </p:val>
                                        </p:tav>
                                        <p:tav tm="100000">
                                          <p:val>
                                            <p:strVal val="#ppt_x"/>
                                          </p:val>
                                        </p:tav>
                                      </p:tavLst>
                                    </p:anim>
                                    <p:anim calcmode="lin" valueType="num">
                                      <p:cBhvr>
                                        <p:cTn id="37" dur="500" fill="hold"/>
                                        <p:tgtEl>
                                          <p:spTgt spid="101379">
                                            <p:txEl>
                                              <p:pRg st="5" end="5"/>
                                            </p:txEl>
                                          </p:spTgt>
                                        </p:tgtEl>
                                        <p:attrNameLst>
                                          <p:attrName>ppt_y</p:attrName>
                                        </p:attrNameLst>
                                      </p:cBhvr>
                                      <p:tavLst>
                                        <p:tav tm="0">
                                          <p:val>
                                            <p:strVal val="#ppt_y+.05"/>
                                          </p:val>
                                        </p:tav>
                                        <p:tav tm="100000">
                                          <p:val>
                                            <p:strVal val="#ppt_y"/>
                                          </p:val>
                                        </p:tav>
                                      </p:tavLst>
                                    </p:anim>
                                  </p:childTnLst>
                                </p:cTn>
                              </p:par>
                              <p:par>
                                <p:cTn id="38" presetID="44" presetClass="entr" presetSubtype="0" fill="hold" grpId="0" nodeType="withEffect">
                                  <p:stCondLst>
                                    <p:cond delay="0"/>
                                  </p:stCondLst>
                                  <p:childTnLst>
                                    <p:set>
                                      <p:cBhvr>
                                        <p:cTn id="39" dur="1" fill="hold">
                                          <p:stCondLst>
                                            <p:cond delay="0"/>
                                          </p:stCondLst>
                                        </p:cTn>
                                        <p:tgtEl>
                                          <p:spTgt spid="101379">
                                            <p:txEl>
                                              <p:pRg st="6" end="6"/>
                                            </p:txEl>
                                          </p:spTgt>
                                        </p:tgtEl>
                                        <p:attrNameLst>
                                          <p:attrName>style.visibility</p:attrName>
                                        </p:attrNameLst>
                                      </p:cBhvr>
                                      <p:to>
                                        <p:strVal val="visible"/>
                                      </p:to>
                                    </p:set>
                                    <p:animEffect transition="in" filter="fade">
                                      <p:cBhvr>
                                        <p:cTn id="40" dur="500"/>
                                        <p:tgtEl>
                                          <p:spTgt spid="101379">
                                            <p:txEl>
                                              <p:pRg st="6" end="6"/>
                                            </p:txEl>
                                          </p:spTgt>
                                        </p:tgtEl>
                                      </p:cBhvr>
                                    </p:animEffect>
                                    <p:anim calcmode="lin" valueType="num">
                                      <p:cBhvr>
                                        <p:cTn id="41" dur="500" fill="hold"/>
                                        <p:tgtEl>
                                          <p:spTgt spid="101379">
                                            <p:txEl>
                                              <p:pRg st="6" end="6"/>
                                            </p:txEl>
                                          </p:spTgt>
                                        </p:tgtEl>
                                        <p:attrNameLst>
                                          <p:attrName>ppt_x</p:attrName>
                                        </p:attrNameLst>
                                      </p:cBhvr>
                                      <p:tavLst>
                                        <p:tav tm="0">
                                          <p:val>
                                            <p:strVal val="#ppt_x"/>
                                          </p:val>
                                        </p:tav>
                                        <p:tav tm="100000">
                                          <p:val>
                                            <p:strVal val="#ppt_x"/>
                                          </p:val>
                                        </p:tav>
                                      </p:tavLst>
                                    </p:anim>
                                    <p:anim calcmode="lin" valueType="num">
                                      <p:cBhvr>
                                        <p:cTn id="42" dur="500" fill="hold"/>
                                        <p:tgtEl>
                                          <p:spTgt spid="101379">
                                            <p:txEl>
                                              <p:pRg st="6" end="6"/>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8" grpId="0"/>
      <p:bldP spid="101379" grpId="0" build="p"/>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8" name="Rectangle 2">
            <a:extLst>
              <a:ext uri="{FF2B5EF4-FFF2-40B4-BE49-F238E27FC236}">
                <a16:creationId xmlns:a16="http://schemas.microsoft.com/office/drawing/2014/main" id="{FB6CA88C-CD80-72AE-433D-FE816D6EE32C}"/>
              </a:ext>
            </a:extLst>
          </p:cNvPr>
          <p:cNvSpPr>
            <a:spLocks noGrp="1" noChangeArrowheads="1"/>
          </p:cNvSpPr>
          <p:nvPr>
            <p:ph type="title"/>
          </p:nvPr>
        </p:nvSpPr>
        <p:spPr>
          <a:xfrm>
            <a:off x="0" y="0"/>
            <a:ext cx="9144000" cy="1828800"/>
          </a:xfrm>
        </p:spPr>
        <p:txBody>
          <a:bodyPr/>
          <a:lstStyle/>
          <a:p>
            <a:pPr algn="l"/>
            <a:r>
              <a:rPr lang="en-US" altLang="en-US" dirty="0"/>
              <a:t>THE WORLD IN WHICH CHRISTIANITY WAS BORN: THE JEWS</a:t>
            </a:r>
            <a:br>
              <a:rPr lang="en-US" altLang="en-US" dirty="0"/>
            </a:br>
            <a:endParaRPr lang="en-US" altLang="en-US" dirty="0"/>
          </a:p>
        </p:txBody>
      </p:sp>
      <p:sp>
        <p:nvSpPr>
          <p:cNvPr id="101379" name="Rectangle 3">
            <a:extLst>
              <a:ext uri="{FF2B5EF4-FFF2-40B4-BE49-F238E27FC236}">
                <a16:creationId xmlns:a16="http://schemas.microsoft.com/office/drawing/2014/main" id="{2791393D-B1B4-0A59-7494-085E88FB2D75}"/>
              </a:ext>
            </a:extLst>
          </p:cNvPr>
          <p:cNvSpPr>
            <a:spLocks noGrp="1" noChangeArrowheads="1"/>
          </p:cNvSpPr>
          <p:nvPr>
            <p:ph type="body" idx="1"/>
          </p:nvPr>
        </p:nvSpPr>
        <p:spPr/>
        <p:txBody>
          <a:bodyPr/>
          <a:lstStyle/>
          <a:p>
            <a:r>
              <a:rPr lang="en-US" altLang="en-US" sz="1800" u="sng" dirty="0"/>
              <a:t>5) The Jewish sects: </a:t>
            </a:r>
            <a:endParaRPr lang="en-US" altLang="en-US" sz="1400" u="sng" dirty="0"/>
          </a:p>
          <a:p>
            <a:pPr>
              <a:buFont typeface="+mj-lt"/>
              <a:buAutoNum type="alphaLcPeriod" startAt="3"/>
            </a:pPr>
            <a:r>
              <a:rPr lang="en-US" altLang="en-US" sz="1600" u="sng" dirty="0"/>
              <a:t>The Essenes:</a:t>
            </a:r>
            <a:r>
              <a:rPr lang="en-US" altLang="en-US" sz="1400" dirty="0"/>
              <a:t> </a:t>
            </a:r>
          </a:p>
          <a:p>
            <a:endParaRPr lang="en-US" altLang="en-US" sz="1400" dirty="0"/>
          </a:p>
          <a:p>
            <a:r>
              <a:rPr lang="en-US" altLang="en-US" sz="1400" dirty="0"/>
              <a:t>The Essenes were not mentioned in the Book of the New Testament but new studies revealed their effect on the religious life at the time of Christ. It was mentioned that some of Jesus’ disciples were from them. </a:t>
            </a:r>
          </a:p>
          <a:p>
            <a:endParaRPr lang="en-US" altLang="en-US" sz="1400" dirty="0"/>
          </a:p>
          <a:p>
            <a:r>
              <a:rPr lang="en-US" altLang="en-US" sz="1400" dirty="0"/>
              <a:t>They were strict about the Jewish laws but not in a word by word manner as the Pharisees. In fact they were against the cosmetic </a:t>
            </a:r>
            <a:r>
              <a:rPr lang="en-US" altLang="en-US" sz="1400" dirty="0" err="1"/>
              <a:t>behaviour</a:t>
            </a:r>
            <a:r>
              <a:rPr lang="en-US" altLang="en-US" sz="1400" dirty="0"/>
              <a:t> in religion and they wanted to feel the spirit of the scriptures. They gave themselves the name of “the group of God” or “the group of permanent covenant.” </a:t>
            </a:r>
          </a:p>
          <a:p>
            <a:endParaRPr lang="en-US" altLang="en-US" sz="1400" dirty="0"/>
          </a:p>
          <a:p>
            <a:r>
              <a:rPr lang="en-US" altLang="en-US" sz="1800" u="sng" dirty="0"/>
              <a:t>6) Jewish Council: Sanhedrin (or Sanhedrin) </a:t>
            </a:r>
          </a:p>
          <a:p>
            <a:endParaRPr lang="en-US" altLang="en-US" sz="1400" dirty="0"/>
          </a:p>
          <a:p>
            <a:r>
              <a:rPr lang="en-US" altLang="en-US" sz="1400" dirty="0"/>
              <a:t>It is the highest Jewish Council. Our Lord Jesus was judged in front of this Council and also His disciples. It was an aristocratic Council composed of 70 or 72 members from 3 groups: Priests (i.e. leaders of the 24 teams offering the service), Elders (i.e. heads of tribes); and Scribes (i.e. heads of the Pharisees). This Council used to meet in the Altar. </a:t>
            </a:r>
          </a:p>
          <a:p>
            <a:endParaRPr lang="en-US" altLang="en-US" sz="1400" dirty="0"/>
          </a:p>
        </p:txBody>
      </p:sp>
    </p:spTree>
    <p:extLst>
      <p:ext uri="{BB962C8B-B14F-4D97-AF65-F5344CB8AC3E}">
        <p14:creationId xmlns:p14="http://schemas.microsoft.com/office/powerpoint/2010/main" val="1286836371"/>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1378"/>
                                        </p:tgtEl>
                                        <p:attrNameLst>
                                          <p:attrName>style.visibility</p:attrName>
                                        </p:attrNameLst>
                                      </p:cBhvr>
                                      <p:to>
                                        <p:strVal val="visible"/>
                                      </p:to>
                                    </p:set>
                                    <p:anim calcmode="lin" valueType="num">
                                      <p:cBhvr>
                                        <p:cTn id="7" dur="1000" fill="hold"/>
                                        <p:tgtEl>
                                          <p:spTgt spid="101378"/>
                                        </p:tgtEl>
                                        <p:attrNameLst>
                                          <p:attrName>ppt_x</p:attrName>
                                        </p:attrNameLst>
                                      </p:cBhvr>
                                      <p:tavLst>
                                        <p:tav tm="0">
                                          <p:val>
                                            <p:strVal val="#ppt_x-.2"/>
                                          </p:val>
                                        </p:tav>
                                        <p:tav tm="100000">
                                          <p:val>
                                            <p:strVal val="#ppt_x"/>
                                          </p:val>
                                        </p:tav>
                                      </p:tavLst>
                                    </p:anim>
                                    <p:anim calcmode="lin" valueType="num">
                                      <p:cBhvr>
                                        <p:cTn id="8" dur="1000" fill="hold"/>
                                        <p:tgtEl>
                                          <p:spTgt spid="101378"/>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1378"/>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1379">
                                            <p:txEl>
                                              <p:pRg st="0" end="0"/>
                                            </p:txEl>
                                          </p:spTgt>
                                        </p:tgtEl>
                                        <p:attrNameLst>
                                          <p:attrName>style.visibility</p:attrName>
                                        </p:attrNameLst>
                                      </p:cBhvr>
                                      <p:to>
                                        <p:strVal val="visible"/>
                                      </p:to>
                                    </p:set>
                                    <p:animEffect transition="in" filter="fade">
                                      <p:cBhvr>
                                        <p:cTn id="14" dur="500"/>
                                        <p:tgtEl>
                                          <p:spTgt spid="101379">
                                            <p:txEl>
                                              <p:pRg st="0" end="0"/>
                                            </p:txEl>
                                          </p:spTgt>
                                        </p:tgtEl>
                                      </p:cBhvr>
                                    </p:animEffect>
                                    <p:anim calcmode="lin" valueType="num">
                                      <p:cBhvr>
                                        <p:cTn id="15" dur="500" fill="hold"/>
                                        <p:tgtEl>
                                          <p:spTgt spid="101379">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1379">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101379">
                                            <p:txEl>
                                              <p:pRg st="1" end="1"/>
                                            </p:txEl>
                                          </p:spTgt>
                                        </p:tgtEl>
                                        <p:attrNameLst>
                                          <p:attrName>style.visibility</p:attrName>
                                        </p:attrNameLst>
                                      </p:cBhvr>
                                      <p:to>
                                        <p:strVal val="visible"/>
                                      </p:to>
                                    </p:set>
                                    <p:animEffect transition="in" filter="fade">
                                      <p:cBhvr>
                                        <p:cTn id="21" dur="500"/>
                                        <p:tgtEl>
                                          <p:spTgt spid="101379">
                                            <p:txEl>
                                              <p:pRg st="1" end="1"/>
                                            </p:txEl>
                                          </p:spTgt>
                                        </p:tgtEl>
                                      </p:cBhvr>
                                    </p:animEffect>
                                    <p:anim calcmode="lin" valueType="num">
                                      <p:cBhvr>
                                        <p:cTn id="22" dur="500" fill="hold"/>
                                        <p:tgtEl>
                                          <p:spTgt spid="101379">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101379">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101379">
                                            <p:txEl>
                                              <p:pRg st="3" end="3"/>
                                            </p:txEl>
                                          </p:spTgt>
                                        </p:tgtEl>
                                        <p:attrNameLst>
                                          <p:attrName>style.visibility</p:attrName>
                                        </p:attrNameLst>
                                      </p:cBhvr>
                                      <p:to>
                                        <p:strVal val="visible"/>
                                      </p:to>
                                    </p:set>
                                    <p:animEffect transition="in" filter="fade">
                                      <p:cBhvr>
                                        <p:cTn id="28" dur="500"/>
                                        <p:tgtEl>
                                          <p:spTgt spid="101379">
                                            <p:txEl>
                                              <p:pRg st="3" end="3"/>
                                            </p:txEl>
                                          </p:spTgt>
                                        </p:tgtEl>
                                      </p:cBhvr>
                                    </p:animEffect>
                                    <p:anim calcmode="lin" valueType="num">
                                      <p:cBhvr>
                                        <p:cTn id="29" dur="500" fill="hold"/>
                                        <p:tgtEl>
                                          <p:spTgt spid="101379">
                                            <p:txEl>
                                              <p:pRg st="3" end="3"/>
                                            </p:txEl>
                                          </p:spTgt>
                                        </p:tgtEl>
                                        <p:attrNameLst>
                                          <p:attrName>ppt_x</p:attrName>
                                        </p:attrNameLst>
                                      </p:cBhvr>
                                      <p:tavLst>
                                        <p:tav tm="0">
                                          <p:val>
                                            <p:strVal val="#ppt_x"/>
                                          </p:val>
                                        </p:tav>
                                        <p:tav tm="100000">
                                          <p:val>
                                            <p:strVal val="#ppt_x"/>
                                          </p:val>
                                        </p:tav>
                                      </p:tavLst>
                                    </p:anim>
                                    <p:anim calcmode="lin" valueType="num">
                                      <p:cBhvr>
                                        <p:cTn id="30" dur="500" fill="hold"/>
                                        <p:tgtEl>
                                          <p:spTgt spid="101379">
                                            <p:txEl>
                                              <p:pRg st="3" end="3"/>
                                            </p:txEl>
                                          </p:spTgt>
                                        </p:tgtEl>
                                        <p:attrNameLst>
                                          <p:attrName>ppt_y</p:attrName>
                                        </p:attrNameLst>
                                      </p:cBhvr>
                                      <p:tavLst>
                                        <p:tav tm="0">
                                          <p:val>
                                            <p:strVal val="#ppt_y+.05"/>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4" presetClass="entr" presetSubtype="0" fill="hold" grpId="0" nodeType="clickEffect">
                                  <p:stCondLst>
                                    <p:cond delay="0"/>
                                  </p:stCondLst>
                                  <p:childTnLst>
                                    <p:set>
                                      <p:cBhvr>
                                        <p:cTn id="34" dur="1" fill="hold">
                                          <p:stCondLst>
                                            <p:cond delay="0"/>
                                          </p:stCondLst>
                                        </p:cTn>
                                        <p:tgtEl>
                                          <p:spTgt spid="101379">
                                            <p:txEl>
                                              <p:pRg st="5" end="5"/>
                                            </p:txEl>
                                          </p:spTgt>
                                        </p:tgtEl>
                                        <p:attrNameLst>
                                          <p:attrName>style.visibility</p:attrName>
                                        </p:attrNameLst>
                                      </p:cBhvr>
                                      <p:to>
                                        <p:strVal val="visible"/>
                                      </p:to>
                                    </p:set>
                                    <p:animEffect transition="in" filter="fade">
                                      <p:cBhvr>
                                        <p:cTn id="35" dur="500"/>
                                        <p:tgtEl>
                                          <p:spTgt spid="101379">
                                            <p:txEl>
                                              <p:pRg st="5" end="5"/>
                                            </p:txEl>
                                          </p:spTgt>
                                        </p:tgtEl>
                                      </p:cBhvr>
                                    </p:animEffect>
                                    <p:anim calcmode="lin" valueType="num">
                                      <p:cBhvr>
                                        <p:cTn id="36" dur="500" fill="hold"/>
                                        <p:tgtEl>
                                          <p:spTgt spid="101379">
                                            <p:txEl>
                                              <p:pRg st="5" end="5"/>
                                            </p:txEl>
                                          </p:spTgt>
                                        </p:tgtEl>
                                        <p:attrNameLst>
                                          <p:attrName>ppt_x</p:attrName>
                                        </p:attrNameLst>
                                      </p:cBhvr>
                                      <p:tavLst>
                                        <p:tav tm="0">
                                          <p:val>
                                            <p:strVal val="#ppt_x"/>
                                          </p:val>
                                        </p:tav>
                                        <p:tav tm="100000">
                                          <p:val>
                                            <p:strVal val="#ppt_x"/>
                                          </p:val>
                                        </p:tav>
                                      </p:tavLst>
                                    </p:anim>
                                    <p:anim calcmode="lin" valueType="num">
                                      <p:cBhvr>
                                        <p:cTn id="37" dur="500" fill="hold"/>
                                        <p:tgtEl>
                                          <p:spTgt spid="101379">
                                            <p:txEl>
                                              <p:pRg st="5" end="5"/>
                                            </p:txEl>
                                          </p:spTgt>
                                        </p:tgtEl>
                                        <p:attrNameLst>
                                          <p:attrName>ppt_y</p:attrName>
                                        </p:attrNameLst>
                                      </p:cBhvr>
                                      <p:tavLst>
                                        <p:tav tm="0">
                                          <p:val>
                                            <p:strVal val="#ppt_y+.05"/>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4" presetClass="entr" presetSubtype="0" fill="hold" grpId="0" nodeType="clickEffect">
                                  <p:stCondLst>
                                    <p:cond delay="0"/>
                                  </p:stCondLst>
                                  <p:childTnLst>
                                    <p:set>
                                      <p:cBhvr>
                                        <p:cTn id="41" dur="1" fill="hold">
                                          <p:stCondLst>
                                            <p:cond delay="0"/>
                                          </p:stCondLst>
                                        </p:cTn>
                                        <p:tgtEl>
                                          <p:spTgt spid="101379">
                                            <p:txEl>
                                              <p:pRg st="7" end="7"/>
                                            </p:txEl>
                                          </p:spTgt>
                                        </p:tgtEl>
                                        <p:attrNameLst>
                                          <p:attrName>style.visibility</p:attrName>
                                        </p:attrNameLst>
                                      </p:cBhvr>
                                      <p:to>
                                        <p:strVal val="visible"/>
                                      </p:to>
                                    </p:set>
                                    <p:animEffect transition="in" filter="fade">
                                      <p:cBhvr>
                                        <p:cTn id="42" dur="500"/>
                                        <p:tgtEl>
                                          <p:spTgt spid="101379">
                                            <p:txEl>
                                              <p:pRg st="7" end="7"/>
                                            </p:txEl>
                                          </p:spTgt>
                                        </p:tgtEl>
                                      </p:cBhvr>
                                    </p:animEffect>
                                    <p:anim calcmode="lin" valueType="num">
                                      <p:cBhvr>
                                        <p:cTn id="43" dur="500" fill="hold"/>
                                        <p:tgtEl>
                                          <p:spTgt spid="101379">
                                            <p:txEl>
                                              <p:pRg st="7" end="7"/>
                                            </p:txEl>
                                          </p:spTgt>
                                        </p:tgtEl>
                                        <p:attrNameLst>
                                          <p:attrName>ppt_x</p:attrName>
                                        </p:attrNameLst>
                                      </p:cBhvr>
                                      <p:tavLst>
                                        <p:tav tm="0">
                                          <p:val>
                                            <p:strVal val="#ppt_x"/>
                                          </p:val>
                                        </p:tav>
                                        <p:tav tm="100000">
                                          <p:val>
                                            <p:strVal val="#ppt_x"/>
                                          </p:val>
                                        </p:tav>
                                      </p:tavLst>
                                    </p:anim>
                                    <p:anim calcmode="lin" valueType="num">
                                      <p:cBhvr>
                                        <p:cTn id="44" dur="500" fill="hold"/>
                                        <p:tgtEl>
                                          <p:spTgt spid="101379">
                                            <p:txEl>
                                              <p:pRg st="7" end="7"/>
                                            </p:txEl>
                                          </p:spTgt>
                                        </p:tgtEl>
                                        <p:attrNameLst>
                                          <p:attrName>ppt_y</p:attrName>
                                        </p:attrNameLst>
                                      </p:cBhvr>
                                      <p:tavLst>
                                        <p:tav tm="0">
                                          <p:val>
                                            <p:strVal val="#ppt_y+.05"/>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4" presetClass="entr" presetSubtype="0" fill="hold" grpId="0" nodeType="clickEffect">
                                  <p:stCondLst>
                                    <p:cond delay="0"/>
                                  </p:stCondLst>
                                  <p:childTnLst>
                                    <p:set>
                                      <p:cBhvr>
                                        <p:cTn id="48" dur="1" fill="hold">
                                          <p:stCondLst>
                                            <p:cond delay="0"/>
                                          </p:stCondLst>
                                        </p:cTn>
                                        <p:tgtEl>
                                          <p:spTgt spid="101379">
                                            <p:txEl>
                                              <p:pRg st="9" end="9"/>
                                            </p:txEl>
                                          </p:spTgt>
                                        </p:tgtEl>
                                        <p:attrNameLst>
                                          <p:attrName>style.visibility</p:attrName>
                                        </p:attrNameLst>
                                      </p:cBhvr>
                                      <p:to>
                                        <p:strVal val="visible"/>
                                      </p:to>
                                    </p:set>
                                    <p:animEffect transition="in" filter="fade">
                                      <p:cBhvr>
                                        <p:cTn id="49" dur="500"/>
                                        <p:tgtEl>
                                          <p:spTgt spid="101379">
                                            <p:txEl>
                                              <p:pRg st="9" end="9"/>
                                            </p:txEl>
                                          </p:spTgt>
                                        </p:tgtEl>
                                      </p:cBhvr>
                                    </p:animEffect>
                                    <p:anim calcmode="lin" valueType="num">
                                      <p:cBhvr>
                                        <p:cTn id="50" dur="500" fill="hold"/>
                                        <p:tgtEl>
                                          <p:spTgt spid="101379">
                                            <p:txEl>
                                              <p:pRg st="9" end="9"/>
                                            </p:txEl>
                                          </p:spTgt>
                                        </p:tgtEl>
                                        <p:attrNameLst>
                                          <p:attrName>ppt_x</p:attrName>
                                        </p:attrNameLst>
                                      </p:cBhvr>
                                      <p:tavLst>
                                        <p:tav tm="0">
                                          <p:val>
                                            <p:strVal val="#ppt_x"/>
                                          </p:val>
                                        </p:tav>
                                        <p:tav tm="100000">
                                          <p:val>
                                            <p:strVal val="#ppt_x"/>
                                          </p:val>
                                        </p:tav>
                                      </p:tavLst>
                                    </p:anim>
                                    <p:anim calcmode="lin" valueType="num">
                                      <p:cBhvr>
                                        <p:cTn id="51" dur="500" fill="hold"/>
                                        <p:tgtEl>
                                          <p:spTgt spid="101379">
                                            <p:txEl>
                                              <p:pRg st="9" end="9"/>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8" grpId="0"/>
      <p:bldP spid="101379" grpId="0" build="p"/>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02" name="Rectangle 2">
            <a:extLst>
              <a:ext uri="{FF2B5EF4-FFF2-40B4-BE49-F238E27FC236}">
                <a16:creationId xmlns:a16="http://schemas.microsoft.com/office/drawing/2014/main" id="{C27858CC-3855-15BD-7E79-CEEB60C065AE}"/>
              </a:ext>
            </a:extLst>
          </p:cNvPr>
          <p:cNvSpPr>
            <a:spLocks noGrp="1" noChangeArrowheads="1"/>
          </p:cNvSpPr>
          <p:nvPr>
            <p:ph type="title"/>
          </p:nvPr>
        </p:nvSpPr>
        <p:spPr>
          <a:xfrm>
            <a:off x="0" y="0"/>
            <a:ext cx="9144000" cy="1219200"/>
          </a:xfrm>
        </p:spPr>
        <p:txBody>
          <a:bodyPr/>
          <a:lstStyle/>
          <a:p>
            <a:pPr algn="l"/>
            <a:r>
              <a:rPr lang="en-US" altLang="en-US" dirty="0"/>
              <a:t>THE WORLD IN WHICH CHRISTIANITY WAS BORN: THE Gentiles</a:t>
            </a:r>
          </a:p>
        </p:txBody>
      </p:sp>
      <p:sp>
        <p:nvSpPr>
          <p:cNvPr id="102403" name="Rectangle 3">
            <a:extLst>
              <a:ext uri="{FF2B5EF4-FFF2-40B4-BE49-F238E27FC236}">
                <a16:creationId xmlns:a16="http://schemas.microsoft.com/office/drawing/2014/main" id="{CE7B0724-B342-4E0C-6A42-82096BDD544E}"/>
              </a:ext>
            </a:extLst>
          </p:cNvPr>
          <p:cNvSpPr>
            <a:spLocks noGrp="1" noChangeArrowheads="1"/>
          </p:cNvSpPr>
          <p:nvPr>
            <p:ph type="body" idx="1"/>
          </p:nvPr>
        </p:nvSpPr>
        <p:spPr>
          <a:xfrm>
            <a:off x="0" y="1524000"/>
            <a:ext cx="8915400" cy="5029200"/>
          </a:xfrm>
        </p:spPr>
        <p:txBody>
          <a:bodyPr/>
          <a:lstStyle/>
          <a:p>
            <a:r>
              <a:rPr lang="en-CA" sz="1600" dirty="0"/>
              <a:t>This is the part of the world that worshipped the idols and they did not realize the meaning of God, sin, or holiness. </a:t>
            </a:r>
          </a:p>
          <a:p>
            <a:r>
              <a:rPr lang="en-CA" sz="1800" u="sng" dirty="0"/>
              <a:t>The Philosophy of the Gentiles: </a:t>
            </a:r>
          </a:p>
          <a:p>
            <a:r>
              <a:rPr lang="en-CA" sz="1600" dirty="0"/>
              <a:t>The most important schools of philosophy in the first years of Christianity were the Epicurean and Stoic. “Then certain Epicurean and Stoic philosophers encountered him. And some said, ‘What does this blabber want to say?’ Others said, ‘He seems to be a proclaimer of foreign gods,’ because he preached to them Jesus and the resurrection.” (Acts 17:18). </a:t>
            </a:r>
          </a:p>
          <a:p>
            <a:r>
              <a:rPr lang="en-CA" sz="1600" dirty="0"/>
              <a:t>The Epicurean philosophers: attacked all religions and they considered any faith in any religion to be a sin. They believe that no gods ruled the universe. They claimed that their God is somewhere, living in isolation of people and does not care about their life. The majority of the Romans believed in the Epicure’s philosophy. </a:t>
            </a:r>
          </a:p>
          <a:p>
            <a:r>
              <a:rPr lang="en-CA" sz="1600" dirty="0"/>
              <a:t>The Stoic philosophers: believed in One God, One Spirit from which all things came and that every person is a ray from the nature of God. Man has to maintain this ray and keep it light and in good condition. It is considered that the best gift to man from God is the mind.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2402"/>
                                        </p:tgtEl>
                                        <p:attrNameLst>
                                          <p:attrName>style.visibility</p:attrName>
                                        </p:attrNameLst>
                                      </p:cBhvr>
                                      <p:to>
                                        <p:strVal val="visible"/>
                                      </p:to>
                                    </p:set>
                                    <p:anim calcmode="lin" valueType="num">
                                      <p:cBhvr>
                                        <p:cTn id="7" dur="1000" fill="hold"/>
                                        <p:tgtEl>
                                          <p:spTgt spid="102402"/>
                                        </p:tgtEl>
                                        <p:attrNameLst>
                                          <p:attrName>ppt_x</p:attrName>
                                        </p:attrNameLst>
                                      </p:cBhvr>
                                      <p:tavLst>
                                        <p:tav tm="0">
                                          <p:val>
                                            <p:strVal val="#ppt_x-.2"/>
                                          </p:val>
                                        </p:tav>
                                        <p:tav tm="100000">
                                          <p:val>
                                            <p:strVal val="#ppt_x"/>
                                          </p:val>
                                        </p:tav>
                                      </p:tavLst>
                                    </p:anim>
                                    <p:anim calcmode="lin" valueType="num">
                                      <p:cBhvr>
                                        <p:cTn id="8" dur="1000" fill="hold"/>
                                        <p:tgtEl>
                                          <p:spTgt spid="102402"/>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240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2403">
                                            <p:txEl>
                                              <p:pRg st="0" end="0"/>
                                            </p:txEl>
                                          </p:spTgt>
                                        </p:tgtEl>
                                        <p:attrNameLst>
                                          <p:attrName>style.visibility</p:attrName>
                                        </p:attrNameLst>
                                      </p:cBhvr>
                                      <p:to>
                                        <p:strVal val="visible"/>
                                      </p:to>
                                    </p:set>
                                    <p:animEffect transition="in" filter="fade">
                                      <p:cBhvr>
                                        <p:cTn id="14" dur="500"/>
                                        <p:tgtEl>
                                          <p:spTgt spid="102403">
                                            <p:txEl>
                                              <p:pRg st="0" end="0"/>
                                            </p:txEl>
                                          </p:spTgt>
                                        </p:tgtEl>
                                      </p:cBhvr>
                                    </p:animEffect>
                                    <p:anim calcmode="lin" valueType="num">
                                      <p:cBhvr>
                                        <p:cTn id="15" dur="500" fill="hold"/>
                                        <p:tgtEl>
                                          <p:spTgt spid="102403">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2403">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102403">
                                            <p:txEl>
                                              <p:pRg st="1" end="1"/>
                                            </p:txEl>
                                          </p:spTgt>
                                        </p:tgtEl>
                                        <p:attrNameLst>
                                          <p:attrName>style.visibility</p:attrName>
                                        </p:attrNameLst>
                                      </p:cBhvr>
                                      <p:to>
                                        <p:strVal val="visible"/>
                                      </p:to>
                                    </p:set>
                                    <p:animEffect transition="in" filter="fade">
                                      <p:cBhvr>
                                        <p:cTn id="21" dur="500"/>
                                        <p:tgtEl>
                                          <p:spTgt spid="102403">
                                            <p:txEl>
                                              <p:pRg st="1" end="1"/>
                                            </p:txEl>
                                          </p:spTgt>
                                        </p:tgtEl>
                                      </p:cBhvr>
                                    </p:animEffect>
                                    <p:anim calcmode="lin" valueType="num">
                                      <p:cBhvr>
                                        <p:cTn id="22" dur="500" fill="hold"/>
                                        <p:tgtEl>
                                          <p:spTgt spid="102403">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102403">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102403">
                                            <p:txEl>
                                              <p:pRg st="2" end="2"/>
                                            </p:txEl>
                                          </p:spTgt>
                                        </p:tgtEl>
                                        <p:attrNameLst>
                                          <p:attrName>style.visibility</p:attrName>
                                        </p:attrNameLst>
                                      </p:cBhvr>
                                      <p:to>
                                        <p:strVal val="visible"/>
                                      </p:to>
                                    </p:set>
                                    <p:animEffect transition="in" filter="fade">
                                      <p:cBhvr>
                                        <p:cTn id="28" dur="500"/>
                                        <p:tgtEl>
                                          <p:spTgt spid="102403">
                                            <p:txEl>
                                              <p:pRg st="2" end="2"/>
                                            </p:txEl>
                                          </p:spTgt>
                                        </p:tgtEl>
                                      </p:cBhvr>
                                    </p:animEffect>
                                    <p:anim calcmode="lin" valueType="num">
                                      <p:cBhvr>
                                        <p:cTn id="29" dur="500" fill="hold"/>
                                        <p:tgtEl>
                                          <p:spTgt spid="102403">
                                            <p:txEl>
                                              <p:pRg st="2" end="2"/>
                                            </p:txEl>
                                          </p:spTgt>
                                        </p:tgtEl>
                                        <p:attrNameLst>
                                          <p:attrName>ppt_x</p:attrName>
                                        </p:attrNameLst>
                                      </p:cBhvr>
                                      <p:tavLst>
                                        <p:tav tm="0">
                                          <p:val>
                                            <p:strVal val="#ppt_x"/>
                                          </p:val>
                                        </p:tav>
                                        <p:tav tm="100000">
                                          <p:val>
                                            <p:strVal val="#ppt_x"/>
                                          </p:val>
                                        </p:tav>
                                      </p:tavLst>
                                    </p:anim>
                                    <p:anim calcmode="lin" valueType="num">
                                      <p:cBhvr>
                                        <p:cTn id="30" dur="500" fill="hold"/>
                                        <p:tgtEl>
                                          <p:spTgt spid="102403">
                                            <p:txEl>
                                              <p:pRg st="2" end="2"/>
                                            </p:txEl>
                                          </p:spTgt>
                                        </p:tgtEl>
                                        <p:attrNameLst>
                                          <p:attrName>ppt_y</p:attrName>
                                        </p:attrNameLst>
                                      </p:cBhvr>
                                      <p:tavLst>
                                        <p:tav tm="0">
                                          <p:val>
                                            <p:strVal val="#ppt_y+.05"/>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4" presetClass="entr" presetSubtype="0" fill="hold" grpId="0" nodeType="clickEffect">
                                  <p:stCondLst>
                                    <p:cond delay="0"/>
                                  </p:stCondLst>
                                  <p:childTnLst>
                                    <p:set>
                                      <p:cBhvr>
                                        <p:cTn id="34" dur="1" fill="hold">
                                          <p:stCondLst>
                                            <p:cond delay="0"/>
                                          </p:stCondLst>
                                        </p:cTn>
                                        <p:tgtEl>
                                          <p:spTgt spid="102403">
                                            <p:txEl>
                                              <p:pRg st="3" end="3"/>
                                            </p:txEl>
                                          </p:spTgt>
                                        </p:tgtEl>
                                        <p:attrNameLst>
                                          <p:attrName>style.visibility</p:attrName>
                                        </p:attrNameLst>
                                      </p:cBhvr>
                                      <p:to>
                                        <p:strVal val="visible"/>
                                      </p:to>
                                    </p:set>
                                    <p:animEffect transition="in" filter="fade">
                                      <p:cBhvr>
                                        <p:cTn id="35" dur="500"/>
                                        <p:tgtEl>
                                          <p:spTgt spid="102403">
                                            <p:txEl>
                                              <p:pRg st="3" end="3"/>
                                            </p:txEl>
                                          </p:spTgt>
                                        </p:tgtEl>
                                      </p:cBhvr>
                                    </p:animEffect>
                                    <p:anim calcmode="lin" valueType="num">
                                      <p:cBhvr>
                                        <p:cTn id="36" dur="500" fill="hold"/>
                                        <p:tgtEl>
                                          <p:spTgt spid="102403">
                                            <p:txEl>
                                              <p:pRg st="3" end="3"/>
                                            </p:txEl>
                                          </p:spTgt>
                                        </p:tgtEl>
                                        <p:attrNameLst>
                                          <p:attrName>ppt_x</p:attrName>
                                        </p:attrNameLst>
                                      </p:cBhvr>
                                      <p:tavLst>
                                        <p:tav tm="0">
                                          <p:val>
                                            <p:strVal val="#ppt_x"/>
                                          </p:val>
                                        </p:tav>
                                        <p:tav tm="100000">
                                          <p:val>
                                            <p:strVal val="#ppt_x"/>
                                          </p:val>
                                        </p:tav>
                                      </p:tavLst>
                                    </p:anim>
                                    <p:anim calcmode="lin" valueType="num">
                                      <p:cBhvr>
                                        <p:cTn id="37" dur="500" fill="hold"/>
                                        <p:tgtEl>
                                          <p:spTgt spid="102403">
                                            <p:txEl>
                                              <p:pRg st="3" end="3"/>
                                            </p:txEl>
                                          </p:spTgt>
                                        </p:tgtEl>
                                        <p:attrNameLst>
                                          <p:attrName>ppt_y</p:attrName>
                                        </p:attrNameLst>
                                      </p:cBhvr>
                                      <p:tavLst>
                                        <p:tav tm="0">
                                          <p:val>
                                            <p:strVal val="#ppt_y+.05"/>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4" presetClass="entr" presetSubtype="0" fill="hold" grpId="0" nodeType="clickEffect">
                                  <p:stCondLst>
                                    <p:cond delay="0"/>
                                  </p:stCondLst>
                                  <p:childTnLst>
                                    <p:set>
                                      <p:cBhvr>
                                        <p:cTn id="41" dur="1" fill="hold">
                                          <p:stCondLst>
                                            <p:cond delay="0"/>
                                          </p:stCondLst>
                                        </p:cTn>
                                        <p:tgtEl>
                                          <p:spTgt spid="102403">
                                            <p:txEl>
                                              <p:pRg st="4" end="4"/>
                                            </p:txEl>
                                          </p:spTgt>
                                        </p:tgtEl>
                                        <p:attrNameLst>
                                          <p:attrName>style.visibility</p:attrName>
                                        </p:attrNameLst>
                                      </p:cBhvr>
                                      <p:to>
                                        <p:strVal val="visible"/>
                                      </p:to>
                                    </p:set>
                                    <p:animEffect transition="in" filter="fade">
                                      <p:cBhvr>
                                        <p:cTn id="42" dur="500"/>
                                        <p:tgtEl>
                                          <p:spTgt spid="102403">
                                            <p:txEl>
                                              <p:pRg st="4" end="4"/>
                                            </p:txEl>
                                          </p:spTgt>
                                        </p:tgtEl>
                                      </p:cBhvr>
                                    </p:animEffect>
                                    <p:anim calcmode="lin" valueType="num">
                                      <p:cBhvr>
                                        <p:cTn id="43" dur="500" fill="hold"/>
                                        <p:tgtEl>
                                          <p:spTgt spid="102403">
                                            <p:txEl>
                                              <p:pRg st="4" end="4"/>
                                            </p:txEl>
                                          </p:spTgt>
                                        </p:tgtEl>
                                        <p:attrNameLst>
                                          <p:attrName>ppt_x</p:attrName>
                                        </p:attrNameLst>
                                      </p:cBhvr>
                                      <p:tavLst>
                                        <p:tav tm="0">
                                          <p:val>
                                            <p:strVal val="#ppt_x"/>
                                          </p:val>
                                        </p:tav>
                                        <p:tav tm="100000">
                                          <p:val>
                                            <p:strVal val="#ppt_x"/>
                                          </p:val>
                                        </p:tav>
                                      </p:tavLst>
                                    </p:anim>
                                    <p:anim calcmode="lin" valueType="num">
                                      <p:cBhvr>
                                        <p:cTn id="44" dur="500" fill="hold"/>
                                        <p:tgtEl>
                                          <p:spTgt spid="102403">
                                            <p:txEl>
                                              <p:pRg st="4" end="4"/>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2" grpId="0"/>
      <p:bldP spid="102403" grpId="0" build="p"/>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426" name="Rectangle 2">
            <a:extLst>
              <a:ext uri="{FF2B5EF4-FFF2-40B4-BE49-F238E27FC236}">
                <a16:creationId xmlns:a16="http://schemas.microsoft.com/office/drawing/2014/main" id="{E8A20A5A-922E-4523-5A68-0BC3EDE25CD9}"/>
              </a:ext>
            </a:extLst>
          </p:cNvPr>
          <p:cNvSpPr>
            <a:spLocks noGrp="1" noChangeArrowheads="1"/>
          </p:cNvSpPr>
          <p:nvPr>
            <p:ph type="title"/>
          </p:nvPr>
        </p:nvSpPr>
        <p:spPr>
          <a:xfrm>
            <a:off x="0" y="0"/>
            <a:ext cx="9144000" cy="1295400"/>
          </a:xfrm>
        </p:spPr>
        <p:txBody>
          <a:bodyPr/>
          <a:lstStyle/>
          <a:p>
            <a:pPr algn="l"/>
            <a:r>
              <a:rPr lang="en-US" altLang="en-US" dirty="0"/>
              <a:t>THE WORLD IN WHICH CHRISTIANITY WAS BORN: THE Roman Empire</a:t>
            </a:r>
          </a:p>
        </p:txBody>
      </p:sp>
      <p:sp>
        <p:nvSpPr>
          <p:cNvPr id="103427" name="Rectangle 3">
            <a:extLst>
              <a:ext uri="{FF2B5EF4-FFF2-40B4-BE49-F238E27FC236}">
                <a16:creationId xmlns:a16="http://schemas.microsoft.com/office/drawing/2014/main" id="{D0DCBE15-A06A-EA23-8F16-CB0F71D272D7}"/>
              </a:ext>
            </a:extLst>
          </p:cNvPr>
          <p:cNvSpPr>
            <a:spLocks noGrp="1" noChangeArrowheads="1"/>
          </p:cNvSpPr>
          <p:nvPr>
            <p:ph type="body" idx="1"/>
          </p:nvPr>
        </p:nvSpPr>
        <p:spPr/>
        <p:txBody>
          <a:bodyPr/>
          <a:lstStyle/>
          <a:p>
            <a:r>
              <a:rPr lang="en-CA" sz="1800" dirty="0"/>
              <a:t>The Jewish countries were under the Roman authorities, which were strong and well organized. We read in the Gospel and in the Book of Acts about the Roman authority. </a:t>
            </a:r>
          </a:p>
          <a:p>
            <a:pPr lvl="0"/>
            <a:r>
              <a:rPr lang="en-CA" sz="1800" dirty="0"/>
              <a:t>Its extension: It has parts in Europe, Asia and Africa. </a:t>
            </a:r>
          </a:p>
          <a:p>
            <a:pPr lvl="0"/>
            <a:r>
              <a:rPr lang="en-CA" sz="1800" dirty="0"/>
              <a:t>Its governments: It was composed of provinces, each of which had a governor appointed by the capital Rome, and they were under the Roman law and taxation system. Egypt was also under the Romans, as it was a Roman province. </a:t>
            </a:r>
          </a:p>
          <a:p>
            <a:r>
              <a:rPr lang="en-CA" sz="1800" dirty="0"/>
              <a:t>It was a rule at this time that the defeated countries became under the ownership of the victorious country but the original defeated people can still live in it by paying money regularly in return. As such, the Romans used to review regularly the number of people under their authority. “And it came to pass in those days that a decree went out from Caesar Augustus that all the world should be registered.” (Luke 2:1).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3426"/>
                                        </p:tgtEl>
                                        <p:attrNameLst>
                                          <p:attrName>style.visibility</p:attrName>
                                        </p:attrNameLst>
                                      </p:cBhvr>
                                      <p:to>
                                        <p:strVal val="visible"/>
                                      </p:to>
                                    </p:set>
                                    <p:anim calcmode="lin" valueType="num">
                                      <p:cBhvr>
                                        <p:cTn id="7" dur="1000" fill="hold"/>
                                        <p:tgtEl>
                                          <p:spTgt spid="103426"/>
                                        </p:tgtEl>
                                        <p:attrNameLst>
                                          <p:attrName>ppt_x</p:attrName>
                                        </p:attrNameLst>
                                      </p:cBhvr>
                                      <p:tavLst>
                                        <p:tav tm="0">
                                          <p:val>
                                            <p:strVal val="#ppt_x-.2"/>
                                          </p:val>
                                        </p:tav>
                                        <p:tav tm="100000">
                                          <p:val>
                                            <p:strVal val="#ppt_x"/>
                                          </p:val>
                                        </p:tav>
                                      </p:tavLst>
                                    </p:anim>
                                    <p:anim calcmode="lin" valueType="num">
                                      <p:cBhvr>
                                        <p:cTn id="8" dur="1000" fill="hold"/>
                                        <p:tgtEl>
                                          <p:spTgt spid="103426"/>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3426"/>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3427">
                                            <p:txEl>
                                              <p:pRg st="0" end="0"/>
                                            </p:txEl>
                                          </p:spTgt>
                                        </p:tgtEl>
                                        <p:attrNameLst>
                                          <p:attrName>style.visibility</p:attrName>
                                        </p:attrNameLst>
                                      </p:cBhvr>
                                      <p:to>
                                        <p:strVal val="visible"/>
                                      </p:to>
                                    </p:set>
                                    <p:animEffect transition="in" filter="fade">
                                      <p:cBhvr>
                                        <p:cTn id="14" dur="500"/>
                                        <p:tgtEl>
                                          <p:spTgt spid="103427">
                                            <p:txEl>
                                              <p:pRg st="0" end="0"/>
                                            </p:txEl>
                                          </p:spTgt>
                                        </p:tgtEl>
                                      </p:cBhvr>
                                    </p:animEffect>
                                    <p:anim calcmode="lin" valueType="num">
                                      <p:cBhvr>
                                        <p:cTn id="15" dur="500" fill="hold"/>
                                        <p:tgtEl>
                                          <p:spTgt spid="103427">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3427">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103427">
                                            <p:txEl>
                                              <p:pRg st="1" end="1"/>
                                            </p:txEl>
                                          </p:spTgt>
                                        </p:tgtEl>
                                        <p:attrNameLst>
                                          <p:attrName>style.visibility</p:attrName>
                                        </p:attrNameLst>
                                      </p:cBhvr>
                                      <p:to>
                                        <p:strVal val="visible"/>
                                      </p:to>
                                    </p:set>
                                    <p:animEffect transition="in" filter="fade">
                                      <p:cBhvr>
                                        <p:cTn id="21" dur="500"/>
                                        <p:tgtEl>
                                          <p:spTgt spid="103427">
                                            <p:txEl>
                                              <p:pRg st="1" end="1"/>
                                            </p:txEl>
                                          </p:spTgt>
                                        </p:tgtEl>
                                      </p:cBhvr>
                                    </p:animEffect>
                                    <p:anim calcmode="lin" valueType="num">
                                      <p:cBhvr>
                                        <p:cTn id="22" dur="500" fill="hold"/>
                                        <p:tgtEl>
                                          <p:spTgt spid="103427">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103427">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103427">
                                            <p:txEl>
                                              <p:pRg st="2" end="2"/>
                                            </p:txEl>
                                          </p:spTgt>
                                        </p:tgtEl>
                                        <p:attrNameLst>
                                          <p:attrName>style.visibility</p:attrName>
                                        </p:attrNameLst>
                                      </p:cBhvr>
                                      <p:to>
                                        <p:strVal val="visible"/>
                                      </p:to>
                                    </p:set>
                                    <p:animEffect transition="in" filter="fade">
                                      <p:cBhvr>
                                        <p:cTn id="28" dur="500"/>
                                        <p:tgtEl>
                                          <p:spTgt spid="103427">
                                            <p:txEl>
                                              <p:pRg st="2" end="2"/>
                                            </p:txEl>
                                          </p:spTgt>
                                        </p:tgtEl>
                                      </p:cBhvr>
                                    </p:animEffect>
                                    <p:anim calcmode="lin" valueType="num">
                                      <p:cBhvr>
                                        <p:cTn id="29" dur="500" fill="hold"/>
                                        <p:tgtEl>
                                          <p:spTgt spid="103427">
                                            <p:txEl>
                                              <p:pRg st="2" end="2"/>
                                            </p:txEl>
                                          </p:spTgt>
                                        </p:tgtEl>
                                        <p:attrNameLst>
                                          <p:attrName>ppt_x</p:attrName>
                                        </p:attrNameLst>
                                      </p:cBhvr>
                                      <p:tavLst>
                                        <p:tav tm="0">
                                          <p:val>
                                            <p:strVal val="#ppt_x"/>
                                          </p:val>
                                        </p:tav>
                                        <p:tav tm="100000">
                                          <p:val>
                                            <p:strVal val="#ppt_x"/>
                                          </p:val>
                                        </p:tav>
                                      </p:tavLst>
                                    </p:anim>
                                    <p:anim calcmode="lin" valueType="num">
                                      <p:cBhvr>
                                        <p:cTn id="30" dur="500" fill="hold"/>
                                        <p:tgtEl>
                                          <p:spTgt spid="103427">
                                            <p:txEl>
                                              <p:pRg st="2" end="2"/>
                                            </p:txEl>
                                          </p:spTgt>
                                        </p:tgtEl>
                                        <p:attrNameLst>
                                          <p:attrName>ppt_y</p:attrName>
                                        </p:attrNameLst>
                                      </p:cBhvr>
                                      <p:tavLst>
                                        <p:tav tm="0">
                                          <p:val>
                                            <p:strVal val="#ppt_y+.05"/>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4" presetClass="entr" presetSubtype="0" fill="hold" grpId="0" nodeType="clickEffect">
                                  <p:stCondLst>
                                    <p:cond delay="0"/>
                                  </p:stCondLst>
                                  <p:childTnLst>
                                    <p:set>
                                      <p:cBhvr>
                                        <p:cTn id="34" dur="1" fill="hold">
                                          <p:stCondLst>
                                            <p:cond delay="0"/>
                                          </p:stCondLst>
                                        </p:cTn>
                                        <p:tgtEl>
                                          <p:spTgt spid="103427">
                                            <p:txEl>
                                              <p:pRg st="3" end="3"/>
                                            </p:txEl>
                                          </p:spTgt>
                                        </p:tgtEl>
                                        <p:attrNameLst>
                                          <p:attrName>style.visibility</p:attrName>
                                        </p:attrNameLst>
                                      </p:cBhvr>
                                      <p:to>
                                        <p:strVal val="visible"/>
                                      </p:to>
                                    </p:set>
                                    <p:animEffect transition="in" filter="fade">
                                      <p:cBhvr>
                                        <p:cTn id="35" dur="500"/>
                                        <p:tgtEl>
                                          <p:spTgt spid="103427">
                                            <p:txEl>
                                              <p:pRg st="3" end="3"/>
                                            </p:txEl>
                                          </p:spTgt>
                                        </p:tgtEl>
                                      </p:cBhvr>
                                    </p:animEffect>
                                    <p:anim calcmode="lin" valueType="num">
                                      <p:cBhvr>
                                        <p:cTn id="36" dur="500" fill="hold"/>
                                        <p:tgtEl>
                                          <p:spTgt spid="103427">
                                            <p:txEl>
                                              <p:pRg st="3" end="3"/>
                                            </p:txEl>
                                          </p:spTgt>
                                        </p:tgtEl>
                                        <p:attrNameLst>
                                          <p:attrName>ppt_x</p:attrName>
                                        </p:attrNameLst>
                                      </p:cBhvr>
                                      <p:tavLst>
                                        <p:tav tm="0">
                                          <p:val>
                                            <p:strVal val="#ppt_x"/>
                                          </p:val>
                                        </p:tav>
                                        <p:tav tm="100000">
                                          <p:val>
                                            <p:strVal val="#ppt_x"/>
                                          </p:val>
                                        </p:tav>
                                      </p:tavLst>
                                    </p:anim>
                                    <p:anim calcmode="lin" valueType="num">
                                      <p:cBhvr>
                                        <p:cTn id="37" dur="500" fill="hold"/>
                                        <p:tgtEl>
                                          <p:spTgt spid="103427">
                                            <p:txEl>
                                              <p:pRg st="3" end="3"/>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6" grpId="0"/>
      <p:bldP spid="103427" grpId="0" build="p"/>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426" name="Rectangle 2">
            <a:extLst>
              <a:ext uri="{FF2B5EF4-FFF2-40B4-BE49-F238E27FC236}">
                <a16:creationId xmlns:a16="http://schemas.microsoft.com/office/drawing/2014/main" id="{E8A20A5A-922E-4523-5A68-0BC3EDE25CD9}"/>
              </a:ext>
            </a:extLst>
          </p:cNvPr>
          <p:cNvSpPr>
            <a:spLocks noGrp="1" noChangeArrowheads="1"/>
          </p:cNvSpPr>
          <p:nvPr>
            <p:ph type="title"/>
          </p:nvPr>
        </p:nvSpPr>
        <p:spPr>
          <a:xfrm>
            <a:off x="0" y="0"/>
            <a:ext cx="9144000" cy="1295400"/>
          </a:xfrm>
        </p:spPr>
        <p:txBody>
          <a:bodyPr/>
          <a:lstStyle/>
          <a:p>
            <a:pPr algn="l"/>
            <a:r>
              <a:rPr lang="en-US" altLang="en-US" dirty="0"/>
              <a:t>THE WORLD IN WHICH CHRISTIANITY WAS BORN: THE Roman Empire</a:t>
            </a:r>
          </a:p>
        </p:txBody>
      </p:sp>
      <p:sp>
        <p:nvSpPr>
          <p:cNvPr id="103427" name="Rectangle 3">
            <a:extLst>
              <a:ext uri="{FF2B5EF4-FFF2-40B4-BE49-F238E27FC236}">
                <a16:creationId xmlns:a16="http://schemas.microsoft.com/office/drawing/2014/main" id="{D0DCBE15-A06A-EA23-8F16-CB0F71D272D7}"/>
              </a:ext>
            </a:extLst>
          </p:cNvPr>
          <p:cNvSpPr>
            <a:spLocks noGrp="1" noChangeArrowheads="1"/>
          </p:cNvSpPr>
          <p:nvPr>
            <p:ph type="body" idx="1"/>
          </p:nvPr>
        </p:nvSpPr>
        <p:spPr/>
        <p:txBody>
          <a:bodyPr/>
          <a:lstStyle/>
          <a:p>
            <a:endParaRPr lang="en-CA" sz="1400" dirty="0"/>
          </a:p>
          <a:p>
            <a:pPr marL="0" indent="0">
              <a:buNone/>
            </a:pPr>
            <a:r>
              <a:rPr lang="en-CA" sz="1800" u="sng" dirty="0"/>
              <a:t>The Rights of Roman Citizenship: </a:t>
            </a:r>
          </a:p>
          <a:p>
            <a:r>
              <a:rPr lang="en-CA" sz="1600" dirty="0"/>
              <a:t>This is a special status. “Roman citizens” rights were given to a few people. It was obtainable either by buying it or serving in the army for a long time. The privileges gained were:- </a:t>
            </a:r>
          </a:p>
          <a:p>
            <a:r>
              <a:rPr lang="en-CA" sz="1600" dirty="0"/>
              <a:t>Protection under the laws, no jail without trials and the right to be judged in Rome. </a:t>
            </a:r>
          </a:p>
          <a:p>
            <a:pPr lvl="1"/>
            <a:r>
              <a:rPr lang="en-CA" sz="1200" dirty="0"/>
              <a:t>“Then immediately those who were about to examine him withdrew from him; and the commander was also afraid after he found out that he was a Roman, and because he had bound him.” (Acts 22:29), “But Paul said to them, ‘They have beaten us openly, </a:t>
            </a:r>
            <a:r>
              <a:rPr lang="en-CA" sz="1200" dirty="0" err="1"/>
              <a:t>uncondemned</a:t>
            </a:r>
            <a:r>
              <a:rPr lang="en-CA" sz="1200" dirty="0"/>
              <a:t> Romans, and have thrown us into prison. And now do they put us out secretly? No indeed! Let them come themselves and get us out.” (Acts 16:37) “For if I am an offender, or have committed anything deserving of death, I do not object to dying; but if there is nothing in these things of which these men accuse me, no one can deliver me to them. I appeal to Caesar.” (Acts 25:11) </a:t>
            </a:r>
          </a:p>
        </p:txBody>
      </p:sp>
    </p:spTree>
    <p:extLst>
      <p:ext uri="{BB962C8B-B14F-4D97-AF65-F5344CB8AC3E}">
        <p14:creationId xmlns:p14="http://schemas.microsoft.com/office/powerpoint/2010/main" val="3067805628"/>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3426"/>
                                        </p:tgtEl>
                                        <p:attrNameLst>
                                          <p:attrName>style.visibility</p:attrName>
                                        </p:attrNameLst>
                                      </p:cBhvr>
                                      <p:to>
                                        <p:strVal val="visible"/>
                                      </p:to>
                                    </p:set>
                                    <p:anim calcmode="lin" valueType="num">
                                      <p:cBhvr>
                                        <p:cTn id="7" dur="1000" fill="hold"/>
                                        <p:tgtEl>
                                          <p:spTgt spid="103426"/>
                                        </p:tgtEl>
                                        <p:attrNameLst>
                                          <p:attrName>ppt_x</p:attrName>
                                        </p:attrNameLst>
                                      </p:cBhvr>
                                      <p:tavLst>
                                        <p:tav tm="0">
                                          <p:val>
                                            <p:strVal val="#ppt_x-.2"/>
                                          </p:val>
                                        </p:tav>
                                        <p:tav tm="100000">
                                          <p:val>
                                            <p:strVal val="#ppt_x"/>
                                          </p:val>
                                        </p:tav>
                                      </p:tavLst>
                                    </p:anim>
                                    <p:anim calcmode="lin" valueType="num">
                                      <p:cBhvr>
                                        <p:cTn id="8" dur="1000" fill="hold"/>
                                        <p:tgtEl>
                                          <p:spTgt spid="103426"/>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3426"/>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3427">
                                            <p:txEl>
                                              <p:pRg st="1" end="1"/>
                                            </p:txEl>
                                          </p:spTgt>
                                        </p:tgtEl>
                                        <p:attrNameLst>
                                          <p:attrName>style.visibility</p:attrName>
                                        </p:attrNameLst>
                                      </p:cBhvr>
                                      <p:to>
                                        <p:strVal val="visible"/>
                                      </p:to>
                                    </p:set>
                                    <p:animEffect transition="in" filter="fade">
                                      <p:cBhvr>
                                        <p:cTn id="14" dur="500"/>
                                        <p:tgtEl>
                                          <p:spTgt spid="103427">
                                            <p:txEl>
                                              <p:pRg st="1" end="1"/>
                                            </p:txEl>
                                          </p:spTgt>
                                        </p:tgtEl>
                                      </p:cBhvr>
                                    </p:animEffect>
                                    <p:anim calcmode="lin" valueType="num">
                                      <p:cBhvr>
                                        <p:cTn id="15" dur="500" fill="hold"/>
                                        <p:tgtEl>
                                          <p:spTgt spid="103427">
                                            <p:txEl>
                                              <p:pRg st="1" end="1"/>
                                            </p:txEl>
                                          </p:spTgt>
                                        </p:tgtEl>
                                        <p:attrNameLst>
                                          <p:attrName>ppt_x</p:attrName>
                                        </p:attrNameLst>
                                      </p:cBhvr>
                                      <p:tavLst>
                                        <p:tav tm="0">
                                          <p:val>
                                            <p:strVal val="#ppt_x"/>
                                          </p:val>
                                        </p:tav>
                                        <p:tav tm="100000">
                                          <p:val>
                                            <p:strVal val="#ppt_x"/>
                                          </p:val>
                                        </p:tav>
                                      </p:tavLst>
                                    </p:anim>
                                    <p:anim calcmode="lin" valueType="num">
                                      <p:cBhvr>
                                        <p:cTn id="16" dur="500" fill="hold"/>
                                        <p:tgtEl>
                                          <p:spTgt spid="103427">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103427">
                                            <p:txEl>
                                              <p:pRg st="2" end="2"/>
                                            </p:txEl>
                                          </p:spTgt>
                                        </p:tgtEl>
                                        <p:attrNameLst>
                                          <p:attrName>style.visibility</p:attrName>
                                        </p:attrNameLst>
                                      </p:cBhvr>
                                      <p:to>
                                        <p:strVal val="visible"/>
                                      </p:to>
                                    </p:set>
                                    <p:animEffect transition="in" filter="fade">
                                      <p:cBhvr>
                                        <p:cTn id="21" dur="500"/>
                                        <p:tgtEl>
                                          <p:spTgt spid="103427">
                                            <p:txEl>
                                              <p:pRg st="2" end="2"/>
                                            </p:txEl>
                                          </p:spTgt>
                                        </p:tgtEl>
                                      </p:cBhvr>
                                    </p:animEffect>
                                    <p:anim calcmode="lin" valueType="num">
                                      <p:cBhvr>
                                        <p:cTn id="22" dur="500" fill="hold"/>
                                        <p:tgtEl>
                                          <p:spTgt spid="103427">
                                            <p:txEl>
                                              <p:pRg st="2" end="2"/>
                                            </p:txEl>
                                          </p:spTgt>
                                        </p:tgtEl>
                                        <p:attrNameLst>
                                          <p:attrName>ppt_x</p:attrName>
                                        </p:attrNameLst>
                                      </p:cBhvr>
                                      <p:tavLst>
                                        <p:tav tm="0">
                                          <p:val>
                                            <p:strVal val="#ppt_x"/>
                                          </p:val>
                                        </p:tav>
                                        <p:tav tm="100000">
                                          <p:val>
                                            <p:strVal val="#ppt_x"/>
                                          </p:val>
                                        </p:tav>
                                      </p:tavLst>
                                    </p:anim>
                                    <p:anim calcmode="lin" valueType="num">
                                      <p:cBhvr>
                                        <p:cTn id="23" dur="500" fill="hold"/>
                                        <p:tgtEl>
                                          <p:spTgt spid="103427">
                                            <p:txEl>
                                              <p:pRg st="2" end="2"/>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103427">
                                            <p:txEl>
                                              <p:pRg st="3" end="3"/>
                                            </p:txEl>
                                          </p:spTgt>
                                        </p:tgtEl>
                                        <p:attrNameLst>
                                          <p:attrName>style.visibility</p:attrName>
                                        </p:attrNameLst>
                                      </p:cBhvr>
                                      <p:to>
                                        <p:strVal val="visible"/>
                                      </p:to>
                                    </p:set>
                                    <p:animEffect transition="in" filter="fade">
                                      <p:cBhvr>
                                        <p:cTn id="28" dur="500"/>
                                        <p:tgtEl>
                                          <p:spTgt spid="103427">
                                            <p:txEl>
                                              <p:pRg st="3" end="3"/>
                                            </p:txEl>
                                          </p:spTgt>
                                        </p:tgtEl>
                                      </p:cBhvr>
                                    </p:animEffect>
                                    <p:anim calcmode="lin" valueType="num">
                                      <p:cBhvr>
                                        <p:cTn id="29" dur="500" fill="hold"/>
                                        <p:tgtEl>
                                          <p:spTgt spid="103427">
                                            <p:txEl>
                                              <p:pRg st="3" end="3"/>
                                            </p:txEl>
                                          </p:spTgt>
                                        </p:tgtEl>
                                        <p:attrNameLst>
                                          <p:attrName>ppt_x</p:attrName>
                                        </p:attrNameLst>
                                      </p:cBhvr>
                                      <p:tavLst>
                                        <p:tav tm="0">
                                          <p:val>
                                            <p:strVal val="#ppt_x"/>
                                          </p:val>
                                        </p:tav>
                                        <p:tav tm="100000">
                                          <p:val>
                                            <p:strVal val="#ppt_x"/>
                                          </p:val>
                                        </p:tav>
                                      </p:tavLst>
                                    </p:anim>
                                    <p:anim calcmode="lin" valueType="num">
                                      <p:cBhvr>
                                        <p:cTn id="30" dur="500" fill="hold"/>
                                        <p:tgtEl>
                                          <p:spTgt spid="103427">
                                            <p:txEl>
                                              <p:pRg st="3" end="3"/>
                                            </p:txEl>
                                          </p:spTgt>
                                        </p:tgtEl>
                                        <p:attrNameLst>
                                          <p:attrName>ppt_y</p:attrName>
                                        </p:attrNameLst>
                                      </p:cBhvr>
                                      <p:tavLst>
                                        <p:tav tm="0">
                                          <p:val>
                                            <p:strVal val="#ppt_y+.05"/>
                                          </p:val>
                                        </p:tav>
                                        <p:tav tm="100000">
                                          <p:val>
                                            <p:strVal val="#ppt_y"/>
                                          </p:val>
                                        </p:tav>
                                      </p:tavLst>
                                    </p:anim>
                                  </p:childTnLst>
                                </p:cTn>
                              </p:par>
                              <p:par>
                                <p:cTn id="31" presetID="44" presetClass="entr" presetSubtype="0" fill="hold" grpId="0" nodeType="withEffect">
                                  <p:stCondLst>
                                    <p:cond delay="0"/>
                                  </p:stCondLst>
                                  <p:childTnLst>
                                    <p:set>
                                      <p:cBhvr>
                                        <p:cTn id="32" dur="1" fill="hold">
                                          <p:stCondLst>
                                            <p:cond delay="0"/>
                                          </p:stCondLst>
                                        </p:cTn>
                                        <p:tgtEl>
                                          <p:spTgt spid="103427">
                                            <p:txEl>
                                              <p:pRg st="4" end="4"/>
                                            </p:txEl>
                                          </p:spTgt>
                                        </p:tgtEl>
                                        <p:attrNameLst>
                                          <p:attrName>style.visibility</p:attrName>
                                        </p:attrNameLst>
                                      </p:cBhvr>
                                      <p:to>
                                        <p:strVal val="visible"/>
                                      </p:to>
                                    </p:set>
                                    <p:animEffect transition="in" filter="fade">
                                      <p:cBhvr>
                                        <p:cTn id="33" dur="500"/>
                                        <p:tgtEl>
                                          <p:spTgt spid="103427">
                                            <p:txEl>
                                              <p:pRg st="4" end="4"/>
                                            </p:txEl>
                                          </p:spTgt>
                                        </p:tgtEl>
                                      </p:cBhvr>
                                    </p:animEffect>
                                    <p:anim calcmode="lin" valueType="num">
                                      <p:cBhvr>
                                        <p:cTn id="34" dur="500" fill="hold"/>
                                        <p:tgtEl>
                                          <p:spTgt spid="103427">
                                            <p:txEl>
                                              <p:pRg st="4" end="4"/>
                                            </p:txEl>
                                          </p:spTgt>
                                        </p:tgtEl>
                                        <p:attrNameLst>
                                          <p:attrName>ppt_x</p:attrName>
                                        </p:attrNameLst>
                                      </p:cBhvr>
                                      <p:tavLst>
                                        <p:tav tm="0">
                                          <p:val>
                                            <p:strVal val="#ppt_x"/>
                                          </p:val>
                                        </p:tav>
                                        <p:tav tm="100000">
                                          <p:val>
                                            <p:strVal val="#ppt_x"/>
                                          </p:val>
                                        </p:tav>
                                      </p:tavLst>
                                    </p:anim>
                                    <p:anim calcmode="lin" valueType="num">
                                      <p:cBhvr>
                                        <p:cTn id="35" dur="500" fill="hold"/>
                                        <p:tgtEl>
                                          <p:spTgt spid="103427">
                                            <p:txEl>
                                              <p:pRg st="4" end="4"/>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6" grpId="0"/>
      <p:bldP spid="103427"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4450" name="Rectangle 2">
            <a:extLst>
              <a:ext uri="{FF2B5EF4-FFF2-40B4-BE49-F238E27FC236}">
                <a16:creationId xmlns:a16="http://schemas.microsoft.com/office/drawing/2014/main" id="{CE534E76-CA70-28A9-DFFE-287512A63CC8}"/>
              </a:ext>
            </a:extLst>
          </p:cNvPr>
          <p:cNvSpPr>
            <a:spLocks noGrp="1" noChangeArrowheads="1"/>
          </p:cNvSpPr>
          <p:nvPr>
            <p:ph type="title"/>
          </p:nvPr>
        </p:nvSpPr>
        <p:spPr>
          <a:xfrm>
            <a:off x="0" y="0"/>
            <a:ext cx="9144000" cy="1295400"/>
          </a:xfrm>
        </p:spPr>
        <p:txBody>
          <a:bodyPr/>
          <a:lstStyle/>
          <a:p>
            <a:pPr algn="l"/>
            <a:r>
              <a:rPr lang="en-US" altLang="en-US" dirty="0"/>
              <a:t>THE CONFRONTATION WITH THE JEWS</a:t>
            </a:r>
            <a:br>
              <a:rPr lang="en-US" altLang="en-US" dirty="0"/>
            </a:br>
            <a:endParaRPr lang="en-US" altLang="en-US" dirty="0"/>
          </a:p>
        </p:txBody>
      </p:sp>
      <p:sp>
        <p:nvSpPr>
          <p:cNvPr id="104451" name="Rectangle 3">
            <a:extLst>
              <a:ext uri="{FF2B5EF4-FFF2-40B4-BE49-F238E27FC236}">
                <a16:creationId xmlns:a16="http://schemas.microsoft.com/office/drawing/2014/main" id="{2440CF0C-CC9A-1732-6251-8DB928AAAAC3}"/>
              </a:ext>
            </a:extLst>
          </p:cNvPr>
          <p:cNvSpPr>
            <a:spLocks noGrp="1" noChangeArrowheads="1"/>
          </p:cNvSpPr>
          <p:nvPr>
            <p:ph type="body" idx="1"/>
          </p:nvPr>
        </p:nvSpPr>
        <p:spPr>
          <a:xfrm>
            <a:off x="190500" y="1524000"/>
            <a:ext cx="8763000" cy="5181600"/>
          </a:xfrm>
        </p:spPr>
        <p:txBody>
          <a:bodyPr/>
          <a:lstStyle/>
          <a:p>
            <a:r>
              <a:rPr lang="en-CA" sz="1800" dirty="0"/>
              <a:t>“And believers were increasingly added to the Lord...” Acts 5:14 Christianity was spreading through miracles, love and martyrdom. </a:t>
            </a:r>
          </a:p>
          <a:p>
            <a:r>
              <a:rPr lang="en-CA" sz="1800" dirty="0"/>
              <a:t>Four major church centres were formed in the Apostolic Era: </a:t>
            </a:r>
          </a:p>
          <a:p>
            <a:r>
              <a:rPr lang="en-CA" sz="1800" dirty="0"/>
              <a:t>(A) The Church in Jerusalem </a:t>
            </a:r>
          </a:p>
          <a:p>
            <a:r>
              <a:rPr lang="en-CA" sz="1800" dirty="0"/>
              <a:t>The Church was born in Jerusalem in the Pentecost. After Pentecost, the people who believed in Christ in the day of the Pentecost went back to their homeland. </a:t>
            </a:r>
          </a:p>
          <a:p>
            <a:r>
              <a:rPr lang="en-CA" sz="1800" dirty="0"/>
              <a:t>But the spirit of God acted on the Apostles and the number of believers increased from 3,000 to 5,000. “However, many of those who heard the word believed; and the number of the men came to be about five thousand.” (Acts 4:4) The factors of the continuous growth were: performing miracles, and the true Christian life that was full of love and righteousness. “And believers were increasingly added to the Lord, multitudes of both men and women.” (Acts 5:14), (Acts 6 &amp; 7) “Praising God and having favour with all the people. And the Lord added to the church daily those who were being saved.” (Acts 2:47).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4450"/>
                                        </p:tgtEl>
                                        <p:attrNameLst>
                                          <p:attrName>style.visibility</p:attrName>
                                        </p:attrNameLst>
                                      </p:cBhvr>
                                      <p:to>
                                        <p:strVal val="visible"/>
                                      </p:to>
                                    </p:set>
                                    <p:anim calcmode="lin" valueType="num">
                                      <p:cBhvr>
                                        <p:cTn id="7" dur="1000" fill="hold"/>
                                        <p:tgtEl>
                                          <p:spTgt spid="104450"/>
                                        </p:tgtEl>
                                        <p:attrNameLst>
                                          <p:attrName>ppt_x</p:attrName>
                                        </p:attrNameLst>
                                      </p:cBhvr>
                                      <p:tavLst>
                                        <p:tav tm="0">
                                          <p:val>
                                            <p:strVal val="#ppt_x-.2"/>
                                          </p:val>
                                        </p:tav>
                                        <p:tav tm="100000">
                                          <p:val>
                                            <p:strVal val="#ppt_x"/>
                                          </p:val>
                                        </p:tav>
                                      </p:tavLst>
                                    </p:anim>
                                    <p:anim calcmode="lin" valueType="num">
                                      <p:cBhvr>
                                        <p:cTn id="8" dur="1000" fill="hold"/>
                                        <p:tgtEl>
                                          <p:spTgt spid="104450"/>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4450"/>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4451">
                                            <p:txEl>
                                              <p:pRg st="0" end="0"/>
                                            </p:txEl>
                                          </p:spTgt>
                                        </p:tgtEl>
                                        <p:attrNameLst>
                                          <p:attrName>style.visibility</p:attrName>
                                        </p:attrNameLst>
                                      </p:cBhvr>
                                      <p:to>
                                        <p:strVal val="visible"/>
                                      </p:to>
                                    </p:set>
                                    <p:animEffect transition="in" filter="fade">
                                      <p:cBhvr>
                                        <p:cTn id="14" dur="500"/>
                                        <p:tgtEl>
                                          <p:spTgt spid="104451">
                                            <p:txEl>
                                              <p:pRg st="0" end="0"/>
                                            </p:txEl>
                                          </p:spTgt>
                                        </p:tgtEl>
                                      </p:cBhvr>
                                    </p:animEffect>
                                    <p:anim calcmode="lin" valueType="num">
                                      <p:cBhvr>
                                        <p:cTn id="15" dur="500" fill="hold"/>
                                        <p:tgtEl>
                                          <p:spTgt spid="104451">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4451">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104451">
                                            <p:txEl>
                                              <p:pRg st="1" end="1"/>
                                            </p:txEl>
                                          </p:spTgt>
                                        </p:tgtEl>
                                        <p:attrNameLst>
                                          <p:attrName>style.visibility</p:attrName>
                                        </p:attrNameLst>
                                      </p:cBhvr>
                                      <p:to>
                                        <p:strVal val="visible"/>
                                      </p:to>
                                    </p:set>
                                    <p:animEffect transition="in" filter="fade">
                                      <p:cBhvr>
                                        <p:cTn id="21" dur="500"/>
                                        <p:tgtEl>
                                          <p:spTgt spid="104451">
                                            <p:txEl>
                                              <p:pRg st="1" end="1"/>
                                            </p:txEl>
                                          </p:spTgt>
                                        </p:tgtEl>
                                      </p:cBhvr>
                                    </p:animEffect>
                                    <p:anim calcmode="lin" valueType="num">
                                      <p:cBhvr>
                                        <p:cTn id="22" dur="500" fill="hold"/>
                                        <p:tgtEl>
                                          <p:spTgt spid="104451">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104451">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104451">
                                            <p:txEl>
                                              <p:pRg st="2" end="2"/>
                                            </p:txEl>
                                          </p:spTgt>
                                        </p:tgtEl>
                                        <p:attrNameLst>
                                          <p:attrName>style.visibility</p:attrName>
                                        </p:attrNameLst>
                                      </p:cBhvr>
                                      <p:to>
                                        <p:strVal val="visible"/>
                                      </p:to>
                                    </p:set>
                                    <p:animEffect transition="in" filter="fade">
                                      <p:cBhvr>
                                        <p:cTn id="28" dur="500"/>
                                        <p:tgtEl>
                                          <p:spTgt spid="104451">
                                            <p:txEl>
                                              <p:pRg st="2" end="2"/>
                                            </p:txEl>
                                          </p:spTgt>
                                        </p:tgtEl>
                                      </p:cBhvr>
                                    </p:animEffect>
                                    <p:anim calcmode="lin" valueType="num">
                                      <p:cBhvr>
                                        <p:cTn id="29" dur="500" fill="hold"/>
                                        <p:tgtEl>
                                          <p:spTgt spid="104451">
                                            <p:txEl>
                                              <p:pRg st="2" end="2"/>
                                            </p:txEl>
                                          </p:spTgt>
                                        </p:tgtEl>
                                        <p:attrNameLst>
                                          <p:attrName>ppt_x</p:attrName>
                                        </p:attrNameLst>
                                      </p:cBhvr>
                                      <p:tavLst>
                                        <p:tav tm="0">
                                          <p:val>
                                            <p:strVal val="#ppt_x"/>
                                          </p:val>
                                        </p:tav>
                                        <p:tav tm="100000">
                                          <p:val>
                                            <p:strVal val="#ppt_x"/>
                                          </p:val>
                                        </p:tav>
                                      </p:tavLst>
                                    </p:anim>
                                    <p:anim calcmode="lin" valueType="num">
                                      <p:cBhvr>
                                        <p:cTn id="30" dur="500" fill="hold"/>
                                        <p:tgtEl>
                                          <p:spTgt spid="104451">
                                            <p:txEl>
                                              <p:pRg st="2" end="2"/>
                                            </p:txEl>
                                          </p:spTgt>
                                        </p:tgtEl>
                                        <p:attrNameLst>
                                          <p:attrName>ppt_y</p:attrName>
                                        </p:attrNameLst>
                                      </p:cBhvr>
                                      <p:tavLst>
                                        <p:tav tm="0">
                                          <p:val>
                                            <p:strVal val="#ppt_y+.05"/>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4" presetClass="entr" presetSubtype="0" fill="hold" grpId="0" nodeType="clickEffect">
                                  <p:stCondLst>
                                    <p:cond delay="0"/>
                                  </p:stCondLst>
                                  <p:childTnLst>
                                    <p:set>
                                      <p:cBhvr>
                                        <p:cTn id="34" dur="1" fill="hold">
                                          <p:stCondLst>
                                            <p:cond delay="0"/>
                                          </p:stCondLst>
                                        </p:cTn>
                                        <p:tgtEl>
                                          <p:spTgt spid="104451">
                                            <p:txEl>
                                              <p:pRg st="3" end="3"/>
                                            </p:txEl>
                                          </p:spTgt>
                                        </p:tgtEl>
                                        <p:attrNameLst>
                                          <p:attrName>style.visibility</p:attrName>
                                        </p:attrNameLst>
                                      </p:cBhvr>
                                      <p:to>
                                        <p:strVal val="visible"/>
                                      </p:to>
                                    </p:set>
                                    <p:animEffect transition="in" filter="fade">
                                      <p:cBhvr>
                                        <p:cTn id="35" dur="500"/>
                                        <p:tgtEl>
                                          <p:spTgt spid="104451">
                                            <p:txEl>
                                              <p:pRg st="3" end="3"/>
                                            </p:txEl>
                                          </p:spTgt>
                                        </p:tgtEl>
                                      </p:cBhvr>
                                    </p:animEffect>
                                    <p:anim calcmode="lin" valueType="num">
                                      <p:cBhvr>
                                        <p:cTn id="36" dur="500" fill="hold"/>
                                        <p:tgtEl>
                                          <p:spTgt spid="104451">
                                            <p:txEl>
                                              <p:pRg st="3" end="3"/>
                                            </p:txEl>
                                          </p:spTgt>
                                        </p:tgtEl>
                                        <p:attrNameLst>
                                          <p:attrName>ppt_x</p:attrName>
                                        </p:attrNameLst>
                                      </p:cBhvr>
                                      <p:tavLst>
                                        <p:tav tm="0">
                                          <p:val>
                                            <p:strVal val="#ppt_x"/>
                                          </p:val>
                                        </p:tav>
                                        <p:tav tm="100000">
                                          <p:val>
                                            <p:strVal val="#ppt_x"/>
                                          </p:val>
                                        </p:tav>
                                      </p:tavLst>
                                    </p:anim>
                                    <p:anim calcmode="lin" valueType="num">
                                      <p:cBhvr>
                                        <p:cTn id="37" dur="500" fill="hold"/>
                                        <p:tgtEl>
                                          <p:spTgt spid="104451">
                                            <p:txEl>
                                              <p:pRg st="3" end="3"/>
                                            </p:txEl>
                                          </p:spTgt>
                                        </p:tgtEl>
                                        <p:attrNameLst>
                                          <p:attrName>ppt_y</p:attrName>
                                        </p:attrNameLst>
                                      </p:cBhvr>
                                      <p:tavLst>
                                        <p:tav tm="0">
                                          <p:val>
                                            <p:strVal val="#ppt_y+.05"/>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4" presetClass="entr" presetSubtype="0" fill="hold" grpId="0" nodeType="clickEffect">
                                  <p:stCondLst>
                                    <p:cond delay="0"/>
                                  </p:stCondLst>
                                  <p:childTnLst>
                                    <p:set>
                                      <p:cBhvr>
                                        <p:cTn id="41" dur="1" fill="hold">
                                          <p:stCondLst>
                                            <p:cond delay="0"/>
                                          </p:stCondLst>
                                        </p:cTn>
                                        <p:tgtEl>
                                          <p:spTgt spid="104451">
                                            <p:txEl>
                                              <p:pRg st="4" end="4"/>
                                            </p:txEl>
                                          </p:spTgt>
                                        </p:tgtEl>
                                        <p:attrNameLst>
                                          <p:attrName>style.visibility</p:attrName>
                                        </p:attrNameLst>
                                      </p:cBhvr>
                                      <p:to>
                                        <p:strVal val="visible"/>
                                      </p:to>
                                    </p:set>
                                    <p:animEffect transition="in" filter="fade">
                                      <p:cBhvr>
                                        <p:cTn id="42" dur="500"/>
                                        <p:tgtEl>
                                          <p:spTgt spid="104451">
                                            <p:txEl>
                                              <p:pRg st="4" end="4"/>
                                            </p:txEl>
                                          </p:spTgt>
                                        </p:tgtEl>
                                      </p:cBhvr>
                                    </p:animEffect>
                                    <p:anim calcmode="lin" valueType="num">
                                      <p:cBhvr>
                                        <p:cTn id="43" dur="500" fill="hold"/>
                                        <p:tgtEl>
                                          <p:spTgt spid="104451">
                                            <p:txEl>
                                              <p:pRg st="4" end="4"/>
                                            </p:txEl>
                                          </p:spTgt>
                                        </p:tgtEl>
                                        <p:attrNameLst>
                                          <p:attrName>ppt_x</p:attrName>
                                        </p:attrNameLst>
                                      </p:cBhvr>
                                      <p:tavLst>
                                        <p:tav tm="0">
                                          <p:val>
                                            <p:strVal val="#ppt_x"/>
                                          </p:val>
                                        </p:tav>
                                        <p:tav tm="100000">
                                          <p:val>
                                            <p:strVal val="#ppt_x"/>
                                          </p:val>
                                        </p:tav>
                                      </p:tavLst>
                                    </p:anim>
                                    <p:anim calcmode="lin" valueType="num">
                                      <p:cBhvr>
                                        <p:cTn id="44" dur="500" fill="hold"/>
                                        <p:tgtEl>
                                          <p:spTgt spid="104451">
                                            <p:txEl>
                                              <p:pRg st="4" end="4"/>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0" grpId="0"/>
      <p:bldP spid="104451"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a:extLst>
              <a:ext uri="{FF2B5EF4-FFF2-40B4-BE49-F238E27FC236}">
                <a16:creationId xmlns:a16="http://schemas.microsoft.com/office/drawing/2014/main" id="{3035BEF6-5DBB-6E57-58D3-E675802E4820}"/>
              </a:ext>
            </a:extLst>
          </p:cNvPr>
          <p:cNvSpPr>
            <a:spLocks noGrp="1" noChangeArrowheads="1"/>
          </p:cNvSpPr>
          <p:nvPr>
            <p:ph type="title"/>
          </p:nvPr>
        </p:nvSpPr>
        <p:spPr/>
        <p:txBody>
          <a:bodyPr/>
          <a:lstStyle/>
          <a:p>
            <a:pPr algn="l"/>
            <a:r>
              <a:rPr lang="en-US" altLang="en-US" sz="4400" dirty="0"/>
              <a:t>Outline:</a:t>
            </a:r>
          </a:p>
        </p:txBody>
      </p:sp>
      <p:sp>
        <p:nvSpPr>
          <p:cNvPr id="144387" name="Rectangle 3">
            <a:extLst>
              <a:ext uri="{FF2B5EF4-FFF2-40B4-BE49-F238E27FC236}">
                <a16:creationId xmlns:a16="http://schemas.microsoft.com/office/drawing/2014/main" id="{17475A42-7AF3-FED0-97D4-6529F4B6752B}"/>
              </a:ext>
            </a:extLst>
          </p:cNvPr>
          <p:cNvSpPr>
            <a:spLocks noGrp="1" noChangeArrowheads="1"/>
          </p:cNvSpPr>
          <p:nvPr>
            <p:ph type="body" idx="1"/>
          </p:nvPr>
        </p:nvSpPr>
        <p:spPr>
          <a:xfrm>
            <a:off x="228600" y="1371600"/>
            <a:ext cx="8915400" cy="5867400"/>
          </a:xfrm>
        </p:spPr>
        <p:txBody>
          <a:bodyPr/>
          <a:lstStyle/>
          <a:p>
            <a:r>
              <a:rPr lang="en-CA" sz="2800" dirty="0">
                <a:effectLst/>
                <a:latin typeface="TimesNewRoman,Bold"/>
                <a:ea typeface="Times New Roman" panose="02020603050405020304" pitchFamily="18" charset="0"/>
                <a:cs typeface="Times New Roman" panose="02020603050405020304" pitchFamily="18" charset="0"/>
              </a:rPr>
              <a:t>WHY DO WE STUDY THE HISTORY OF THE CHURCH? </a:t>
            </a:r>
            <a:endParaRPr lang="en-CA" sz="2800" dirty="0">
              <a:effectLst/>
              <a:latin typeface="Calibri" panose="020F0502020204030204" pitchFamily="34" charset="0"/>
              <a:ea typeface="Calibri" panose="020F0502020204030204" pitchFamily="34" charset="0"/>
              <a:cs typeface="Times New Roman" panose="02020603050405020304" pitchFamily="18" charset="0"/>
            </a:endParaRPr>
          </a:p>
          <a:p>
            <a:r>
              <a:rPr lang="en-CA" sz="2800" dirty="0">
                <a:effectLst/>
                <a:latin typeface="TimesNewRoman,Bold"/>
                <a:ea typeface="Times New Roman" panose="02020603050405020304" pitchFamily="18" charset="0"/>
                <a:cs typeface="Times New Roman" panose="02020603050405020304" pitchFamily="18" charset="0"/>
              </a:rPr>
              <a:t>IMPORTANCE OF STUDYING CHURCH HISTORY IN THE FIRST CENTURY </a:t>
            </a:r>
            <a:endParaRPr lang="en-CA" sz="2800" dirty="0">
              <a:effectLst/>
              <a:latin typeface="Calibri" panose="020F0502020204030204" pitchFamily="34" charset="0"/>
              <a:ea typeface="Calibri" panose="020F0502020204030204" pitchFamily="34" charset="0"/>
              <a:cs typeface="Times New Roman" panose="02020603050405020304" pitchFamily="18" charset="0"/>
            </a:endParaRPr>
          </a:p>
          <a:p>
            <a:r>
              <a:rPr lang="en-CA" sz="2800" b="1" dirty="0">
                <a:effectLst/>
                <a:latin typeface="TimesNewRoman,Bold"/>
                <a:ea typeface="Times New Roman" panose="02020603050405020304" pitchFamily="18" charset="0"/>
                <a:cs typeface="Times New Roman" panose="02020603050405020304" pitchFamily="18" charset="0"/>
              </a:rPr>
              <a:t>THE LORD CHRIST ESTABLISHED HIS CHURCH</a:t>
            </a:r>
            <a:endParaRPr lang="en-CA" sz="2800" dirty="0">
              <a:effectLst/>
              <a:latin typeface="Calibri" panose="020F0502020204030204" pitchFamily="34" charset="0"/>
              <a:ea typeface="Calibri" panose="020F0502020204030204" pitchFamily="34" charset="0"/>
              <a:cs typeface="Times New Roman" panose="02020603050405020304" pitchFamily="18" charset="0"/>
            </a:endParaRPr>
          </a:p>
          <a:p>
            <a:r>
              <a:rPr lang="en-CA" sz="2800" b="1" dirty="0">
                <a:effectLst/>
                <a:latin typeface="TimesNewRoman,Bold"/>
                <a:ea typeface="Times New Roman" panose="02020603050405020304" pitchFamily="18" charset="0"/>
                <a:cs typeface="Times New Roman" panose="02020603050405020304" pitchFamily="18" charset="0"/>
              </a:rPr>
              <a:t>THE WORLD IN WHICH CHRISTIANITY WAS BORN</a:t>
            </a:r>
          </a:p>
          <a:p>
            <a:pPr lvl="1"/>
            <a:r>
              <a:rPr lang="en-CA" sz="2000" b="1" dirty="0">
                <a:effectLst/>
                <a:latin typeface="TimesNewRoman,Bold"/>
                <a:ea typeface="Times New Roman" panose="02020603050405020304" pitchFamily="18" charset="0"/>
                <a:cs typeface="Times New Roman" panose="02020603050405020304" pitchFamily="18" charset="0"/>
              </a:rPr>
              <a:t>T</a:t>
            </a:r>
            <a:r>
              <a:rPr lang="en-CA" sz="2000" dirty="0">
                <a:latin typeface="TimesNewRoman,Bold"/>
                <a:ea typeface="Times New Roman" panose="02020603050405020304" pitchFamily="18" charset="0"/>
                <a:cs typeface="Times New Roman" panose="02020603050405020304" pitchFamily="18" charset="0"/>
              </a:rPr>
              <a:t>HE JEWS</a:t>
            </a: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p>
            <a:pPr lvl="1"/>
            <a:r>
              <a:rPr lang="en-CA" sz="2000" dirty="0">
                <a:latin typeface="TimesNewRoman,Bold"/>
                <a:ea typeface="Times New Roman" panose="02020603050405020304" pitchFamily="18" charset="0"/>
                <a:cs typeface="Times New Roman" panose="02020603050405020304" pitchFamily="18" charset="0"/>
              </a:rPr>
              <a:t>THE GENTILES </a:t>
            </a:r>
            <a:endParaRPr lang="en-CA" sz="2400" dirty="0">
              <a:latin typeface="Calibri" panose="020F0502020204030204" pitchFamily="34" charset="0"/>
              <a:ea typeface="Times New Roman" panose="02020603050405020304" pitchFamily="18" charset="0"/>
              <a:cs typeface="Times New Roman" panose="02020603050405020304" pitchFamily="18" charset="0"/>
            </a:endParaRPr>
          </a:p>
          <a:p>
            <a:pPr lvl="1"/>
            <a:r>
              <a:rPr lang="en-CA" sz="2000" dirty="0">
                <a:latin typeface="TimesNewRoman,Bold"/>
                <a:cs typeface="Times New Roman" panose="02020603050405020304" pitchFamily="18" charset="0"/>
              </a:rPr>
              <a:t>THE ROMAN EMPIRE </a:t>
            </a:r>
          </a:p>
        </p:txBody>
      </p:sp>
    </p:spTree>
    <p:extLst>
      <p:ext uri="{BB962C8B-B14F-4D97-AF65-F5344CB8AC3E}">
        <p14:creationId xmlns:p14="http://schemas.microsoft.com/office/powerpoint/2010/main" val="19898425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4450" name="Rectangle 2">
            <a:extLst>
              <a:ext uri="{FF2B5EF4-FFF2-40B4-BE49-F238E27FC236}">
                <a16:creationId xmlns:a16="http://schemas.microsoft.com/office/drawing/2014/main" id="{CE534E76-CA70-28A9-DFFE-287512A63CC8}"/>
              </a:ext>
            </a:extLst>
          </p:cNvPr>
          <p:cNvSpPr>
            <a:spLocks noGrp="1" noChangeArrowheads="1"/>
          </p:cNvSpPr>
          <p:nvPr>
            <p:ph type="title"/>
          </p:nvPr>
        </p:nvSpPr>
        <p:spPr>
          <a:xfrm>
            <a:off x="0" y="0"/>
            <a:ext cx="9144000" cy="1295400"/>
          </a:xfrm>
        </p:spPr>
        <p:txBody>
          <a:bodyPr/>
          <a:lstStyle/>
          <a:p>
            <a:pPr algn="l"/>
            <a:r>
              <a:rPr lang="en-US" altLang="en-US" dirty="0"/>
              <a:t>THE CONFRONTATION WITH THE JEWS</a:t>
            </a:r>
            <a:br>
              <a:rPr lang="en-US" altLang="en-US" dirty="0"/>
            </a:br>
            <a:endParaRPr lang="en-US" altLang="en-US" dirty="0"/>
          </a:p>
        </p:txBody>
      </p:sp>
      <p:sp>
        <p:nvSpPr>
          <p:cNvPr id="104451" name="Rectangle 3">
            <a:extLst>
              <a:ext uri="{FF2B5EF4-FFF2-40B4-BE49-F238E27FC236}">
                <a16:creationId xmlns:a16="http://schemas.microsoft.com/office/drawing/2014/main" id="{2440CF0C-CC9A-1732-6251-8DB928AAAAC3}"/>
              </a:ext>
            </a:extLst>
          </p:cNvPr>
          <p:cNvSpPr>
            <a:spLocks noGrp="1" noChangeArrowheads="1"/>
          </p:cNvSpPr>
          <p:nvPr>
            <p:ph type="body" idx="1"/>
          </p:nvPr>
        </p:nvSpPr>
        <p:spPr>
          <a:xfrm>
            <a:off x="190500" y="1524000"/>
            <a:ext cx="8763000" cy="5181600"/>
          </a:xfrm>
        </p:spPr>
        <p:txBody>
          <a:bodyPr/>
          <a:lstStyle/>
          <a:p>
            <a:r>
              <a:rPr lang="en-CA" sz="1800" dirty="0"/>
              <a:t>As a result of this success, the new Christians went into a tremendous confrontation with the Jews. </a:t>
            </a:r>
          </a:p>
          <a:p>
            <a:r>
              <a:rPr lang="en-CA" sz="1800" u="sng" dirty="0"/>
              <a:t>1. The persecution of the Christians by the Jews: </a:t>
            </a:r>
          </a:p>
          <a:p>
            <a:endParaRPr lang="en-CA" sz="1400" dirty="0"/>
          </a:p>
          <a:p>
            <a:r>
              <a:rPr lang="en-CA" sz="1400" dirty="0"/>
              <a:t>The gospels show very clearly the Jewish behaviour against Christ, the Apostles and the new Christians. From the beginning, when they found people following Jesus, they cried saying crucify Him, crucify Him. “But the chief priests and elders persuaded the multitudes that they should ask for </a:t>
            </a:r>
            <a:r>
              <a:rPr lang="en-CA" sz="1400" dirty="0" err="1"/>
              <a:t>Barabas</a:t>
            </a:r>
            <a:r>
              <a:rPr lang="en-CA" sz="1400" dirty="0"/>
              <a:t> and destroy Jesus.” (Matthew 27:20). </a:t>
            </a:r>
          </a:p>
          <a:p>
            <a:endParaRPr lang="en-CA" sz="1400" dirty="0"/>
          </a:p>
          <a:p>
            <a:r>
              <a:rPr lang="en-CA" sz="1400" dirty="0"/>
              <a:t>They also hated Stephen and stoned him. “Then there arose some from what is called the Synagogue of the Freedmen (</a:t>
            </a:r>
            <a:r>
              <a:rPr lang="en-CA" sz="1400" dirty="0" err="1"/>
              <a:t>Cyrenians</a:t>
            </a:r>
            <a:r>
              <a:rPr lang="en-CA" sz="1400" dirty="0"/>
              <a:t>, Alexandrians, and those from Cilicia and Asia), disputing with Stephen. And they were not able to resist the wisdom and the Spirit by which he spoke. Then they secretly induced men to say, ‘We have heard him speak blasphemous words against Moses and God.’ And they stirred up the people, the elders, and the scribes; and they came upon him, seized him, and brought him to the council. They also set up false witnesses who said, ‘This man does not cease to speak blasphemous words against this holy place and the law; for we have heard him say that this Jesus of Nazareth will destroy this place and change the customs which Moses delivered to us.’” (Acts 6:9-14)</a:t>
            </a:r>
          </a:p>
          <a:p>
            <a:r>
              <a:rPr lang="en-CA" sz="1400" dirty="0"/>
              <a:t>St. James was the first martyr among the Apostles. “Now about that time Herod the king stretched out his hand to harass some from the church. Then he killed James the brother of John with the sword.” (Acts 12:1-2) Then St. Peter was jailed after that. We can see in Acts 12 the Spirit of the newly born Church and its spiritual values. </a:t>
            </a:r>
          </a:p>
          <a:p>
            <a:endParaRPr lang="en-CA" sz="1400" dirty="0"/>
          </a:p>
        </p:txBody>
      </p:sp>
    </p:spTree>
    <p:extLst>
      <p:ext uri="{BB962C8B-B14F-4D97-AF65-F5344CB8AC3E}">
        <p14:creationId xmlns:p14="http://schemas.microsoft.com/office/powerpoint/2010/main" val="1921652195"/>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4450"/>
                                        </p:tgtEl>
                                        <p:attrNameLst>
                                          <p:attrName>style.visibility</p:attrName>
                                        </p:attrNameLst>
                                      </p:cBhvr>
                                      <p:to>
                                        <p:strVal val="visible"/>
                                      </p:to>
                                    </p:set>
                                    <p:anim calcmode="lin" valueType="num">
                                      <p:cBhvr>
                                        <p:cTn id="7" dur="1000" fill="hold"/>
                                        <p:tgtEl>
                                          <p:spTgt spid="104450"/>
                                        </p:tgtEl>
                                        <p:attrNameLst>
                                          <p:attrName>ppt_x</p:attrName>
                                        </p:attrNameLst>
                                      </p:cBhvr>
                                      <p:tavLst>
                                        <p:tav tm="0">
                                          <p:val>
                                            <p:strVal val="#ppt_x-.2"/>
                                          </p:val>
                                        </p:tav>
                                        <p:tav tm="100000">
                                          <p:val>
                                            <p:strVal val="#ppt_x"/>
                                          </p:val>
                                        </p:tav>
                                      </p:tavLst>
                                    </p:anim>
                                    <p:anim calcmode="lin" valueType="num">
                                      <p:cBhvr>
                                        <p:cTn id="8" dur="1000" fill="hold"/>
                                        <p:tgtEl>
                                          <p:spTgt spid="104450"/>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4450"/>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4451">
                                            <p:txEl>
                                              <p:pRg st="0" end="0"/>
                                            </p:txEl>
                                          </p:spTgt>
                                        </p:tgtEl>
                                        <p:attrNameLst>
                                          <p:attrName>style.visibility</p:attrName>
                                        </p:attrNameLst>
                                      </p:cBhvr>
                                      <p:to>
                                        <p:strVal val="visible"/>
                                      </p:to>
                                    </p:set>
                                    <p:animEffect transition="in" filter="fade">
                                      <p:cBhvr>
                                        <p:cTn id="14" dur="500"/>
                                        <p:tgtEl>
                                          <p:spTgt spid="104451">
                                            <p:txEl>
                                              <p:pRg st="0" end="0"/>
                                            </p:txEl>
                                          </p:spTgt>
                                        </p:tgtEl>
                                      </p:cBhvr>
                                    </p:animEffect>
                                    <p:anim calcmode="lin" valueType="num">
                                      <p:cBhvr>
                                        <p:cTn id="15" dur="500" fill="hold"/>
                                        <p:tgtEl>
                                          <p:spTgt spid="104451">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4451">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104451">
                                            <p:txEl>
                                              <p:pRg st="1" end="1"/>
                                            </p:txEl>
                                          </p:spTgt>
                                        </p:tgtEl>
                                        <p:attrNameLst>
                                          <p:attrName>style.visibility</p:attrName>
                                        </p:attrNameLst>
                                      </p:cBhvr>
                                      <p:to>
                                        <p:strVal val="visible"/>
                                      </p:to>
                                    </p:set>
                                    <p:animEffect transition="in" filter="fade">
                                      <p:cBhvr>
                                        <p:cTn id="21" dur="500"/>
                                        <p:tgtEl>
                                          <p:spTgt spid="104451">
                                            <p:txEl>
                                              <p:pRg st="1" end="1"/>
                                            </p:txEl>
                                          </p:spTgt>
                                        </p:tgtEl>
                                      </p:cBhvr>
                                    </p:animEffect>
                                    <p:anim calcmode="lin" valueType="num">
                                      <p:cBhvr>
                                        <p:cTn id="22" dur="500" fill="hold"/>
                                        <p:tgtEl>
                                          <p:spTgt spid="104451">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104451">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104451">
                                            <p:txEl>
                                              <p:pRg st="3" end="3"/>
                                            </p:txEl>
                                          </p:spTgt>
                                        </p:tgtEl>
                                        <p:attrNameLst>
                                          <p:attrName>style.visibility</p:attrName>
                                        </p:attrNameLst>
                                      </p:cBhvr>
                                      <p:to>
                                        <p:strVal val="visible"/>
                                      </p:to>
                                    </p:set>
                                    <p:animEffect transition="in" filter="fade">
                                      <p:cBhvr>
                                        <p:cTn id="28" dur="500"/>
                                        <p:tgtEl>
                                          <p:spTgt spid="104451">
                                            <p:txEl>
                                              <p:pRg st="3" end="3"/>
                                            </p:txEl>
                                          </p:spTgt>
                                        </p:tgtEl>
                                      </p:cBhvr>
                                    </p:animEffect>
                                    <p:anim calcmode="lin" valueType="num">
                                      <p:cBhvr>
                                        <p:cTn id="29" dur="500" fill="hold"/>
                                        <p:tgtEl>
                                          <p:spTgt spid="104451">
                                            <p:txEl>
                                              <p:pRg st="3" end="3"/>
                                            </p:txEl>
                                          </p:spTgt>
                                        </p:tgtEl>
                                        <p:attrNameLst>
                                          <p:attrName>ppt_x</p:attrName>
                                        </p:attrNameLst>
                                      </p:cBhvr>
                                      <p:tavLst>
                                        <p:tav tm="0">
                                          <p:val>
                                            <p:strVal val="#ppt_x"/>
                                          </p:val>
                                        </p:tav>
                                        <p:tav tm="100000">
                                          <p:val>
                                            <p:strVal val="#ppt_x"/>
                                          </p:val>
                                        </p:tav>
                                      </p:tavLst>
                                    </p:anim>
                                    <p:anim calcmode="lin" valueType="num">
                                      <p:cBhvr>
                                        <p:cTn id="30" dur="500" fill="hold"/>
                                        <p:tgtEl>
                                          <p:spTgt spid="104451">
                                            <p:txEl>
                                              <p:pRg st="3" end="3"/>
                                            </p:txEl>
                                          </p:spTgt>
                                        </p:tgtEl>
                                        <p:attrNameLst>
                                          <p:attrName>ppt_y</p:attrName>
                                        </p:attrNameLst>
                                      </p:cBhvr>
                                      <p:tavLst>
                                        <p:tav tm="0">
                                          <p:val>
                                            <p:strVal val="#ppt_y+.05"/>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4" presetClass="entr" presetSubtype="0" fill="hold" grpId="0" nodeType="clickEffect">
                                  <p:stCondLst>
                                    <p:cond delay="0"/>
                                  </p:stCondLst>
                                  <p:childTnLst>
                                    <p:set>
                                      <p:cBhvr>
                                        <p:cTn id="34" dur="1" fill="hold">
                                          <p:stCondLst>
                                            <p:cond delay="0"/>
                                          </p:stCondLst>
                                        </p:cTn>
                                        <p:tgtEl>
                                          <p:spTgt spid="104451">
                                            <p:txEl>
                                              <p:pRg st="5" end="5"/>
                                            </p:txEl>
                                          </p:spTgt>
                                        </p:tgtEl>
                                        <p:attrNameLst>
                                          <p:attrName>style.visibility</p:attrName>
                                        </p:attrNameLst>
                                      </p:cBhvr>
                                      <p:to>
                                        <p:strVal val="visible"/>
                                      </p:to>
                                    </p:set>
                                    <p:animEffect transition="in" filter="fade">
                                      <p:cBhvr>
                                        <p:cTn id="35" dur="500"/>
                                        <p:tgtEl>
                                          <p:spTgt spid="104451">
                                            <p:txEl>
                                              <p:pRg st="5" end="5"/>
                                            </p:txEl>
                                          </p:spTgt>
                                        </p:tgtEl>
                                      </p:cBhvr>
                                    </p:animEffect>
                                    <p:anim calcmode="lin" valueType="num">
                                      <p:cBhvr>
                                        <p:cTn id="36" dur="500" fill="hold"/>
                                        <p:tgtEl>
                                          <p:spTgt spid="104451">
                                            <p:txEl>
                                              <p:pRg st="5" end="5"/>
                                            </p:txEl>
                                          </p:spTgt>
                                        </p:tgtEl>
                                        <p:attrNameLst>
                                          <p:attrName>ppt_x</p:attrName>
                                        </p:attrNameLst>
                                      </p:cBhvr>
                                      <p:tavLst>
                                        <p:tav tm="0">
                                          <p:val>
                                            <p:strVal val="#ppt_x"/>
                                          </p:val>
                                        </p:tav>
                                        <p:tav tm="100000">
                                          <p:val>
                                            <p:strVal val="#ppt_x"/>
                                          </p:val>
                                        </p:tav>
                                      </p:tavLst>
                                    </p:anim>
                                    <p:anim calcmode="lin" valueType="num">
                                      <p:cBhvr>
                                        <p:cTn id="37" dur="500" fill="hold"/>
                                        <p:tgtEl>
                                          <p:spTgt spid="104451">
                                            <p:txEl>
                                              <p:pRg st="5" end="5"/>
                                            </p:txEl>
                                          </p:spTgt>
                                        </p:tgtEl>
                                        <p:attrNameLst>
                                          <p:attrName>ppt_y</p:attrName>
                                        </p:attrNameLst>
                                      </p:cBhvr>
                                      <p:tavLst>
                                        <p:tav tm="0">
                                          <p:val>
                                            <p:strVal val="#ppt_y+.05"/>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4" presetClass="entr" presetSubtype="0" fill="hold" grpId="0" nodeType="clickEffect">
                                  <p:stCondLst>
                                    <p:cond delay="0"/>
                                  </p:stCondLst>
                                  <p:childTnLst>
                                    <p:set>
                                      <p:cBhvr>
                                        <p:cTn id="41" dur="1" fill="hold">
                                          <p:stCondLst>
                                            <p:cond delay="0"/>
                                          </p:stCondLst>
                                        </p:cTn>
                                        <p:tgtEl>
                                          <p:spTgt spid="104451">
                                            <p:txEl>
                                              <p:pRg st="6" end="6"/>
                                            </p:txEl>
                                          </p:spTgt>
                                        </p:tgtEl>
                                        <p:attrNameLst>
                                          <p:attrName>style.visibility</p:attrName>
                                        </p:attrNameLst>
                                      </p:cBhvr>
                                      <p:to>
                                        <p:strVal val="visible"/>
                                      </p:to>
                                    </p:set>
                                    <p:animEffect transition="in" filter="fade">
                                      <p:cBhvr>
                                        <p:cTn id="42" dur="500"/>
                                        <p:tgtEl>
                                          <p:spTgt spid="104451">
                                            <p:txEl>
                                              <p:pRg st="6" end="6"/>
                                            </p:txEl>
                                          </p:spTgt>
                                        </p:tgtEl>
                                      </p:cBhvr>
                                    </p:animEffect>
                                    <p:anim calcmode="lin" valueType="num">
                                      <p:cBhvr>
                                        <p:cTn id="43" dur="500" fill="hold"/>
                                        <p:tgtEl>
                                          <p:spTgt spid="104451">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104451">
                                            <p:txEl>
                                              <p:pRg st="6" end="6"/>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0" grpId="0"/>
      <p:bldP spid="104451" grpId="0" build="p"/>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4450" name="Rectangle 2">
            <a:extLst>
              <a:ext uri="{FF2B5EF4-FFF2-40B4-BE49-F238E27FC236}">
                <a16:creationId xmlns:a16="http://schemas.microsoft.com/office/drawing/2014/main" id="{CE534E76-CA70-28A9-DFFE-287512A63CC8}"/>
              </a:ext>
            </a:extLst>
          </p:cNvPr>
          <p:cNvSpPr>
            <a:spLocks noGrp="1" noChangeArrowheads="1"/>
          </p:cNvSpPr>
          <p:nvPr>
            <p:ph type="title"/>
          </p:nvPr>
        </p:nvSpPr>
        <p:spPr>
          <a:xfrm>
            <a:off x="0" y="0"/>
            <a:ext cx="9144000" cy="1295400"/>
          </a:xfrm>
        </p:spPr>
        <p:txBody>
          <a:bodyPr/>
          <a:lstStyle/>
          <a:p>
            <a:pPr algn="l"/>
            <a:r>
              <a:rPr lang="en-US" altLang="en-US" dirty="0"/>
              <a:t>THE CONFRONTATION WITH THE JEWS</a:t>
            </a:r>
            <a:br>
              <a:rPr lang="en-US" altLang="en-US" dirty="0"/>
            </a:br>
            <a:endParaRPr lang="en-US" altLang="en-US" dirty="0"/>
          </a:p>
        </p:txBody>
      </p:sp>
      <p:sp>
        <p:nvSpPr>
          <p:cNvPr id="104451" name="Rectangle 3">
            <a:extLst>
              <a:ext uri="{FF2B5EF4-FFF2-40B4-BE49-F238E27FC236}">
                <a16:creationId xmlns:a16="http://schemas.microsoft.com/office/drawing/2014/main" id="{2440CF0C-CC9A-1732-6251-8DB928AAAAC3}"/>
              </a:ext>
            </a:extLst>
          </p:cNvPr>
          <p:cNvSpPr>
            <a:spLocks noGrp="1" noChangeArrowheads="1"/>
          </p:cNvSpPr>
          <p:nvPr>
            <p:ph type="body" idx="1"/>
          </p:nvPr>
        </p:nvSpPr>
        <p:spPr>
          <a:xfrm>
            <a:off x="190500" y="1524000"/>
            <a:ext cx="8763000" cy="5181600"/>
          </a:xfrm>
        </p:spPr>
        <p:txBody>
          <a:bodyPr/>
          <a:lstStyle/>
          <a:p>
            <a:r>
              <a:rPr lang="en-CA" sz="1800" dirty="0"/>
              <a:t>As a result of this success, the new Christians went into a tremendous confrontation with the Jews. </a:t>
            </a:r>
            <a:endParaRPr lang="en-CA" sz="1200" dirty="0"/>
          </a:p>
          <a:p>
            <a:r>
              <a:rPr lang="en-CA" sz="1800" u="sng" dirty="0"/>
              <a:t>2. The Fruits of the Persecution:</a:t>
            </a:r>
          </a:p>
          <a:p>
            <a:endParaRPr lang="en-CA" sz="1400" dirty="0"/>
          </a:p>
          <a:p>
            <a:r>
              <a:rPr lang="en-CA" sz="1600" dirty="0"/>
              <a:t>All the energies of the Apostles were concentrated in Jerusalem until the persecution reached its peak and the people who were persecuted got dispersed in various cities preaching the word of God at various other locations; “Therefore those who were scattered went everywhere preaching the word.” (Acts 8:4), “This I also did in Jerusalem, and many of the saints I shut up in prison, having received authority from the chief priests; and when they were put to death, I cast my vote against them. And I punished them often in every synagogue and compelled them to blaspheme; and being exceedingly enraged against them, I persecuted them even to foreign cities.” (Acts 26:10-11) </a:t>
            </a:r>
          </a:p>
          <a:p>
            <a:endParaRPr lang="en-CA" sz="1400" dirty="0"/>
          </a:p>
          <a:p>
            <a:endParaRPr lang="en-CA" sz="1400" dirty="0"/>
          </a:p>
        </p:txBody>
      </p:sp>
    </p:spTree>
    <p:extLst>
      <p:ext uri="{BB962C8B-B14F-4D97-AF65-F5344CB8AC3E}">
        <p14:creationId xmlns:p14="http://schemas.microsoft.com/office/powerpoint/2010/main" val="3197622178"/>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4450"/>
                                        </p:tgtEl>
                                        <p:attrNameLst>
                                          <p:attrName>style.visibility</p:attrName>
                                        </p:attrNameLst>
                                      </p:cBhvr>
                                      <p:to>
                                        <p:strVal val="visible"/>
                                      </p:to>
                                    </p:set>
                                    <p:anim calcmode="lin" valueType="num">
                                      <p:cBhvr>
                                        <p:cTn id="7" dur="1000" fill="hold"/>
                                        <p:tgtEl>
                                          <p:spTgt spid="104450"/>
                                        </p:tgtEl>
                                        <p:attrNameLst>
                                          <p:attrName>ppt_x</p:attrName>
                                        </p:attrNameLst>
                                      </p:cBhvr>
                                      <p:tavLst>
                                        <p:tav tm="0">
                                          <p:val>
                                            <p:strVal val="#ppt_x-.2"/>
                                          </p:val>
                                        </p:tav>
                                        <p:tav tm="100000">
                                          <p:val>
                                            <p:strVal val="#ppt_x"/>
                                          </p:val>
                                        </p:tav>
                                      </p:tavLst>
                                    </p:anim>
                                    <p:anim calcmode="lin" valueType="num">
                                      <p:cBhvr>
                                        <p:cTn id="8" dur="1000" fill="hold"/>
                                        <p:tgtEl>
                                          <p:spTgt spid="104450"/>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4450"/>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4451">
                                            <p:txEl>
                                              <p:pRg st="0" end="0"/>
                                            </p:txEl>
                                          </p:spTgt>
                                        </p:tgtEl>
                                        <p:attrNameLst>
                                          <p:attrName>style.visibility</p:attrName>
                                        </p:attrNameLst>
                                      </p:cBhvr>
                                      <p:to>
                                        <p:strVal val="visible"/>
                                      </p:to>
                                    </p:set>
                                    <p:animEffect transition="in" filter="fade">
                                      <p:cBhvr>
                                        <p:cTn id="14" dur="500"/>
                                        <p:tgtEl>
                                          <p:spTgt spid="104451">
                                            <p:txEl>
                                              <p:pRg st="0" end="0"/>
                                            </p:txEl>
                                          </p:spTgt>
                                        </p:tgtEl>
                                      </p:cBhvr>
                                    </p:animEffect>
                                    <p:anim calcmode="lin" valueType="num">
                                      <p:cBhvr>
                                        <p:cTn id="15" dur="500" fill="hold"/>
                                        <p:tgtEl>
                                          <p:spTgt spid="104451">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4451">
                                            <p:txEl>
                                              <p:pRg st="0" end="0"/>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0" grpId="0"/>
      <p:bldP spid="104451" grpId="0" build="p"/>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4450" name="Rectangle 2">
            <a:extLst>
              <a:ext uri="{FF2B5EF4-FFF2-40B4-BE49-F238E27FC236}">
                <a16:creationId xmlns:a16="http://schemas.microsoft.com/office/drawing/2014/main" id="{CE534E76-CA70-28A9-DFFE-287512A63CC8}"/>
              </a:ext>
            </a:extLst>
          </p:cNvPr>
          <p:cNvSpPr>
            <a:spLocks noGrp="1" noChangeArrowheads="1"/>
          </p:cNvSpPr>
          <p:nvPr>
            <p:ph type="title"/>
          </p:nvPr>
        </p:nvSpPr>
        <p:spPr>
          <a:xfrm>
            <a:off x="0" y="0"/>
            <a:ext cx="9144000" cy="1295400"/>
          </a:xfrm>
        </p:spPr>
        <p:txBody>
          <a:bodyPr/>
          <a:lstStyle/>
          <a:p>
            <a:pPr algn="l"/>
            <a:r>
              <a:rPr lang="en-US" altLang="en-US" dirty="0"/>
              <a:t>THE CONFRONTATION WITH THE JEWS</a:t>
            </a:r>
            <a:br>
              <a:rPr lang="en-US" altLang="en-US" dirty="0"/>
            </a:br>
            <a:endParaRPr lang="en-US" altLang="en-US" dirty="0"/>
          </a:p>
        </p:txBody>
      </p:sp>
      <p:sp>
        <p:nvSpPr>
          <p:cNvPr id="104451" name="Rectangle 3">
            <a:extLst>
              <a:ext uri="{FF2B5EF4-FFF2-40B4-BE49-F238E27FC236}">
                <a16:creationId xmlns:a16="http://schemas.microsoft.com/office/drawing/2014/main" id="{2440CF0C-CC9A-1732-6251-8DB928AAAAC3}"/>
              </a:ext>
            </a:extLst>
          </p:cNvPr>
          <p:cNvSpPr>
            <a:spLocks noGrp="1" noChangeArrowheads="1"/>
          </p:cNvSpPr>
          <p:nvPr>
            <p:ph type="body" idx="1"/>
          </p:nvPr>
        </p:nvSpPr>
        <p:spPr>
          <a:xfrm>
            <a:off x="190500" y="1524000"/>
            <a:ext cx="8763000" cy="5181600"/>
          </a:xfrm>
        </p:spPr>
        <p:txBody>
          <a:bodyPr/>
          <a:lstStyle/>
          <a:p>
            <a:r>
              <a:rPr lang="en-CA" sz="1800" dirty="0"/>
              <a:t>As a result of this success, the new Christians went into a tremendous confrontation with the Jews. </a:t>
            </a:r>
          </a:p>
          <a:p>
            <a:r>
              <a:rPr lang="en-CA" sz="1800" u="sng" dirty="0"/>
              <a:t>3. Preaching in Samaria:</a:t>
            </a:r>
            <a:br>
              <a:rPr lang="en-CA" sz="1800" u="sng" dirty="0"/>
            </a:br>
            <a:r>
              <a:rPr lang="en-CA" sz="1400" dirty="0"/>
              <a:t>Samaria was not totally worshipping idols. Please read the origin of the Samaritan in 2 Kings 17:24-34. </a:t>
            </a:r>
          </a:p>
          <a:p>
            <a:r>
              <a:rPr lang="en-CA" sz="1400" dirty="0"/>
              <a:t>Although, preaching Christianity in the cities of Samaria was a step in the right direction, it aggravated the enmity between the Apostles and the Jews who hated the Samaritans for a long time. </a:t>
            </a:r>
          </a:p>
          <a:p>
            <a:r>
              <a:rPr lang="en-CA" sz="1400" dirty="0"/>
              <a:t>The first one to preach in the Samaritan cities was Philip, one of the 7 deacons, and the Lord supported his mission through many miracles. “Then Philip went down to the city of Samaria and preached Christ to them. And the multitudes with one accord heeded the things spoken by Philip, hearing and seeing the miracles which he did. For unclean spirits, crying with a loud voice, came out of many who were possessed; and many who were paralyzed and lame were healed. And there was great joy in that city.”(Acts 8:5-8). Then Peter and John also preached in Samaria. “Now when the apostles who were at Jerusalem heard that Samaria had received the word of God, they sent Peter and John to them, who, when they had come down, prayed for them that they might receive the Holy Spirit. For as yet He had fallen upon none of them. They had only been baptized in the name of the Lord Jesus. Then they laid hands on them, and they received the Holy Spirit.” (Acts 8:15-17) “So when they had testified and preached the word of the Lord, they returned to Jerusalem, grace preaching the gospel in many villages of the Samaritans” (Acts 8:25). </a:t>
            </a:r>
          </a:p>
          <a:p>
            <a:endParaRPr lang="en-CA" sz="600" dirty="0"/>
          </a:p>
          <a:p>
            <a:endParaRPr lang="en-CA" sz="600" dirty="0"/>
          </a:p>
        </p:txBody>
      </p:sp>
    </p:spTree>
    <p:extLst>
      <p:ext uri="{BB962C8B-B14F-4D97-AF65-F5344CB8AC3E}">
        <p14:creationId xmlns:p14="http://schemas.microsoft.com/office/powerpoint/2010/main" val="2891953533"/>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4450"/>
                                        </p:tgtEl>
                                        <p:attrNameLst>
                                          <p:attrName>style.visibility</p:attrName>
                                        </p:attrNameLst>
                                      </p:cBhvr>
                                      <p:to>
                                        <p:strVal val="visible"/>
                                      </p:to>
                                    </p:set>
                                    <p:anim calcmode="lin" valueType="num">
                                      <p:cBhvr>
                                        <p:cTn id="7" dur="1000" fill="hold"/>
                                        <p:tgtEl>
                                          <p:spTgt spid="104450"/>
                                        </p:tgtEl>
                                        <p:attrNameLst>
                                          <p:attrName>ppt_x</p:attrName>
                                        </p:attrNameLst>
                                      </p:cBhvr>
                                      <p:tavLst>
                                        <p:tav tm="0">
                                          <p:val>
                                            <p:strVal val="#ppt_x-.2"/>
                                          </p:val>
                                        </p:tav>
                                        <p:tav tm="100000">
                                          <p:val>
                                            <p:strVal val="#ppt_x"/>
                                          </p:val>
                                        </p:tav>
                                      </p:tavLst>
                                    </p:anim>
                                    <p:anim calcmode="lin" valueType="num">
                                      <p:cBhvr>
                                        <p:cTn id="8" dur="1000" fill="hold"/>
                                        <p:tgtEl>
                                          <p:spTgt spid="104450"/>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4450"/>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4451">
                                            <p:txEl>
                                              <p:pRg st="0" end="0"/>
                                            </p:txEl>
                                          </p:spTgt>
                                        </p:tgtEl>
                                        <p:attrNameLst>
                                          <p:attrName>style.visibility</p:attrName>
                                        </p:attrNameLst>
                                      </p:cBhvr>
                                      <p:to>
                                        <p:strVal val="visible"/>
                                      </p:to>
                                    </p:set>
                                    <p:animEffect transition="in" filter="fade">
                                      <p:cBhvr>
                                        <p:cTn id="14" dur="500"/>
                                        <p:tgtEl>
                                          <p:spTgt spid="104451">
                                            <p:txEl>
                                              <p:pRg st="0" end="0"/>
                                            </p:txEl>
                                          </p:spTgt>
                                        </p:tgtEl>
                                      </p:cBhvr>
                                    </p:animEffect>
                                    <p:anim calcmode="lin" valueType="num">
                                      <p:cBhvr>
                                        <p:cTn id="15" dur="500" fill="hold"/>
                                        <p:tgtEl>
                                          <p:spTgt spid="104451">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4451">
                                            <p:txEl>
                                              <p:pRg st="0" end="0"/>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0" grpId="0"/>
      <p:bldP spid="104451" grpId="0" build="p"/>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4450" name="Rectangle 2">
            <a:extLst>
              <a:ext uri="{FF2B5EF4-FFF2-40B4-BE49-F238E27FC236}">
                <a16:creationId xmlns:a16="http://schemas.microsoft.com/office/drawing/2014/main" id="{CE534E76-CA70-28A9-DFFE-287512A63CC8}"/>
              </a:ext>
            </a:extLst>
          </p:cNvPr>
          <p:cNvSpPr>
            <a:spLocks noGrp="1" noChangeArrowheads="1"/>
          </p:cNvSpPr>
          <p:nvPr>
            <p:ph type="title"/>
          </p:nvPr>
        </p:nvSpPr>
        <p:spPr>
          <a:xfrm>
            <a:off x="0" y="0"/>
            <a:ext cx="9144000" cy="1295400"/>
          </a:xfrm>
        </p:spPr>
        <p:txBody>
          <a:bodyPr/>
          <a:lstStyle/>
          <a:p>
            <a:pPr algn="l"/>
            <a:r>
              <a:rPr lang="en-US" altLang="en-US" dirty="0"/>
              <a:t>THE CONFRONTATION WITH THE JEWS</a:t>
            </a:r>
            <a:br>
              <a:rPr lang="en-US" altLang="en-US" dirty="0"/>
            </a:br>
            <a:endParaRPr lang="en-US" altLang="en-US" dirty="0"/>
          </a:p>
        </p:txBody>
      </p:sp>
      <p:sp>
        <p:nvSpPr>
          <p:cNvPr id="104451" name="Rectangle 3">
            <a:extLst>
              <a:ext uri="{FF2B5EF4-FFF2-40B4-BE49-F238E27FC236}">
                <a16:creationId xmlns:a16="http://schemas.microsoft.com/office/drawing/2014/main" id="{2440CF0C-CC9A-1732-6251-8DB928AAAAC3}"/>
              </a:ext>
            </a:extLst>
          </p:cNvPr>
          <p:cNvSpPr>
            <a:spLocks noGrp="1" noChangeArrowheads="1"/>
          </p:cNvSpPr>
          <p:nvPr>
            <p:ph type="body" idx="1"/>
          </p:nvPr>
        </p:nvSpPr>
        <p:spPr>
          <a:xfrm>
            <a:off x="190500" y="1524000"/>
            <a:ext cx="8763000" cy="5181600"/>
          </a:xfrm>
        </p:spPr>
        <p:txBody>
          <a:bodyPr/>
          <a:lstStyle/>
          <a:p>
            <a:r>
              <a:rPr lang="en-CA" sz="1800" dirty="0"/>
              <a:t>As a result of this success, the new Christians went into a tremendous confrontation with the Jews. </a:t>
            </a:r>
          </a:p>
          <a:p>
            <a:r>
              <a:rPr lang="en-CA" sz="1800" u="sng" dirty="0"/>
              <a:t>3. Preaching in Samaria:</a:t>
            </a:r>
            <a:br>
              <a:rPr lang="en-CA" sz="1800" u="sng" dirty="0"/>
            </a:br>
            <a:r>
              <a:rPr lang="en-CA" sz="1400" dirty="0"/>
              <a:t>Christ is preached to an Ethiopian. Please see (Acts 8:26-40). </a:t>
            </a:r>
          </a:p>
          <a:p>
            <a:r>
              <a:rPr lang="en-CA" sz="1400" dirty="0"/>
              <a:t>Christ is preached to the cities by the sea: </a:t>
            </a:r>
          </a:p>
          <a:p>
            <a:r>
              <a:rPr lang="en-CA" sz="1400" dirty="0"/>
              <a:t>Philip went to the cities of Palestinian by the seashore and preached, after he baptized the Ethiopians... “Now when they came up out of the water, the Spirit of the Lord caught Philip away, so that the eunuch saw him no more; and he went on his way rejoicing. But Philip was found at </a:t>
            </a:r>
            <a:r>
              <a:rPr lang="en-CA" sz="1400" dirty="0" err="1"/>
              <a:t>Azotus</a:t>
            </a:r>
            <a:r>
              <a:rPr lang="en-CA" sz="1400" dirty="0"/>
              <a:t>. And passing through, he preached in all the cities till he came to Caesarea.” (Acts 8:39- 40). </a:t>
            </a:r>
          </a:p>
          <a:p>
            <a:r>
              <a:rPr lang="en-CA" sz="1800" u="sng" dirty="0"/>
              <a:t>Preaching in Galilee:</a:t>
            </a:r>
            <a:br>
              <a:rPr lang="en-CA" sz="1800" u="sng" dirty="0"/>
            </a:br>
            <a:r>
              <a:rPr lang="en-CA" sz="1400" dirty="0"/>
              <a:t>The indications were that Galilee was preached early. “Then the churches throughout all Judea, Galilee, and Samaria had peace and were edified. And walking in the fear of the Lord and in the comfort of the Holy Spirit, they were multiplied.” (Acts 9:31).</a:t>
            </a:r>
            <a:br>
              <a:rPr lang="en-CA" sz="1400" dirty="0"/>
            </a:br>
            <a:r>
              <a:rPr lang="en-CA" sz="1400" dirty="0"/>
              <a:t>Saul converted in the year A.D. 37. Please read (Acts 9:1-6). </a:t>
            </a:r>
          </a:p>
          <a:p>
            <a:endParaRPr lang="en-CA" sz="600" dirty="0"/>
          </a:p>
          <a:p>
            <a:endParaRPr lang="en-CA" sz="600" dirty="0"/>
          </a:p>
        </p:txBody>
      </p:sp>
    </p:spTree>
    <p:extLst>
      <p:ext uri="{BB962C8B-B14F-4D97-AF65-F5344CB8AC3E}">
        <p14:creationId xmlns:p14="http://schemas.microsoft.com/office/powerpoint/2010/main" val="617564911"/>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4450"/>
                                        </p:tgtEl>
                                        <p:attrNameLst>
                                          <p:attrName>style.visibility</p:attrName>
                                        </p:attrNameLst>
                                      </p:cBhvr>
                                      <p:to>
                                        <p:strVal val="visible"/>
                                      </p:to>
                                    </p:set>
                                    <p:anim calcmode="lin" valueType="num">
                                      <p:cBhvr>
                                        <p:cTn id="7" dur="1000" fill="hold"/>
                                        <p:tgtEl>
                                          <p:spTgt spid="104450"/>
                                        </p:tgtEl>
                                        <p:attrNameLst>
                                          <p:attrName>ppt_x</p:attrName>
                                        </p:attrNameLst>
                                      </p:cBhvr>
                                      <p:tavLst>
                                        <p:tav tm="0">
                                          <p:val>
                                            <p:strVal val="#ppt_x-.2"/>
                                          </p:val>
                                        </p:tav>
                                        <p:tav tm="100000">
                                          <p:val>
                                            <p:strVal val="#ppt_x"/>
                                          </p:val>
                                        </p:tav>
                                      </p:tavLst>
                                    </p:anim>
                                    <p:anim calcmode="lin" valueType="num">
                                      <p:cBhvr>
                                        <p:cTn id="8" dur="1000" fill="hold"/>
                                        <p:tgtEl>
                                          <p:spTgt spid="104450"/>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4450"/>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4451">
                                            <p:txEl>
                                              <p:pRg st="0" end="0"/>
                                            </p:txEl>
                                          </p:spTgt>
                                        </p:tgtEl>
                                        <p:attrNameLst>
                                          <p:attrName>style.visibility</p:attrName>
                                        </p:attrNameLst>
                                      </p:cBhvr>
                                      <p:to>
                                        <p:strVal val="visible"/>
                                      </p:to>
                                    </p:set>
                                    <p:animEffect transition="in" filter="fade">
                                      <p:cBhvr>
                                        <p:cTn id="14" dur="500"/>
                                        <p:tgtEl>
                                          <p:spTgt spid="104451">
                                            <p:txEl>
                                              <p:pRg st="0" end="0"/>
                                            </p:txEl>
                                          </p:spTgt>
                                        </p:tgtEl>
                                      </p:cBhvr>
                                    </p:animEffect>
                                    <p:anim calcmode="lin" valueType="num">
                                      <p:cBhvr>
                                        <p:cTn id="15" dur="500" fill="hold"/>
                                        <p:tgtEl>
                                          <p:spTgt spid="104451">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4451">
                                            <p:txEl>
                                              <p:pRg st="0" end="0"/>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0" grpId="0"/>
      <p:bldP spid="104451" grpId="0" build="p"/>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5474" name="Rectangle 2">
            <a:extLst>
              <a:ext uri="{FF2B5EF4-FFF2-40B4-BE49-F238E27FC236}">
                <a16:creationId xmlns:a16="http://schemas.microsoft.com/office/drawing/2014/main" id="{CEF52AE9-A62A-5D63-1299-CDB319DCF82F}"/>
              </a:ext>
            </a:extLst>
          </p:cNvPr>
          <p:cNvSpPr>
            <a:spLocks noGrp="1" noChangeArrowheads="1"/>
          </p:cNvSpPr>
          <p:nvPr>
            <p:ph type="title"/>
          </p:nvPr>
        </p:nvSpPr>
        <p:spPr>
          <a:xfrm>
            <a:off x="0" y="0"/>
            <a:ext cx="9144000" cy="1600200"/>
          </a:xfrm>
        </p:spPr>
        <p:txBody>
          <a:bodyPr/>
          <a:lstStyle/>
          <a:p>
            <a:pPr algn="l"/>
            <a:r>
              <a:rPr lang="en-US" altLang="en-US" sz="3600" dirty="0"/>
              <a:t>THE CONFRONTATION WITH THE JEWS: </a:t>
            </a:r>
            <a:br>
              <a:rPr lang="en-US" altLang="en-US" sz="3600" dirty="0"/>
            </a:br>
            <a:r>
              <a:rPr lang="en-US" altLang="en-US" sz="2800" dirty="0"/>
              <a:t>THE CHURCH OUTSIDE JERUSALEM</a:t>
            </a:r>
            <a:br>
              <a:rPr lang="en-US" altLang="en-US" sz="3600" dirty="0"/>
            </a:br>
            <a:endParaRPr lang="en-US" altLang="en-US" sz="3600" dirty="0"/>
          </a:p>
        </p:txBody>
      </p:sp>
      <p:sp>
        <p:nvSpPr>
          <p:cNvPr id="105475" name="Rectangle 3">
            <a:extLst>
              <a:ext uri="{FF2B5EF4-FFF2-40B4-BE49-F238E27FC236}">
                <a16:creationId xmlns:a16="http://schemas.microsoft.com/office/drawing/2014/main" id="{A83E1432-24E9-DE38-45F6-63AE39FCA7D5}"/>
              </a:ext>
            </a:extLst>
          </p:cNvPr>
          <p:cNvSpPr>
            <a:spLocks noGrp="1" noChangeArrowheads="1"/>
          </p:cNvSpPr>
          <p:nvPr>
            <p:ph type="body" idx="1"/>
          </p:nvPr>
        </p:nvSpPr>
        <p:spPr>
          <a:xfrm>
            <a:off x="20053" y="1371600"/>
            <a:ext cx="8915400" cy="5791200"/>
          </a:xfrm>
        </p:spPr>
        <p:txBody>
          <a:bodyPr/>
          <a:lstStyle/>
          <a:p>
            <a:r>
              <a:rPr lang="en-CA" sz="2400" dirty="0"/>
              <a:t>As we have mentioned, Churches were established first in Jerusalem, Judea, Galilee, Samaria and some cities on the Mediterranean Sea. The new Churches were confined only to these areas for about 12 years. </a:t>
            </a:r>
          </a:p>
          <a:p>
            <a:endParaRPr lang="en-CA" sz="2400" dirty="0"/>
          </a:p>
          <a:p>
            <a:r>
              <a:rPr lang="en-CA" sz="2400" dirty="0"/>
              <a:t>Then Christianity started to spread to the rest of the world outside Jerusalem and three major Christian centres have been formed outside Jerusalem: one in Antioch, one in Rome and one in Alexandria, Egypt.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5474"/>
                                        </p:tgtEl>
                                        <p:attrNameLst>
                                          <p:attrName>style.visibility</p:attrName>
                                        </p:attrNameLst>
                                      </p:cBhvr>
                                      <p:to>
                                        <p:strVal val="visible"/>
                                      </p:to>
                                    </p:set>
                                    <p:anim calcmode="lin" valueType="num">
                                      <p:cBhvr>
                                        <p:cTn id="7" dur="1000" fill="hold"/>
                                        <p:tgtEl>
                                          <p:spTgt spid="105474"/>
                                        </p:tgtEl>
                                        <p:attrNameLst>
                                          <p:attrName>ppt_x</p:attrName>
                                        </p:attrNameLst>
                                      </p:cBhvr>
                                      <p:tavLst>
                                        <p:tav tm="0">
                                          <p:val>
                                            <p:strVal val="#ppt_x-.2"/>
                                          </p:val>
                                        </p:tav>
                                        <p:tav tm="100000">
                                          <p:val>
                                            <p:strVal val="#ppt_x"/>
                                          </p:val>
                                        </p:tav>
                                      </p:tavLst>
                                    </p:anim>
                                    <p:anim calcmode="lin" valueType="num">
                                      <p:cBhvr>
                                        <p:cTn id="8" dur="1000" fill="hold"/>
                                        <p:tgtEl>
                                          <p:spTgt spid="105474"/>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547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5475">
                                            <p:txEl>
                                              <p:pRg st="0" end="0"/>
                                            </p:txEl>
                                          </p:spTgt>
                                        </p:tgtEl>
                                        <p:attrNameLst>
                                          <p:attrName>style.visibility</p:attrName>
                                        </p:attrNameLst>
                                      </p:cBhvr>
                                      <p:to>
                                        <p:strVal val="visible"/>
                                      </p:to>
                                    </p:set>
                                    <p:animEffect transition="in" filter="fade">
                                      <p:cBhvr>
                                        <p:cTn id="14" dur="500"/>
                                        <p:tgtEl>
                                          <p:spTgt spid="105475">
                                            <p:txEl>
                                              <p:pRg st="0" end="0"/>
                                            </p:txEl>
                                          </p:spTgt>
                                        </p:tgtEl>
                                      </p:cBhvr>
                                    </p:animEffect>
                                    <p:anim calcmode="lin" valueType="num">
                                      <p:cBhvr>
                                        <p:cTn id="15" dur="500" fill="hold"/>
                                        <p:tgtEl>
                                          <p:spTgt spid="105475">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5475">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105475">
                                            <p:txEl>
                                              <p:pRg st="2" end="2"/>
                                            </p:txEl>
                                          </p:spTgt>
                                        </p:tgtEl>
                                        <p:attrNameLst>
                                          <p:attrName>style.visibility</p:attrName>
                                        </p:attrNameLst>
                                      </p:cBhvr>
                                      <p:to>
                                        <p:strVal val="visible"/>
                                      </p:to>
                                    </p:set>
                                    <p:animEffect transition="in" filter="fade">
                                      <p:cBhvr>
                                        <p:cTn id="21" dur="500"/>
                                        <p:tgtEl>
                                          <p:spTgt spid="105475">
                                            <p:txEl>
                                              <p:pRg st="2" end="2"/>
                                            </p:txEl>
                                          </p:spTgt>
                                        </p:tgtEl>
                                      </p:cBhvr>
                                    </p:animEffect>
                                    <p:anim calcmode="lin" valueType="num">
                                      <p:cBhvr>
                                        <p:cTn id="22" dur="500" fill="hold"/>
                                        <p:tgtEl>
                                          <p:spTgt spid="105475">
                                            <p:txEl>
                                              <p:pRg st="2" end="2"/>
                                            </p:txEl>
                                          </p:spTgt>
                                        </p:tgtEl>
                                        <p:attrNameLst>
                                          <p:attrName>ppt_x</p:attrName>
                                        </p:attrNameLst>
                                      </p:cBhvr>
                                      <p:tavLst>
                                        <p:tav tm="0">
                                          <p:val>
                                            <p:strVal val="#ppt_x"/>
                                          </p:val>
                                        </p:tav>
                                        <p:tav tm="100000">
                                          <p:val>
                                            <p:strVal val="#ppt_x"/>
                                          </p:val>
                                        </p:tav>
                                      </p:tavLst>
                                    </p:anim>
                                    <p:anim calcmode="lin" valueType="num">
                                      <p:cBhvr>
                                        <p:cTn id="23" dur="500" fill="hold"/>
                                        <p:tgtEl>
                                          <p:spTgt spid="105475">
                                            <p:txEl>
                                              <p:pRg st="2" end="2"/>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4" grpId="0"/>
      <p:bldP spid="105475" grpId="0" build="p"/>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5474" name="Rectangle 2">
            <a:extLst>
              <a:ext uri="{FF2B5EF4-FFF2-40B4-BE49-F238E27FC236}">
                <a16:creationId xmlns:a16="http://schemas.microsoft.com/office/drawing/2014/main" id="{CEF52AE9-A62A-5D63-1299-CDB319DCF82F}"/>
              </a:ext>
            </a:extLst>
          </p:cNvPr>
          <p:cNvSpPr>
            <a:spLocks noGrp="1" noChangeArrowheads="1"/>
          </p:cNvSpPr>
          <p:nvPr>
            <p:ph type="title"/>
          </p:nvPr>
        </p:nvSpPr>
        <p:spPr>
          <a:xfrm>
            <a:off x="0" y="0"/>
            <a:ext cx="9144000" cy="1600200"/>
          </a:xfrm>
        </p:spPr>
        <p:txBody>
          <a:bodyPr/>
          <a:lstStyle/>
          <a:p>
            <a:pPr algn="l"/>
            <a:r>
              <a:rPr lang="en-US" altLang="en-US" sz="3600" dirty="0"/>
              <a:t>THE CONFRONTATION WITH THE JEWS: </a:t>
            </a:r>
            <a:br>
              <a:rPr lang="en-US" altLang="en-US" sz="3600" dirty="0"/>
            </a:br>
            <a:r>
              <a:rPr lang="en-US" altLang="en-US" sz="2800" dirty="0"/>
              <a:t>THE CHURCH OUTSIDE JERUSALEM</a:t>
            </a:r>
            <a:br>
              <a:rPr lang="en-US" altLang="en-US" sz="3600" dirty="0"/>
            </a:br>
            <a:endParaRPr lang="en-US" altLang="en-US" sz="3600" dirty="0"/>
          </a:p>
        </p:txBody>
      </p:sp>
      <p:sp>
        <p:nvSpPr>
          <p:cNvPr id="105475" name="Rectangle 3">
            <a:extLst>
              <a:ext uri="{FF2B5EF4-FFF2-40B4-BE49-F238E27FC236}">
                <a16:creationId xmlns:a16="http://schemas.microsoft.com/office/drawing/2014/main" id="{A83E1432-24E9-DE38-45F6-63AE39FCA7D5}"/>
              </a:ext>
            </a:extLst>
          </p:cNvPr>
          <p:cNvSpPr>
            <a:spLocks noGrp="1" noChangeArrowheads="1"/>
          </p:cNvSpPr>
          <p:nvPr>
            <p:ph type="body" idx="1"/>
          </p:nvPr>
        </p:nvSpPr>
        <p:spPr>
          <a:xfrm>
            <a:off x="20053" y="1371600"/>
            <a:ext cx="8915400" cy="5791200"/>
          </a:xfrm>
        </p:spPr>
        <p:txBody>
          <a:bodyPr/>
          <a:lstStyle/>
          <a:p>
            <a:r>
              <a:rPr lang="en-CA" sz="2000" u="sng" dirty="0"/>
              <a:t>(B) The Church in Antioch: </a:t>
            </a:r>
          </a:p>
          <a:p>
            <a:r>
              <a:rPr lang="en-CA" sz="1600" dirty="0"/>
              <a:t>Antioch was a great city in its buildings and geography. It is the third largest city in the Roman Empire after Rome and Alexandria. Antioch was preached in, by the same group who was scattered because of the persecutions which resulted from the killing of Stephen, “Now those who were scattered after the persecution that arose over Stephen travelled as far as Phoenicia, Cyprus, and Antioch, preaching the word to no one but the Jews only. But some of them were men from Cyprus and Cyrene, who, when they had come to Antioch, spoke to the Hellenists, preaching the Lord Jesus. And the hand of the Lord was with them, and a great number believed and turned to the Lord.”(Acts 11:19-21). Large numbers of Greek people, who were worshipping idols, became Christians. So, Antioch was the first centre for the Gentiles who became Christians. </a:t>
            </a:r>
          </a:p>
          <a:p>
            <a:endParaRPr lang="en-CA" sz="1600" dirty="0"/>
          </a:p>
          <a:p>
            <a:r>
              <a:rPr lang="en-CA" sz="1600" dirty="0"/>
              <a:t>In the beginning of the formation of the Christian group in Antioch, the Apostles in Jerusalem sent Barnabas to Antioch. Barnabas had a very successful mission, “Then news of these things came to the ears of the church in Jerusalem, and they sent out Barnabas to go as far as Antioch.” (Acts 11:22). </a:t>
            </a:r>
          </a:p>
        </p:txBody>
      </p:sp>
    </p:spTree>
    <p:extLst>
      <p:ext uri="{BB962C8B-B14F-4D97-AF65-F5344CB8AC3E}">
        <p14:creationId xmlns:p14="http://schemas.microsoft.com/office/powerpoint/2010/main" val="859224592"/>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5474"/>
                                        </p:tgtEl>
                                        <p:attrNameLst>
                                          <p:attrName>style.visibility</p:attrName>
                                        </p:attrNameLst>
                                      </p:cBhvr>
                                      <p:to>
                                        <p:strVal val="visible"/>
                                      </p:to>
                                    </p:set>
                                    <p:anim calcmode="lin" valueType="num">
                                      <p:cBhvr>
                                        <p:cTn id="7" dur="1000" fill="hold"/>
                                        <p:tgtEl>
                                          <p:spTgt spid="105474"/>
                                        </p:tgtEl>
                                        <p:attrNameLst>
                                          <p:attrName>ppt_x</p:attrName>
                                        </p:attrNameLst>
                                      </p:cBhvr>
                                      <p:tavLst>
                                        <p:tav tm="0">
                                          <p:val>
                                            <p:strVal val="#ppt_x-.2"/>
                                          </p:val>
                                        </p:tav>
                                        <p:tav tm="100000">
                                          <p:val>
                                            <p:strVal val="#ppt_x"/>
                                          </p:val>
                                        </p:tav>
                                      </p:tavLst>
                                    </p:anim>
                                    <p:anim calcmode="lin" valueType="num">
                                      <p:cBhvr>
                                        <p:cTn id="8" dur="1000" fill="hold"/>
                                        <p:tgtEl>
                                          <p:spTgt spid="105474"/>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547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5475">
                                            <p:txEl>
                                              <p:pRg st="0" end="0"/>
                                            </p:txEl>
                                          </p:spTgt>
                                        </p:tgtEl>
                                        <p:attrNameLst>
                                          <p:attrName>style.visibility</p:attrName>
                                        </p:attrNameLst>
                                      </p:cBhvr>
                                      <p:to>
                                        <p:strVal val="visible"/>
                                      </p:to>
                                    </p:set>
                                    <p:animEffect transition="in" filter="fade">
                                      <p:cBhvr>
                                        <p:cTn id="14" dur="500"/>
                                        <p:tgtEl>
                                          <p:spTgt spid="105475">
                                            <p:txEl>
                                              <p:pRg st="0" end="0"/>
                                            </p:txEl>
                                          </p:spTgt>
                                        </p:tgtEl>
                                      </p:cBhvr>
                                    </p:animEffect>
                                    <p:anim calcmode="lin" valueType="num">
                                      <p:cBhvr>
                                        <p:cTn id="15" dur="500" fill="hold"/>
                                        <p:tgtEl>
                                          <p:spTgt spid="105475">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5475">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105475">
                                            <p:txEl>
                                              <p:pRg st="1" end="1"/>
                                            </p:txEl>
                                          </p:spTgt>
                                        </p:tgtEl>
                                        <p:attrNameLst>
                                          <p:attrName>style.visibility</p:attrName>
                                        </p:attrNameLst>
                                      </p:cBhvr>
                                      <p:to>
                                        <p:strVal val="visible"/>
                                      </p:to>
                                    </p:set>
                                    <p:animEffect transition="in" filter="fade">
                                      <p:cBhvr>
                                        <p:cTn id="21" dur="500"/>
                                        <p:tgtEl>
                                          <p:spTgt spid="105475">
                                            <p:txEl>
                                              <p:pRg st="1" end="1"/>
                                            </p:txEl>
                                          </p:spTgt>
                                        </p:tgtEl>
                                      </p:cBhvr>
                                    </p:animEffect>
                                    <p:anim calcmode="lin" valueType="num">
                                      <p:cBhvr>
                                        <p:cTn id="22" dur="500" fill="hold"/>
                                        <p:tgtEl>
                                          <p:spTgt spid="105475">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105475">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105475">
                                            <p:txEl>
                                              <p:pRg st="3" end="3"/>
                                            </p:txEl>
                                          </p:spTgt>
                                        </p:tgtEl>
                                        <p:attrNameLst>
                                          <p:attrName>style.visibility</p:attrName>
                                        </p:attrNameLst>
                                      </p:cBhvr>
                                      <p:to>
                                        <p:strVal val="visible"/>
                                      </p:to>
                                    </p:set>
                                    <p:animEffect transition="in" filter="fade">
                                      <p:cBhvr>
                                        <p:cTn id="28" dur="500"/>
                                        <p:tgtEl>
                                          <p:spTgt spid="105475">
                                            <p:txEl>
                                              <p:pRg st="3" end="3"/>
                                            </p:txEl>
                                          </p:spTgt>
                                        </p:tgtEl>
                                      </p:cBhvr>
                                    </p:animEffect>
                                    <p:anim calcmode="lin" valueType="num">
                                      <p:cBhvr>
                                        <p:cTn id="29" dur="500" fill="hold"/>
                                        <p:tgtEl>
                                          <p:spTgt spid="105475">
                                            <p:txEl>
                                              <p:pRg st="3" end="3"/>
                                            </p:txEl>
                                          </p:spTgt>
                                        </p:tgtEl>
                                        <p:attrNameLst>
                                          <p:attrName>ppt_x</p:attrName>
                                        </p:attrNameLst>
                                      </p:cBhvr>
                                      <p:tavLst>
                                        <p:tav tm="0">
                                          <p:val>
                                            <p:strVal val="#ppt_x"/>
                                          </p:val>
                                        </p:tav>
                                        <p:tav tm="100000">
                                          <p:val>
                                            <p:strVal val="#ppt_x"/>
                                          </p:val>
                                        </p:tav>
                                      </p:tavLst>
                                    </p:anim>
                                    <p:anim calcmode="lin" valueType="num">
                                      <p:cBhvr>
                                        <p:cTn id="30" dur="500" fill="hold"/>
                                        <p:tgtEl>
                                          <p:spTgt spid="105475">
                                            <p:txEl>
                                              <p:pRg st="3" end="3"/>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4" grpId="0"/>
      <p:bldP spid="105475" grpId="0" build="p"/>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5474" name="Rectangle 2">
            <a:extLst>
              <a:ext uri="{FF2B5EF4-FFF2-40B4-BE49-F238E27FC236}">
                <a16:creationId xmlns:a16="http://schemas.microsoft.com/office/drawing/2014/main" id="{CEF52AE9-A62A-5D63-1299-CDB319DCF82F}"/>
              </a:ext>
            </a:extLst>
          </p:cNvPr>
          <p:cNvSpPr>
            <a:spLocks noGrp="1" noChangeArrowheads="1"/>
          </p:cNvSpPr>
          <p:nvPr>
            <p:ph type="title"/>
          </p:nvPr>
        </p:nvSpPr>
        <p:spPr>
          <a:xfrm>
            <a:off x="0" y="0"/>
            <a:ext cx="9144000" cy="1600200"/>
          </a:xfrm>
        </p:spPr>
        <p:txBody>
          <a:bodyPr/>
          <a:lstStyle/>
          <a:p>
            <a:pPr algn="l"/>
            <a:r>
              <a:rPr lang="en-US" altLang="en-US" sz="3600" dirty="0"/>
              <a:t>THE CONFRONTATION WITH THE JEWS: </a:t>
            </a:r>
            <a:br>
              <a:rPr lang="en-US" altLang="en-US" sz="3600" dirty="0"/>
            </a:br>
            <a:r>
              <a:rPr lang="en-US" altLang="en-US" sz="2800" dirty="0"/>
              <a:t>THE CHURCH OUTSIDE JERUSALEM</a:t>
            </a:r>
            <a:br>
              <a:rPr lang="en-US" altLang="en-US" sz="3600" dirty="0"/>
            </a:br>
            <a:endParaRPr lang="en-US" altLang="en-US" sz="3600" dirty="0"/>
          </a:p>
        </p:txBody>
      </p:sp>
      <p:sp>
        <p:nvSpPr>
          <p:cNvPr id="105475" name="Rectangle 3">
            <a:extLst>
              <a:ext uri="{FF2B5EF4-FFF2-40B4-BE49-F238E27FC236}">
                <a16:creationId xmlns:a16="http://schemas.microsoft.com/office/drawing/2014/main" id="{A83E1432-24E9-DE38-45F6-63AE39FCA7D5}"/>
              </a:ext>
            </a:extLst>
          </p:cNvPr>
          <p:cNvSpPr>
            <a:spLocks noGrp="1" noChangeArrowheads="1"/>
          </p:cNvSpPr>
          <p:nvPr>
            <p:ph type="body" idx="1"/>
          </p:nvPr>
        </p:nvSpPr>
        <p:spPr>
          <a:xfrm>
            <a:off x="20053" y="1371600"/>
            <a:ext cx="8915400" cy="5791200"/>
          </a:xfrm>
        </p:spPr>
        <p:txBody>
          <a:bodyPr/>
          <a:lstStyle/>
          <a:p>
            <a:r>
              <a:rPr lang="en-CA" sz="2000" u="sng" dirty="0"/>
              <a:t>(B) The Church in Antioch: </a:t>
            </a:r>
          </a:p>
          <a:p>
            <a:r>
              <a:rPr lang="en-CA" sz="1600" dirty="0"/>
              <a:t>Then Saul (St. Paul) joined him in Antioch and they served there together for a year, “And when he had found him, he brought him to Antioch. So it was that for a whole year they assembled with the church and taught a great many people. And the disciples were first called Christians in Antioch.” (Acts 11:26). </a:t>
            </a:r>
          </a:p>
          <a:p>
            <a:endParaRPr lang="en-CA" sz="1600" dirty="0"/>
          </a:p>
          <a:p>
            <a:r>
              <a:rPr lang="en-CA" sz="1600" dirty="0"/>
              <a:t>The Church in Antioch, in this early stage, had a lot of talents and plenty of the fruit of the Holy Spirit, “Now in the church that was at Antioch there were certain prophets and teachers: Barnabas, Simeon who was called Niger, Lucius of Cyrene, Manaen who had been brought up with Herod the tetrarch, and Saul. As they ministered to the Lord and fasted, the Holy Spirit said, “Now separate to me Barnabas and Saul for the work to which I have called them.” Then, having fasted and prayed, and laid hands on them, they sent them away.” (Acts 13:1-3). </a:t>
            </a:r>
          </a:p>
          <a:p>
            <a:endParaRPr lang="en-CA" sz="1600" dirty="0"/>
          </a:p>
          <a:p>
            <a:r>
              <a:rPr lang="en-CA" sz="1600" dirty="0"/>
              <a:t>Also, Christians in Antioch were totally detached from the Jewish influences and Christianity found its name for the first time in Antioch, “And when he had found him, he brought him to Antioch. So it was that for a whole year they assembled with the church and taught a great many people. And the disciples were first called Christians in Antioch.” (Acts 11:26). </a:t>
            </a:r>
          </a:p>
        </p:txBody>
      </p:sp>
    </p:spTree>
    <p:extLst>
      <p:ext uri="{BB962C8B-B14F-4D97-AF65-F5344CB8AC3E}">
        <p14:creationId xmlns:p14="http://schemas.microsoft.com/office/powerpoint/2010/main" val="4272703237"/>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5474"/>
                                        </p:tgtEl>
                                        <p:attrNameLst>
                                          <p:attrName>style.visibility</p:attrName>
                                        </p:attrNameLst>
                                      </p:cBhvr>
                                      <p:to>
                                        <p:strVal val="visible"/>
                                      </p:to>
                                    </p:set>
                                    <p:anim calcmode="lin" valueType="num">
                                      <p:cBhvr>
                                        <p:cTn id="7" dur="1000" fill="hold"/>
                                        <p:tgtEl>
                                          <p:spTgt spid="105474"/>
                                        </p:tgtEl>
                                        <p:attrNameLst>
                                          <p:attrName>ppt_x</p:attrName>
                                        </p:attrNameLst>
                                      </p:cBhvr>
                                      <p:tavLst>
                                        <p:tav tm="0">
                                          <p:val>
                                            <p:strVal val="#ppt_x-.2"/>
                                          </p:val>
                                        </p:tav>
                                        <p:tav tm="100000">
                                          <p:val>
                                            <p:strVal val="#ppt_x"/>
                                          </p:val>
                                        </p:tav>
                                      </p:tavLst>
                                    </p:anim>
                                    <p:anim calcmode="lin" valueType="num">
                                      <p:cBhvr>
                                        <p:cTn id="8" dur="1000" fill="hold"/>
                                        <p:tgtEl>
                                          <p:spTgt spid="105474"/>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547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5475">
                                            <p:txEl>
                                              <p:pRg st="0" end="0"/>
                                            </p:txEl>
                                          </p:spTgt>
                                        </p:tgtEl>
                                        <p:attrNameLst>
                                          <p:attrName>style.visibility</p:attrName>
                                        </p:attrNameLst>
                                      </p:cBhvr>
                                      <p:to>
                                        <p:strVal val="visible"/>
                                      </p:to>
                                    </p:set>
                                    <p:animEffect transition="in" filter="fade">
                                      <p:cBhvr>
                                        <p:cTn id="14" dur="500"/>
                                        <p:tgtEl>
                                          <p:spTgt spid="105475">
                                            <p:txEl>
                                              <p:pRg st="0" end="0"/>
                                            </p:txEl>
                                          </p:spTgt>
                                        </p:tgtEl>
                                      </p:cBhvr>
                                    </p:animEffect>
                                    <p:anim calcmode="lin" valueType="num">
                                      <p:cBhvr>
                                        <p:cTn id="15" dur="500" fill="hold"/>
                                        <p:tgtEl>
                                          <p:spTgt spid="105475">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5475">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105475">
                                            <p:txEl>
                                              <p:pRg st="1" end="1"/>
                                            </p:txEl>
                                          </p:spTgt>
                                        </p:tgtEl>
                                        <p:attrNameLst>
                                          <p:attrName>style.visibility</p:attrName>
                                        </p:attrNameLst>
                                      </p:cBhvr>
                                      <p:to>
                                        <p:strVal val="visible"/>
                                      </p:to>
                                    </p:set>
                                    <p:animEffect transition="in" filter="fade">
                                      <p:cBhvr>
                                        <p:cTn id="21" dur="500"/>
                                        <p:tgtEl>
                                          <p:spTgt spid="105475">
                                            <p:txEl>
                                              <p:pRg st="1" end="1"/>
                                            </p:txEl>
                                          </p:spTgt>
                                        </p:tgtEl>
                                      </p:cBhvr>
                                    </p:animEffect>
                                    <p:anim calcmode="lin" valueType="num">
                                      <p:cBhvr>
                                        <p:cTn id="22" dur="500" fill="hold"/>
                                        <p:tgtEl>
                                          <p:spTgt spid="105475">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105475">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105475">
                                            <p:txEl>
                                              <p:pRg st="3" end="3"/>
                                            </p:txEl>
                                          </p:spTgt>
                                        </p:tgtEl>
                                        <p:attrNameLst>
                                          <p:attrName>style.visibility</p:attrName>
                                        </p:attrNameLst>
                                      </p:cBhvr>
                                      <p:to>
                                        <p:strVal val="visible"/>
                                      </p:to>
                                    </p:set>
                                    <p:animEffect transition="in" filter="fade">
                                      <p:cBhvr>
                                        <p:cTn id="28" dur="500"/>
                                        <p:tgtEl>
                                          <p:spTgt spid="105475">
                                            <p:txEl>
                                              <p:pRg st="3" end="3"/>
                                            </p:txEl>
                                          </p:spTgt>
                                        </p:tgtEl>
                                      </p:cBhvr>
                                    </p:animEffect>
                                    <p:anim calcmode="lin" valueType="num">
                                      <p:cBhvr>
                                        <p:cTn id="29" dur="500" fill="hold"/>
                                        <p:tgtEl>
                                          <p:spTgt spid="105475">
                                            <p:txEl>
                                              <p:pRg st="3" end="3"/>
                                            </p:txEl>
                                          </p:spTgt>
                                        </p:tgtEl>
                                        <p:attrNameLst>
                                          <p:attrName>ppt_x</p:attrName>
                                        </p:attrNameLst>
                                      </p:cBhvr>
                                      <p:tavLst>
                                        <p:tav tm="0">
                                          <p:val>
                                            <p:strVal val="#ppt_x"/>
                                          </p:val>
                                        </p:tav>
                                        <p:tav tm="100000">
                                          <p:val>
                                            <p:strVal val="#ppt_x"/>
                                          </p:val>
                                        </p:tav>
                                      </p:tavLst>
                                    </p:anim>
                                    <p:anim calcmode="lin" valueType="num">
                                      <p:cBhvr>
                                        <p:cTn id="30" dur="500" fill="hold"/>
                                        <p:tgtEl>
                                          <p:spTgt spid="105475">
                                            <p:txEl>
                                              <p:pRg st="3" end="3"/>
                                            </p:txEl>
                                          </p:spTgt>
                                        </p:tgtEl>
                                        <p:attrNameLst>
                                          <p:attrName>ppt_y</p:attrName>
                                        </p:attrNameLst>
                                      </p:cBhvr>
                                      <p:tavLst>
                                        <p:tav tm="0">
                                          <p:val>
                                            <p:strVal val="#ppt_y+.05"/>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4" presetClass="entr" presetSubtype="0" fill="hold" grpId="0" nodeType="clickEffect">
                                  <p:stCondLst>
                                    <p:cond delay="0"/>
                                  </p:stCondLst>
                                  <p:childTnLst>
                                    <p:set>
                                      <p:cBhvr>
                                        <p:cTn id="34" dur="1" fill="hold">
                                          <p:stCondLst>
                                            <p:cond delay="0"/>
                                          </p:stCondLst>
                                        </p:cTn>
                                        <p:tgtEl>
                                          <p:spTgt spid="105475">
                                            <p:txEl>
                                              <p:pRg st="5" end="5"/>
                                            </p:txEl>
                                          </p:spTgt>
                                        </p:tgtEl>
                                        <p:attrNameLst>
                                          <p:attrName>style.visibility</p:attrName>
                                        </p:attrNameLst>
                                      </p:cBhvr>
                                      <p:to>
                                        <p:strVal val="visible"/>
                                      </p:to>
                                    </p:set>
                                    <p:animEffect transition="in" filter="fade">
                                      <p:cBhvr>
                                        <p:cTn id="35" dur="500"/>
                                        <p:tgtEl>
                                          <p:spTgt spid="105475">
                                            <p:txEl>
                                              <p:pRg st="5" end="5"/>
                                            </p:txEl>
                                          </p:spTgt>
                                        </p:tgtEl>
                                      </p:cBhvr>
                                    </p:animEffect>
                                    <p:anim calcmode="lin" valueType="num">
                                      <p:cBhvr>
                                        <p:cTn id="36" dur="500" fill="hold"/>
                                        <p:tgtEl>
                                          <p:spTgt spid="105475">
                                            <p:txEl>
                                              <p:pRg st="5" end="5"/>
                                            </p:txEl>
                                          </p:spTgt>
                                        </p:tgtEl>
                                        <p:attrNameLst>
                                          <p:attrName>ppt_x</p:attrName>
                                        </p:attrNameLst>
                                      </p:cBhvr>
                                      <p:tavLst>
                                        <p:tav tm="0">
                                          <p:val>
                                            <p:strVal val="#ppt_x"/>
                                          </p:val>
                                        </p:tav>
                                        <p:tav tm="100000">
                                          <p:val>
                                            <p:strVal val="#ppt_x"/>
                                          </p:val>
                                        </p:tav>
                                      </p:tavLst>
                                    </p:anim>
                                    <p:anim calcmode="lin" valueType="num">
                                      <p:cBhvr>
                                        <p:cTn id="37" dur="500" fill="hold"/>
                                        <p:tgtEl>
                                          <p:spTgt spid="105475">
                                            <p:txEl>
                                              <p:pRg st="5" end="5"/>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4" grpId="0"/>
      <p:bldP spid="105475" grpId="0" build="p"/>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5474" name="Rectangle 2">
            <a:extLst>
              <a:ext uri="{FF2B5EF4-FFF2-40B4-BE49-F238E27FC236}">
                <a16:creationId xmlns:a16="http://schemas.microsoft.com/office/drawing/2014/main" id="{CEF52AE9-A62A-5D63-1299-CDB319DCF82F}"/>
              </a:ext>
            </a:extLst>
          </p:cNvPr>
          <p:cNvSpPr>
            <a:spLocks noGrp="1" noChangeArrowheads="1"/>
          </p:cNvSpPr>
          <p:nvPr>
            <p:ph type="title"/>
          </p:nvPr>
        </p:nvSpPr>
        <p:spPr>
          <a:xfrm>
            <a:off x="0" y="0"/>
            <a:ext cx="9144000" cy="1600200"/>
          </a:xfrm>
        </p:spPr>
        <p:txBody>
          <a:bodyPr/>
          <a:lstStyle/>
          <a:p>
            <a:pPr algn="l"/>
            <a:r>
              <a:rPr lang="en-US" altLang="en-US" sz="3600" dirty="0"/>
              <a:t>THE CONFRONTATION WITH THE JEWS: </a:t>
            </a:r>
            <a:br>
              <a:rPr lang="en-US" altLang="en-US" sz="3600" dirty="0"/>
            </a:br>
            <a:r>
              <a:rPr lang="en-US" altLang="en-US" sz="2800" dirty="0"/>
              <a:t>THE CHURCH OUTSIDE JERUSALEM</a:t>
            </a:r>
            <a:br>
              <a:rPr lang="en-US" altLang="en-US" sz="3600" dirty="0"/>
            </a:br>
            <a:endParaRPr lang="en-US" altLang="en-US" sz="3600" dirty="0"/>
          </a:p>
        </p:txBody>
      </p:sp>
      <p:sp>
        <p:nvSpPr>
          <p:cNvPr id="105475" name="Rectangle 3">
            <a:extLst>
              <a:ext uri="{FF2B5EF4-FFF2-40B4-BE49-F238E27FC236}">
                <a16:creationId xmlns:a16="http://schemas.microsoft.com/office/drawing/2014/main" id="{A83E1432-24E9-DE38-45F6-63AE39FCA7D5}"/>
              </a:ext>
            </a:extLst>
          </p:cNvPr>
          <p:cNvSpPr>
            <a:spLocks noGrp="1" noChangeArrowheads="1"/>
          </p:cNvSpPr>
          <p:nvPr>
            <p:ph type="body" idx="1"/>
          </p:nvPr>
        </p:nvSpPr>
        <p:spPr>
          <a:xfrm>
            <a:off x="20053" y="1371600"/>
            <a:ext cx="8915400" cy="5791200"/>
          </a:xfrm>
        </p:spPr>
        <p:txBody>
          <a:bodyPr/>
          <a:lstStyle/>
          <a:p>
            <a:r>
              <a:rPr lang="en-CA" sz="2000" u="sng" dirty="0"/>
              <a:t>(C) The church in Rome: </a:t>
            </a:r>
          </a:p>
          <a:p>
            <a:endParaRPr lang="en-CA" sz="2000" dirty="0"/>
          </a:p>
          <a:p>
            <a:r>
              <a:rPr lang="en-CA" sz="2000" dirty="0"/>
              <a:t>The Christians were in Rome in good numbers at the beginning of</a:t>
            </a:r>
            <a:br>
              <a:rPr lang="en-CA" sz="2000" dirty="0"/>
            </a:br>
            <a:r>
              <a:rPr lang="en-CA" sz="2000" dirty="0"/>
              <a:t>the reign of Emperor Nero, “First, I thank my God through Jesus Christ for you all, that your faith is spoken of throughout the whole world.” (Romans 1:8). Please read (Romans 16:5-15.)</a:t>
            </a:r>
            <a:br>
              <a:rPr lang="en-CA" sz="2000" dirty="0"/>
            </a:br>
            <a:endParaRPr lang="en-CA" sz="2000" dirty="0"/>
          </a:p>
          <a:p>
            <a:r>
              <a:rPr lang="en-CA" sz="2000" dirty="0"/>
              <a:t>The Christians were exposed to two major persecutions from the Roman government: one under Nero and one under </a:t>
            </a:r>
            <a:r>
              <a:rPr lang="en-CA" sz="2000" dirty="0" err="1"/>
              <a:t>Domitan</a:t>
            </a:r>
            <a:r>
              <a:rPr lang="en-CA" sz="2000" dirty="0"/>
              <a:t>. </a:t>
            </a:r>
          </a:p>
        </p:txBody>
      </p:sp>
    </p:spTree>
    <p:extLst>
      <p:ext uri="{BB962C8B-B14F-4D97-AF65-F5344CB8AC3E}">
        <p14:creationId xmlns:p14="http://schemas.microsoft.com/office/powerpoint/2010/main" val="1225642460"/>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5474"/>
                                        </p:tgtEl>
                                        <p:attrNameLst>
                                          <p:attrName>style.visibility</p:attrName>
                                        </p:attrNameLst>
                                      </p:cBhvr>
                                      <p:to>
                                        <p:strVal val="visible"/>
                                      </p:to>
                                    </p:set>
                                    <p:anim calcmode="lin" valueType="num">
                                      <p:cBhvr>
                                        <p:cTn id="7" dur="1000" fill="hold"/>
                                        <p:tgtEl>
                                          <p:spTgt spid="105474"/>
                                        </p:tgtEl>
                                        <p:attrNameLst>
                                          <p:attrName>ppt_x</p:attrName>
                                        </p:attrNameLst>
                                      </p:cBhvr>
                                      <p:tavLst>
                                        <p:tav tm="0">
                                          <p:val>
                                            <p:strVal val="#ppt_x-.2"/>
                                          </p:val>
                                        </p:tav>
                                        <p:tav tm="100000">
                                          <p:val>
                                            <p:strVal val="#ppt_x"/>
                                          </p:val>
                                        </p:tav>
                                      </p:tavLst>
                                    </p:anim>
                                    <p:anim calcmode="lin" valueType="num">
                                      <p:cBhvr>
                                        <p:cTn id="8" dur="1000" fill="hold"/>
                                        <p:tgtEl>
                                          <p:spTgt spid="105474"/>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547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5475">
                                            <p:txEl>
                                              <p:pRg st="0" end="0"/>
                                            </p:txEl>
                                          </p:spTgt>
                                        </p:tgtEl>
                                        <p:attrNameLst>
                                          <p:attrName>style.visibility</p:attrName>
                                        </p:attrNameLst>
                                      </p:cBhvr>
                                      <p:to>
                                        <p:strVal val="visible"/>
                                      </p:to>
                                    </p:set>
                                    <p:animEffect transition="in" filter="fade">
                                      <p:cBhvr>
                                        <p:cTn id="14" dur="500"/>
                                        <p:tgtEl>
                                          <p:spTgt spid="105475">
                                            <p:txEl>
                                              <p:pRg st="0" end="0"/>
                                            </p:txEl>
                                          </p:spTgt>
                                        </p:tgtEl>
                                      </p:cBhvr>
                                    </p:animEffect>
                                    <p:anim calcmode="lin" valueType="num">
                                      <p:cBhvr>
                                        <p:cTn id="15" dur="500" fill="hold"/>
                                        <p:tgtEl>
                                          <p:spTgt spid="105475">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5475">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105475">
                                            <p:txEl>
                                              <p:pRg st="2" end="2"/>
                                            </p:txEl>
                                          </p:spTgt>
                                        </p:tgtEl>
                                        <p:attrNameLst>
                                          <p:attrName>style.visibility</p:attrName>
                                        </p:attrNameLst>
                                      </p:cBhvr>
                                      <p:to>
                                        <p:strVal val="visible"/>
                                      </p:to>
                                    </p:set>
                                    <p:animEffect transition="in" filter="fade">
                                      <p:cBhvr>
                                        <p:cTn id="21" dur="500"/>
                                        <p:tgtEl>
                                          <p:spTgt spid="105475">
                                            <p:txEl>
                                              <p:pRg st="2" end="2"/>
                                            </p:txEl>
                                          </p:spTgt>
                                        </p:tgtEl>
                                      </p:cBhvr>
                                    </p:animEffect>
                                    <p:anim calcmode="lin" valueType="num">
                                      <p:cBhvr>
                                        <p:cTn id="22" dur="500" fill="hold"/>
                                        <p:tgtEl>
                                          <p:spTgt spid="105475">
                                            <p:txEl>
                                              <p:pRg st="2" end="2"/>
                                            </p:txEl>
                                          </p:spTgt>
                                        </p:tgtEl>
                                        <p:attrNameLst>
                                          <p:attrName>ppt_x</p:attrName>
                                        </p:attrNameLst>
                                      </p:cBhvr>
                                      <p:tavLst>
                                        <p:tav tm="0">
                                          <p:val>
                                            <p:strVal val="#ppt_x"/>
                                          </p:val>
                                        </p:tav>
                                        <p:tav tm="100000">
                                          <p:val>
                                            <p:strVal val="#ppt_x"/>
                                          </p:val>
                                        </p:tav>
                                      </p:tavLst>
                                    </p:anim>
                                    <p:anim calcmode="lin" valueType="num">
                                      <p:cBhvr>
                                        <p:cTn id="23" dur="500" fill="hold"/>
                                        <p:tgtEl>
                                          <p:spTgt spid="105475">
                                            <p:txEl>
                                              <p:pRg st="2" end="2"/>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105475">
                                            <p:txEl>
                                              <p:pRg st="3" end="3"/>
                                            </p:txEl>
                                          </p:spTgt>
                                        </p:tgtEl>
                                        <p:attrNameLst>
                                          <p:attrName>style.visibility</p:attrName>
                                        </p:attrNameLst>
                                      </p:cBhvr>
                                      <p:to>
                                        <p:strVal val="visible"/>
                                      </p:to>
                                    </p:set>
                                    <p:animEffect transition="in" filter="fade">
                                      <p:cBhvr>
                                        <p:cTn id="28" dur="500"/>
                                        <p:tgtEl>
                                          <p:spTgt spid="105475">
                                            <p:txEl>
                                              <p:pRg st="3" end="3"/>
                                            </p:txEl>
                                          </p:spTgt>
                                        </p:tgtEl>
                                      </p:cBhvr>
                                    </p:animEffect>
                                    <p:anim calcmode="lin" valueType="num">
                                      <p:cBhvr>
                                        <p:cTn id="29" dur="500" fill="hold"/>
                                        <p:tgtEl>
                                          <p:spTgt spid="105475">
                                            <p:txEl>
                                              <p:pRg st="3" end="3"/>
                                            </p:txEl>
                                          </p:spTgt>
                                        </p:tgtEl>
                                        <p:attrNameLst>
                                          <p:attrName>ppt_x</p:attrName>
                                        </p:attrNameLst>
                                      </p:cBhvr>
                                      <p:tavLst>
                                        <p:tav tm="0">
                                          <p:val>
                                            <p:strVal val="#ppt_x"/>
                                          </p:val>
                                        </p:tav>
                                        <p:tav tm="100000">
                                          <p:val>
                                            <p:strVal val="#ppt_x"/>
                                          </p:val>
                                        </p:tav>
                                      </p:tavLst>
                                    </p:anim>
                                    <p:anim calcmode="lin" valueType="num">
                                      <p:cBhvr>
                                        <p:cTn id="30" dur="500" fill="hold"/>
                                        <p:tgtEl>
                                          <p:spTgt spid="105475">
                                            <p:txEl>
                                              <p:pRg st="3" end="3"/>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4" grpId="0"/>
      <p:bldP spid="105475" grpId="0" build="p"/>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5474" name="Rectangle 2">
            <a:extLst>
              <a:ext uri="{FF2B5EF4-FFF2-40B4-BE49-F238E27FC236}">
                <a16:creationId xmlns:a16="http://schemas.microsoft.com/office/drawing/2014/main" id="{CEF52AE9-A62A-5D63-1299-CDB319DCF82F}"/>
              </a:ext>
            </a:extLst>
          </p:cNvPr>
          <p:cNvSpPr>
            <a:spLocks noGrp="1" noChangeArrowheads="1"/>
          </p:cNvSpPr>
          <p:nvPr>
            <p:ph type="title"/>
          </p:nvPr>
        </p:nvSpPr>
        <p:spPr>
          <a:xfrm>
            <a:off x="0" y="0"/>
            <a:ext cx="9144000" cy="1600200"/>
          </a:xfrm>
        </p:spPr>
        <p:txBody>
          <a:bodyPr/>
          <a:lstStyle/>
          <a:p>
            <a:pPr algn="l"/>
            <a:r>
              <a:rPr lang="en-US" altLang="en-US" sz="3600" dirty="0"/>
              <a:t>THE CONFRONTATION WITH THE JEWS: </a:t>
            </a:r>
            <a:br>
              <a:rPr lang="en-US" altLang="en-US" sz="3600" dirty="0"/>
            </a:br>
            <a:r>
              <a:rPr lang="en-US" altLang="en-US" sz="2800" dirty="0"/>
              <a:t>THE CHURCH OUTSIDE JERUSALEM</a:t>
            </a:r>
            <a:br>
              <a:rPr lang="en-US" altLang="en-US" sz="3600" dirty="0"/>
            </a:br>
            <a:endParaRPr lang="en-US" altLang="en-US" sz="3600" dirty="0"/>
          </a:p>
        </p:txBody>
      </p:sp>
      <p:sp>
        <p:nvSpPr>
          <p:cNvPr id="105475" name="Rectangle 3">
            <a:extLst>
              <a:ext uri="{FF2B5EF4-FFF2-40B4-BE49-F238E27FC236}">
                <a16:creationId xmlns:a16="http://schemas.microsoft.com/office/drawing/2014/main" id="{A83E1432-24E9-DE38-45F6-63AE39FCA7D5}"/>
              </a:ext>
            </a:extLst>
          </p:cNvPr>
          <p:cNvSpPr>
            <a:spLocks noGrp="1" noChangeArrowheads="1"/>
          </p:cNvSpPr>
          <p:nvPr>
            <p:ph type="body" idx="1"/>
          </p:nvPr>
        </p:nvSpPr>
        <p:spPr>
          <a:xfrm>
            <a:off x="20053" y="1371600"/>
            <a:ext cx="8915400" cy="5791200"/>
          </a:xfrm>
        </p:spPr>
        <p:txBody>
          <a:bodyPr/>
          <a:lstStyle/>
          <a:p>
            <a:r>
              <a:rPr lang="en-CA" sz="2000" u="sng" dirty="0"/>
              <a:t>(D) The Church of Alexandria:</a:t>
            </a:r>
            <a:r>
              <a:rPr lang="en-CA" sz="2800" u="sng" dirty="0"/>
              <a:t> </a:t>
            </a:r>
          </a:p>
          <a:p>
            <a:r>
              <a:rPr lang="en-CA" sz="1800" dirty="0"/>
              <a:t>Alexandria was the centre of culture and education, philosophy and science. Its population was composed of a mixture of Egyptians, Greek, Romans, Jews, Persian and Syrian. Some Egyptians were in Jerusalem on the Day of Pentecost (Acts 2:10) and of course some of them believed and ministered in Egypt. However, the see of Alexandria belonged to its founder, St Mark who was one of the seventy Disciples and founded the Church around A.D. 57-59. The Christian life in Alexandria was characterized by holiness, purity and asceticism. </a:t>
            </a:r>
          </a:p>
        </p:txBody>
      </p:sp>
    </p:spTree>
    <p:extLst>
      <p:ext uri="{BB962C8B-B14F-4D97-AF65-F5344CB8AC3E}">
        <p14:creationId xmlns:p14="http://schemas.microsoft.com/office/powerpoint/2010/main" val="3307001243"/>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5474"/>
                                        </p:tgtEl>
                                        <p:attrNameLst>
                                          <p:attrName>style.visibility</p:attrName>
                                        </p:attrNameLst>
                                      </p:cBhvr>
                                      <p:to>
                                        <p:strVal val="visible"/>
                                      </p:to>
                                    </p:set>
                                    <p:anim calcmode="lin" valueType="num">
                                      <p:cBhvr>
                                        <p:cTn id="7" dur="1000" fill="hold"/>
                                        <p:tgtEl>
                                          <p:spTgt spid="105474"/>
                                        </p:tgtEl>
                                        <p:attrNameLst>
                                          <p:attrName>ppt_x</p:attrName>
                                        </p:attrNameLst>
                                      </p:cBhvr>
                                      <p:tavLst>
                                        <p:tav tm="0">
                                          <p:val>
                                            <p:strVal val="#ppt_x-.2"/>
                                          </p:val>
                                        </p:tav>
                                        <p:tav tm="100000">
                                          <p:val>
                                            <p:strVal val="#ppt_x"/>
                                          </p:val>
                                        </p:tav>
                                      </p:tavLst>
                                    </p:anim>
                                    <p:anim calcmode="lin" valueType="num">
                                      <p:cBhvr>
                                        <p:cTn id="8" dur="1000" fill="hold"/>
                                        <p:tgtEl>
                                          <p:spTgt spid="105474"/>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547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5475">
                                            <p:txEl>
                                              <p:pRg st="0" end="0"/>
                                            </p:txEl>
                                          </p:spTgt>
                                        </p:tgtEl>
                                        <p:attrNameLst>
                                          <p:attrName>style.visibility</p:attrName>
                                        </p:attrNameLst>
                                      </p:cBhvr>
                                      <p:to>
                                        <p:strVal val="visible"/>
                                      </p:to>
                                    </p:set>
                                    <p:animEffect transition="in" filter="fade">
                                      <p:cBhvr>
                                        <p:cTn id="14" dur="500"/>
                                        <p:tgtEl>
                                          <p:spTgt spid="105475">
                                            <p:txEl>
                                              <p:pRg st="0" end="0"/>
                                            </p:txEl>
                                          </p:spTgt>
                                        </p:tgtEl>
                                      </p:cBhvr>
                                    </p:animEffect>
                                    <p:anim calcmode="lin" valueType="num">
                                      <p:cBhvr>
                                        <p:cTn id="15" dur="500" fill="hold"/>
                                        <p:tgtEl>
                                          <p:spTgt spid="105475">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5475">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105475">
                                            <p:txEl>
                                              <p:pRg st="1" end="1"/>
                                            </p:txEl>
                                          </p:spTgt>
                                        </p:tgtEl>
                                        <p:attrNameLst>
                                          <p:attrName>style.visibility</p:attrName>
                                        </p:attrNameLst>
                                      </p:cBhvr>
                                      <p:to>
                                        <p:strVal val="visible"/>
                                      </p:to>
                                    </p:set>
                                    <p:animEffect transition="in" filter="fade">
                                      <p:cBhvr>
                                        <p:cTn id="21" dur="500"/>
                                        <p:tgtEl>
                                          <p:spTgt spid="105475">
                                            <p:txEl>
                                              <p:pRg st="1" end="1"/>
                                            </p:txEl>
                                          </p:spTgt>
                                        </p:tgtEl>
                                      </p:cBhvr>
                                    </p:animEffect>
                                    <p:anim calcmode="lin" valueType="num">
                                      <p:cBhvr>
                                        <p:cTn id="22" dur="500" fill="hold"/>
                                        <p:tgtEl>
                                          <p:spTgt spid="105475">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105475">
                                            <p:txEl>
                                              <p:pRg st="1" end="1"/>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4" grpId="0"/>
      <p:bldP spid="10547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a:extLst>
              <a:ext uri="{FF2B5EF4-FFF2-40B4-BE49-F238E27FC236}">
                <a16:creationId xmlns:a16="http://schemas.microsoft.com/office/drawing/2014/main" id="{3035BEF6-5DBB-6E57-58D3-E675802E4820}"/>
              </a:ext>
            </a:extLst>
          </p:cNvPr>
          <p:cNvSpPr>
            <a:spLocks noGrp="1" noChangeArrowheads="1"/>
          </p:cNvSpPr>
          <p:nvPr>
            <p:ph type="title"/>
          </p:nvPr>
        </p:nvSpPr>
        <p:spPr/>
        <p:txBody>
          <a:bodyPr/>
          <a:lstStyle/>
          <a:p>
            <a:pPr algn="l"/>
            <a:r>
              <a:rPr lang="en-US" altLang="en-US" sz="4400" dirty="0"/>
              <a:t>Outline:</a:t>
            </a:r>
          </a:p>
        </p:txBody>
      </p:sp>
      <p:sp>
        <p:nvSpPr>
          <p:cNvPr id="144387" name="Rectangle 3">
            <a:extLst>
              <a:ext uri="{FF2B5EF4-FFF2-40B4-BE49-F238E27FC236}">
                <a16:creationId xmlns:a16="http://schemas.microsoft.com/office/drawing/2014/main" id="{17475A42-7AF3-FED0-97D4-6529F4B6752B}"/>
              </a:ext>
            </a:extLst>
          </p:cNvPr>
          <p:cNvSpPr>
            <a:spLocks noGrp="1" noChangeArrowheads="1"/>
          </p:cNvSpPr>
          <p:nvPr>
            <p:ph type="body" idx="1"/>
          </p:nvPr>
        </p:nvSpPr>
        <p:spPr>
          <a:xfrm>
            <a:off x="228600" y="1371600"/>
            <a:ext cx="8915400" cy="5867400"/>
          </a:xfrm>
        </p:spPr>
        <p:txBody>
          <a:bodyPr/>
          <a:lstStyle/>
          <a:p>
            <a:r>
              <a:rPr lang="en-CA" sz="2800" dirty="0">
                <a:latin typeface="TimesNewRoman,Bold"/>
                <a:cs typeface="Times New Roman" panose="02020603050405020304" pitchFamily="18" charset="0"/>
              </a:rPr>
              <a:t>THE CONFRONTATION WITH THE JEWS</a:t>
            </a:r>
          </a:p>
          <a:p>
            <a:pPr lvl="1"/>
            <a:r>
              <a:rPr lang="en-CA" sz="2000" dirty="0">
                <a:latin typeface="TimesNewRoman,Bold"/>
                <a:cs typeface="Times New Roman" panose="02020603050405020304" pitchFamily="18" charset="0"/>
              </a:rPr>
              <a:t>THE CHURCH OUTSIDE JERUSALEM</a:t>
            </a:r>
          </a:p>
          <a:p>
            <a:pPr lvl="1"/>
            <a:r>
              <a:rPr lang="en-CA" sz="2000" b="1" dirty="0">
                <a:effectLst/>
                <a:latin typeface="TimesNewRoman,Bold"/>
                <a:ea typeface="Times New Roman" panose="02020603050405020304" pitchFamily="18" charset="0"/>
                <a:cs typeface="Times New Roman" panose="02020603050405020304" pitchFamily="18" charset="0"/>
              </a:rPr>
              <a:t>THE DESTRUCTION OF JERUSALEM AND ITS ALTAR IN THE YEAR A.D. 70</a:t>
            </a:r>
            <a:r>
              <a:rPr lang="en-CA" sz="2400" b="1" dirty="0">
                <a:effectLst/>
                <a:latin typeface="TimesNewRoman,Bold"/>
                <a:ea typeface="Times New Roman" panose="02020603050405020304" pitchFamily="18" charset="0"/>
                <a:cs typeface="Times New Roman" panose="02020603050405020304" pitchFamily="18" charset="0"/>
              </a:rPr>
              <a:t> </a:t>
            </a:r>
            <a:endParaRPr lang="en-CA" sz="2400" dirty="0">
              <a:effectLst/>
              <a:latin typeface="Calibri" panose="020F0502020204030204" pitchFamily="34" charset="0"/>
              <a:ea typeface="Calibri" panose="020F0502020204030204" pitchFamily="34" charset="0"/>
              <a:cs typeface="Times New Roman" panose="02020603050405020304" pitchFamily="18" charset="0"/>
            </a:endParaRPr>
          </a:p>
          <a:p>
            <a:r>
              <a:rPr lang="en-CA" sz="2800" b="1" dirty="0">
                <a:effectLst/>
                <a:latin typeface="TimesNewRoman,Bold"/>
                <a:ea typeface="Times New Roman" panose="02020603050405020304" pitchFamily="18" charset="0"/>
                <a:cs typeface="Times New Roman" panose="02020603050405020304" pitchFamily="18" charset="0"/>
              </a:rPr>
              <a:t>CHRISTIANITY IN THE WHOLE WORLD, FACTORS HELPED THE SPREAD OF CHRISTIANITY AND RELATIONSHIP WITH THE ROMAN GOVERNMENT </a:t>
            </a:r>
            <a:r>
              <a:rPr lang="en-CA" dirty="0">
                <a:latin typeface="TimesNewRoman,Bold"/>
                <a:cs typeface="Times New Roman" panose="02020603050405020304" pitchFamily="18" charset="0"/>
              </a:rPr>
              <a:t> </a:t>
            </a:r>
          </a:p>
          <a:p>
            <a:r>
              <a:rPr lang="en-CA" sz="2800" b="1" dirty="0">
                <a:effectLst/>
                <a:latin typeface="TimesNewRoman,Bold"/>
                <a:ea typeface="Times New Roman" panose="02020603050405020304" pitchFamily="18" charset="0"/>
                <a:cs typeface="Times New Roman" panose="02020603050405020304" pitchFamily="18" charset="0"/>
              </a:rPr>
              <a:t>THE WORSHIPPING SYSTEM IN THE APOSTLES’ CHURCH </a:t>
            </a:r>
            <a:endParaRPr lang="en-CA" sz="4000" dirty="0">
              <a:latin typeface="TimesNewRoman,Bold"/>
              <a:cs typeface="Times New Roman" panose="02020603050405020304" pitchFamily="18" charset="0"/>
            </a:endParaRPr>
          </a:p>
          <a:p>
            <a:r>
              <a:rPr lang="en-CA" sz="2800" dirty="0">
                <a:latin typeface="TimesNewRoman,Bold"/>
                <a:cs typeface="Times New Roman" panose="02020603050405020304" pitchFamily="18" charset="0"/>
              </a:rPr>
              <a:t>CANONICAL BOOKS OF THE NEW TESTAMENT </a:t>
            </a:r>
          </a:p>
        </p:txBody>
      </p:sp>
    </p:spTree>
  </p:cSld>
  <p:clrMapOvr>
    <a:masterClrMapping/>
  </p:clrMapOvr>
  <p:transition spd="med">
    <p:fade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a:extLst>
              <a:ext uri="{FF2B5EF4-FFF2-40B4-BE49-F238E27FC236}">
                <a16:creationId xmlns:a16="http://schemas.microsoft.com/office/drawing/2014/main" id="{4E0E7A84-07BB-8687-83E8-37BD9E41BF45}"/>
              </a:ext>
            </a:extLst>
          </p:cNvPr>
          <p:cNvSpPr>
            <a:spLocks noGrp="1" noChangeArrowheads="1"/>
          </p:cNvSpPr>
          <p:nvPr>
            <p:ph type="title"/>
          </p:nvPr>
        </p:nvSpPr>
        <p:spPr>
          <a:xfrm>
            <a:off x="0" y="304800"/>
            <a:ext cx="9144000" cy="1219200"/>
          </a:xfrm>
        </p:spPr>
        <p:txBody>
          <a:bodyPr/>
          <a:lstStyle/>
          <a:p>
            <a:pPr algn="l"/>
            <a:r>
              <a:rPr lang="en-US" altLang="en-US" dirty="0"/>
              <a:t>WHY DO WE STUDY THE HISTORY OF THE CHURCH? </a:t>
            </a:r>
            <a:br>
              <a:rPr lang="en-US" altLang="en-US" dirty="0"/>
            </a:br>
            <a:endParaRPr lang="en-US" altLang="en-US" dirty="0"/>
          </a:p>
        </p:txBody>
      </p:sp>
      <p:sp>
        <p:nvSpPr>
          <p:cNvPr id="98307" name="Rectangle 3">
            <a:extLst>
              <a:ext uri="{FF2B5EF4-FFF2-40B4-BE49-F238E27FC236}">
                <a16:creationId xmlns:a16="http://schemas.microsoft.com/office/drawing/2014/main" id="{F9CC54EA-9265-F8B2-D688-44C47DCB118E}"/>
              </a:ext>
            </a:extLst>
          </p:cNvPr>
          <p:cNvSpPr>
            <a:spLocks noGrp="1" noChangeArrowheads="1"/>
          </p:cNvSpPr>
          <p:nvPr>
            <p:ph type="body" idx="1"/>
          </p:nvPr>
        </p:nvSpPr>
        <p:spPr/>
        <p:txBody>
          <a:bodyPr/>
          <a:lstStyle/>
          <a:p>
            <a:r>
              <a:rPr lang="en-CA" sz="2400" dirty="0">
                <a:effectLst/>
                <a:latin typeface="TimesNewRoman"/>
                <a:ea typeface="Times New Roman" panose="02020603050405020304" pitchFamily="18" charset="0"/>
                <a:cs typeface="Times New Roman" panose="02020603050405020304" pitchFamily="18" charset="0"/>
              </a:rPr>
              <a:t>When we study the history of the church, we are actually studying the Kingdom of God on earth; the establishing of this kingdom, it’s widespread, and the salvation of mankind. </a:t>
            </a:r>
            <a:endParaRPr lang="en-CA" sz="2400" dirty="0">
              <a:effectLst/>
              <a:latin typeface="Calibri" panose="020F0502020204030204" pitchFamily="34" charset="0"/>
              <a:ea typeface="Calibri" panose="020F0502020204030204" pitchFamily="34" charset="0"/>
              <a:cs typeface="Times New Roman" panose="02020603050405020304" pitchFamily="18" charset="0"/>
            </a:endParaRPr>
          </a:p>
          <a:p>
            <a:pPr lvl="1" indent="-342900">
              <a:buFont typeface="+mj-lt"/>
              <a:buAutoNum type="arabicPeriod"/>
              <a:tabLst>
                <a:tab pos="457200" algn="l"/>
              </a:tabLst>
            </a:pPr>
            <a:r>
              <a:rPr lang="en-CA" sz="1800" dirty="0">
                <a:effectLst/>
                <a:latin typeface="TimesNewRoman"/>
                <a:ea typeface="Times New Roman" panose="02020603050405020304" pitchFamily="18" charset="0"/>
                <a:cs typeface="Times New Roman" panose="02020603050405020304" pitchFamily="18" charset="0"/>
              </a:rPr>
              <a:t>The history of the Church is a continuous explanation to the parable of the mustard seed or the yeast, which affected a whole lot of bread, </a:t>
            </a:r>
            <a:r>
              <a:rPr lang="en-CA" sz="1800" dirty="0">
                <a:effectLst/>
                <a:latin typeface="TimesNewRoman,BoldItalic"/>
                <a:ea typeface="Times New Roman" panose="02020603050405020304" pitchFamily="18" charset="0"/>
                <a:cs typeface="Times New Roman" panose="02020603050405020304" pitchFamily="18" charset="0"/>
              </a:rPr>
              <a:t>“The kingdom of heaven is like a mustard seed, which a man took and sowed in his field, which indeed is the least of all the seeds; but when it is grown it is greater than the herbs and becomes a tree so that the birds of the air come and nest in its branches. The kingdom of heaven is like leaven, which a woman took and hid in three measures of meal till it was all leavened.” </a:t>
            </a:r>
            <a:r>
              <a:rPr lang="en-CA" sz="1800" dirty="0">
                <a:effectLst/>
                <a:latin typeface="TimesNewRoman"/>
                <a:ea typeface="Times New Roman" panose="02020603050405020304" pitchFamily="18" charset="0"/>
                <a:cs typeface="Times New Roman" panose="02020603050405020304" pitchFamily="18" charset="0"/>
              </a:rPr>
              <a:t>(Matthew 13:31-33.)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lvl="1" indent="-342900">
              <a:buFont typeface="+mj-lt"/>
              <a:buAutoNum type="arabicPeriod"/>
              <a:tabLst>
                <a:tab pos="457200" algn="l"/>
              </a:tabLst>
            </a:pPr>
            <a:r>
              <a:rPr lang="en-CA" sz="1800" dirty="0">
                <a:effectLst/>
                <a:latin typeface="TimesNewRoman"/>
                <a:ea typeface="Times New Roman" panose="02020603050405020304" pitchFamily="18" charset="0"/>
                <a:cs typeface="Times New Roman" panose="02020603050405020304" pitchFamily="18" charset="0"/>
              </a:rPr>
              <a:t>The history of the Church shows the strength of God against all the forces of the devil and that the kingdom of light is much stronger than the kingdom of darkness.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lvl="1" indent="-342900">
              <a:buFont typeface="+mj-lt"/>
              <a:buAutoNum type="arabicPeriod"/>
              <a:tabLst>
                <a:tab pos="457200" algn="l"/>
              </a:tabLst>
            </a:pP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p:transition spd="med">
    <p:fade thruBlk="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a:extLst>
              <a:ext uri="{FF2B5EF4-FFF2-40B4-BE49-F238E27FC236}">
                <a16:creationId xmlns:a16="http://schemas.microsoft.com/office/drawing/2014/main" id="{4E0E7A84-07BB-8687-83E8-37BD9E41BF45}"/>
              </a:ext>
            </a:extLst>
          </p:cNvPr>
          <p:cNvSpPr>
            <a:spLocks noGrp="1" noChangeArrowheads="1"/>
          </p:cNvSpPr>
          <p:nvPr>
            <p:ph type="title"/>
          </p:nvPr>
        </p:nvSpPr>
        <p:spPr>
          <a:xfrm>
            <a:off x="0" y="304800"/>
            <a:ext cx="9144000" cy="1219200"/>
          </a:xfrm>
        </p:spPr>
        <p:txBody>
          <a:bodyPr/>
          <a:lstStyle/>
          <a:p>
            <a:pPr algn="l"/>
            <a:r>
              <a:rPr lang="en-US" altLang="en-US" dirty="0"/>
              <a:t>WHY DO WE STUDY THE HISTORY OF THE CHURCH? </a:t>
            </a:r>
            <a:br>
              <a:rPr lang="en-US" altLang="en-US" dirty="0"/>
            </a:br>
            <a:endParaRPr lang="en-US" altLang="en-US" dirty="0"/>
          </a:p>
        </p:txBody>
      </p:sp>
      <p:sp>
        <p:nvSpPr>
          <p:cNvPr id="98307" name="Rectangle 3">
            <a:extLst>
              <a:ext uri="{FF2B5EF4-FFF2-40B4-BE49-F238E27FC236}">
                <a16:creationId xmlns:a16="http://schemas.microsoft.com/office/drawing/2014/main" id="{F9CC54EA-9265-F8B2-D688-44C47DCB118E}"/>
              </a:ext>
            </a:extLst>
          </p:cNvPr>
          <p:cNvSpPr>
            <a:spLocks noGrp="1" noChangeArrowheads="1"/>
          </p:cNvSpPr>
          <p:nvPr>
            <p:ph type="body" idx="1"/>
          </p:nvPr>
        </p:nvSpPr>
        <p:spPr/>
        <p:txBody>
          <a:bodyPr/>
          <a:lstStyle/>
          <a:p>
            <a:r>
              <a:rPr lang="en-CA" sz="2400" dirty="0">
                <a:effectLst/>
                <a:latin typeface="TimesNewRoman"/>
                <a:ea typeface="Times New Roman" panose="02020603050405020304" pitchFamily="18" charset="0"/>
                <a:cs typeface="Times New Roman" panose="02020603050405020304" pitchFamily="18" charset="0"/>
              </a:rPr>
              <a:t>When we study the history of the church, we are actually studying the Kingdom of God on earth; the establishing of this kingdom, it’s widespread, and the salvation of mankind. </a:t>
            </a:r>
            <a:endParaRPr lang="en-CA" sz="2400" dirty="0">
              <a:effectLst/>
              <a:latin typeface="Calibri" panose="020F0502020204030204" pitchFamily="34" charset="0"/>
              <a:ea typeface="Calibri" panose="020F0502020204030204" pitchFamily="34" charset="0"/>
              <a:cs typeface="Times New Roman" panose="02020603050405020304" pitchFamily="18" charset="0"/>
            </a:endParaRPr>
          </a:p>
          <a:p>
            <a:pPr lvl="1" indent="-342900">
              <a:buFont typeface="+mj-lt"/>
              <a:buAutoNum type="arabicPeriod" startAt="3"/>
              <a:tabLst>
                <a:tab pos="457200" algn="l"/>
              </a:tabLst>
            </a:pPr>
            <a:r>
              <a:rPr lang="en-CA" sz="1800" dirty="0">
                <a:effectLst/>
                <a:latin typeface="TimesNewRoman"/>
                <a:ea typeface="Times New Roman" panose="02020603050405020304" pitchFamily="18" charset="0"/>
                <a:cs typeface="Times New Roman" panose="02020603050405020304" pitchFamily="18" charset="0"/>
              </a:rPr>
              <a:t>The history of the Church is the best explanation for Christianity itself because it shows the continuous religious progression of the human race and God’s plan of salvation.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lvl="1" indent="-342900">
              <a:buFont typeface="+mj-lt"/>
              <a:buAutoNum type="arabicPeriod" startAt="3"/>
              <a:tabLst>
                <a:tab pos="457200" algn="l"/>
              </a:tabLst>
            </a:pPr>
            <a:r>
              <a:rPr lang="en-CA" sz="1800" dirty="0">
                <a:effectLst/>
                <a:latin typeface="TimesNewRoman"/>
                <a:ea typeface="Times New Roman" panose="02020603050405020304" pitchFamily="18" charset="0"/>
                <a:cs typeface="Times New Roman" panose="02020603050405020304" pitchFamily="18" charset="0"/>
              </a:rPr>
              <a:t>The history of the Church is a source of encouragement and comfort to every Christian. </a:t>
            </a:r>
          </a:p>
          <a:p>
            <a:pPr lvl="2" indent="-342900">
              <a:buFont typeface="+mj-lt"/>
              <a:buAutoNum type="arabicPeriod"/>
              <a:tabLst>
                <a:tab pos="457200" algn="l"/>
              </a:tabLst>
            </a:pPr>
            <a:r>
              <a:rPr lang="en-CA" sz="1400" dirty="0">
                <a:effectLst/>
                <a:latin typeface="TimesNewRoman,BoldItalic"/>
                <a:ea typeface="Times New Roman" panose="02020603050405020304" pitchFamily="18" charset="0"/>
                <a:cs typeface="Times New Roman" panose="02020603050405020304" pitchFamily="18" charset="0"/>
              </a:rPr>
              <a:t>“</a:t>
            </a:r>
            <a:r>
              <a:rPr lang="en-CA" sz="1600" dirty="0">
                <a:effectLst/>
                <a:latin typeface="TimesNewRoman,BoldItalic"/>
                <a:ea typeface="Times New Roman" panose="02020603050405020304" pitchFamily="18" charset="0"/>
                <a:cs typeface="Times New Roman" panose="02020603050405020304" pitchFamily="18" charset="0"/>
              </a:rPr>
              <a:t>Therefore we also, since we are surrounded by so great a cloud of witnesses, let us lay aside every weight, and the sin which so easily ensnares us, and let us run with endurance the race that is set before us”</a:t>
            </a:r>
            <a:r>
              <a:rPr lang="en-CA" sz="1600" dirty="0">
                <a:effectLst/>
                <a:latin typeface="TimesNewRoman"/>
                <a:ea typeface="Times New Roman" panose="02020603050405020304" pitchFamily="18" charset="0"/>
                <a:cs typeface="Times New Roman" panose="02020603050405020304" pitchFamily="18" charset="0"/>
              </a:rPr>
              <a:t>. (Hebrews12:1.) </a:t>
            </a:r>
            <a:endParaRPr lang="en-CA" sz="1600" dirty="0">
              <a:effectLst/>
              <a:latin typeface="Calibri" panose="020F0502020204030204" pitchFamily="34" charset="0"/>
              <a:ea typeface="Calibri" panose="020F0502020204030204" pitchFamily="34" charset="0"/>
              <a:cs typeface="Times New Roman" panose="02020603050405020304" pitchFamily="18" charset="0"/>
            </a:endParaRPr>
          </a:p>
          <a:p>
            <a:pPr lvl="2" indent="-342900">
              <a:buFont typeface="+mj-lt"/>
              <a:buAutoNum type="arabicPeriod"/>
              <a:tabLst>
                <a:tab pos="457200" algn="l"/>
              </a:tabLst>
            </a:pPr>
            <a:endParaRPr lang="en-CA" sz="800" dirty="0">
              <a:effectLst/>
              <a:latin typeface="TimesNewRoman"/>
              <a:ea typeface="Times New Roman" panose="02020603050405020304" pitchFamily="18" charset="0"/>
              <a:cs typeface="Times New Roman" panose="02020603050405020304" pitchFamily="18" charset="0"/>
            </a:endParaRPr>
          </a:p>
          <a:p>
            <a:pPr lvl="1" indent="-342900">
              <a:buFont typeface="+mj-lt"/>
              <a:buAutoNum type="arabicPeriod" startAt="3"/>
              <a:tabLst>
                <a:tab pos="457200" algn="l"/>
              </a:tabLst>
            </a:pPr>
            <a:r>
              <a:rPr lang="en-CA" sz="1800" dirty="0">
                <a:effectLst/>
                <a:latin typeface="TimesNewRoman"/>
                <a:ea typeface="Times New Roman" panose="02020603050405020304" pitchFamily="18" charset="0"/>
                <a:cs typeface="Times New Roman" panose="02020603050405020304" pitchFamily="18" charset="0"/>
              </a:rPr>
              <a:t>Our church is historical. We have roots that go back many generations. We have to be connected with our roots to stay strong. </a:t>
            </a:r>
            <a:endParaRPr lang="en-US" altLang="en-US" sz="1800" dirty="0"/>
          </a:p>
          <a:p>
            <a:pPr lvl="1" indent="-342900">
              <a:buFont typeface="+mj-lt"/>
              <a:buAutoNum type="arabicPeriod" startAt="3"/>
              <a:tabLst>
                <a:tab pos="457200" algn="l"/>
              </a:tabLst>
            </a:pP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82163111"/>
      </p:ext>
    </p:extLst>
  </p:cSld>
  <p:clrMapOvr>
    <a:masterClrMapping/>
  </p:clrMapOvr>
  <p:transition spd="med">
    <p:fade thruBlk="1"/>
  </p:transition>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9330" name="Rectangle 2">
            <a:extLst>
              <a:ext uri="{FF2B5EF4-FFF2-40B4-BE49-F238E27FC236}">
                <a16:creationId xmlns:a16="http://schemas.microsoft.com/office/drawing/2014/main" id="{060A81CA-7826-5F17-8FBF-1140546A47FC}"/>
              </a:ext>
            </a:extLst>
          </p:cNvPr>
          <p:cNvSpPr>
            <a:spLocks noGrp="1" noChangeArrowheads="1"/>
          </p:cNvSpPr>
          <p:nvPr>
            <p:ph type="title"/>
          </p:nvPr>
        </p:nvSpPr>
        <p:spPr>
          <a:xfrm>
            <a:off x="0" y="457200"/>
            <a:ext cx="9144000" cy="914400"/>
          </a:xfrm>
        </p:spPr>
        <p:txBody>
          <a:bodyPr/>
          <a:lstStyle/>
          <a:p>
            <a:pPr algn="l"/>
            <a:r>
              <a:rPr lang="en-US" altLang="en-US" dirty="0"/>
              <a:t>IMPORTANCE OF STUDYING CHURCH HISTORY IN THE FIRST CENTURY: </a:t>
            </a:r>
            <a:br>
              <a:rPr lang="en-US" altLang="en-US" dirty="0"/>
            </a:br>
            <a:endParaRPr lang="en-US" altLang="en-US" dirty="0"/>
          </a:p>
        </p:txBody>
      </p:sp>
      <p:sp>
        <p:nvSpPr>
          <p:cNvPr id="99331" name="Rectangle 3">
            <a:extLst>
              <a:ext uri="{FF2B5EF4-FFF2-40B4-BE49-F238E27FC236}">
                <a16:creationId xmlns:a16="http://schemas.microsoft.com/office/drawing/2014/main" id="{21644F66-1AE5-2933-B66F-60C8A21654A3}"/>
              </a:ext>
            </a:extLst>
          </p:cNvPr>
          <p:cNvSpPr>
            <a:spLocks noGrp="1" noChangeArrowheads="1"/>
          </p:cNvSpPr>
          <p:nvPr>
            <p:ph type="body" idx="1"/>
          </p:nvPr>
        </p:nvSpPr>
        <p:spPr>
          <a:xfrm>
            <a:off x="228600" y="1371600"/>
            <a:ext cx="8915400" cy="5486400"/>
          </a:xfrm>
        </p:spPr>
        <p:txBody>
          <a:bodyPr/>
          <a:lstStyle/>
          <a:p>
            <a:r>
              <a:rPr lang="en-CA" sz="2400" dirty="0"/>
              <a:t>The Apostolic era is the main source for the Christian Church. It is the era in which the Holy Spirit governed all the actions of the Apostles, and all the Apostolic explanations affected all the eras that followed. </a:t>
            </a:r>
          </a:p>
          <a:p>
            <a:r>
              <a:rPr lang="en-CA" sz="2400" dirty="0"/>
              <a:t>The Apostolic era shows us a faithful picture to the effectiveness of Christianity and its purity. </a:t>
            </a:r>
          </a:p>
          <a:p>
            <a:r>
              <a:rPr lang="en-CA" sz="2400" dirty="0"/>
              <a:t>It offers us a strong proof that Christianity, as a religion, is God’s work, which is above human beings’ work. </a:t>
            </a:r>
          </a:p>
          <a:p>
            <a:r>
              <a:rPr lang="en-CA" sz="2400" dirty="0"/>
              <a:t>It shows the actions of various leading personalities as good examples for us: Peter, Paul, Mark, John, etc.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99330"/>
                                        </p:tgtEl>
                                        <p:attrNameLst>
                                          <p:attrName>style.visibility</p:attrName>
                                        </p:attrNameLst>
                                      </p:cBhvr>
                                      <p:to>
                                        <p:strVal val="visible"/>
                                      </p:to>
                                    </p:set>
                                    <p:anim calcmode="lin" valueType="num">
                                      <p:cBhvr>
                                        <p:cTn id="7" dur="1000" fill="hold"/>
                                        <p:tgtEl>
                                          <p:spTgt spid="99330"/>
                                        </p:tgtEl>
                                        <p:attrNameLst>
                                          <p:attrName>ppt_x</p:attrName>
                                        </p:attrNameLst>
                                      </p:cBhvr>
                                      <p:tavLst>
                                        <p:tav tm="0">
                                          <p:val>
                                            <p:strVal val="#ppt_x-.2"/>
                                          </p:val>
                                        </p:tav>
                                        <p:tav tm="100000">
                                          <p:val>
                                            <p:strVal val="#ppt_x"/>
                                          </p:val>
                                        </p:tav>
                                      </p:tavLst>
                                    </p:anim>
                                    <p:anim calcmode="lin" valueType="num">
                                      <p:cBhvr>
                                        <p:cTn id="8" dur="1000" fill="hold"/>
                                        <p:tgtEl>
                                          <p:spTgt spid="99330"/>
                                        </p:tgtEl>
                                        <p:attrNameLst>
                                          <p:attrName>ppt_y</p:attrName>
                                        </p:attrNameLst>
                                      </p:cBhvr>
                                      <p:tavLst>
                                        <p:tav tm="0">
                                          <p:val>
                                            <p:strVal val="#ppt_y"/>
                                          </p:val>
                                        </p:tav>
                                        <p:tav tm="100000">
                                          <p:val>
                                            <p:strVal val="#ppt_y"/>
                                          </p:val>
                                        </p:tav>
                                      </p:tavLst>
                                    </p:anim>
                                    <p:animEffect transition="in" filter="wipe(right)" prLst="gradientSize: 0.1">
                                      <p:cBhvr>
                                        <p:cTn id="9" dur="1000"/>
                                        <p:tgtEl>
                                          <p:spTgt spid="99330"/>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99331">
                                            <p:txEl>
                                              <p:pRg st="0" end="0"/>
                                            </p:txEl>
                                          </p:spTgt>
                                        </p:tgtEl>
                                        <p:attrNameLst>
                                          <p:attrName>style.visibility</p:attrName>
                                        </p:attrNameLst>
                                      </p:cBhvr>
                                      <p:to>
                                        <p:strVal val="visible"/>
                                      </p:to>
                                    </p:set>
                                    <p:animEffect transition="in" filter="fade">
                                      <p:cBhvr>
                                        <p:cTn id="14" dur="500"/>
                                        <p:tgtEl>
                                          <p:spTgt spid="99331">
                                            <p:txEl>
                                              <p:pRg st="0" end="0"/>
                                            </p:txEl>
                                          </p:spTgt>
                                        </p:tgtEl>
                                      </p:cBhvr>
                                    </p:animEffect>
                                    <p:anim calcmode="lin" valueType="num">
                                      <p:cBhvr>
                                        <p:cTn id="15" dur="500" fill="hold"/>
                                        <p:tgtEl>
                                          <p:spTgt spid="99331">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99331">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99331">
                                            <p:txEl>
                                              <p:pRg st="1" end="1"/>
                                            </p:txEl>
                                          </p:spTgt>
                                        </p:tgtEl>
                                        <p:attrNameLst>
                                          <p:attrName>style.visibility</p:attrName>
                                        </p:attrNameLst>
                                      </p:cBhvr>
                                      <p:to>
                                        <p:strVal val="visible"/>
                                      </p:to>
                                    </p:set>
                                    <p:animEffect transition="in" filter="fade">
                                      <p:cBhvr>
                                        <p:cTn id="21" dur="500"/>
                                        <p:tgtEl>
                                          <p:spTgt spid="99331">
                                            <p:txEl>
                                              <p:pRg st="1" end="1"/>
                                            </p:txEl>
                                          </p:spTgt>
                                        </p:tgtEl>
                                      </p:cBhvr>
                                    </p:animEffect>
                                    <p:anim calcmode="lin" valueType="num">
                                      <p:cBhvr>
                                        <p:cTn id="22" dur="500" fill="hold"/>
                                        <p:tgtEl>
                                          <p:spTgt spid="99331">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99331">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99331">
                                            <p:txEl>
                                              <p:pRg st="2" end="2"/>
                                            </p:txEl>
                                          </p:spTgt>
                                        </p:tgtEl>
                                        <p:attrNameLst>
                                          <p:attrName>style.visibility</p:attrName>
                                        </p:attrNameLst>
                                      </p:cBhvr>
                                      <p:to>
                                        <p:strVal val="visible"/>
                                      </p:to>
                                    </p:set>
                                    <p:animEffect transition="in" filter="fade">
                                      <p:cBhvr>
                                        <p:cTn id="28" dur="500"/>
                                        <p:tgtEl>
                                          <p:spTgt spid="99331">
                                            <p:txEl>
                                              <p:pRg st="2" end="2"/>
                                            </p:txEl>
                                          </p:spTgt>
                                        </p:tgtEl>
                                      </p:cBhvr>
                                    </p:animEffect>
                                    <p:anim calcmode="lin" valueType="num">
                                      <p:cBhvr>
                                        <p:cTn id="29" dur="500" fill="hold"/>
                                        <p:tgtEl>
                                          <p:spTgt spid="99331">
                                            <p:txEl>
                                              <p:pRg st="2" end="2"/>
                                            </p:txEl>
                                          </p:spTgt>
                                        </p:tgtEl>
                                        <p:attrNameLst>
                                          <p:attrName>ppt_x</p:attrName>
                                        </p:attrNameLst>
                                      </p:cBhvr>
                                      <p:tavLst>
                                        <p:tav tm="0">
                                          <p:val>
                                            <p:strVal val="#ppt_x"/>
                                          </p:val>
                                        </p:tav>
                                        <p:tav tm="100000">
                                          <p:val>
                                            <p:strVal val="#ppt_x"/>
                                          </p:val>
                                        </p:tav>
                                      </p:tavLst>
                                    </p:anim>
                                    <p:anim calcmode="lin" valueType="num">
                                      <p:cBhvr>
                                        <p:cTn id="30" dur="500" fill="hold"/>
                                        <p:tgtEl>
                                          <p:spTgt spid="99331">
                                            <p:txEl>
                                              <p:pRg st="2" end="2"/>
                                            </p:txEl>
                                          </p:spTgt>
                                        </p:tgtEl>
                                        <p:attrNameLst>
                                          <p:attrName>ppt_y</p:attrName>
                                        </p:attrNameLst>
                                      </p:cBhvr>
                                      <p:tavLst>
                                        <p:tav tm="0">
                                          <p:val>
                                            <p:strVal val="#ppt_y+.05"/>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4" presetClass="entr" presetSubtype="0" fill="hold" grpId="0" nodeType="clickEffect">
                                  <p:stCondLst>
                                    <p:cond delay="0"/>
                                  </p:stCondLst>
                                  <p:childTnLst>
                                    <p:set>
                                      <p:cBhvr>
                                        <p:cTn id="34" dur="1" fill="hold">
                                          <p:stCondLst>
                                            <p:cond delay="0"/>
                                          </p:stCondLst>
                                        </p:cTn>
                                        <p:tgtEl>
                                          <p:spTgt spid="99331">
                                            <p:txEl>
                                              <p:pRg st="3" end="3"/>
                                            </p:txEl>
                                          </p:spTgt>
                                        </p:tgtEl>
                                        <p:attrNameLst>
                                          <p:attrName>style.visibility</p:attrName>
                                        </p:attrNameLst>
                                      </p:cBhvr>
                                      <p:to>
                                        <p:strVal val="visible"/>
                                      </p:to>
                                    </p:set>
                                    <p:animEffect transition="in" filter="fade">
                                      <p:cBhvr>
                                        <p:cTn id="35" dur="500"/>
                                        <p:tgtEl>
                                          <p:spTgt spid="99331">
                                            <p:txEl>
                                              <p:pRg st="3" end="3"/>
                                            </p:txEl>
                                          </p:spTgt>
                                        </p:tgtEl>
                                      </p:cBhvr>
                                    </p:animEffect>
                                    <p:anim calcmode="lin" valueType="num">
                                      <p:cBhvr>
                                        <p:cTn id="36" dur="500" fill="hold"/>
                                        <p:tgtEl>
                                          <p:spTgt spid="99331">
                                            <p:txEl>
                                              <p:pRg st="3" end="3"/>
                                            </p:txEl>
                                          </p:spTgt>
                                        </p:tgtEl>
                                        <p:attrNameLst>
                                          <p:attrName>ppt_x</p:attrName>
                                        </p:attrNameLst>
                                      </p:cBhvr>
                                      <p:tavLst>
                                        <p:tav tm="0">
                                          <p:val>
                                            <p:strVal val="#ppt_x"/>
                                          </p:val>
                                        </p:tav>
                                        <p:tav tm="100000">
                                          <p:val>
                                            <p:strVal val="#ppt_x"/>
                                          </p:val>
                                        </p:tav>
                                      </p:tavLst>
                                    </p:anim>
                                    <p:anim calcmode="lin" valueType="num">
                                      <p:cBhvr>
                                        <p:cTn id="37" dur="500" fill="hold"/>
                                        <p:tgtEl>
                                          <p:spTgt spid="99331">
                                            <p:txEl>
                                              <p:pRg st="3" end="3"/>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0" grpId="0"/>
      <p:bldP spid="99331"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9330" name="Rectangle 2">
            <a:extLst>
              <a:ext uri="{FF2B5EF4-FFF2-40B4-BE49-F238E27FC236}">
                <a16:creationId xmlns:a16="http://schemas.microsoft.com/office/drawing/2014/main" id="{060A81CA-7826-5F17-8FBF-1140546A47FC}"/>
              </a:ext>
            </a:extLst>
          </p:cNvPr>
          <p:cNvSpPr>
            <a:spLocks noGrp="1" noChangeArrowheads="1"/>
          </p:cNvSpPr>
          <p:nvPr>
            <p:ph type="title"/>
          </p:nvPr>
        </p:nvSpPr>
        <p:spPr>
          <a:xfrm>
            <a:off x="0" y="457200"/>
            <a:ext cx="9144000" cy="914400"/>
          </a:xfrm>
        </p:spPr>
        <p:txBody>
          <a:bodyPr/>
          <a:lstStyle/>
          <a:p>
            <a:pPr algn="l"/>
            <a:r>
              <a:rPr lang="en-US" altLang="en-US" dirty="0"/>
              <a:t>IMPORTANCE OF STUDYING CHURCH HISTORY IN THE FIRST CENTURY: </a:t>
            </a:r>
            <a:br>
              <a:rPr lang="en-US" altLang="en-US" dirty="0"/>
            </a:br>
            <a:endParaRPr lang="en-US" altLang="en-US" dirty="0"/>
          </a:p>
        </p:txBody>
      </p:sp>
      <p:sp>
        <p:nvSpPr>
          <p:cNvPr id="99331" name="Rectangle 3">
            <a:extLst>
              <a:ext uri="{FF2B5EF4-FFF2-40B4-BE49-F238E27FC236}">
                <a16:creationId xmlns:a16="http://schemas.microsoft.com/office/drawing/2014/main" id="{21644F66-1AE5-2933-B66F-60C8A21654A3}"/>
              </a:ext>
            </a:extLst>
          </p:cNvPr>
          <p:cNvSpPr>
            <a:spLocks noGrp="1" noChangeArrowheads="1"/>
          </p:cNvSpPr>
          <p:nvPr>
            <p:ph type="body" idx="1"/>
          </p:nvPr>
        </p:nvSpPr>
        <p:spPr>
          <a:xfrm>
            <a:off x="228600" y="1371600"/>
            <a:ext cx="8915400" cy="5486400"/>
          </a:xfrm>
        </p:spPr>
        <p:txBody>
          <a:bodyPr/>
          <a:lstStyle/>
          <a:p>
            <a:r>
              <a:rPr lang="en-CA" sz="2400" dirty="0"/>
              <a:t>Historical sources for information about the church in the first century:</a:t>
            </a:r>
            <a:r>
              <a:rPr lang="en-CA" sz="2000" dirty="0"/>
              <a:t> </a:t>
            </a:r>
          </a:p>
          <a:p>
            <a:pPr marL="857250" lvl="1" indent="-457200">
              <a:buFont typeface="+mj-lt"/>
              <a:buAutoNum type="alphaUcPeriod"/>
            </a:pPr>
            <a:r>
              <a:rPr lang="en-CA" sz="2000" dirty="0"/>
              <a:t>The books of the New Testament, and in particular the Book of Acts. </a:t>
            </a:r>
          </a:p>
          <a:p>
            <a:pPr marL="857250" lvl="1" indent="-457200">
              <a:buFont typeface="+mj-lt"/>
              <a:buAutoNum type="alphaUcPeriod"/>
            </a:pPr>
            <a:r>
              <a:rPr lang="en-CA" sz="2000" dirty="0"/>
              <a:t>The teaching books and the laws of the Apostles. For example: “The book of teaching of the 12 Apostles” called </a:t>
            </a:r>
            <a:r>
              <a:rPr lang="en-CA" sz="2000" dirty="0" err="1"/>
              <a:t>Didacha</a:t>
            </a:r>
            <a:r>
              <a:rPr lang="en-CA" sz="2000" dirty="0"/>
              <a:t> and the book of </a:t>
            </a:r>
            <a:r>
              <a:rPr lang="en-CA" sz="2000" dirty="0" err="1"/>
              <a:t>Didascalia</a:t>
            </a:r>
            <a:r>
              <a:rPr lang="en-CA" sz="2000" dirty="0"/>
              <a:t>. </a:t>
            </a:r>
          </a:p>
          <a:p>
            <a:pPr marL="857250" lvl="1" indent="-457200">
              <a:buFont typeface="+mj-lt"/>
              <a:buAutoNum type="alphaUcPeriod"/>
            </a:pPr>
            <a:r>
              <a:rPr lang="en-CA" sz="2000" dirty="0"/>
              <a:t>The writings of the Apostolic Fathers (who were the disciples of the Apostles), for example </a:t>
            </a:r>
            <a:r>
              <a:rPr lang="en-CA" sz="2000" dirty="0" err="1"/>
              <a:t>Klimantous</a:t>
            </a:r>
            <a:r>
              <a:rPr lang="en-CA" sz="2000" dirty="0"/>
              <a:t> the Roman, </a:t>
            </a:r>
            <a:r>
              <a:rPr lang="en-CA" sz="2000" dirty="0" err="1"/>
              <a:t>Agnatius</a:t>
            </a:r>
            <a:r>
              <a:rPr lang="en-CA" sz="2000" dirty="0"/>
              <a:t> and </a:t>
            </a:r>
            <a:r>
              <a:rPr lang="en-CA" sz="2000" dirty="0" err="1"/>
              <a:t>Porlikarbos</a:t>
            </a:r>
            <a:r>
              <a:rPr lang="en-CA" sz="2000" dirty="0"/>
              <a:t>. </a:t>
            </a:r>
          </a:p>
          <a:p>
            <a:pPr marL="857250" lvl="1" indent="-457200">
              <a:buFont typeface="+mj-lt"/>
              <a:buAutoNum type="alphaUcPeriod"/>
            </a:pPr>
            <a:r>
              <a:rPr lang="en-CA" sz="2000" dirty="0"/>
              <a:t>Jewish sources, for example the writing of Philo and Josephus. </a:t>
            </a:r>
          </a:p>
          <a:p>
            <a:pPr marL="857250" lvl="1" indent="-457200">
              <a:buFont typeface="+mj-lt"/>
              <a:buAutoNum type="alphaUcPeriod"/>
            </a:pPr>
            <a:r>
              <a:rPr lang="en-CA" sz="2000" dirty="0"/>
              <a:t>The writings of the Fathers in the second century (i.e. The second generation of the Apostles), for example </a:t>
            </a:r>
            <a:r>
              <a:rPr lang="en-CA" sz="2000" dirty="0" err="1"/>
              <a:t>Youstinous</a:t>
            </a:r>
            <a:r>
              <a:rPr lang="en-CA" sz="2000" dirty="0"/>
              <a:t>, </a:t>
            </a:r>
            <a:r>
              <a:rPr lang="en-CA" sz="2000" dirty="0" err="1"/>
              <a:t>Erianous</a:t>
            </a:r>
            <a:r>
              <a:rPr lang="en-CA" sz="2000" dirty="0"/>
              <a:t> and </a:t>
            </a:r>
            <a:r>
              <a:rPr lang="en-CA" sz="2000" dirty="0" err="1"/>
              <a:t>Hegesippus</a:t>
            </a:r>
            <a:r>
              <a:rPr lang="en-CA" sz="2000" dirty="0"/>
              <a:t>. </a:t>
            </a:r>
          </a:p>
        </p:txBody>
      </p:sp>
    </p:spTree>
    <p:extLst>
      <p:ext uri="{BB962C8B-B14F-4D97-AF65-F5344CB8AC3E}">
        <p14:creationId xmlns:p14="http://schemas.microsoft.com/office/powerpoint/2010/main" val="1344027087"/>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99330"/>
                                        </p:tgtEl>
                                        <p:attrNameLst>
                                          <p:attrName>style.visibility</p:attrName>
                                        </p:attrNameLst>
                                      </p:cBhvr>
                                      <p:to>
                                        <p:strVal val="visible"/>
                                      </p:to>
                                    </p:set>
                                    <p:anim calcmode="lin" valueType="num">
                                      <p:cBhvr>
                                        <p:cTn id="7" dur="1000" fill="hold"/>
                                        <p:tgtEl>
                                          <p:spTgt spid="99330"/>
                                        </p:tgtEl>
                                        <p:attrNameLst>
                                          <p:attrName>ppt_x</p:attrName>
                                        </p:attrNameLst>
                                      </p:cBhvr>
                                      <p:tavLst>
                                        <p:tav tm="0">
                                          <p:val>
                                            <p:strVal val="#ppt_x-.2"/>
                                          </p:val>
                                        </p:tav>
                                        <p:tav tm="100000">
                                          <p:val>
                                            <p:strVal val="#ppt_x"/>
                                          </p:val>
                                        </p:tav>
                                      </p:tavLst>
                                    </p:anim>
                                    <p:anim calcmode="lin" valueType="num">
                                      <p:cBhvr>
                                        <p:cTn id="8" dur="1000" fill="hold"/>
                                        <p:tgtEl>
                                          <p:spTgt spid="99330"/>
                                        </p:tgtEl>
                                        <p:attrNameLst>
                                          <p:attrName>ppt_y</p:attrName>
                                        </p:attrNameLst>
                                      </p:cBhvr>
                                      <p:tavLst>
                                        <p:tav tm="0">
                                          <p:val>
                                            <p:strVal val="#ppt_y"/>
                                          </p:val>
                                        </p:tav>
                                        <p:tav tm="100000">
                                          <p:val>
                                            <p:strVal val="#ppt_y"/>
                                          </p:val>
                                        </p:tav>
                                      </p:tavLst>
                                    </p:anim>
                                    <p:animEffect transition="in" filter="wipe(right)" prLst="gradientSize: 0.1">
                                      <p:cBhvr>
                                        <p:cTn id="9" dur="1000"/>
                                        <p:tgtEl>
                                          <p:spTgt spid="99330"/>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99331">
                                            <p:txEl>
                                              <p:pRg st="0" end="0"/>
                                            </p:txEl>
                                          </p:spTgt>
                                        </p:tgtEl>
                                        <p:attrNameLst>
                                          <p:attrName>style.visibility</p:attrName>
                                        </p:attrNameLst>
                                      </p:cBhvr>
                                      <p:to>
                                        <p:strVal val="visible"/>
                                      </p:to>
                                    </p:set>
                                    <p:animEffect transition="in" filter="fade">
                                      <p:cBhvr>
                                        <p:cTn id="14" dur="500"/>
                                        <p:tgtEl>
                                          <p:spTgt spid="99331">
                                            <p:txEl>
                                              <p:pRg st="0" end="0"/>
                                            </p:txEl>
                                          </p:spTgt>
                                        </p:tgtEl>
                                      </p:cBhvr>
                                    </p:animEffect>
                                    <p:anim calcmode="lin" valueType="num">
                                      <p:cBhvr>
                                        <p:cTn id="15" dur="500" fill="hold"/>
                                        <p:tgtEl>
                                          <p:spTgt spid="99331">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99331">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99331">
                                            <p:txEl>
                                              <p:pRg st="1" end="1"/>
                                            </p:txEl>
                                          </p:spTgt>
                                        </p:tgtEl>
                                        <p:attrNameLst>
                                          <p:attrName>style.visibility</p:attrName>
                                        </p:attrNameLst>
                                      </p:cBhvr>
                                      <p:to>
                                        <p:strVal val="visible"/>
                                      </p:to>
                                    </p:set>
                                    <p:animEffect transition="in" filter="fade">
                                      <p:cBhvr>
                                        <p:cTn id="21" dur="500"/>
                                        <p:tgtEl>
                                          <p:spTgt spid="99331">
                                            <p:txEl>
                                              <p:pRg st="1" end="1"/>
                                            </p:txEl>
                                          </p:spTgt>
                                        </p:tgtEl>
                                      </p:cBhvr>
                                    </p:animEffect>
                                    <p:anim calcmode="lin" valueType="num">
                                      <p:cBhvr>
                                        <p:cTn id="22" dur="500" fill="hold"/>
                                        <p:tgtEl>
                                          <p:spTgt spid="99331">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99331">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99331">
                                            <p:txEl>
                                              <p:pRg st="2" end="2"/>
                                            </p:txEl>
                                          </p:spTgt>
                                        </p:tgtEl>
                                        <p:attrNameLst>
                                          <p:attrName>style.visibility</p:attrName>
                                        </p:attrNameLst>
                                      </p:cBhvr>
                                      <p:to>
                                        <p:strVal val="visible"/>
                                      </p:to>
                                    </p:set>
                                    <p:animEffect transition="in" filter="fade">
                                      <p:cBhvr>
                                        <p:cTn id="28" dur="500"/>
                                        <p:tgtEl>
                                          <p:spTgt spid="99331">
                                            <p:txEl>
                                              <p:pRg st="2" end="2"/>
                                            </p:txEl>
                                          </p:spTgt>
                                        </p:tgtEl>
                                      </p:cBhvr>
                                    </p:animEffect>
                                    <p:anim calcmode="lin" valueType="num">
                                      <p:cBhvr>
                                        <p:cTn id="29" dur="500" fill="hold"/>
                                        <p:tgtEl>
                                          <p:spTgt spid="99331">
                                            <p:txEl>
                                              <p:pRg st="2" end="2"/>
                                            </p:txEl>
                                          </p:spTgt>
                                        </p:tgtEl>
                                        <p:attrNameLst>
                                          <p:attrName>ppt_x</p:attrName>
                                        </p:attrNameLst>
                                      </p:cBhvr>
                                      <p:tavLst>
                                        <p:tav tm="0">
                                          <p:val>
                                            <p:strVal val="#ppt_x"/>
                                          </p:val>
                                        </p:tav>
                                        <p:tav tm="100000">
                                          <p:val>
                                            <p:strVal val="#ppt_x"/>
                                          </p:val>
                                        </p:tav>
                                      </p:tavLst>
                                    </p:anim>
                                    <p:anim calcmode="lin" valueType="num">
                                      <p:cBhvr>
                                        <p:cTn id="30" dur="500" fill="hold"/>
                                        <p:tgtEl>
                                          <p:spTgt spid="99331">
                                            <p:txEl>
                                              <p:pRg st="2" end="2"/>
                                            </p:txEl>
                                          </p:spTgt>
                                        </p:tgtEl>
                                        <p:attrNameLst>
                                          <p:attrName>ppt_y</p:attrName>
                                        </p:attrNameLst>
                                      </p:cBhvr>
                                      <p:tavLst>
                                        <p:tav tm="0">
                                          <p:val>
                                            <p:strVal val="#ppt_y+.05"/>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4" presetClass="entr" presetSubtype="0" fill="hold" grpId="0" nodeType="clickEffect">
                                  <p:stCondLst>
                                    <p:cond delay="0"/>
                                  </p:stCondLst>
                                  <p:childTnLst>
                                    <p:set>
                                      <p:cBhvr>
                                        <p:cTn id="34" dur="1" fill="hold">
                                          <p:stCondLst>
                                            <p:cond delay="0"/>
                                          </p:stCondLst>
                                        </p:cTn>
                                        <p:tgtEl>
                                          <p:spTgt spid="99331">
                                            <p:txEl>
                                              <p:pRg st="3" end="3"/>
                                            </p:txEl>
                                          </p:spTgt>
                                        </p:tgtEl>
                                        <p:attrNameLst>
                                          <p:attrName>style.visibility</p:attrName>
                                        </p:attrNameLst>
                                      </p:cBhvr>
                                      <p:to>
                                        <p:strVal val="visible"/>
                                      </p:to>
                                    </p:set>
                                    <p:animEffect transition="in" filter="fade">
                                      <p:cBhvr>
                                        <p:cTn id="35" dur="500"/>
                                        <p:tgtEl>
                                          <p:spTgt spid="99331">
                                            <p:txEl>
                                              <p:pRg st="3" end="3"/>
                                            </p:txEl>
                                          </p:spTgt>
                                        </p:tgtEl>
                                      </p:cBhvr>
                                    </p:animEffect>
                                    <p:anim calcmode="lin" valueType="num">
                                      <p:cBhvr>
                                        <p:cTn id="36" dur="500" fill="hold"/>
                                        <p:tgtEl>
                                          <p:spTgt spid="99331">
                                            <p:txEl>
                                              <p:pRg st="3" end="3"/>
                                            </p:txEl>
                                          </p:spTgt>
                                        </p:tgtEl>
                                        <p:attrNameLst>
                                          <p:attrName>ppt_x</p:attrName>
                                        </p:attrNameLst>
                                      </p:cBhvr>
                                      <p:tavLst>
                                        <p:tav tm="0">
                                          <p:val>
                                            <p:strVal val="#ppt_x"/>
                                          </p:val>
                                        </p:tav>
                                        <p:tav tm="100000">
                                          <p:val>
                                            <p:strVal val="#ppt_x"/>
                                          </p:val>
                                        </p:tav>
                                      </p:tavLst>
                                    </p:anim>
                                    <p:anim calcmode="lin" valueType="num">
                                      <p:cBhvr>
                                        <p:cTn id="37" dur="500" fill="hold"/>
                                        <p:tgtEl>
                                          <p:spTgt spid="99331">
                                            <p:txEl>
                                              <p:pRg st="3" end="3"/>
                                            </p:txEl>
                                          </p:spTgt>
                                        </p:tgtEl>
                                        <p:attrNameLst>
                                          <p:attrName>ppt_y</p:attrName>
                                        </p:attrNameLst>
                                      </p:cBhvr>
                                      <p:tavLst>
                                        <p:tav tm="0">
                                          <p:val>
                                            <p:strVal val="#ppt_y+.05"/>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4" presetClass="entr" presetSubtype="0" fill="hold" grpId="0" nodeType="clickEffect">
                                  <p:stCondLst>
                                    <p:cond delay="0"/>
                                  </p:stCondLst>
                                  <p:childTnLst>
                                    <p:set>
                                      <p:cBhvr>
                                        <p:cTn id="41" dur="1" fill="hold">
                                          <p:stCondLst>
                                            <p:cond delay="0"/>
                                          </p:stCondLst>
                                        </p:cTn>
                                        <p:tgtEl>
                                          <p:spTgt spid="99331">
                                            <p:txEl>
                                              <p:pRg st="4" end="4"/>
                                            </p:txEl>
                                          </p:spTgt>
                                        </p:tgtEl>
                                        <p:attrNameLst>
                                          <p:attrName>style.visibility</p:attrName>
                                        </p:attrNameLst>
                                      </p:cBhvr>
                                      <p:to>
                                        <p:strVal val="visible"/>
                                      </p:to>
                                    </p:set>
                                    <p:animEffect transition="in" filter="fade">
                                      <p:cBhvr>
                                        <p:cTn id="42" dur="500"/>
                                        <p:tgtEl>
                                          <p:spTgt spid="99331">
                                            <p:txEl>
                                              <p:pRg st="4" end="4"/>
                                            </p:txEl>
                                          </p:spTgt>
                                        </p:tgtEl>
                                      </p:cBhvr>
                                    </p:animEffect>
                                    <p:anim calcmode="lin" valueType="num">
                                      <p:cBhvr>
                                        <p:cTn id="43" dur="500" fill="hold"/>
                                        <p:tgtEl>
                                          <p:spTgt spid="99331">
                                            <p:txEl>
                                              <p:pRg st="4" end="4"/>
                                            </p:txEl>
                                          </p:spTgt>
                                        </p:tgtEl>
                                        <p:attrNameLst>
                                          <p:attrName>ppt_x</p:attrName>
                                        </p:attrNameLst>
                                      </p:cBhvr>
                                      <p:tavLst>
                                        <p:tav tm="0">
                                          <p:val>
                                            <p:strVal val="#ppt_x"/>
                                          </p:val>
                                        </p:tav>
                                        <p:tav tm="100000">
                                          <p:val>
                                            <p:strVal val="#ppt_x"/>
                                          </p:val>
                                        </p:tav>
                                      </p:tavLst>
                                    </p:anim>
                                    <p:anim calcmode="lin" valueType="num">
                                      <p:cBhvr>
                                        <p:cTn id="44" dur="500" fill="hold"/>
                                        <p:tgtEl>
                                          <p:spTgt spid="99331">
                                            <p:txEl>
                                              <p:pRg st="4" end="4"/>
                                            </p:txEl>
                                          </p:spTgt>
                                        </p:tgtEl>
                                        <p:attrNameLst>
                                          <p:attrName>ppt_y</p:attrName>
                                        </p:attrNameLst>
                                      </p:cBhvr>
                                      <p:tavLst>
                                        <p:tav tm="0">
                                          <p:val>
                                            <p:strVal val="#ppt_y+.05"/>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4" presetClass="entr" presetSubtype="0" fill="hold" grpId="0" nodeType="clickEffect">
                                  <p:stCondLst>
                                    <p:cond delay="0"/>
                                  </p:stCondLst>
                                  <p:childTnLst>
                                    <p:set>
                                      <p:cBhvr>
                                        <p:cTn id="48" dur="1" fill="hold">
                                          <p:stCondLst>
                                            <p:cond delay="0"/>
                                          </p:stCondLst>
                                        </p:cTn>
                                        <p:tgtEl>
                                          <p:spTgt spid="99331">
                                            <p:txEl>
                                              <p:pRg st="5" end="5"/>
                                            </p:txEl>
                                          </p:spTgt>
                                        </p:tgtEl>
                                        <p:attrNameLst>
                                          <p:attrName>style.visibility</p:attrName>
                                        </p:attrNameLst>
                                      </p:cBhvr>
                                      <p:to>
                                        <p:strVal val="visible"/>
                                      </p:to>
                                    </p:set>
                                    <p:animEffect transition="in" filter="fade">
                                      <p:cBhvr>
                                        <p:cTn id="49" dur="500"/>
                                        <p:tgtEl>
                                          <p:spTgt spid="99331">
                                            <p:txEl>
                                              <p:pRg st="5" end="5"/>
                                            </p:txEl>
                                          </p:spTgt>
                                        </p:tgtEl>
                                      </p:cBhvr>
                                    </p:animEffect>
                                    <p:anim calcmode="lin" valueType="num">
                                      <p:cBhvr>
                                        <p:cTn id="50" dur="500" fill="hold"/>
                                        <p:tgtEl>
                                          <p:spTgt spid="99331">
                                            <p:txEl>
                                              <p:pRg st="5" end="5"/>
                                            </p:txEl>
                                          </p:spTgt>
                                        </p:tgtEl>
                                        <p:attrNameLst>
                                          <p:attrName>ppt_x</p:attrName>
                                        </p:attrNameLst>
                                      </p:cBhvr>
                                      <p:tavLst>
                                        <p:tav tm="0">
                                          <p:val>
                                            <p:strVal val="#ppt_x"/>
                                          </p:val>
                                        </p:tav>
                                        <p:tav tm="100000">
                                          <p:val>
                                            <p:strVal val="#ppt_x"/>
                                          </p:val>
                                        </p:tav>
                                      </p:tavLst>
                                    </p:anim>
                                    <p:anim calcmode="lin" valueType="num">
                                      <p:cBhvr>
                                        <p:cTn id="51" dur="500" fill="hold"/>
                                        <p:tgtEl>
                                          <p:spTgt spid="99331">
                                            <p:txEl>
                                              <p:pRg st="5" end="5"/>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0" grpId="0"/>
      <p:bldP spid="99331"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9331" name="Rectangle 3">
            <a:extLst>
              <a:ext uri="{FF2B5EF4-FFF2-40B4-BE49-F238E27FC236}">
                <a16:creationId xmlns:a16="http://schemas.microsoft.com/office/drawing/2014/main" id="{21644F66-1AE5-2933-B66F-60C8A21654A3}"/>
              </a:ext>
            </a:extLst>
          </p:cNvPr>
          <p:cNvSpPr>
            <a:spLocks noGrp="1" noChangeArrowheads="1"/>
          </p:cNvSpPr>
          <p:nvPr>
            <p:ph type="body" idx="1"/>
          </p:nvPr>
        </p:nvSpPr>
        <p:spPr>
          <a:xfrm>
            <a:off x="0" y="0"/>
            <a:ext cx="9144000" cy="6858000"/>
          </a:xfrm>
        </p:spPr>
        <p:txBody>
          <a:bodyPr/>
          <a:lstStyle/>
          <a:p>
            <a:endParaRPr lang="en-CA" sz="2000" dirty="0"/>
          </a:p>
        </p:txBody>
      </p:sp>
      <p:pic>
        <p:nvPicPr>
          <p:cNvPr id="2" name="Picture 3" descr="C:\Users\Michael\Desktop\spread-Christianity.gif">
            <a:extLst>
              <a:ext uri="{FF2B5EF4-FFF2-40B4-BE49-F238E27FC236}">
                <a16:creationId xmlns:a16="http://schemas.microsoft.com/office/drawing/2014/main" id="{7BEFB84F-43C2-901C-43F0-9B4131D7953C}"/>
              </a:ext>
            </a:extLst>
          </p:cNvPr>
          <p:cNvPicPr>
            <a:picLocks noChangeAspect="1" noChangeArrowheads="1"/>
          </p:cNvPicPr>
          <p:nvPr/>
        </p:nvPicPr>
        <p:blipFill>
          <a:blip r:embed="rId2" cstate="print"/>
          <a:srcRect/>
          <a:stretch>
            <a:fillRect/>
          </a:stretch>
        </p:blipFill>
        <p:spPr bwMode="auto">
          <a:xfrm>
            <a:off x="0" y="0"/>
            <a:ext cx="9144000" cy="6820768"/>
          </a:xfrm>
          <a:prstGeom prst="rect">
            <a:avLst/>
          </a:prstGeom>
          <a:noFill/>
        </p:spPr>
      </p:pic>
    </p:spTree>
    <p:extLst>
      <p:ext uri="{BB962C8B-B14F-4D97-AF65-F5344CB8AC3E}">
        <p14:creationId xmlns:p14="http://schemas.microsoft.com/office/powerpoint/2010/main" val="843637039"/>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4" presetClass="entr" presetSubtype="0" fill="hold" grpId="0" nodeType="clickEffect" nodePh="1">
                                  <p:stCondLst>
                                    <p:cond delay="0"/>
                                  </p:stCondLst>
                                  <p:endCondLst>
                                    <p:cond evt="begin" delay="0">
                                      <p:tn val="5"/>
                                    </p:cond>
                                  </p:endCondLst>
                                  <p:childTnLst>
                                    <p:set>
                                      <p:cBhvr>
                                        <p:cTn id="6" dur="1" fill="hold">
                                          <p:stCondLst>
                                            <p:cond delay="0"/>
                                          </p:stCondLst>
                                        </p:cTn>
                                        <p:tgtEl>
                                          <p:spTgt spid="99331">
                                            <p:txEl>
                                              <p:pRg st="0" end="0"/>
                                            </p:txEl>
                                          </p:spTgt>
                                        </p:tgtEl>
                                        <p:attrNameLst>
                                          <p:attrName>style.visibility</p:attrName>
                                        </p:attrNameLst>
                                      </p:cBhvr>
                                      <p:to>
                                        <p:strVal val="visible"/>
                                      </p:to>
                                    </p:set>
                                    <p:animEffect transition="in" filter="fade">
                                      <p:cBhvr>
                                        <p:cTn id="7" dur="500"/>
                                        <p:tgtEl>
                                          <p:spTgt spid="99331">
                                            <p:txEl>
                                              <p:pRg st="0" end="0"/>
                                            </p:txEl>
                                          </p:spTgt>
                                        </p:tgtEl>
                                      </p:cBhvr>
                                    </p:animEffect>
                                    <p:anim calcmode="lin" valueType="num">
                                      <p:cBhvr>
                                        <p:cTn id="8" dur="500" fill="hold"/>
                                        <p:tgtEl>
                                          <p:spTgt spid="99331">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99331">
                                            <p:txEl>
                                              <p:pRg st="0" end="0"/>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1"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0354" name="Rectangle 2">
            <a:extLst>
              <a:ext uri="{FF2B5EF4-FFF2-40B4-BE49-F238E27FC236}">
                <a16:creationId xmlns:a16="http://schemas.microsoft.com/office/drawing/2014/main" id="{2066FF73-A182-A020-5DBF-BFA4E72FBD48}"/>
              </a:ext>
            </a:extLst>
          </p:cNvPr>
          <p:cNvSpPr>
            <a:spLocks noGrp="1" noChangeArrowheads="1"/>
          </p:cNvSpPr>
          <p:nvPr>
            <p:ph type="title"/>
          </p:nvPr>
        </p:nvSpPr>
        <p:spPr>
          <a:xfrm>
            <a:off x="0" y="304800"/>
            <a:ext cx="9144000" cy="685800"/>
          </a:xfrm>
        </p:spPr>
        <p:txBody>
          <a:bodyPr/>
          <a:lstStyle/>
          <a:p>
            <a:pPr algn="l"/>
            <a:r>
              <a:rPr lang="en-US" altLang="en-US" dirty="0"/>
              <a:t>THE LORD CHRIST ESTABLISHED HIS CHURCH</a:t>
            </a:r>
            <a:br>
              <a:rPr lang="en-US" altLang="en-US" dirty="0"/>
            </a:br>
            <a:endParaRPr lang="en-US" altLang="en-US" dirty="0"/>
          </a:p>
        </p:txBody>
      </p:sp>
      <p:sp>
        <p:nvSpPr>
          <p:cNvPr id="100355" name="Rectangle 3">
            <a:extLst>
              <a:ext uri="{FF2B5EF4-FFF2-40B4-BE49-F238E27FC236}">
                <a16:creationId xmlns:a16="http://schemas.microsoft.com/office/drawing/2014/main" id="{427B1790-BF7F-CE86-899B-8D9D55674B13}"/>
              </a:ext>
            </a:extLst>
          </p:cNvPr>
          <p:cNvSpPr>
            <a:spLocks noGrp="1" noChangeArrowheads="1"/>
          </p:cNvSpPr>
          <p:nvPr>
            <p:ph type="body" idx="1"/>
          </p:nvPr>
        </p:nvSpPr>
        <p:spPr>
          <a:xfrm>
            <a:off x="36095" y="1524000"/>
            <a:ext cx="8955505" cy="5715000"/>
          </a:xfrm>
        </p:spPr>
        <p:txBody>
          <a:bodyPr/>
          <a:lstStyle/>
          <a:p>
            <a:r>
              <a:rPr lang="en-CA" sz="2000" dirty="0"/>
              <a:t>The most important part of the establishment of the Christian church is that God Himself establishes it. The roots of Christianity goes back to the Old Testament through the prophets, the promises of God and all the world has been waiting for Christ the Son of God to come and save the world from the snare of the devil. </a:t>
            </a:r>
          </a:p>
          <a:p>
            <a:r>
              <a:rPr lang="en-CA" sz="2000" dirty="0"/>
              <a:t>Then came the Lord Jesus in the fullness of time. He came and He was born from St. Mary the Virgin without a man-woman relationship. As a unique Personality with His Divinity and Humanity, the two natures in One. He changed everything and we have the New Testament. </a:t>
            </a:r>
          </a:p>
          <a:p>
            <a:r>
              <a:rPr lang="en-CA" sz="2000" dirty="0"/>
              <a:t>He did not write a bible, His life and His actions were enough to deliver faith to His Disciples to preach Christianity all over the world.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0354"/>
                                        </p:tgtEl>
                                        <p:attrNameLst>
                                          <p:attrName>style.visibility</p:attrName>
                                        </p:attrNameLst>
                                      </p:cBhvr>
                                      <p:to>
                                        <p:strVal val="visible"/>
                                      </p:to>
                                    </p:set>
                                    <p:anim calcmode="lin" valueType="num">
                                      <p:cBhvr>
                                        <p:cTn id="7" dur="1000" fill="hold"/>
                                        <p:tgtEl>
                                          <p:spTgt spid="100354"/>
                                        </p:tgtEl>
                                        <p:attrNameLst>
                                          <p:attrName>ppt_x</p:attrName>
                                        </p:attrNameLst>
                                      </p:cBhvr>
                                      <p:tavLst>
                                        <p:tav tm="0">
                                          <p:val>
                                            <p:strVal val="#ppt_x-.2"/>
                                          </p:val>
                                        </p:tav>
                                        <p:tav tm="100000">
                                          <p:val>
                                            <p:strVal val="#ppt_x"/>
                                          </p:val>
                                        </p:tav>
                                      </p:tavLst>
                                    </p:anim>
                                    <p:anim calcmode="lin" valueType="num">
                                      <p:cBhvr>
                                        <p:cTn id="8" dur="1000" fill="hold"/>
                                        <p:tgtEl>
                                          <p:spTgt spid="100354"/>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035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0355">
                                            <p:txEl>
                                              <p:pRg st="0" end="0"/>
                                            </p:txEl>
                                          </p:spTgt>
                                        </p:tgtEl>
                                        <p:attrNameLst>
                                          <p:attrName>style.visibility</p:attrName>
                                        </p:attrNameLst>
                                      </p:cBhvr>
                                      <p:to>
                                        <p:strVal val="visible"/>
                                      </p:to>
                                    </p:set>
                                    <p:animEffect transition="in" filter="fade">
                                      <p:cBhvr>
                                        <p:cTn id="14" dur="500"/>
                                        <p:tgtEl>
                                          <p:spTgt spid="100355">
                                            <p:txEl>
                                              <p:pRg st="0" end="0"/>
                                            </p:txEl>
                                          </p:spTgt>
                                        </p:tgtEl>
                                      </p:cBhvr>
                                    </p:animEffect>
                                    <p:anim calcmode="lin" valueType="num">
                                      <p:cBhvr>
                                        <p:cTn id="15" dur="500" fill="hold"/>
                                        <p:tgtEl>
                                          <p:spTgt spid="100355">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0355">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100355">
                                            <p:txEl>
                                              <p:pRg st="1" end="1"/>
                                            </p:txEl>
                                          </p:spTgt>
                                        </p:tgtEl>
                                        <p:attrNameLst>
                                          <p:attrName>style.visibility</p:attrName>
                                        </p:attrNameLst>
                                      </p:cBhvr>
                                      <p:to>
                                        <p:strVal val="visible"/>
                                      </p:to>
                                    </p:set>
                                    <p:animEffect transition="in" filter="fade">
                                      <p:cBhvr>
                                        <p:cTn id="21" dur="500"/>
                                        <p:tgtEl>
                                          <p:spTgt spid="100355">
                                            <p:txEl>
                                              <p:pRg st="1" end="1"/>
                                            </p:txEl>
                                          </p:spTgt>
                                        </p:tgtEl>
                                      </p:cBhvr>
                                    </p:animEffect>
                                    <p:anim calcmode="lin" valueType="num">
                                      <p:cBhvr>
                                        <p:cTn id="22" dur="500" fill="hold"/>
                                        <p:tgtEl>
                                          <p:spTgt spid="100355">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100355">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100355">
                                            <p:txEl>
                                              <p:pRg st="2" end="2"/>
                                            </p:txEl>
                                          </p:spTgt>
                                        </p:tgtEl>
                                        <p:attrNameLst>
                                          <p:attrName>style.visibility</p:attrName>
                                        </p:attrNameLst>
                                      </p:cBhvr>
                                      <p:to>
                                        <p:strVal val="visible"/>
                                      </p:to>
                                    </p:set>
                                    <p:animEffect transition="in" filter="fade">
                                      <p:cBhvr>
                                        <p:cTn id="28" dur="500"/>
                                        <p:tgtEl>
                                          <p:spTgt spid="100355">
                                            <p:txEl>
                                              <p:pRg st="2" end="2"/>
                                            </p:txEl>
                                          </p:spTgt>
                                        </p:tgtEl>
                                      </p:cBhvr>
                                    </p:animEffect>
                                    <p:anim calcmode="lin" valueType="num">
                                      <p:cBhvr>
                                        <p:cTn id="29" dur="500" fill="hold"/>
                                        <p:tgtEl>
                                          <p:spTgt spid="100355">
                                            <p:txEl>
                                              <p:pRg st="2" end="2"/>
                                            </p:txEl>
                                          </p:spTgt>
                                        </p:tgtEl>
                                        <p:attrNameLst>
                                          <p:attrName>ppt_x</p:attrName>
                                        </p:attrNameLst>
                                      </p:cBhvr>
                                      <p:tavLst>
                                        <p:tav tm="0">
                                          <p:val>
                                            <p:strVal val="#ppt_x"/>
                                          </p:val>
                                        </p:tav>
                                        <p:tav tm="100000">
                                          <p:val>
                                            <p:strVal val="#ppt_x"/>
                                          </p:val>
                                        </p:tav>
                                      </p:tavLst>
                                    </p:anim>
                                    <p:anim calcmode="lin" valueType="num">
                                      <p:cBhvr>
                                        <p:cTn id="30" dur="500" fill="hold"/>
                                        <p:tgtEl>
                                          <p:spTgt spid="100355">
                                            <p:txEl>
                                              <p:pRg st="2" end="2"/>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4" grpId="0"/>
      <p:bldP spid="100355" grpId="0" build="p"/>
    </p:bldLst>
  </p:timing>
</p:sld>
</file>

<file path=ppt/theme/theme1.xml><?xml version="1.0" encoding="utf-8"?>
<a:theme xmlns:a="http://schemas.openxmlformats.org/drawingml/2006/main" name="Crimson landscape design template">
  <a:themeElements>
    <a:clrScheme name="Crimson landscape design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fontScheme name="Crimson landscape design template">
      <a:majorFont>
        <a:latin typeface="Impact"/>
        <a:ea typeface=""/>
        <a:cs typeface="Arial"/>
      </a:majorFont>
      <a:minorFont>
        <a:latin typeface="Tahoma"/>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Crimson landscape design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rimson landscape design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rimson landscape design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rimson landscape design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rimson landscape design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rimson landscape design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rimson landscape design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rimson landscape design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rimson landscape design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rimson landscape design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rimson landscape design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rimson landscape design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Crimson landscape design template</Template>
  <TotalTime>2717</TotalTime>
  <Words>4829</Words>
  <Application>Microsoft Macintosh PowerPoint</Application>
  <PresentationFormat>On-screen Show (4:3)</PresentationFormat>
  <Paragraphs>169</Paragraphs>
  <Slides>28</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28</vt:i4>
      </vt:variant>
    </vt:vector>
  </HeadingPairs>
  <TitlesOfParts>
    <vt:vector size="37" baseType="lpstr">
      <vt:lpstr>Arial</vt:lpstr>
      <vt:lpstr>Arial Black</vt:lpstr>
      <vt:lpstr>Calibri</vt:lpstr>
      <vt:lpstr>Impact</vt:lpstr>
      <vt:lpstr>Tahoma</vt:lpstr>
      <vt:lpstr>TimesNewRoman</vt:lpstr>
      <vt:lpstr>TimesNewRoman,Bold</vt:lpstr>
      <vt:lpstr>TimesNewRoman,BoldItalic</vt:lpstr>
      <vt:lpstr>Crimson landscape design template</vt:lpstr>
      <vt:lpstr>THE HISTORY OF THE CHRISTIAN CHURCH IN THE FIRST CENTURY </vt:lpstr>
      <vt:lpstr>Outline:</vt:lpstr>
      <vt:lpstr>Outline:</vt:lpstr>
      <vt:lpstr>WHY DO WE STUDY THE HISTORY OF THE CHURCH?  </vt:lpstr>
      <vt:lpstr>WHY DO WE STUDY THE HISTORY OF THE CHURCH?  </vt:lpstr>
      <vt:lpstr>IMPORTANCE OF STUDYING CHURCH HISTORY IN THE FIRST CENTURY:  </vt:lpstr>
      <vt:lpstr>IMPORTANCE OF STUDYING CHURCH HISTORY IN THE FIRST CENTURY:  </vt:lpstr>
      <vt:lpstr>PowerPoint Presentation</vt:lpstr>
      <vt:lpstr>THE LORD CHRIST ESTABLISHED HIS CHURCH </vt:lpstr>
      <vt:lpstr>THE LORD CHRIST ESTABLISHED HIS CHURCH </vt:lpstr>
      <vt:lpstr>THE WORLD IN WHICH CHRISTIANITY WAS BORN: THE JEWS </vt:lpstr>
      <vt:lpstr>THE WORLD IN WHICH CHRISTIANITY WAS BORN: THE JEWS </vt:lpstr>
      <vt:lpstr>THE WORLD IN WHICH CHRISTIANITY WAS BORN: THE JEWS </vt:lpstr>
      <vt:lpstr>THE WORLD IN WHICH CHRISTIANITY WAS BORN: THE JEWS </vt:lpstr>
      <vt:lpstr>THE WORLD IN WHICH CHRISTIANITY WAS BORN: THE JEWS </vt:lpstr>
      <vt:lpstr>THE WORLD IN WHICH CHRISTIANITY WAS BORN: THE Gentiles</vt:lpstr>
      <vt:lpstr>THE WORLD IN WHICH CHRISTIANITY WAS BORN: THE Roman Empire</vt:lpstr>
      <vt:lpstr>THE WORLD IN WHICH CHRISTIANITY WAS BORN: THE Roman Empire</vt:lpstr>
      <vt:lpstr>THE CONFRONTATION WITH THE JEWS </vt:lpstr>
      <vt:lpstr>THE CONFRONTATION WITH THE JEWS </vt:lpstr>
      <vt:lpstr>THE CONFRONTATION WITH THE JEWS </vt:lpstr>
      <vt:lpstr>THE CONFRONTATION WITH THE JEWS </vt:lpstr>
      <vt:lpstr>THE CONFRONTATION WITH THE JEWS </vt:lpstr>
      <vt:lpstr>THE CONFRONTATION WITH THE JEWS:  THE CHURCH OUTSIDE JERUSALEM </vt:lpstr>
      <vt:lpstr>THE CONFRONTATION WITH THE JEWS:  THE CHURCH OUTSIDE JERUSALEM </vt:lpstr>
      <vt:lpstr>THE CONFRONTATION WITH THE JEWS:  THE CHURCH OUTSIDE JERUSALEM </vt:lpstr>
      <vt:lpstr>THE CONFRONTATION WITH THE JEWS:  THE CHURCH OUTSIDE JERUSALEM </vt:lpstr>
      <vt:lpstr>THE CONFRONTATION WITH THE JEWS:  THE CHURCH OUTSIDE JERUSALEM </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
  <dc:creator>Nader Shehad</dc:creator>
  <cp:keywords/>
  <dc:description/>
  <cp:lastModifiedBy>WGI - Sam Menshawy</cp:lastModifiedBy>
  <cp:revision>60</cp:revision>
  <cp:lastPrinted>1601-01-01T00:00:00Z</cp:lastPrinted>
  <dcterms:created xsi:type="dcterms:W3CDTF">2008-01-18T03:36:30Z</dcterms:created>
  <dcterms:modified xsi:type="dcterms:W3CDTF">2022-11-02T04:58:57Z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TC010900281033</vt:lpwstr>
  </property>
</Properties>
</file>