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6" r:id="rId2"/>
    <p:sldId id="257" r:id="rId3"/>
    <p:sldId id="258" r:id="rId4"/>
    <p:sldId id="259" r:id="rId5"/>
    <p:sldId id="262" r:id="rId6"/>
    <p:sldId id="263" r:id="rId7"/>
    <p:sldId id="266" r:id="rId8"/>
    <p:sldId id="267" r:id="rId9"/>
    <p:sldId id="265" r:id="rId10"/>
    <p:sldId id="274" r:id="rId11"/>
    <p:sldId id="269" r:id="rId12"/>
    <p:sldId id="270" r:id="rId13"/>
    <p:sldId id="261" r:id="rId14"/>
    <p:sldId id="271" r:id="rId15"/>
    <p:sldId id="272" r:id="rId16"/>
    <p:sldId id="273" r:id="rId17"/>
    <p:sldId id="282" r:id="rId18"/>
    <p:sldId id="283" r:id="rId19"/>
    <p:sldId id="275" r:id="rId20"/>
    <p:sldId id="276" r:id="rId21"/>
    <p:sldId id="277" r:id="rId22"/>
    <p:sldId id="278" r:id="rId23"/>
    <p:sldId id="279" r:id="rId24"/>
    <p:sldId id="268" r:id="rId25"/>
    <p:sldId id="264" r:id="rId26"/>
    <p:sldId id="280" r:id="rId27"/>
    <p:sldId id="281" r:id="rId28"/>
    <p:sldId id="284" r:id="rId29"/>
    <p:sldId id="285"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79" autoAdjust="0"/>
    <p:restoredTop sz="62327" autoAdjust="0"/>
  </p:normalViewPr>
  <p:slideViewPr>
    <p:cSldViewPr snapToGrid="0">
      <p:cViewPr varScale="1">
        <p:scale>
          <a:sx n="67" d="100"/>
          <a:sy n="67" d="100"/>
        </p:scale>
        <p:origin x="2144"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D3012A-B73F-4294-B82D-A7A1E2519D7B}" type="datetimeFigureOut">
              <a:rPr lang="en-CA" smtClean="0"/>
              <a:t>2022-11-07</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6BDB2BD-17C9-48FA-A3AB-C199BFEB8E4D}" type="slidenum">
              <a:rPr lang="en-CA" smtClean="0"/>
              <a:t>‹#›</a:t>
            </a:fld>
            <a:endParaRPr lang="en-CA"/>
          </a:p>
        </p:txBody>
      </p:sp>
    </p:spTree>
    <p:extLst>
      <p:ext uri="{BB962C8B-B14F-4D97-AF65-F5344CB8AC3E}">
        <p14:creationId xmlns:p14="http://schemas.microsoft.com/office/powerpoint/2010/main" val="16217644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Things to note:</a:t>
            </a:r>
          </a:p>
          <a:p>
            <a:endParaRPr lang="en-CA" dirty="0"/>
          </a:p>
          <a:p>
            <a:pPr marL="171450" indent="-171450">
              <a:buFontTx/>
              <a:buChar char="-"/>
            </a:pPr>
            <a:r>
              <a:rPr lang="en-CA" dirty="0"/>
              <a:t>The Feast of Pentecost marks the beginning of God’s eternal kingdom on earth, His Church. The apostles only started ministering after they received the power that God promised them, His Holy Spirit</a:t>
            </a:r>
          </a:p>
          <a:p>
            <a:pPr marL="171450" indent="-171450">
              <a:buFontTx/>
              <a:buChar char="-"/>
            </a:pPr>
            <a:r>
              <a:rPr lang="en-CA" dirty="0"/>
              <a:t>The scattered Jews that came on that day to worship at the temple in Jerusalem, went back to their cities with this new faith that St Peter spoke of. So God paved the way for when the apostles would then make their way to these cities</a:t>
            </a:r>
          </a:p>
          <a:p>
            <a:pPr marL="171450" indent="-171450">
              <a:buFontTx/>
              <a:buChar char="-"/>
            </a:pPr>
            <a:r>
              <a:rPr lang="en-CA" dirty="0"/>
              <a:t>St Paul and the rest of the disciples and apostles started their ministry before any of the books were written (gospels or letters)</a:t>
            </a:r>
          </a:p>
          <a:p>
            <a:pPr marL="171450" indent="-171450">
              <a:buFontTx/>
              <a:buChar char="-"/>
            </a:pPr>
            <a:r>
              <a:rPr lang="en-CA" dirty="0"/>
              <a:t>The Council of Jerusalem gave us a model and an example of how to deal with contradicting teachings in the Church. It also showed that the voice of one apostle had equal weight as another</a:t>
            </a:r>
          </a:p>
          <a:p>
            <a:pPr marL="171450" indent="-171450">
              <a:buFontTx/>
              <a:buChar char="-"/>
            </a:pPr>
            <a:r>
              <a:rPr lang="en-CA" dirty="0"/>
              <a:t>There were constant clashes between the Jews and the Christians. The Jews did not want to let go of their traditions.</a:t>
            </a:r>
          </a:p>
        </p:txBody>
      </p:sp>
      <p:sp>
        <p:nvSpPr>
          <p:cNvPr id="4" name="Slide Number Placeholder 3"/>
          <p:cNvSpPr>
            <a:spLocks noGrp="1"/>
          </p:cNvSpPr>
          <p:nvPr>
            <p:ph type="sldNum" sz="quarter" idx="5"/>
          </p:nvPr>
        </p:nvSpPr>
        <p:spPr/>
        <p:txBody>
          <a:bodyPr/>
          <a:lstStyle/>
          <a:p>
            <a:fld id="{16BDB2BD-17C9-48FA-A3AB-C199BFEB8E4D}" type="slidenum">
              <a:rPr lang="en-CA" smtClean="0"/>
              <a:t>3</a:t>
            </a:fld>
            <a:endParaRPr lang="en-CA"/>
          </a:p>
        </p:txBody>
      </p:sp>
    </p:spTree>
    <p:extLst>
      <p:ext uri="{BB962C8B-B14F-4D97-AF65-F5344CB8AC3E}">
        <p14:creationId xmlns:p14="http://schemas.microsoft.com/office/powerpoint/2010/main" val="37361397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CA" dirty="0"/>
          </a:p>
        </p:txBody>
      </p:sp>
      <p:sp>
        <p:nvSpPr>
          <p:cNvPr id="4" name="Slide Number Placeholder 3"/>
          <p:cNvSpPr>
            <a:spLocks noGrp="1"/>
          </p:cNvSpPr>
          <p:nvPr>
            <p:ph type="sldNum" sz="quarter" idx="5"/>
          </p:nvPr>
        </p:nvSpPr>
        <p:spPr/>
        <p:txBody>
          <a:bodyPr/>
          <a:lstStyle/>
          <a:p>
            <a:fld id="{16BDB2BD-17C9-48FA-A3AB-C199BFEB8E4D}" type="slidenum">
              <a:rPr lang="en-CA" smtClean="0"/>
              <a:t>23</a:t>
            </a:fld>
            <a:endParaRPr lang="en-CA"/>
          </a:p>
        </p:txBody>
      </p:sp>
    </p:spTree>
    <p:extLst>
      <p:ext uri="{BB962C8B-B14F-4D97-AF65-F5344CB8AC3E}">
        <p14:creationId xmlns:p14="http://schemas.microsoft.com/office/powerpoint/2010/main" val="37444652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Fun facts:</a:t>
            </a:r>
          </a:p>
          <a:p>
            <a:endParaRPr lang="en-CA" dirty="0"/>
          </a:p>
          <a:p>
            <a:r>
              <a:rPr lang="en-CA" dirty="0"/>
              <a:t>The dean of the school from the 5</a:t>
            </a:r>
            <a:r>
              <a:rPr lang="en-CA" baseline="30000" dirty="0"/>
              <a:t>th</a:t>
            </a:r>
            <a:r>
              <a:rPr lang="en-CA" dirty="0"/>
              <a:t> to the 19</a:t>
            </a:r>
            <a:r>
              <a:rPr lang="en-CA" baseline="30000" dirty="0"/>
              <a:t>th</a:t>
            </a:r>
            <a:r>
              <a:rPr lang="en-CA" dirty="0"/>
              <a:t> </a:t>
            </a:r>
            <a:r>
              <a:rPr lang="en-CA" dirty="0" err="1"/>
              <a:t>centure</a:t>
            </a:r>
            <a:r>
              <a:rPr lang="en-CA" dirty="0"/>
              <a:t> was the Abbot of the Monastery of St </a:t>
            </a:r>
            <a:r>
              <a:rPr lang="en-CA" dirty="0" err="1"/>
              <a:t>Macarius</a:t>
            </a:r>
            <a:r>
              <a:rPr lang="en-CA" dirty="0"/>
              <a:t> the Great</a:t>
            </a:r>
          </a:p>
          <a:p>
            <a:endParaRPr lang="en-CA" dirty="0"/>
          </a:p>
          <a:p>
            <a:r>
              <a:rPr lang="en-CA" dirty="0"/>
              <a:t>St Didymus created a reading system for the blind centuries before the Braille was invented</a:t>
            </a:r>
          </a:p>
        </p:txBody>
      </p:sp>
      <p:sp>
        <p:nvSpPr>
          <p:cNvPr id="4" name="Slide Number Placeholder 3"/>
          <p:cNvSpPr>
            <a:spLocks noGrp="1"/>
          </p:cNvSpPr>
          <p:nvPr>
            <p:ph type="sldNum" sz="quarter" idx="5"/>
          </p:nvPr>
        </p:nvSpPr>
        <p:spPr/>
        <p:txBody>
          <a:bodyPr/>
          <a:lstStyle/>
          <a:p>
            <a:fld id="{16BDB2BD-17C9-48FA-A3AB-C199BFEB8E4D}" type="slidenum">
              <a:rPr lang="en-CA" smtClean="0"/>
              <a:t>27</a:t>
            </a:fld>
            <a:endParaRPr lang="en-CA"/>
          </a:p>
        </p:txBody>
      </p:sp>
    </p:spTree>
    <p:extLst>
      <p:ext uri="{BB962C8B-B14F-4D97-AF65-F5344CB8AC3E}">
        <p14:creationId xmlns:p14="http://schemas.microsoft.com/office/powerpoint/2010/main" val="2621292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Christianity teaches and lives an equality between men and women. This does not remove the need for order and unique roles.</a:t>
            </a:r>
          </a:p>
        </p:txBody>
      </p:sp>
      <p:sp>
        <p:nvSpPr>
          <p:cNvPr id="4" name="Slide Number Placeholder 3"/>
          <p:cNvSpPr>
            <a:spLocks noGrp="1"/>
          </p:cNvSpPr>
          <p:nvPr>
            <p:ph type="sldNum" sz="quarter" idx="5"/>
          </p:nvPr>
        </p:nvSpPr>
        <p:spPr/>
        <p:txBody>
          <a:bodyPr/>
          <a:lstStyle/>
          <a:p>
            <a:fld id="{16BDB2BD-17C9-48FA-A3AB-C199BFEB8E4D}" type="slidenum">
              <a:rPr lang="en-CA" smtClean="0"/>
              <a:t>28</a:t>
            </a:fld>
            <a:endParaRPr lang="en-CA"/>
          </a:p>
        </p:txBody>
      </p:sp>
    </p:spTree>
    <p:extLst>
      <p:ext uri="{BB962C8B-B14F-4D97-AF65-F5344CB8AC3E}">
        <p14:creationId xmlns:p14="http://schemas.microsoft.com/office/powerpoint/2010/main" val="16696333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16BDB2BD-17C9-48FA-A3AB-C199BFEB8E4D}" type="slidenum">
              <a:rPr lang="en-CA" smtClean="0"/>
              <a:t>29</a:t>
            </a:fld>
            <a:endParaRPr lang="en-CA"/>
          </a:p>
        </p:txBody>
      </p:sp>
    </p:spTree>
    <p:extLst>
      <p:ext uri="{BB962C8B-B14F-4D97-AF65-F5344CB8AC3E}">
        <p14:creationId xmlns:p14="http://schemas.microsoft.com/office/powerpoint/2010/main" val="1080553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CA" dirty="0"/>
              <a:t>The Jews could not stand the Roman occupation any longer and started inciting rebellions against the empire.</a:t>
            </a:r>
          </a:p>
          <a:p>
            <a:pPr marL="171450" indent="-171450">
              <a:buFontTx/>
              <a:buChar char="-"/>
            </a:pPr>
            <a:r>
              <a:rPr lang="en-CA" dirty="0"/>
              <a:t>The temple brought in huge revenue for the Jews (specifically the priests and the merchants and vendors operating in the temple)</a:t>
            </a:r>
          </a:p>
          <a:p>
            <a:pPr marL="171450" indent="-171450">
              <a:buFontTx/>
              <a:buChar char="-"/>
            </a:pPr>
            <a:r>
              <a:rPr lang="en-CA" dirty="0"/>
              <a:t>Jerusalem was placed under siege by Titus and then destroyed</a:t>
            </a:r>
          </a:p>
          <a:p>
            <a:pPr marL="171450" indent="-171450">
              <a:buFontTx/>
              <a:buChar char="-"/>
            </a:pPr>
            <a:r>
              <a:rPr lang="en-CA" dirty="0"/>
              <a:t>The Christians remembered the prophecies of the Lord and many fled from the city</a:t>
            </a:r>
          </a:p>
          <a:p>
            <a:pPr marL="171450" indent="-171450">
              <a:buFontTx/>
              <a:buChar char="-"/>
            </a:pPr>
            <a:r>
              <a:rPr lang="en-CA" dirty="0"/>
              <a:t>This triggered a major change and that was the (almost) complete disconnection between any remaining ties to Judaism and Jerusalem in the worship and life of the Church.</a:t>
            </a:r>
          </a:p>
          <a:p>
            <a:pPr marL="171450" indent="-171450">
              <a:buFontTx/>
              <a:buChar char="-"/>
            </a:pPr>
            <a:r>
              <a:rPr lang="en-CA" dirty="0"/>
              <a:t>It also meant that now the Church had to come up with its own order and system for worship (since now they had to place</a:t>
            </a:r>
          </a:p>
        </p:txBody>
      </p:sp>
      <p:sp>
        <p:nvSpPr>
          <p:cNvPr id="4" name="Slide Number Placeholder 3"/>
          <p:cNvSpPr>
            <a:spLocks noGrp="1"/>
          </p:cNvSpPr>
          <p:nvPr>
            <p:ph type="sldNum" sz="quarter" idx="5"/>
          </p:nvPr>
        </p:nvSpPr>
        <p:spPr/>
        <p:txBody>
          <a:bodyPr/>
          <a:lstStyle/>
          <a:p>
            <a:fld id="{16BDB2BD-17C9-48FA-A3AB-C199BFEB8E4D}" type="slidenum">
              <a:rPr lang="en-CA" smtClean="0"/>
              <a:t>4</a:t>
            </a:fld>
            <a:endParaRPr lang="en-CA"/>
          </a:p>
        </p:txBody>
      </p:sp>
    </p:spTree>
    <p:extLst>
      <p:ext uri="{BB962C8B-B14F-4D97-AF65-F5344CB8AC3E}">
        <p14:creationId xmlns:p14="http://schemas.microsoft.com/office/powerpoint/2010/main" val="23106146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CA" dirty="0"/>
              <a:t>Many of the direct eyewitnesses were martyred or started to repose in the Lord</a:t>
            </a:r>
          </a:p>
          <a:p>
            <a:pPr marL="171450" indent="-171450">
              <a:buFontTx/>
              <a:buChar char="-"/>
            </a:pPr>
            <a:r>
              <a:rPr lang="en-CA" dirty="0"/>
              <a:t>The authors of Scripture were inspired by the Spirit to write their experiences</a:t>
            </a:r>
          </a:p>
          <a:p>
            <a:pPr marL="171450" indent="-171450">
              <a:buFontTx/>
              <a:buChar char="-"/>
            </a:pPr>
            <a:endParaRPr lang="en-CA" dirty="0"/>
          </a:p>
        </p:txBody>
      </p:sp>
      <p:sp>
        <p:nvSpPr>
          <p:cNvPr id="4" name="Slide Number Placeholder 3"/>
          <p:cNvSpPr>
            <a:spLocks noGrp="1"/>
          </p:cNvSpPr>
          <p:nvPr>
            <p:ph type="sldNum" sz="quarter" idx="5"/>
          </p:nvPr>
        </p:nvSpPr>
        <p:spPr/>
        <p:txBody>
          <a:bodyPr/>
          <a:lstStyle/>
          <a:p>
            <a:fld id="{16BDB2BD-17C9-48FA-A3AB-C199BFEB8E4D}" type="slidenum">
              <a:rPr lang="en-CA" smtClean="0"/>
              <a:t>10</a:t>
            </a:fld>
            <a:endParaRPr lang="en-CA"/>
          </a:p>
        </p:txBody>
      </p:sp>
    </p:spTree>
    <p:extLst>
      <p:ext uri="{BB962C8B-B14F-4D97-AF65-F5344CB8AC3E}">
        <p14:creationId xmlns:p14="http://schemas.microsoft.com/office/powerpoint/2010/main" val="38520757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CA" dirty="0"/>
              <a:t>Our Lord showed the disciples how one ought to live. </a:t>
            </a:r>
          </a:p>
          <a:p>
            <a:pPr marL="171450" indent="-171450">
              <a:buFontTx/>
              <a:buChar char="-"/>
            </a:pPr>
            <a:r>
              <a:rPr lang="en-CA" dirty="0"/>
              <a:t>He instituted the sacraments and left the affairs of the Church to be discerned by the apostles</a:t>
            </a:r>
          </a:p>
          <a:p>
            <a:pPr marL="171450" indent="-171450">
              <a:buFontTx/>
              <a:buChar char="-"/>
            </a:pPr>
            <a:endParaRPr lang="en-CA" dirty="0"/>
          </a:p>
        </p:txBody>
      </p:sp>
      <p:sp>
        <p:nvSpPr>
          <p:cNvPr id="4" name="Slide Number Placeholder 3"/>
          <p:cNvSpPr>
            <a:spLocks noGrp="1"/>
          </p:cNvSpPr>
          <p:nvPr>
            <p:ph type="sldNum" sz="quarter" idx="5"/>
          </p:nvPr>
        </p:nvSpPr>
        <p:spPr/>
        <p:txBody>
          <a:bodyPr/>
          <a:lstStyle/>
          <a:p>
            <a:fld id="{16BDB2BD-17C9-48FA-A3AB-C199BFEB8E4D}" type="slidenum">
              <a:rPr lang="en-CA" smtClean="0"/>
              <a:t>12</a:t>
            </a:fld>
            <a:endParaRPr lang="en-CA"/>
          </a:p>
        </p:txBody>
      </p:sp>
    </p:spTree>
    <p:extLst>
      <p:ext uri="{BB962C8B-B14F-4D97-AF65-F5344CB8AC3E}">
        <p14:creationId xmlns:p14="http://schemas.microsoft.com/office/powerpoint/2010/main" val="39125581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16BDB2BD-17C9-48FA-A3AB-C199BFEB8E4D}" type="slidenum">
              <a:rPr lang="en-CA" smtClean="0"/>
              <a:t>13</a:t>
            </a:fld>
            <a:endParaRPr lang="en-CA"/>
          </a:p>
        </p:txBody>
      </p:sp>
    </p:spTree>
    <p:extLst>
      <p:ext uri="{BB962C8B-B14F-4D97-AF65-F5344CB8AC3E}">
        <p14:creationId xmlns:p14="http://schemas.microsoft.com/office/powerpoint/2010/main" val="3251282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16BDB2BD-17C9-48FA-A3AB-C199BFEB8E4D}" type="slidenum">
              <a:rPr lang="en-CA" smtClean="0"/>
              <a:t>16</a:t>
            </a:fld>
            <a:endParaRPr lang="en-CA"/>
          </a:p>
        </p:txBody>
      </p:sp>
    </p:spTree>
    <p:extLst>
      <p:ext uri="{BB962C8B-B14F-4D97-AF65-F5344CB8AC3E}">
        <p14:creationId xmlns:p14="http://schemas.microsoft.com/office/powerpoint/2010/main" val="42498715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16BDB2BD-17C9-48FA-A3AB-C199BFEB8E4D}" type="slidenum">
              <a:rPr lang="en-CA" smtClean="0"/>
              <a:t>17</a:t>
            </a:fld>
            <a:endParaRPr lang="en-CA"/>
          </a:p>
        </p:txBody>
      </p:sp>
    </p:spTree>
    <p:extLst>
      <p:ext uri="{BB962C8B-B14F-4D97-AF65-F5344CB8AC3E}">
        <p14:creationId xmlns:p14="http://schemas.microsoft.com/office/powerpoint/2010/main" val="15873615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These ranks began their development in the 2</a:t>
            </a:r>
            <a:r>
              <a:rPr lang="en-CA" baseline="30000" dirty="0"/>
              <a:t>nd</a:t>
            </a:r>
            <a:r>
              <a:rPr lang="en-CA" dirty="0"/>
              <a:t> and 3</a:t>
            </a:r>
            <a:r>
              <a:rPr lang="en-CA" baseline="30000" dirty="0"/>
              <a:t>rd</a:t>
            </a:r>
            <a:r>
              <a:rPr lang="en-CA" dirty="0"/>
              <a:t> centuries but do not take full shape until later on</a:t>
            </a:r>
          </a:p>
          <a:p>
            <a:endParaRPr lang="en-CA" dirty="0"/>
          </a:p>
          <a:p>
            <a:r>
              <a:rPr lang="en-CA" dirty="0"/>
              <a:t>The Didache tells us more about the selection process and of the duties of the main 3 ranks.</a:t>
            </a:r>
          </a:p>
        </p:txBody>
      </p:sp>
      <p:sp>
        <p:nvSpPr>
          <p:cNvPr id="4" name="Slide Number Placeholder 3"/>
          <p:cNvSpPr>
            <a:spLocks noGrp="1"/>
          </p:cNvSpPr>
          <p:nvPr>
            <p:ph type="sldNum" sz="quarter" idx="5"/>
          </p:nvPr>
        </p:nvSpPr>
        <p:spPr/>
        <p:txBody>
          <a:bodyPr/>
          <a:lstStyle/>
          <a:p>
            <a:fld id="{16BDB2BD-17C9-48FA-A3AB-C199BFEB8E4D}" type="slidenum">
              <a:rPr lang="en-CA" smtClean="0"/>
              <a:t>20</a:t>
            </a:fld>
            <a:endParaRPr lang="en-CA"/>
          </a:p>
        </p:txBody>
      </p:sp>
    </p:spTree>
    <p:extLst>
      <p:ext uri="{BB962C8B-B14F-4D97-AF65-F5344CB8AC3E}">
        <p14:creationId xmlns:p14="http://schemas.microsoft.com/office/powerpoint/2010/main" val="19475580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CA" dirty="0"/>
              <a:t>4 Incorporeal creatures = 4 gospels</a:t>
            </a:r>
          </a:p>
          <a:p>
            <a:pPr marL="171450" indent="-171450">
              <a:buFontTx/>
              <a:buChar char="-"/>
            </a:pPr>
            <a:r>
              <a:rPr lang="en-CA" dirty="0"/>
              <a:t>4 winds, 4 directions, 4 gospels that are held together by one Spirit</a:t>
            </a:r>
          </a:p>
          <a:p>
            <a:pPr marL="171450" indent="-171450">
              <a:buFontTx/>
              <a:buChar char="-"/>
            </a:pPr>
            <a:r>
              <a:rPr lang="en-CA" dirty="0"/>
              <a:t>Lion: Royal Character</a:t>
            </a:r>
          </a:p>
          <a:p>
            <a:pPr marL="171450" indent="-171450">
              <a:buFontTx/>
              <a:buChar char="-"/>
            </a:pPr>
            <a:r>
              <a:rPr lang="en-CA" dirty="0"/>
              <a:t>Ox: Sacrificial and Priestly Order</a:t>
            </a:r>
          </a:p>
          <a:p>
            <a:pPr marL="171450" indent="-171450">
              <a:buFontTx/>
              <a:buChar char="-"/>
            </a:pPr>
            <a:r>
              <a:rPr lang="en-CA" dirty="0"/>
              <a:t>Man: Coming in human form</a:t>
            </a:r>
          </a:p>
          <a:p>
            <a:pPr marL="171450" indent="-171450">
              <a:buFontTx/>
              <a:buChar char="-"/>
            </a:pPr>
            <a:r>
              <a:rPr lang="en-CA" dirty="0"/>
              <a:t>Eagle: The Giving of the spirit to the Church</a:t>
            </a:r>
          </a:p>
          <a:p>
            <a:pPr marL="171450" indent="-171450">
              <a:buFontTx/>
              <a:buChar char="-"/>
            </a:pPr>
            <a:endParaRPr lang="en-CA" dirty="0"/>
          </a:p>
        </p:txBody>
      </p:sp>
      <p:sp>
        <p:nvSpPr>
          <p:cNvPr id="4" name="Slide Number Placeholder 3"/>
          <p:cNvSpPr>
            <a:spLocks noGrp="1"/>
          </p:cNvSpPr>
          <p:nvPr>
            <p:ph type="sldNum" sz="quarter" idx="5"/>
          </p:nvPr>
        </p:nvSpPr>
        <p:spPr/>
        <p:txBody>
          <a:bodyPr/>
          <a:lstStyle/>
          <a:p>
            <a:fld id="{16BDB2BD-17C9-48FA-A3AB-C199BFEB8E4D}" type="slidenum">
              <a:rPr lang="en-CA" smtClean="0"/>
              <a:t>22</a:t>
            </a:fld>
            <a:endParaRPr lang="en-CA"/>
          </a:p>
        </p:txBody>
      </p:sp>
    </p:spTree>
    <p:extLst>
      <p:ext uri="{BB962C8B-B14F-4D97-AF65-F5344CB8AC3E}">
        <p14:creationId xmlns:p14="http://schemas.microsoft.com/office/powerpoint/2010/main" val="28820810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5B8272-CEC2-3908-8F98-32F0BAC18F6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a:extLst>
              <a:ext uri="{FF2B5EF4-FFF2-40B4-BE49-F238E27FC236}">
                <a16:creationId xmlns:a16="http://schemas.microsoft.com/office/drawing/2014/main" id="{12CAF420-14B9-D58A-9B40-F73BB6C4815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8EAE8C08-478E-AAD0-6423-F498A4CBF13E}"/>
              </a:ext>
            </a:extLst>
          </p:cNvPr>
          <p:cNvSpPr>
            <a:spLocks noGrp="1"/>
          </p:cNvSpPr>
          <p:nvPr>
            <p:ph type="dt" sz="half" idx="10"/>
          </p:nvPr>
        </p:nvSpPr>
        <p:spPr/>
        <p:txBody>
          <a:bodyPr/>
          <a:lstStyle/>
          <a:p>
            <a:fld id="{7DEBCF23-0E5D-44ED-8241-09B850672E78}" type="datetimeFigureOut">
              <a:rPr lang="en-CA" smtClean="0"/>
              <a:t>2022-11-07</a:t>
            </a:fld>
            <a:endParaRPr lang="en-CA"/>
          </a:p>
        </p:txBody>
      </p:sp>
      <p:sp>
        <p:nvSpPr>
          <p:cNvPr id="5" name="Footer Placeholder 4">
            <a:extLst>
              <a:ext uri="{FF2B5EF4-FFF2-40B4-BE49-F238E27FC236}">
                <a16:creationId xmlns:a16="http://schemas.microsoft.com/office/drawing/2014/main" id="{7852FBE2-52C0-1191-0738-4160C4167042}"/>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6CA7737C-70DB-6A12-6B3B-984DBB4A8FF4}"/>
              </a:ext>
            </a:extLst>
          </p:cNvPr>
          <p:cNvSpPr>
            <a:spLocks noGrp="1"/>
          </p:cNvSpPr>
          <p:nvPr>
            <p:ph type="sldNum" sz="quarter" idx="12"/>
          </p:nvPr>
        </p:nvSpPr>
        <p:spPr/>
        <p:txBody>
          <a:bodyPr/>
          <a:lstStyle/>
          <a:p>
            <a:fld id="{22517AB5-886E-443C-AB10-FD7A1F7AE3FC}" type="slidenum">
              <a:rPr lang="en-CA" smtClean="0"/>
              <a:t>‹#›</a:t>
            </a:fld>
            <a:endParaRPr lang="en-CA"/>
          </a:p>
        </p:txBody>
      </p:sp>
    </p:spTree>
    <p:extLst>
      <p:ext uri="{BB962C8B-B14F-4D97-AF65-F5344CB8AC3E}">
        <p14:creationId xmlns:p14="http://schemas.microsoft.com/office/powerpoint/2010/main" val="29568784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182E5-6699-0D8A-E50D-A015BE647894}"/>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8191A4A7-A7D0-9846-58D2-4A25FB859F0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D5EDAD87-C543-31E3-76A1-A7E4C2A7A172}"/>
              </a:ext>
            </a:extLst>
          </p:cNvPr>
          <p:cNvSpPr>
            <a:spLocks noGrp="1"/>
          </p:cNvSpPr>
          <p:nvPr>
            <p:ph type="dt" sz="half" idx="10"/>
          </p:nvPr>
        </p:nvSpPr>
        <p:spPr/>
        <p:txBody>
          <a:bodyPr/>
          <a:lstStyle/>
          <a:p>
            <a:fld id="{7DEBCF23-0E5D-44ED-8241-09B850672E78}" type="datetimeFigureOut">
              <a:rPr lang="en-CA" smtClean="0"/>
              <a:t>2022-11-07</a:t>
            </a:fld>
            <a:endParaRPr lang="en-CA"/>
          </a:p>
        </p:txBody>
      </p:sp>
      <p:sp>
        <p:nvSpPr>
          <p:cNvPr id="5" name="Footer Placeholder 4">
            <a:extLst>
              <a:ext uri="{FF2B5EF4-FFF2-40B4-BE49-F238E27FC236}">
                <a16:creationId xmlns:a16="http://schemas.microsoft.com/office/drawing/2014/main" id="{0B5BC05B-A63D-71EE-012A-53C30811FB55}"/>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D2B1455E-3EA6-A744-4DB4-9D1FCE18EBB3}"/>
              </a:ext>
            </a:extLst>
          </p:cNvPr>
          <p:cNvSpPr>
            <a:spLocks noGrp="1"/>
          </p:cNvSpPr>
          <p:nvPr>
            <p:ph type="sldNum" sz="quarter" idx="12"/>
          </p:nvPr>
        </p:nvSpPr>
        <p:spPr/>
        <p:txBody>
          <a:bodyPr/>
          <a:lstStyle/>
          <a:p>
            <a:fld id="{22517AB5-886E-443C-AB10-FD7A1F7AE3FC}" type="slidenum">
              <a:rPr lang="en-CA" smtClean="0"/>
              <a:t>‹#›</a:t>
            </a:fld>
            <a:endParaRPr lang="en-CA"/>
          </a:p>
        </p:txBody>
      </p:sp>
    </p:spTree>
    <p:extLst>
      <p:ext uri="{BB962C8B-B14F-4D97-AF65-F5344CB8AC3E}">
        <p14:creationId xmlns:p14="http://schemas.microsoft.com/office/powerpoint/2010/main" val="9098519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5DCA3A8-A2B0-7C87-B379-56476C46117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68A9B9F3-0A46-B8D3-C417-BE94C788AC3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A57BAB2A-2D4E-48FE-1B17-DD2D3627EF9F}"/>
              </a:ext>
            </a:extLst>
          </p:cNvPr>
          <p:cNvSpPr>
            <a:spLocks noGrp="1"/>
          </p:cNvSpPr>
          <p:nvPr>
            <p:ph type="dt" sz="half" idx="10"/>
          </p:nvPr>
        </p:nvSpPr>
        <p:spPr/>
        <p:txBody>
          <a:bodyPr/>
          <a:lstStyle/>
          <a:p>
            <a:fld id="{7DEBCF23-0E5D-44ED-8241-09B850672E78}" type="datetimeFigureOut">
              <a:rPr lang="en-CA" smtClean="0"/>
              <a:t>2022-11-07</a:t>
            </a:fld>
            <a:endParaRPr lang="en-CA"/>
          </a:p>
        </p:txBody>
      </p:sp>
      <p:sp>
        <p:nvSpPr>
          <p:cNvPr id="5" name="Footer Placeholder 4">
            <a:extLst>
              <a:ext uri="{FF2B5EF4-FFF2-40B4-BE49-F238E27FC236}">
                <a16:creationId xmlns:a16="http://schemas.microsoft.com/office/drawing/2014/main" id="{9D80992C-46FA-5E69-E53A-F09C88855BAF}"/>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0315DA0F-FB66-23A9-16C0-3D06BBC1F5DF}"/>
              </a:ext>
            </a:extLst>
          </p:cNvPr>
          <p:cNvSpPr>
            <a:spLocks noGrp="1"/>
          </p:cNvSpPr>
          <p:nvPr>
            <p:ph type="sldNum" sz="quarter" idx="12"/>
          </p:nvPr>
        </p:nvSpPr>
        <p:spPr/>
        <p:txBody>
          <a:bodyPr/>
          <a:lstStyle/>
          <a:p>
            <a:fld id="{22517AB5-886E-443C-AB10-FD7A1F7AE3FC}" type="slidenum">
              <a:rPr lang="en-CA" smtClean="0"/>
              <a:t>‹#›</a:t>
            </a:fld>
            <a:endParaRPr lang="en-CA"/>
          </a:p>
        </p:txBody>
      </p:sp>
    </p:spTree>
    <p:extLst>
      <p:ext uri="{BB962C8B-B14F-4D97-AF65-F5344CB8AC3E}">
        <p14:creationId xmlns:p14="http://schemas.microsoft.com/office/powerpoint/2010/main" val="36696868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707576-80A9-27E2-D5D7-D91A680FF222}"/>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7A301E23-1346-81DB-2CEE-DE1FBDD8BC4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0B443EA2-0D82-703E-3E0E-A6E8CEF4D886}"/>
              </a:ext>
            </a:extLst>
          </p:cNvPr>
          <p:cNvSpPr>
            <a:spLocks noGrp="1"/>
          </p:cNvSpPr>
          <p:nvPr>
            <p:ph type="dt" sz="half" idx="10"/>
          </p:nvPr>
        </p:nvSpPr>
        <p:spPr/>
        <p:txBody>
          <a:bodyPr/>
          <a:lstStyle/>
          <a:p>
            <a:fld id="{7DEBCF23-0E5D-44ED-8241-09B850672E78}" type="datetimeFigureOut">
              <a:rPr lang="en-CA" smtClean="0"/>
              <a:t>2022-11-07</a:t>
            </a:fld>
            <a:endParaRPr lang="en-CA"/>
          </a:p>
        </p:txBody>
      </p:sp>
      <p:sp>
        <p:nvSpPr>
          <p:cNvPr id="5" name="Footer Placeholder 4">
            <a:extLst>
              <a:ext uri="{FF2B5EF4-FFF2-40B4-BE49-F238E27FC236}">
                <a16:creationId xmlns:a16="http://schemas.microsoft.com/office/drawing/2014/main" id="{10025697-F36D-148F-6D37-92D69B9D01E5}"/>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6971A8B9-F510-6BBC-0B63-2EB83FC8E59D}"/>
              </a:ext>
            </a:extLst>
          </p:cNvPr>
          <p:cNvSpPr>
            <a:spLocks noGrp="1"/>
          </p:cNvSpPr>
          <p:nvPr>
            <p:ph type="sldNum" sz="quarter" idx="12"/>
          </p:nvPr>
        </p:nvSpPr>
        <p:spPr/>
        <p:txBody>
          <a:bodyPr/>
          <a:lstStyle/>
          <a:p>
            <a:fld id="{22517AB5-886E-443C-AB10-FD7A1F7AE3FC}" type="slidenum">
              <a:rPr lang="en-CA" smtClean="0"/>
              <a:t>‹#›</a:t>
            </a:fld>
            <a:endParaRPr lang="en-CA"/>
          </a:p>
        </p:txBody>
      </p:sp>
    </p:spTree>
    <p:extLst>
      <p:ext uri="{BB962C8B-B14F-4D97-AF65-F5344CB8AC3E}">
        <p14:creationId xmlns:p14="http://schemas.microsoft.com/office/powerpoint/2010/main" val="15915866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D52C27-2D2D-5A7C-102B-C646BD12484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CC3CAB47-5650-4E46-CACE-79C880D5EF7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6072FE6-50E0-F57C-751F-7688A1C955F9}"/>
              </a:ext>
            </a:extLst>
          </p:cNvPr>
          <p:cNvSpPr>
            <a:spLocks noGrp="1"/>
          </p:cNvSpPr>
          <p:nvPr>
            <p:ph type="dt" sz="half" idx="10"/>
          </p:nvPr>
        </p:nvSpPr>
        <p:spPr/>
        <p:txBody>
          <a:bodyPr/>
          <a:lstStyle/>
          <a:p>
            <a:fld id="{7DEBCF23-0E5D-44ED-8241-09B850672E78}" type="datetimeFigureOut">
              <a:rPr lang="en-CA" smtClean="0"/>
              <a:t>2022-11-07</a:t>
            </a:fld>
            <a:endParaRPr lang="en-CA"/>
          </a:p>
        </p:txBody>
      </p:sp>
      <p:sp>
        <p:nvSpPr>
          <p:cNvPr id="5" name="Footer Placeholder 4">
            <a:extLst>
              <a:ext uri="{FF2B5EF4-FFF2-40B4-BE49-F238E27FC236}">
                <a16:creationId xmlns:a16="http://schemas.microsoft.com/office/drawing/2014/main" id="{88B216CF-6974-4A92-2F32-371154CF36DE}"/>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72452269-06AD-36B2-61E7-B02B94FC1A0D}"/>
              </a:ext>
            </a:extLst>
          </p:cNvPr>
          <p:cNvSpPr>
            <a:spLocks noGrp="1"/>
          </p:cNvSpPr>
          <p:nvPr>
            <p:ph type="sldNum" sz="quarter" idx="12"/>
          </p:nvPr>
        </p:nvSpPr>
        <p:spPr/>
        <p:txBody>
          <a:bodyPr/>
          <a:lstStyle/>
          <a:p>
            <a:fld id="{22517AB5-886E-443C-AB10-FD7A1F7AE3FC}" type="slidenum">
              <a:rPr lang="en-CA" smtClean="0"/>
              <a:t>‹#›</a:t>
            </a:fld>
            <a:endParaRPr lang="en-CA"/>
          </a:p>
        </p:txBody>
      </p:sp>
    </p:spTree>
    <p:extLst>
      <p:ext uri="{BB962C8B-B14F-4D97-AF65-F5344CB8AC3E}">
        <p14:creationId xmlns:p14="http://schemas.microsoft.com/office/powerpoint/2010/main" val="12422574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48BD5-A98C-A6A3-48F0-57007BEAC023}"/>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2823D8B2-88D7-B794-A967-C469A9F9068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812E3025-C6B9-1ACE-A792-BA5B3353F98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DC7803AB-1149-EABC-A41C-17C10F97B191}"/>
              </a:ext>
            </a:extLst>
          </p:cNvPr>
          <p:cNvSpPr>
            <a:spLocks noGrp="1"/>
          </p:cNvSpPr>
          <p:nvPr>
            <p:ph type="dt" sz="half" idx="10"/>
          </p:nvPr>
        </p:nvSpPr>
        <p:spPr/>
        <p:txBody>
          <a:bodyPr/>
          <a:lstStyle/>
          <a:p>
            <a:fld id="{7DEBCF23-0E5D-44ED-8241-09B850672E78}" type="datetimeFigureOut">
              <a:rPr lang="en-CA" smtClean="0"/>
              <a:t>2022-11-07</a:t>
            </a:fld>
            <a:endParaRPr lang="en-CA"/>
          </a:p>
        </p:txBody>
      </p:sp>
      <p:sp>
        <p:nvSpPr>
          <p:cNvPr id="6" name="Footer Placeholder 5">
            <a:extLst>
              <a:ext uri="{FF2B5EF4-FFF2-40B4-BE49-F238E27FC236}">
                <a16:creationId xmlns:a16="http://schemas.microsoft.com/office/drawing/2014/main" id="{E2D6B2F3-45B1-5284-5765-8DD8B1CC6B3F}"/>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3363ACAC-8585-C79A-B7B8-E9518EB3DB25}"/>
              </a:ext>
            </a:extLst>
          </p:cNvPr>
          <p:cNvSpPr>
            <a:spLocks noGrp="1"/>
          </p:cNvSpPr>
          <p:nvPr>
            <p:ph type="sldNum" sz="quarter" idx="12"/>
          </p:nvPr>
        </p:nvSpPr>
        <p:spPr/>
        <p:txBody>
          <a:bodyPr/>
          <a:lstStyle/>
          <a:p>
            <a:fld id="{22517AB5-886E-443C-AB10-FD7A1F7AE3FC}" type="slidenum">
              <a:rPr lang="en-CA" smtClean="0"/>
              <a:t>‹#›</a:t>
            </a:fld>
            <a:endParaRPr lang="en-CA"/>
          </a:p>
        </p:txBody>
      </p:sp>
    </p:spTree>
    <p:extLst>
      <p:ext uri="{BB962C8B-B14F-4D97-AF65-F5344CB8AC3E}">
        <p14:creationId xmlns:p14="http://schemas.microsoft.com/office/powerpoint/2010/main" val="32126713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2567C5-B310-9A94-E8AE-F7722CB22F3E}"/>
              </a:ext>
            </a:extLst>
          </p:cNvPr>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3AB89F03-72E2-90E2-2FF8-47B55308693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06E4F54-41CD-198C-E7DF-405B47A3E0F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06AA0BBF-B0FD-A816-51C0-471DA25B440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31BEE42-4479-10FC-BA69-CDD57384F21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5D76D0AB-8DEC-157D-F92A-939E3144E9B1}"/>
              </a:ext>
            </a:extLst>
          </p:cNvPr>
          <p:cNvSpPr>
            <a:spLocks noGrp="1"/>
          </p:cNvSpPr>
          <p:nvPr>
            <p:ph type="dt" sz="half" idx="10"/>
          </p:nvPr>
        </p:nvSpPr>
        <p:spPr/>
        <p:txBody>
          <a:bodyPr/>
          <a:lstStyle/>
          <a:p>
            <a:fld id="{7DEBCF23-0E5D-44ED-8241-09B850672E78}" type="datetimeFigureOut">
              <a:rPr lang="en-CA" smtClean="0"/>
              <a:t>2022-11-07</a:t>
            </a:fld>
            <a:endParaRPr lang="en-CA"/>
          </a:p>
        </p:txBody>
      </p:sp>
      <p:sp>
        <p:nvSpPr>
          <p:cNvPr id="8" name="Footer Placeholder 7">
            <a:extLst>
              <a:ext uri="{FF2B5EF4-FFF2-40B4-BE49-F238E27FC236}">
                <a16:creationId xmlns:a16="http://schemas.microsoft.com/office/drawing/2014/main" id="{5E90CE5F-64E7-CBA9-5014-B9A446896770}"/>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id="{C07A2788-3FFC-3CFE-80D7-29D6C7E8EB9D}"/>
              </a:ext>
            </a:extLst>
          </p:cNvPr>
          <p:cNvSpPr>
            <a:spLocks noGrp="1"/>
          </p:cNvSpPr>
          <p:nvPr>
            <p:ph type="sldNum" sz="quarter" idx="12"/>
          </p:nvPr>
        </p:nvSpPr>
        <p:spPr/>
        <p:txBody>
          <a:bodyPr/>
          <a:lstStyle/>
          <a:p>
            <a:fld id="{22517AB5-886E-443C-AB10-FD7A1F7AE3FC}" type="slidenum">
              <a:rPr lang="en-CA" smtClean="0"/>
              <a:t>‹#›</a:t>
            </a:fld>
            <a:endParaRPr lang="en-CA"/>
          </a:p>
        </p:txBody>
      </p:sp>
    </p:spTree>
    <p:extLst>
      <p:ext uri="{BB962C8B-B14F-4D97-AF65-F5344CB8AC3E}">
        <p14:creationId xmlns:p14="http://schemas.microsoft.com/office/powerpoint/2010/main" val="36669683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AC0C6D-C32C-4E11-1DAF-F7A26ED3A2E2}"/>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C32533EC-6135-5A88-97E8-89DB957B7B2E}"/>
              </a:ext>
            </a:extLst>
          </p:cNvPr>
          <p:cNvSpPr>
            <a:spLocks noGrp="1"/>
          </p:cNvSpPr>
          <p:nvPr>
            <p:ph type="dt" sz="half" idx="10"/>
          </p:nvPr>
        </p:nvSpPr>
        <p:spPr/>
        <p:txBody>
          <a:bodyPr/>
          <a:lstStyle/>
          <a:p>
            <a:fld id="{7DEBCF23-0E5D-44ED-8241-09B850672E78}" type="datetimeFigureOut">
              <a:rPr lang="en-CA" smtClean="0"/>
              <a:t>2022-11-07</a:t>
            </a:fld>
            <a:endParaRPr lang="en-CA"/>
          </a:p>
        </p:txBody>
      </p:sp>
      <p:sp>
        <p:nvSpPr>
          <p:cNvPr id="4" name="Footer Placeholder 3">
            <a:extLst>
              <a:ext uri="{FF2B5EF4-FFF2-40B4-BE49-F238E27FC236}">
                <a16:creationId xmlns:a16="http://schemas.microsoft.com/office/drawing/2014/main" id="{925AF506-96A7-4164-5EF5-A9E08D1B3063}"/>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9993EC9B-33EE-965A-D4A3-48B37BBA4274}"/>
              </a:ext>
            </a:extLst>
          </p:cNvPr>
          <p:cNvSpPr>
            <a:spLocks noGrp="1"/>
          </p:cNvSpPr>
          <p:nvPr>
            <p:ph type="sldNum" sz="quarter" idx="12"/>
          </p:nvPr>
        </p:nvSpPr>
        <p:spPr/>
        <p:txBody>
          <a:bodyPr/>
          <a:lstStyle/>
          <a:p>
            <a:fld id="{22517AB5-886E-443C-AB10-FD7A1F7AE3FC}" type="slidenum">
              <a:rPr lang="en-CA" smtClean="0"/>
              <a:t>‹#›</a:t>
            </a:fld>
            <a:endParaRPr lang="en-CA"/>
          </a:p>
        </p:txBody>
      </p:sp>
    </p:spTree>
    <p:extLst>
      <p:ext uri="{BB962C8B-B14F-4D97-AF65-F5344CB8AC3E}">
        <p14:creationId xmlns:p14="http://schemas.microsoft.com/office/powerpoint/2010/main" val="40113256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A79BF62-5D3F-FA17-A81D-74C3619B7FA2}"/>
              </a:ext>
            </a:extLst>
          </p:cNvPr>
          <p:cNvSpPr>
            <a:spLocks noGrp="1"/>
          </p:cNvSpPr>
          <p:nvPr>
            <p:ph type="dt" sz="half" idx="10"/>
          </p:nvPr>
        </p:nvSpPr>
        <p:spPr/>
        <p:txBody>
          <a:bodyPr/>
          <a:lstStyle/>
          <a:p>
            <a:fld id="{7DEBCF23-0E5D-44ED-8241-09B850672E78}" type="datetimeFigureOut">
              <a:rPr lang="en-CA" smtClean="0"/>
              <a:t>2022-11-07</a:t>
            </a:fld>
            <a:endParaRPr lang="en-CA"/>
          </a:p>
        </p:txBody>
      </p:sp>
      <p:sp>
        <p:nvSpPr>
          <p:cNvPr id="3" name="Footer Placeholder 2">
            <a:extLst>
              <a:ext uri="{FF2B5EF4-FFF2-40B4-BE49-F238E27FC236}">
                <a16:creationId xmlns:a16="http://schemas.microsoft.com/office/drawing/2014/main" id="{323E7F30-AF35-8EA5-B205-81E2EC2393C4}"/>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32B98892-F861-3E51-001F-9E103225DC50}"/>
              </a:ext>
            </a:extLst>
          </p:cNvPr>
          <p:cNvSpPr>
            <a:spLocks noGrp="1"/>
          </p:cNvSpPr>
          <p:nvPr>
            <p:ph type="sldNum" sz="quarter" idx="12"/>
          </p:nvPr>
        </p:nvSpPr>
        <p:spPr/>
        <p:txBody>
          <a:bodyPr/>
          <a:lstStyle/>
          <a:p>
            <a:fld id="{22517AB5-886E-443C-AB10-FD7A1F7AE3FC}" type="slidenum">
              <a:rPr lang="en-CA" smtClean="0"/>
              <a:t>‹#›</a:t>
            </a:fld>
            <a:endParaRPr lang="en-CA"/>
          </a:p>
        </p:txBody>
      </p:sp>
    </p:spTree>
    <p:extLst>
      <p:ext uri="{BB962C8B-B14F-4D97-AF65-F5344CB8AC3E}">
        <p14:creationId xmlns:p14="http://schemas.microsoft.com/office/powerpoint/2010/main" val="39052186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48FC09-B156-803C-FEC9-9BEB4AEC0B8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B470839E-134E-2A75-CC1C-C70AE7FC535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40D03384-BD7E-983B-35C5-5EB8641C14F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9201867-833B-B3E3-121F-2B7AF798C6AD}"/>
              </a:ext>
            </a:extLst>
          </p:cNvPr>
          <p:cNvSpPr>
            <a:spLocks noGrp="1"/>
          </p:cNvSpPr>
          <p:nvPr>
            <p:ph type="dt" sz="half" idx="10"/>
          </p:nvPr>
        </p:nvSpPr>
        <p:spPr/>
        <p:txBody>
          <a:bodyPr/>
          <a:lstStyle/>
          <a:p>
            <a:fld id="{7DEBCF23-0E5D-44ED-8241-09B850672E78}" type="datetimeFigureOut">
              <a:rPr lang="en-CA" smtClean="0"/>
              <a:t>2022-11-07</a:t>
            </a:fld>
            <a:endParaRPr lang="en-CA"/>
          </a:p>
        </p:txBody>
      </p:sp>
      <p:sp>
        <p:nvSpPr>
          <p:cNvPr id="6" name="Footer Placeholder 5">
            <a:extLst>
              <a:ext uri="{FF2B5EF4-FFF2-40B4-BE49-F238E27FC236}">
                <a16:creationId xmlns:a16="http://schemas.microsoft.com/office/drawing/2014/main" id="{3FB94071-1C46-3935-8741-DE70F07B0EE0}"/>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E0E55C0C-2977-3EAA-467C-E211345159BC}"/>
              </a:ext>
            </a:extLst>
          </p:cNvPr>
          <p:cNvSpPr>
            <a:spLocks noGrp="1"/>
          </p:cNvSpPr>
          <p:nvPr>
            <p:ph type="sldNum" sz="quarter" idx="12"/>
          </p:nvPr>
        </p:nvSpPr>
        <p:spPr/>
        <p:txBody>
          <a:bodyPr/>
          <a:lstStyle/>
          <a:p>
            <a:fld id="{22517AB5-886E-443C-AB10-FD7A1F7AE3FC}" type="slidenum">
              <a:rPr lang="en-CA" smtClean="0"/>
              <a:t>‹#›</a:t>
            </a:fld>
            <a:endParaRPr lang="en-CA"/>
          </a:p>
        </p:txBody>
      </p:sp>
    </p:spTree>
    <p:extLst>
      <p:ext uri="{BB962C8B-B14F-4D97-AF65-F5344CB8AC3E}">
        <p14:creationId xmlns:p14="http://schemas.microsoft.com/office/powerpoint/2010/main" val="28575236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94C99-CC9E-5368-C4F6-C1CD7C51B44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E5CE0743-59A1-79BE-FB9F-A60CBD1982B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2D360D72-332D-1CD3-E2A6-40019CCBA97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631B8E2-8B1F-2AF9-87FB-93EA50E6A904}"/>
              </a:ext>
            </a:extLst>
          </p:cNvPr>
          <p:cNvSpPr>
            <a:spLocks noGrp="1"/>
          </p:cNvSpPr>
          <p:nvPr>
            <p:ph type="dt" sz="half" idx="10"/>
          </p:nvPr>
        </p:nvSpPr>
        <p:spPr/>
        <p:txBody>
          <a:bodyPr/>
          <a:lstStyle/>
          <a:p>
            <a:fld id="{7DEBCF23-0E5D-44ED-8241-09B850672E78}" type="datetimeFigureOut">
              <a:rPr lang="en-CA" smtClean="0"/>
              <a:t>2022-11-07</a:t>
            </a:fld>
            <a:endParaRPr lang="en-CA"/>
          </a:p>
        </p:txBody>
      </p:sp>
      <p:sp>
        <p:nvSpPr>
          <p:cNvPr id="6" name="Footer Placeholder 5">
            <a:extLst>
              <a:ext uri="{FF2B5EF4-FFF2-40B4-BE49-F238E27FC236}">
                <a16:creationId xmlns:a16="http://schemas.microsoft.com/office/drawing/2014/main" id="{C960DE94-15B8-B127-E3FA-F1DFC750A2C5}"/>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69EDB53F-473D-5984-E95F-AB4193E47F24}"/>
              </a:ext>
            </a:extLst>
          </p:cNvPr>
          <p:cNvSpPr>
            <a:spLocks noGrp="1"/>
          </p:cNvSpPr>
          <p:nvPr>
            <p:ph type="sldNum" sz="quarter" idx="12"/>
          </p:nvPr>
        </p:nvSpPr>
        <p:spPr/>
        <p:txBody>
          <a:bodyPr/>
          <a:lstStyle/>
          <a:p>
            <a:fld id="{22517AB5-886E-443C-AB10-FD7A1F7AE3FC}" type="slidenum">
              <a:rPr lang="en-CA" smtClean="0"/>
              <a:t>‹#›</a:t>
            </a:fld>
            <a:endParaRPr lang="en-CA"/>
          </a:p>
        </p:txBody>
      </p:sp>
    </p:spTree>
    <p:extLst>
      <p:ext uri="{BB962C8B-B14F-4D97-AF65-F5344CB8AC3E}">
        <p14:creationId xmlns:p14="http://schemas.microsoft.com/office/powerpoint/2010/main" val="22398518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05755F9-E5E8-3469-D180-F01C9C4B670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189615D8-65EE-FC75-38A3-29895A17318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54D80CDE-A851-A62D-87EC-4A6BB603BFF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EBCF23-0E5D-44ED-8241-09B850672E78}" type="datetimeFigureOut">
              <a:rPr lang="en-CA" smtClean="0"/>
              <a:t>2022-11-07</a:t>
            </a:fld>
            <a:endParaRPr lang="en-CA"/>
          </a:p>
        </p:txBody>
      </p:sp>
      <p:sp>
        <p:nvSpPr>
          <p:cNvPr id="5" name="Footer Placeholder 4">
            <a:extLst>
              <a:ext uri="{FF2B5EF4-FFF2-40B4-BE49-F238E27FC236}">
                <a16:creationId xmlns:a16="http://schemas.microsoft.com/office/drawing/2014/main" id="{9D4419EC-154B-7247-D65C-CB53ED144D2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4B187197-9F64-F2CD-89E6-F395F70D5EE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517AB5-886E-443C-AB10-FD7A1F7AE3FC}" type="slidenum">
              <a:rPr lang="en-CA" smtClean="0"/>
              <a:t>‹#›</a:t>
            </a:fld>
            <a:endParaRPr lang="en-CA"/>
          </a:p>
        </p:txBody>
      </p:sp>
    </p:spTree>
    <p:extLst>
      <p:ext uri="{BB962C8B-B14F-4D97-AF65-F5344CB8AC3E}">
        <p14:creationId xmlns:p14="http://schemas.microsoft.com/office/powerpoint/2010/main" val="31688511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www.ccel.org/fathers"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www.ccel.org/fathers"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142F6C-8598-DD63-759D-3A270D412805}"/>
              </a:ext>
            </a:extLst>
          </p:cNvPr>
          <p:cNvSpPr>
            <a:spLocks noGrp="1"/>
          </p:cNvSpPr>
          <p:nvPr>
            <p:ph type="ctrTitle"/>
          </p:nvPr>
        </p:nvSpPr>
        <p:spPr>
          <a:xfrm>
            <a:off x="7464614" y="1783959"/>
            <a:ext cx="4087306" cy="2889114"/>
          </a:xfrm>
        </p:spPr>
        <p:txBody>
          <a:bodyPr anchor="b">
            <a:normAutofit/>
          </a:bodyPr>
          <a:lstStyle/>
          <a:p>
            <a:pPr algn="l"/>
            <a:r>
              <a:rPr lang="en-CA" sz="3200" dirty="0"/>
              <a:t>History of the Church (2</a:t>
            </a:r>
            <a:r>
              <a:rPr lang="en-CA" sz="3200" baseline="30000" dirty="0"/>
              <a:t>nd</a:t>
            </a:r>
            <a:r>
              <a:rPr lang="en-CA" sz="3200" dirty="0"/>
              <a:t> and 3</a:t>
            </a:r>
            <a:r>
              <a:rPr lang="en-CA" sz="3200" baseline="30000" dirty="0"/>
              <a:t>rd</a:t>
            </a:r>
            <a:r>
              <a:rPr lang="en-CA" sz="3200" dirty="0"/>
              <a:t> Centuries)</a:t>
            </a:r>
          </a:p>
        </p:txBody>
      </p:sp>
      <p:sp>
        <p:nvSpPr>
          <p:cNvPr id="3" name="Subtitle 2">
            <a:extLst>
              <a:ext uri="{FF2B5EF4-FFF2-40B4-BE49-F238E27FC236}">
                <a16:creationId xmlns:a16="http://schemas.microsoft.com/office/drawing/2014/main" id="{7C7E8BED-1C32-C9F4-F293-A4F0466A4AEC}"/>
              </a:ext>
            </a:extLst>
          </p:cNvPr>
          <p:cNvSpPr>
            <a:spLocks noGrp="1"/>
          </p:cNvSpPr>
          <p:nvPr>
            <p:ph type="subTitle" idx="1"/>
          </p:nvPr>
        </p:nvSpPr>
        <p:spPr>
          <a:xfrm>
            <a:off x="7464612" y="4750893"/>
            <a:ext cx="4087305" cy="1147863"/>
          </a:xfrm>
        </p:spPr>
        <p:txBody>
          <a:bodyPr anchor="t">
            <a:normAutofit/>
          </a:bodyPr>
          <a:lstStyle/>
          <a:p>
            <a:pPr algn="l"/>
            <a:endParaRPr lang="en-CA" sz="2000"/>
          </a:p>
        </p:txBody>
      </p:sp>
      <p:sp>
        <p:nvSpPr>
          <p:cNvPr id="9" name="Freeform: Shape 8">
            <a:extLst>
              <a:ext uri="{FF2B5EF4-FFF2-40B4-BE49-F238E27FC236}">
                <a16:creationId xmlns:a16="http://schemas.microsoft.com/office/drawing/2014/main" id="{E49CC64F-7275-4E33-961B-0C5CDC4398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 y="0"/>
            <a:ext cx="7188051"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Picture 3">
            <a:extLst>
              <a:ext uri="{FF2B5EF4-FFF2-40B4-BE49-F238E27FC236}">
                <a16:creationId xmlns:a16="http://schemas.microsoft.com/office/drawing/2014/main" id="{7EEB25DD-4151-DAAC-B381-2DD19561FFED}"/>
              </a:ext>
            </a:extLst>
          </p:cNvPr>
          <p:cNvPicPr>
            <a:picLocks noChangeAspect="1"/>
          </p:cNvPicPr>
          <p:nvPr/>
        </p:nvPicPr>
        <p:blipFill rotWithShape="1">
          <a:blip r:embed="rId2"/>
          <a:srcRect t="2181" r="-1" b="-1"/>
          <a:stretch/>
        </p:blipFill>
        <p:spPr>
          <a:xfrm>
            <a:off x="1" y="10"/>
            <a:ext cx="7028495"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p:spPr>
      </p:pic>
    </p:spTree>
    <p:extLst>
      <p:ext uri="{BB962C8B-B14F-4D97-AF65-F5344CB8AC3E}">
        <p14:creationId xmlns:p14="http://schemas.microsoft.com/office/powerpoint/2010/main" val="257683389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84CD28-44EA-9443-1709-BC55DC98B893}"/>
              </a:ext>
            </a:extLst>
          </p:cNvPr>
          <p:cNvSpPr>
            <a:spLocks noGrp="1"/>
          </p:cNvSpPr>
          <p:nvPr>
            <p:ph type="title"/>
          </p:nvPr>
        </p:nvSpPr>
        <p:spPr/>
        <p:txBody>
          <a:bodyPr/>
          <a:lstStyle/>
          <a:p>
            <a:r>
              <a:rPr lang="en-CA" dirty="0"/>
              <a:t>Scripture &amp; Tradition</a:t>
            </a:r>
          </a:p>
        </p:txBody>
      </p:sp>
      <p:sp>
        <p:nvSpPr>
          <p:cNvPr id="3" name="Content Placeholder 2">
            <a:extLst>
              <a:ext uri="{FF2B5EF4-FFF2-40B4-BE49-F238E27FC236}">
                <a16:creationId xmlns:a16="http://schemas.microsoft.com/office/drawing/2014/main" id="{6E743B20-34DC-72D7-956D-C31421B0E14F}"/>
              </a:ext>
            </a:extLst>
          </p:cNvPr>
          <p:cNvSpPr>
            <a:spLocks noGrp="1"/>
          </p:cNvSpPr>
          <p:nvPr>
            <p:ph idx="1"/>
          </p:nvPr>
        </p:nvSpPr>
        <p:spPr>
          <a:xfrm>
            <a:off x="838200" y="1825625"/>
            <a:ext cx="10515600" cy="4667250"/>
          </a:xfrm>
        </p:spPr>
        <p:txBody>
          <a:bodyPr>
            <a:normAutofit/>
          </a:bodyPr>
          <a:lstStyle/>
          <a:p>
            <a:r>
              <a:rPr lang="en-CA" dirty="0"/>
              <a:t>The disciples and apostles wrote accounts of the life of Jesus</a:t>
            </a:r>
          </a:p>
          <a:p>
            <a:r>
              <a:rPr lang="en-CA" dirty="0"/>
              <a:t>They also wrote letters for two reasons:</a:t>
            </a:r>
          </a:p>
          <a:p>
            <a:pPr lvl="1"/>
            <a:r>
              <a:rPr lang="en-CA" dirty="0"/>
              <a:t>Reaching out to the believers in cities they were about to visit</a:t>
            </a:r>
          </a:p>
          <a:p>
            <a:pPr lvl="1"/>
            <a:r>
              <a:rPr lang="en-CA" dirty="0"/>
              <a:t>Most commonly, confirming the believers that they already met and dealing with issues that affect that particular community</a:t>
            </a:r>
          </a:p>
          <a:p>
            <a:r>
              <a:rPr lang="en-CA" dirty="0"/>
              <a:t>These letters were seen as </a:t>
            </a:r>
            <a:r>
              <a:rPr lang="en-CA" u="sng" dirty="0"/>
              <a:t>Authoritative</a:t>
            </a:r>
          </a:p>
          <a:p>
            <a:r>
              <a:rPr lang="en-CA" dirty="0"/>
              <a:t>Nothing was canonized until the late 2</a:t>
            </a:r>
            <a:r>
              <a:rPr lang="en-CA" baseline="30000" dirty="0"/>
              <a:t>nd</a:t>
            </a:r>
            <a:r>
              <a:rPr lang="en-CA" dirty="0"/>
              <a:t> century and early 3</a:t>
            </a:r>
            <a:r>
              <a:rPr lang="en-CA" baseline="30000" dirty="0"/>
              <a:t>rd</a:t>
            </a:r>
            <a:r>
              <a:rPr lang="en-CA" dirty="0"/>
              <a:t> centuries</a:t>
            </a:r>
          </a:p>
          <a:p>
            <a:r>
              <a:rPr lang="en-CA" dirty="0"/>
              <a:t>The Oral Tradition of the Apostles held a significant place in the development of the Church’s systems</a:t>
            </a:r>
          </a:p>
          <a:p>
            <a:pPr lvl="1"/>
            <a:endParaRPr lang="en-CA" dirty="0"/>
          </a:p>
        </p:txBody>
      </p:sp>
    </p:spTree>
    <p:extLst>
      <p:ext uri="{BB962C8B-B14F-4D97-AF65-F5344CB8AC3E}">
        <p14:creationId xmlns:p14="http://schemas.microsoft.com/office/powerpoint/2010/main" val="54948155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60A687-C608-7525-99D4-AC24F954F3C3}"/>
              </a:ext>
            </a:extLst>
          </p:cNvPr>
          <p:cNvSpPr>
            <a:spLocks noGrp="1"/>
          </p:cNvSpPr>
          <p:nvPr>
            <p:ph type="title"/>
          </p:nvPr>
        </p:nvSpPr>
        <p:spPr/>
        <p:txBody>
          <a:bodyPr/>
          <a:lstStyle/>
          <a:p>
            <a:r>
              <a:rPr lang="en-CA" dirty="0"/>
              <a:t>Interlude</a:t>
            </a:r>
            <a:r>
              <a:rPr lang="en-CA"/>
              <a:t>:  Writings (</a:t>
            </a:r>
            <a:r>
              <a:rPr lang="en-CA">
                <a:hlinkClick r:id="rId2"/>
              </a:rPr>
              <a:t>https://www.ccel.org/fathers</a:t>
            </a:r>
            <a:r>
              <a:rPr lang="en-CA"/>
              <a:t>) </a:t>
            </a:r>
            <a:endParaRPr lang="en-CA" dirty="0"/>
          </a:p>
        </p:txBody>
      </p:sp>
      <p:sp>
        <p:nvSpPr>
          <p:cNvPr id="3" name="Content Placeholder 2">
            <a:extLst>
              <a:ext uri="{FF2B5EF4-FFF2-40B4-BE49-F238E27FC236}">
                <a16:creationId xmlns:a16="http://schemas.microsoft.com/office/drawing/2014/main" id="{CCCA484C-A288-2FB0-0988-77898E240B64}"/>
              </a:ext>
            </a:extLst>
          </p:cNvPr>
          <p:cNvSpPr>
            <a:spLocks noGrp="1"/>
          </p:cNvSpPr>
          <p:nvPr>
            <p:ph idx="1"/>
          </p:nvPr>
        </p:nvSpPr>
        <p:spPr/>
        <p:txBody>
          <a:bodyPr/>
          <a:lstStyle/>
          <a:p>
            <a:r>
              <a:rPr lang="en-CA" dirty="0"/>
              <a:t>Historical Events:</a:t>
            </a:r>
          </a:p>
          <a:p>
            <a:pPr lvl="1"/>
            <a:r>
              <a:rPr lang="en-CA" dirty="0"/>
              <a:t>The Book of Acts (Luke 75 AD – 85 AD)</a:t>
            </a:r>
          </a:p>
          <a:p>
            <a:pPr lvl="1"/>
            <a:r>
              <a:rPr lang="en-CA" dirty="0"/>
              <a:t>Flavius Josephus (37 AD – 100 AD)</a:t>
            </a:r>
          </a:p>
          <a:p>
            <a:pPr lvl="1"/>
            <a:r>
              <a:rPr lang="en-CA" dirty="0"/>
              <a:t>Eusebius (263 AD – 339 AD) </a:t>
            </a:r>
          </a:p>
          <a:p>
            <a:r>
              <a:rPr lang="en-CA" dirty="0"/>
              <a:t>Liturgical &amp; Apologetic:</a:t>
            </a:r>
          </a:p>
          <a:p>
            <a:pPr lvl="1"/>
            <a:r>
              <a:rPr lang="en-CA" dirty="0"/>
              <a:t>Justin the Martyr (100 AD – 165 AD)</a:t>
            </a:r>
          </a:p>
          <a:p>
            <a:r>
              <a:rPr lang="en-CA" dirty="0"/>
              <a:t>Development &amp; Ecclesiastical History:</a:t>
            </a:r>
          </a:p>
          <a:p>
            <a:pPr lvl="1"/>
            <a:r>
              <a:rPr lang="en-CA" dirty="0"/>
              <a:t>St Irenaeus of Lyons (130 AD – 200 AD) </a:t>
            </a:r>
            <a:r>
              <a:rPr lang="en-CA" i="1" dirty="0"/>
              <a:t>Against Heresies</a:t>
            </a:r>
          </a:p>
          <a:p>
            <a:pPr lvl="1"/>
            <a:r>
              <a:rPr lang="en-CA" dirty="0"/>
              <a:t>Eusebius (263 AD – 339 AD) </a:t>
            </a:r>
            <a:r>
              <a:rPr lang="en-CA" i="1" dirty="0"/>
              <a:t>Ecclesiastical History</a:t>
            </a:r>
          </a:p>
          <a:p>
            <a:pPr lvl="1"/>
            <a:endParaRPr lang="en-CA" i="1" dirty="0"/>
          </a:p>
          <a:p>
            <a:pPr lvl="1"/>
            <a:endParaRPr lang="en-CA" i="1" dirty="0"/>
          </a:p>
          <a:p>
            <a:pPr lvl="1"/>
            <a:endParaRPr lang="en-CA" dirty="0"/>
          </a:p>
          <a:p>
            <a:pPr lvl="1"/>
            <a:endParaRPr lang="en-CA" dirty="0"/>
          </a:p>
          <a:p>
            <a:pPr lvl="1"/>
            <a:endParaRPr lang="en-CA" dirty="0"/>
          </a:p>
        </p:txBody>
      </p:sp>
    </p:spTree>
    <p:extLst>
      <p:ext uri="{BB962C8B-B14F-4D97-AF65-F5344CB8AC3E}">
        <p14:creationId xmlns:p14="http://schemas.microsoft.com/office/powerpoint/2010/main" val="396739143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F16295-257B-9A37-D87D-D4A1AC99057E}"/>
              </a:ext>
            </a:extLst>
          </p:cNvPr>
          <p:cNvSpPr>
            <a:spLocks noGrp="1"/>
          </p:cNvSpPr>
          <p:nvPr>
            <p:ph type="title"/>
          </p:nvPr>
        </p:nvSpPr>
        <p:spPr/>
        <p:txBody>
          <a:bodyPr/>
          <a:lstStyle/>
          <a:p>
            <a:r>
              <a:rPr lang="en-CA" dirty="0"/>
              <a:t>Big Picture</a:t>
            </a:r>
          </a:p>
        </p:txBody>
      </p:sp>
      <p:sp>
        <p:nvSpPr>
          <p:cNvPr id="3" name="Content Placeholder 2">
            <a:extLst>
              <a:ext uri="{FF2B5EF4-FFF2-40B4-BE49-F238E27FC236}">
                <a16:creationId xmlns:a16="http://schemas.microsoft.com/office/drawing/2014/main" id="{0B6FC2F1-1A37-6B14-F882-342E143067B6}"/>
              </a:ext>
            </a:extLst>
          </p:cNvPr>
          <p:cNvSpPr>
            <a:spLocks noGrp="1"/>
          </p:cNvSpPr>
          <p:nvPr>
            <p:ph idx="1"/>
          </p:nvPr>
        </p:nvSpPr>
        <p:spPr/>
        <p:txBody>
          <a:bodyPr/>
          <a:lstStyle/>
          <a:p>
            <a:r>
              <a:rPr lang="en-CA" dirty="0"/>
              <a:t>The Founder and Author of the Faith, Jesus</a:t>
            </a:r>
          </a:p>
          <a:p>
            <a:r>
              <a:rPr lang="en-CA" dirty="0"/>
              <a:t>The disciples and apostles had the duty:</a:t>
            </a:r>
          </a:p>
          <a:p>
            <a:pPr lvl="1"/>
            <a:r>
              <a:rPr lang="en-CA" dirty="0"/>
              <a:t>Expanding the members of the Body of Christ (Church)</a:t>
            </a:r>
          </a:p>
          <a:p>
            <a:pPr lvl="1"/>
            <a:r>
              <a:rPr lang="en-CA" dirty="0"/>
              <a:t>Maintain and develop the existing members</a:t>
            </a:r>
          </a:p>
          <a:p>
            <a:r>
              <a:rPr lang="en-CA" dirty="0"/>
              <a:t>The disciples of the disciples (Apostolic Fathers) had to do the same thing (focusing more on the second point of maintenance and development</a:t>
            </a:r>
          </a:p>
          <a:p>
            <a:r>
              <a:rPr lang="en-CA" dirty="0"/>
              <a:t>We are expected to follow in their footsteps!</a:t>
            </a:r>
          </a:p>
          <a:p>
            <a:pPr marL="457200" lvl="1" indent="0">
              <a:buNone/>
            </a:pPr>
            <a:endParaRPr lang="en-CA" dirty="0"/>
          </a:p>
        </p:txBody>
      </p:sp>
    </p:spTree>
    <p:extLst>
      <p:ext uri="{BB962C8B-B14F-4D97-AF65-F5344CB8AC3E}">
        <p14:creationId xmlns:p14="http://schemas.microsoft.com/office/powerpoint/2010/main" val="391354569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907EA6-43F0-6819-63AE-46AA0AD417C1}"/>
              </a:ext>
            </a:extLst>
          </p:cNvPr>
          <p:cNvSpPr>
            <a:spLocks noGrp="1"/>
          </p:cNvSpPr>
          <p:nvPr>
            <p:ph type="title"/>
          </p:nvPr>
        </p:nvSpPr>
        <p:spPr/>
        <p:txBody>
          <a:bodyPr/>
          <a:lstStyle/>
          <a:p>
            <a:r>
              <a:rPr lang="en-CA" dirty="0"/>
              <a:t>Living Conditions of the Apostolic Fathers</a:t>
            </a:r>
          </a:p>
        </p:txBody>
      </p:sp>
      <p:sp>
        <p:nvSpPr>
          <p:cNvPr id="3" name="Content Placeholder 2">
            <a:extLst>
              <a:ext uri="{FF2B5EF4-FFF2-40B4-BE49-F238E27FC236}">
                <a16:creationId xmlns:a16="http://schemas.microsoft.com/office/drawing/2014/main" id="{731B2C09-E09F-65A5-B97D-3C79D9EC7FEB}"/>
              </a:ext>
            </a:extLst>
          </p:cNvPr>
          <p:cNvSpPr>
            <a:spLocks noGrp="1"/>
          </p:cNvSpPr>
          <p:nvPr>
            <p:ph idx="1"/>
          </p:nvPr>
        </p:nvSpPr>
        <p:spPr/>
        <p:txBody>
          <a:bodyPr/>
          <a:lstStyle/>
          <a:p>
            <a:r>
              <a:rPr lang="en-CA" dirty="0"/>
              <a:t>The Jews did not want to give up their tradition and did not want to accept others (gentiles) into the faith</a:t>
            </a:r>
          </a:p>
          <a:p>
            <a:r>
              <a:rPr lang="en-CA" dirty="0"/>
              <a:t>The Greek challenged the teachings of Christ and the Church. St Justin the Martyr was a philosopher that defended and compared Christianity with Paganism and other philosophies</a:t>
            </a:r>
          </a:p>
          <a:p>
            <a:r>
              <a:rPr lang="en-CA" dirty="0"/>
              <a:t>The Roman Emperors wanted unison across the empire. This was also in the form of one religion (for the sake of stability).  This caused persecution against the Church and its members</a:t>
            </a:r>
          </a:p>
        </p:txBody>
      </p:sp>
    </p:spTree>
    <p:extLst>
      <p:ext uri="{BB962C8B-B14F-4D97-AF65-F5344CB8AC3E}">
        <p14:creationId xmlns:p14="http://schemas.microsoft.com/office/powerpoint/2010/main" val="87547715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CFF42C-0DBB-6C58-10A1-9FF0843B1573}"/>
              </a:ext>
            </a:extLst>
          </p:cNvPr>
          <p:cNvSpPr>
            <a:spLocks noGrp="1"/>
          </p:cNvSpPr>
          <p:nvPr>
            <p:ph type="title"/>
          </p:nvPr>
        </p:nvSpPr>
        <p:spPr/>
        <p:txBody>
          <a:bodyPr/>
          <a:lstStyle/>
          <a:p>
            <a:r>
              <a:rPr lang="en-CA" dirty="0"/>
              <a:t>The Apostolic Fathers</a:t>
            </a:r>
          </a:p>
        </p:txBody>
      </p:sp>
      <p:sp>
        <p:nvSpPr>
          <p:cNvPr id="3" name="Content Placeholder 2">
            <a:extLst>
              <a:ext uri="{FF2B5EF4-FFF2-40B4-BE49-F238E27FC236}">
                <a16:creationId xmlns:a16="http://schemas.microsoft.com/office/drawing/2014/main" id="{CF936496-BCB8-9E04-19B9-360E07CBEBED}"/>
              </a:ext>
            </a:extLst>
          </p:cNvPr>
          <p:cNvSpPr>
            <a:spLocks noGrp="1"/>
          </p:cNvSpPr>
          <p:nvPr>
            <p:ph idx="1"/>
          </p:nvPr>
        </p:nvSpPr>
        <p:spPr/>
        <p:txBody>
          <a:bodyPr/>
          <a:lstStyle/>
          <a:p>
            <a:r>
              <a:rPr lang="en-CA" dirty="0"/>
              <a:t>St Clement of Rome</a:t>
            </a:r>
          </a:p>
          <a:p>
            <a:r>
              <a:rPr lang="en-CA" dirty="0"/>
              <a:t>St Ignatius of Antioch, the </a:t>
            </a:r>
            <a:r>
              <a:rPr lang="en-CA" dirty="0" err="1"/>
              <a:t>Theophorus</a:t>
            </a:r>
            <a:r>
              <a:rPr lang="en-CA" dirty="0"/>
              <a:t> (God-bearer)</a:t>
            </a:r>
          </a:p>
          <a:p>
            <a:r>
              <a:rPr lang="en-CA" dirty="0"/>
              <a:t>St Polycarp of Smyrna</a:t>
            </a:r>
          </a:p>
        </p:txBody>
      </p:sp>
      <p:pic>
        <p:nvPicPr>
          <p:cNvPr id="4" name="Picture 3">
            <a:extLst>
              <a:ext uri="{FF2B5EF4-FFF2-40B4-BE49-F238E27FC236}">
                <a16:creationId xmlns:a16="http://schemas.microsoft.com/office/drawing/2014/main" id="{1ADD9643-28FC-1F53-7717-F8462B2D8FCE}"/>
              </a:ext>
            </a:extLst>
          </p:cNvPr>
          <p:cNvPicPr>
            <a:picLocks noChangeAspect="1"/>
          </p:cNvPicPr>
          <p:nvPr/>
        </p:nvPicPr>
        <p:blipFill>
          <a:blip r:embed="rId2"/>
          <a:stretch>
            <a:fillRect/>
          </a:stretch>
        </p:blipFill>
        <p:spPr>
          <a:xfrm>
            <a:off x="3384199" y="3564130"/>
            <a:ext cx="5423601" cy="2928745"/>
          </a:xfrm>
          <a:prstGeom prst="rect">
            <a:avLst/>
          </a:prstGeom>
        </p:spPr>
      </p:pic>
    </p:spTree>
    <p:extLst>
      <p:ext uri="{BB962C8B-B14F-4D97-AF65-F5344CB8AC3E}">
        <p14:creationId xmlns:p14="http://schemas.microsoft.com/office/powerpoint/2010/main" val="295649768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EE8768-0CF7-5591-97D5-5FBA0E092BB4}"/>
              </a:ext>
            </a:extLst>
          </p:cNvPr>
          <p:cNvSpPr>
            <a:spLocks noGrp="1"/>
          </p:cNvSpPr>
          <p:nvPr>
            <p:ph type="title"/>
          </p:nvPr>
        </p:nvSpPr>
        <p:spPr/>
        <p:txBody>
          <a:bodyPr/>
          <a:lstStyle/>
          <a:p>
            <a:r>
              <a:rPr lang="en-CA" dirty="0"/>
              <a:t>St Clement of Rome</a:t>
            </a:r>
          </a:p>
        </p:txBody>
      </p:sp>
      <p:sp>
        <p:nvSpPr>
          <p:cNvPr id="3" name="Content Placeholder 2">
            <a:extLst>
              <a:ext uri="{FF2B5EF4-FFF2-40B4-BE49-F238E27FC236}">
                <a16:creationId xmlns:a16="http://schemas.microsoft.com/office/drawing/2014/main" id="{09F822B9-B18C-C313-E239-79F0CF8DC772}"/>
              </a:ext>
            </a:extLst>
          </p:cNvPr>
          <p:cNvSpPr>
            <a:spLocks noGrp="1"/>
          </p:cNvSpPr>
          <p:nvPr>
            <p:ph idx="1"/>
          </p:nvPr>
        </p:nvSpPr>
        <p:spPr/>
        <p:txBody>
          <a:bodyPr/>
          <a:lstStyle/>
          <a:p>
            <a:r>
              <a:rPr lang="en-CA" dirty="0"/>
              <a:t>3</a:t>
            </a:r>
            <a:r>
              <a:rPr lang="en-CA" baseline="30000" dirty="0"/>
              <a:t>rd</a:t>
            </a:r>
            <a:r>
              <a:rPr lang="en-CA" dirty="0"/>
              <a:t> bishop of the church in Rome</a:t>
            </a:r>
          </a:p>
          <a:p>
            <a:r>
              <a:rPr lang="en-CA" dirty="0"/>
              <a:t>Aided St Paul with his ministry in Philippi (Philippi 4:3)</a:t>
            </a:r>
          </a:p>
          <a:p>
            <a:r>
              <a:rPr lang="en-CA" dirty="0"/>
              <a:t>Believed to be a Roman citizen with an education in the Greek Septuagint </a:t>
            </a:r>
          </a:p>
          <a:p>
            <a:r>
              <a:rPr lang="en-CA" dirty="0"/>
              <a:t>Famously known for his epistle to the Corinthians (asking them to maintain the love and unity of God’s Church)</a:t>
            </a:r>
          </a:p>
          <a:p>
            <a:r>
              <a:rPr lang="en-CA" dirty="0"/>
              <a:t>Argued whether he reposed as a martyr or saint</a:t>
            </a:r>
          </a:p>
        </p:txBody>
      </p:sp>
    </p:spTree>
    <p:extLst>
      <p:ext uri="{BB962C8B-B14F-4D97-AF65-F5344CB8AC3E}">
        <p14:creationId xmlns:p14="http://schemas.microsoft.com/office/powerpoint/2010/main" val="230394224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EE8768-0CF7-5591-97D5-5FBA0E092BB4}"/>
              </a:ext>
            </a:extLst>
          </p:cNvPr>
          <p:cNvSpPr>
            <a:spLocks noGrp="1"/>
          </p:cNvSpPr>
          <p:nvPr>
            <p:ph type="title"/>
          </p:nvPr>
        </p:nvSpPr>
        <p:spPr/>
        <p:txBody>
          <a:bodyPr/>
          <a:lstStyle/>
          <a:p>
            <a:r>
              <a:rPr lang="en-CA" dirty="0"/>
              <a:t>St Ignatius of Antioch</a:t>
            </a:r>
          </a:p>
        </p:txBody>
      </p:sp>
      <p:sp>
        <p:nvSpPr>
          <p:cNvPr id="3" name="Content Placeholder 2">
            <a:extLst>
              <a:ext uri="{FF2B5EF4-FFF2-40B4-BE49-F238E27FC236}">
                <a16:creationId xmlns:a16="http://schemas.microsoft.com/office/drawing/2014/main" id="{09F822B9-B18C-C313-E239-79F0CF8DC772}"/>
              </a:ext>
            </a:extLst>
          </p:cNvPr>
          <p:cNvSpPr>
            <a:spLocks noGrp="1"/>
          </p:cNvSpPr>
          <p:nvPr>
            <p:ph idx="1"/>
          </p:nvPr>
        </p:nvSpPr>
        <p:spPr/>
        <p:txBody>
          <a:bodyPr>
            <a:normAutofit lnSpcReduction="10000"/>
          </a:bodyPr>
          <a:lstStyle/>
          <a:p>
            <a:r>
              <a:rPr lang="en-CA" dirty="0"/>
              <a:t>Bishop of Antioch (discipled under St Peter, St Paul and St Barnabas)</a:t>
            </a:r>
          </a:p>
          <a:p>
            <a:r>
              <a:rPr lang="en-CA" dirty="0"/>
              <a:t>He gave himself the title the </a:t>
            </a:r>
            <a:r>
              <a:rPr lang="en-CA" dirty="0" err="1"/>
              <a:t>Theophorus</a:t>
            </a:r>
            <a:r>
              <a:rPr lang="en-CA" dirty="0"/>
              <a:t>.  According to tradition he is the young child that Jesus set in the midst of the disciples and said: </a:t>
            </a:r>
            <a:r>
              <a:rPr lang="en-US" dirty="0"/>
              <a:t>“Whoever receives one of these little children in My name receives Me; and whoever receives Me, receives not Me but Him who sent Me.” (Mark 9: 36-37)</a:t>
            </a:r>
          </a:p>
          <a:p>
            <a:r>
              <a:rPr lang="en-US" dirty="0"/>
              <a:t>Captured during the reign of Trajan the emperor</a:t>
            </a:r>
          </a:p>
          <a:p>
            <a:r>
              <a:rPr lang="en-US" dirty="0"/>
              <a:t>Composed 7 letters on his way to execution in Rome. These letters covered many topics (Pastoral,  Apologetic, Church Order)</a:t>
            </a:r>
          </a:p>
          <a:p>
            <a:r>
              <a:rPr lang="en-US" dirty="0"/>
              <a:t>Very powerful story of martyrdom</a:t>
            </a:r>
            <a:endParaRPr lang="en-CA" dirty="0"/>
          </a:p>
        </p:txBody>
      </p:sp>
    </p:spTree>
    <p:extLst>
      <p:ext uri="{BB962C8B-B14F-4D97-AF65-F5344CB8AC3E}">
        <p14:creationId xmlns:p14="http://schemas.microsoft.com/office/powerpoint/2010/main" val="136984072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EE8768-0CF7-5591-97D5-5FBA0E092BB4}"/>
              </a:ext>
            </a:extLst>
          </p:cNvPr>
          <p:cNvSpPr>
            <a:spLocks noGrp="1"/>
          </p:cNvSpPr>
          <p:nvPr>
            <p:ph type="title"/>
          </p:nvPr>
        </p:nvSpPr>
        <p:spPr/>
        <p:txBody>
          <a:bodyPr/>
          <a:lstStyle/>
          <a:p>
            <a:r>
              <a:rPr lang="en-CA" dirty="0"/>
              <a:t>St Polycarp of Smyrna</a:t>
            </a:r>
          </a:p>
        </p:txBody>
      </p:sp>
      <p:sp>
        <p:nvSpPr>
          <p:cNvPr id="3" name="Content Placeholder 2">
            <a:extLst>
              <a:ext uri="{FF2B5EF4-FFF2-40B4-BE49-F238E27FC236}">
                <a16:creationId xmlns:a16="http://schemas.microsoft.com/office/drawing/2014/main" id="{09F822B9-B18C-C313-E239-79F0CF8DC772}"/>
              </a:ext>
            </a:extLst>
          </p:cNvPr>
          <p:cNvSpPr>
            <a:spLocks noGrp="1"/>
          </p:cNvSpPr>
          <p:nvPr>
            <p:ph idx="1"/>
          </p:nvPr>
        </p:nvSpPr>
        <p:spPr>
          <a:xfrm>
            <a:off x="838200" y="1825625"/>
            <a:ext cx="10515600" cy="4667250"/>
          </a:xfrm>
        </p:spPr>
        <p:txBody>
          <a:bodyPr>
            <a:normAutofit fontScale="92500" lnSpcReduction="10000"/>
          </a:bodyPr>
          <a:lstStyle/>
          <a:p>
            <a:r>
              <a:rPr lang="en-CA" dirty="0"/>
              <a:t>Bishop of Smyrna (modern day Izmir in Turkey) </a:t>
            </a:r>
          </a:p>
          <a:p>
            <a:r>
              <a:rPr lang="en-CA" dirty="0"/>
              <a:t>Was a disciple of St John the Beloved</a:t>
            </a:r>
          </a:p>
          <a:p>
            <a:r>
              <a:rPr lang="en-US" dirty="0"/>
              <a:t>He seems to have been the angel or Bishop of Smyrna who was commended above all the bishops of Asia by the Lord Jesus Christ himself in the Apocalypse, and the only one without a reproach. Our Savior encouraged him under his poverty, tribulation, and persecutions, especially the calumnies of the Jews, called him rich in grace, and promised him the crown of life by martyrdom (Revelation 2:8-10).</a:t>
            </a:r>
          </a:p>
          <a:p>
            <a:r>
              <a:rPr lang="en-US" dirty="0"/>
              <a:t>“For 86 years I have served Him, and He has never done me wrong; how then can I now blaspheme my King and Savior?”</a:t>
            </a:r>
          </a:p>
          <a:p>
            <a:r>
              <a:rPr lang="en-US" dirty="0"/>
              <a:t>Wrote a letter to the Philippians refuting heresies and addressing the subject of martyrdom</a:t>
            </a:r>
            <a:endParaRPr lang="en-CA" dirty="0"/>
          </a:p>
        </p:txBody>
      </p:sp>
    </p:spTree>
    <p:extLst>
      <p:ext uri="{BB962C8B-B14F-4D97-AF65-F5344CB8AC3E}">
        <p14:creationId xmlns:p14="http://schemas.microsoft.com/office/powerpoint/2010/main" val="88409817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6DBD9A-FE49-9B91-14BB-BB6C78D6142C}"/>
              </a:ext>
            </a:extLst>
          </p:cNvPr>
          <p:cNvSpPr>
            <a:spLocks noGrp="1"/>
          </p:cNvSpPr>
          <p:nvPr>
            <p:ph type="title"/>
          </p:nvPr>
        </p:nvSpPr>
        <p:spPr/>
        <p:txBody>
          <a:bodyPr/>
          <a:lstStyle/>
          <a:p>
            <a:r>
              <a:rPr lang="en-CA" dirty="0"/>
              <a:t>Interlude:  Views on Martyrdom</a:t>
            </a:r>
          </a:p>
        </p:txBody>
      </p:sp>
      <p:sp>
        <p:nvSpPr>
          <p:cNvPr id="3" name="Content Placeholder 2">
            <a:extLst>
              <a:ext uri="{FF2B5EF4-FFF2-40B4-BE49-F238E27FC236}">
                <a16:creationId xmlns:a16="http://schemas.microsoft.com/office/drawing/2014/main" id="{816E25FE-9108-1B7E-47C6-B37B9380A3AF}"/>
              </a:ext>
            </a:extLst>
          </p:cNvPr>
          <p:cNvSpPr>
            <a:spLocks noGrp="1"/>
          </p:cNvSpPr>
          <p:nvPr>
            <p:ph idx="1"/>
          </p:nvPr>
        </p:nvSpPr>
        <p:spPr/>
        <p:txBody>
          <a:bodyPr/>
          <a:lstStyle/>
          <a:p>
            <a:r>
              <a:rPr lang="en-CA" dirty="0"/>
              <a:t>St Ignatius and St Polycarp both saw the act of martyrdom as the perfect Corban (Offering) that a Christian can offer back to their Lord</a:t>
            </a:r>
          </a:p>
          <a:p>
            <a:r>
              <a:rPr lang="en-CA" dirty="0"/>
              <a:t>They saw it as the partaking of the Passions of Jesus Christ Himself</a:t>
            </a:r>
          </a:p>
          <a:p>
            <a:r>
              <a:rPr lang="en-CA" dirty="0"/>
              <a:t>They saw it as an honor and crown</a:t>
            </a:r>
          </a:p>
          <a:p>
            <a:endParaRPr lang="en-CA" dirty="0"/>
          </a:p>
        </p:txBody>
      </p:sp>
    </p:spTree>
    <p:extLst>
      <p:ext uri="{BB962C8B-B14F-4D97-AF65-F5344CB8AC3E}">
        <p14:creationId xmlns:p14="http://schemas.microsoft.com/office/powerpoint/2010/main" val="200991204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60A687-C608-7525-99D4-AC24F954F3C3}"/>
              </a:ext>
            </a:extLst>
          </p:cNvPr>
          <p:cNvSpPr>
            <a:spLocks noGrp="1"/>
          </p:cNvSpPr>
          <p:nvPr>
            <p:ph type="title"/>
          </p:nvPr>
        </p:nvSpPr>
        <p:spPr/>
        <p:txBody>
          <a:bodyPr/>
          <a:lstStyle/>
          <a:p>
            <a:r>
              <a:rPr lang="en-CA" dirty="0"/>
              <a:t>Ecclesial Development</a:t>
            </a:r>
          </a:p>
        </p:txBody>
      </p:sp>
      <p:sp>
        <p:nvSpPr>
          <p:cNvPr id="3" name="Content Placeholder 2">
            <a:extLst>
              <a:ext uri="{FF2B5EF4-FFF2-40B4-BE49-F238E27FC236}">
                <a16:creationId xmlns:a16="http://schemas.microsoft.com/office/drawing/2014/main" id="{CCCA484C-A288-2FB0-0988-77898E240B64}"/>
              </a:ext>
            </a:extLst>
          </p:cNvPr>
          <p:cNvSpPr>
            <a:spLocks noGrp="1"/>
          </p:cNvSpPr>
          <p:nvPr>
            <p:ph idx="1"/>
          </p:nvPr>
        </p:nvSpPr>
        <p:spPr/>
        <p:txBody>
          <a:bodyPr/>
          <a:lstStyle/>
          <a:p>
            <a:r>
              <a:rPr lang="en-CA" dirty="0"/>
              <a:t>There were three major developments over that period of time:</a:t>
            </a:r>
          </a:p>
          <a:p>
            <a:pPr marL="514350" indent="-514350">
              <a:buAutoNum type="arabicPeriod"/>
            </a:pPr>
            <a:r>
              <a:rPr lang="en-CA" dirty="0"/>
              <a:t>Ecclesial Hierarchy</a:t>
            </a:r>
          </a:p>
          <a:p>
            <a:pPr marL="514350" indent="-514350">
              <a:buAutoNum type="arabicPeriod"/>
            </a:pPr>
            <a:r>
              <a:rPr lang="en-CA" dirty="0"/>
              <a:t>Doctrines in response to Heresies (Gnosticism mainly)</a:t>
            </a:r>
          </a:p>
          <a:p>
            <a:pPr marL="514350" indent="-514350">
              <a:buAutoNum type="arabicPeriod"/>
            </a:pPr>
            <a:r>
              <a:rPr lang="en-CA" dirty="0"/>
              <a:t>Canonization of Scripture</a:t>
            </a:r>
            <a:endParaRPr lang="en-CA" i="1" dirty="0"/>
          </a:p>
          <a:p>
            <a:pPr lvl="1"/>
            <a:endParaRPr lang="en-CA" dirty="0"/>
          </a:p>
          <a:p>
            <a:pPr lvl="1"/>
            <a:endParaRPr lang="en-CA" dirty="0"/>
          </a:p>
          <a:p>
            <a:pPr lvl="1"/>
            <a:endParaRPr lang="en-CA" dirty="0"/>
          </a:p>
        </p:txBody>
      </p:sp>
    </p:spTree>
    <p:extLst>
      <p:ext uri="{BB962C8B-B14F-4D97-AF65-F5344CB8AC3E}">
        <p14:creationId xmlns:p14="http://schemas.microsoft.com/office/powerpoint/2010/main" val="370420367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7E5645-7B53-DAC2-DB90-D8F896DA0899}"/>
              </a:ext>
            </a:extLst>
          </p:cNvPr>
          <p:cNvSpPr>
            <a:spLocks noGrp="1"/>
          </p:cNvSpPr>
          <p:nvPr>
            <p:ph type="title"/>
          </p:nvPr>
        </p:nvSpPr>
        <p:spPr/>
        <p:txBody>
          <a:bodyPr/>
          <a:lstStyle/>
          <a:p>
            <a:r>
              <a:rPr lang="en-CA" dirty="0"/>
              <a:t>Main Outline</a:t>
            </a:r>
          </a:p>
        </p:txBody>
      </p:sp>
      <p:sp>
        <p:nvSpPr>
          <p:cNvPr id="3" name="Content Placeholder 2">
            <a:extLst>
              <a:ext uri="{FF2B5EF4-FFF2-40B4-BE49-F238E27FC236}">
                <a16:creationId xmlns:a16="http://schemas.microsoft.com/office/drawing/2014/main" id="{0ABBB577-D1FC-ABAA-4DDE-45463AA157A0}"/>
              </a:ext>
            </a:extLst>
          </p:cNvPr>
          <p:cNvSpPr>
            <a:spLocks noGrp="1"/>
          </p:cNvSpPr>
          <p:nvPr>
            <p:ph idx="1"/>
          </p:nvPr>
        </p:nvSpPr>
        <p:spPr/>
        <p:txBody>
          <a:bodyPr/>
          <a:lstStyle/>
          <a:p>
            <a:r>
              <a:rPr lang="en-CA" dirty="0"/>
              <a:t>Review of the 1</a:t>
            </a:r>
            <a:r>
              <a:rPr lang="en-CA" baseline="30000" dirty="0"/>
              <a:t>st</a:t>
            </a:r>
            <a:r>
              <a:rPr lang="en-CA" dirty="0"/>
              <a:t> Century</a:t>
            </a:r>
          </a:p>
          <a:p>
            <a:r>
              <a:rPr lang="en-CA" dirty="0"/>
              <a:t>Approach &amp; Development</a:t>
            </a:r>
          </a:p>
          <a:p>
            <a:r>
              <a:rPr lang="en-CA" dirty="0"/>
              <a:t>The Apostolic Fathers</a:t>
            </a:r>
          </a:p>
          <a:p>
            <a:r>
              <a:rPr lang="en-CA" dirty="0"/>
              <a:t>Ecclesial Development</a:t>
            </a:r>
          </a:p>
          <a:p>
            <a:r>
              <a:rPr lang="en-CA" dirty="0"/>
              <a:t>The Catechetical School of Alexandria</a:t>
            </a:r>
          </a:p>
          <a:p>
            <a:endParaRPr lang="en-CA" dirty="0"/>
          </a:p>
        </p:txBody>
      </p:sp>
    </p:spTree>
    <p:extLst>
      <p:ext uri="{BB962C8B-B14F-4D97-AF65-F5344CB8AC3E}">
        <p14:creationId xmlns:p14="http://schemas.microsoft.com/office/powerpoint/2010/main" val="362242413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60A687-C608-7525-99D4-AC24F954F3C3}"/>
              </a:ext>
            </a:extLst>
          </p:cNvPr>
          <p:cNvSpPr>
            <a:spLocks noGrp="1"/>
          </p:cNvSpPr>
          <p:nvPr>
            <p:ph type="title"/>
          </p:nvPr>
        </p:nvSpPr>
        <p:spPr/>
        <p:txBody>
          <a:bodyPr/>
          <a:lstStyle/>
          <a:p>
            <a:r>
              <a:rPr lang="en-CA" dirty="0"/>
              <a:t>Ecclesial Hierarchy</a:t>
            </a:r>
          </a:p>
        </p:txBody>
      </p:sp>
      <p:sp>
        <p:nvSpPr>
          <p:cNvPr id="3" name="Content Placeholder 2">
            <a:extLst>
              <a:ext uri="{FF2B5EF4-FFF2-40B4-BE49-F238E27FC236}">
                <a16:creationId xmlns:a16="http://schemas.microsoft.com/office/drawing/2014/main" id="{CCCA484C-A288-2FB0-0988-77898E240B64}"/>
              </a:ext>
            </a:extLst>
          </p:cNvPr>
          <p:cNvSpPr>
            <a:spLocks noGrp="1"/>
          </p:cNvSpPr>
          <p:nvPr>
            <p:ph idx="1"/>
          </p:nvPr>
        </p:nvSpPr>
        <p:spPr/>
        <p:txBody>
          <a:bodyPr>
            <a:normAutofit fontScale="77500" lnSpcReduction="20000"/>
          </a:bodyPr>
          <a:lstStyle/>
          <a:p>
            <a:r>
              <a:rPr lang="en-CA" dirty="0"/>
              <a:t>Rank of Bishop</a:t>
            </a:r>
          </a:p>
          <a:p>
            <a:pPr lvl="1"/>
            <a:r>
              <a:rPr lang="en-CA" i="1" dirty="0"/>
              <a:t>Metropolitan: Bishop of a Capital</a:t>
            </a:r>
          </a:p>
          <a:p>
            <a:pPr lvl="1"/>
            <a:r>
              <a:rPr lang="en-CA" i="1" dirty="0"/>
              <a:t>Xoriepiskopos: Bishop of a Village</a:t>
            </a:r>
          </a:p>
          <a:p>
            <a:pPr lvl="1"/>
            <a:r>
              <a:rPr lang="en-CA" i="1" dirty="0"/>
              <a:t>Patriarch: Bishop of a Major See (ex:  Antioch or Alexandria)</a:t>
            </a:r>
          </a:p>
          <a:p>
            <a:pPr lvl="1"/>
            <a:r>
              <a:rPr lang="en-CA" i="1" dirty="0"/>
              <a:t>Archbishop: Same rank as Patriarch but just not of a Major See</a:t>
            </a:r>
          </a:p>
          <a:p>
            <a:r>
              <a:rPr lang="en-CA" dirty="0"/>
              <a:t>Rank of Presbyter</a:t>
            </a:r>
          </a:p>
          <a:p>
            <a:pPr lvl="1"/>
            <a:r>
              <a:rPr lang="en-CA" i="1" dirty="0"/>
              <a:t>Priests:  Aided with ministering the Sacraments</a:t>
            </a:r>
          </a:p>
          <a:p>
            <a:pPr lvl="1"/>
            <a:r>
              <a:rPr lang="en-CA" i="1" dirty="0"/>
              <a:t>Hieromonk: Priest Monks</a:t>
            </a:r>
          </a:p>
          <a:p>
            <a:pPr lvl="1"/>
            <a:r>
              <a:rPr lang="en-CA" i="1" dirty="0"/>
              <a:t>Archpriests</a:t>
            </a:r>
          </a:p>
          <a:p>
            <a:pPr lvl="1"/>
            <a:r>
              <a:rPr lang="en-CA" i="1" dirty="0"/>
              <a:t>Archimandrite: Head of a Monastery</a:t>
            </a:r>
          </a:p>
          <a:p>
            <a:pPr lvl="1"/>
            <a:r>
              <a:rPr lang="en-CA" i="1" dirty="0"/>
              <a:t>Hegumens: An Elder Priest</a:t>
            </a:r>
          </a:p>
          <a:p>
            <a:r>
              <a:rPr lang="en-CA" dirty="0"/>
              <a:t>Rank of Deacon</a:t>
            </a:r>
          </a:p>
          <a:p>
            <a:pPr lvl="1"/>
            <a:r>
              <a:rPr lang="en-CA" i="1" dirty="0"/>
              <a:t>Deacons</a:t>
            </a:r>
          </a:p>
          <a:p>
            <a:pPr lvl="1"/>
            <a:r>
              <a:rPr lang="en-CA" i="1" dirty="0"/>
              <a:t>Archdeacons</a:t>
            </a:r>
          </a:p>
          <a:p>
            <a:pPr lvl="1"/>
            <a:r>
              <a:rPr lang="en-CA" i="1" dirty="0"/>
              <a:t>Protodeacons: Head of Other Deacons</a:t>
            </a:r>
          </a:p>
          <a:p>
            <a:pPr lvl="1"/>
            <a:endParaRPr lang="en-CA" i="1" dirty="0"/>
          </a:p>
          <a:p>
            <a:pPr lvl="1"/>
            <a:endParaRPr lang="en-CA" dirty="0"/>
          </a:p>
          <a:p>
            <a:pPr lvl="1"/>
            <a:endParaRPr lang="en-CA" dirty="0"/>
          </a:p>
          <a:p>
            <a:pPr lvl="1"/>
            <a:endParaRPr lang="en-CA" dirty="0"/>
          </a:p>
        </p:txBody>
      </p:sp>
      <p:pic>
        <p:nvPicPr>
          <p:cNvPr id="4" name="Picture 3">
            <a:extLst>
              <a:ext uri="{FF2B5EF4-FFF2-40B4-BE49-F238E27FC236}">
                <a16:creationId xmlns:a16="http://schemas.microsoft.com/office/drawing/2014/main" id="{E1C9B68F-837C-B400-019A-D17492AA62B3}"/>
              </a:ext>
            </a:extLst>
          </p:cNvPr>
          <p:cNvPicPr>
            <a:picLocks noChangeAspect="1"/>
          </p:cNvPicPr>
          <p:nvPr/>
        </p:nvPicPr>
        <p:blipFill>
          <a:blip r:embed="rId3"/>
          <a:stretch>
            <a:fillRect/>
          </a:stretch>
        </p:blipFill>
        <p:spPr>
          <a:xfrm>
            <a:off x="8142051" y="744637"/>
            <a:ext cx="2739146" cy="5368726"/>
          </a:xfrm>
          <a:prstGeom prst="rect">
            <a:avLst/>
          </a:prstGeom>
        </p:spPr>
      </p:pic>
    </p:spTree>
    <p:extLst>
      <p:ext uri="{BB962C8B-B14F-4D97-AF65-F5344CB8AC3E}">
        <p14:creationId xmlns:p14="http://schemas.microsoft.com/office/powerpoint/2010/main" val="48188030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959364-E3A4-B9B6-EB59-B29745E6438D}"/>
              </a:ext>
            </a:extLst>
          </p:cNvPr>
          <p:cNvSpPr>
            <a:spLocks noGrp="1"/>
          </p:cNvSpPr>
          <p:nvPr>
            <p:ph type="title"/>
          </p:nvPr>
        </p:nvSpPr>
        <p:spPr/>
        <p:txBody>
          <a:bodyPr/>
          <a:lstStyle/>
          <a:p>
            <a:r>
              <a:rPr lang="en-CA" dirty="0"/>
              <a:t>Gnosticism (Gnosis = Knowledge)</a:t>
            </a:r>
          </a:p>
        </p:txBody>
      </p:sp>
      <p:sp>
        <p:nvSpPr>
          <p:cNvPr id="3" name="Content Placeholder 2">
            <a:extLst>
              <a:ext uri="{FF2B5EF4-FFF2-40B4-BE49-F238E27FC236}">
                <a16:creationId xmlns:a16="http://schemas.microsoft.com/office/drawing/2014/main" id="{9C0CCAC2-5716-D491-8994-41B05623C401}"/>
              </a:ext>
            </a:extLst>
          </p:cNvPr>
          <p:cNvSpPr>
            <a:spLocks noGrp="1"/>
          </p:cNvSpPr>
          <p:nvPr>
            <p:ph idx="1"/>
          </p:nvPr>
        </p:nvSpPr>
        <p:spPr>
          <a:xfrm>
            <a:off x="838200" y="1825624"/>
            <a:ext cx="10515600" cy="4584903"/>
          </a:xfrm>
        </p:spPr>
        <p:txBody>
          <a:bodyPr>
            <a:normAutofit fontScale="92500" lnSpcReduction="10000"/>
          </a:bodyPr>
          <a:lstStyle/>
          <a:p>
            <a:r>
              <a:rPr lang="en-CA" dirty="0"/>
              <a:t>Good god vs evil god</a:t>
            </a:r>
          </a:p>
          <a:p>
            <a:r>
              <a:rPr lang="en-CA" dirty="0"/>
              <a:t>The material world was created by the evil god</a:t>
            </a:r>
          </a:p>
          <a:p>
            <a:r>
              <a:rPr lang="en-CA" dirty="0"/>
              <a:t>To be saved, you had to have the knowledge that was free from all material</a:t>
            </a:r>
          </a:p>
          <a:p>
            <a:r>
              <a:rPr lang="en-CA" dirty="0" err="1"/>
              <a:t>Marcion</a:t>
            </a:r>
            <a:r>
              <a:rPr lang="en-CA" dirty="0"/>
              <a:t> said, Jesus was the word of God (the good god) that came to save us from the Old Testament god (the evil god)</a:t>
            </a:r>
          </a:p>
          <a:p>
            <a:r>
              <a:rPr lang="en-CA" dirty="0" err="1"/>
              <a:t>Marcion</a:t>
            </a:r>
            <a:r>
              <a:rPr lang="en-CA" dirty="0"/>
              <a:t> created an edited version of the gospel of Luke (named it after Himself) &amp; 10 epistles of St Paul</a:t>
            </a:r>
          </a:p>
          <a:p>
            <a:r>
              <a:rPr lang="en-CA" dirty="0"/>
              <a:t>Valentinus and </a:t>
            </a:r>
            <a:r>
              <a:rPr lang="en-CA" dirty="0" err="1"/>
              <a:t>Marcion</a:t>
            </a:r>
            <a:r>
              <a:rPr lang="en-CA" dirty="0"/>
              <a:t> were opposed by Ignatius and Irenaeus (disciple of St Polycarp)</a:t>
            </a:r>
          </a:p>
          <a:p>
            <a:r>
              <a:rPr lang="en-CA" dirty="0"/>
              <a:t>St Clement of Alexandria also showed the supremacy of Christian gnosis</a:t>
            </a:r>
          </a:p>
          <a:p>
            <a:r>
              <a:rPr lang="en-CA" dirty="0"/>
              <a:t>Irenaeus formed a list of books that the church considered as canonical </a:t>
            </a:r>
          </a:p>
          <a:p>
            <a:endParaRPr lang="en-CA" dirty="0"/>
          </a:p>
        </p:txBody>
      </p:sp>
    </p:spTree>
    <p:extLst>
      <p:ext uri="{BB962C8B-B14F-4D97-AF65-F5344CB8AC3E}">
        <p14:creationId xmlns:p14="http://schemas.microsoft.com/office/powerpoint/2010/main" val="257961636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959364-E3A4-B9B6-EB59-B29745E6438D}"/>
              </a:ext>
            </a:extLst>
          </p:cNvPr>
          <p:cNvSpPr>
            <a:spLocks noGrp="1"/>
          </p:cNvSpPr>
          <p:nvPr>
            <p:ph type="title"/>
          </p:nvPr>
        </p:nvSpPr>
        <p:spPr/>
        <p:txBody>
          <a:bodyPr/>
          <a:lstStyle/>
          <a:p>
            <a:r>
              <a:rPr lang="en-CA" dirty="0"/>
              <a:t>Scripture</a:t>
            </a:r>
          </a:p>
        </p:txBody>
      </p:sp>
      <p:sp>
        <p:nvSpPr>
          <p:cNvPr id="3" name="Content Placeholder 2">
            <a:extLst>
              <a:ext uri="{FF2B5EF4-FFF2-40B4-BE49-F238E27FC236}">
                <a16:creationId xmlns:a16="http://schemas.microsoft.com/office/drawing/2014/main" id="{9C0CCAC2-5716-D491-8994-41B05623C401}"/>
              </a:ext>
            </a:extLst>
          </p:cNvPr>
          <p:cNvSpPr>
            <a:spLocks noGrp="1"/>
          </p:cNvSpPr>
          <p:nvPr>
            <p:ph idx="1"/>
          </p:nvPr>
        </p:nvSpPr>
        <p:spPr>
          <a:xfrm>
            <a:off x="838200" y="1825625"/>
            <a:ext cx="10515600" cy="4667250"/>
          </a:xfrm>
        </p:spPr>
        <p:txBody>
          <a:bodyPr>
            <a:normAutofit fontScale="92500" lnSpcReduction="20000"/>
          </a:bodyPr>
          <a:lstStyle/>
          <a:p>
            <a:r>
              <a:rPr lang="en-CA" dirty="0"/>
              <a:t>Irenaeus makes direct reference to the 4 gospels (Against Heresies)</a:t>
            </a:r>
          </a:p>
          <a:p>
            <a:r>
              <a:rPr lang="en-CA" dirty="0"/>
              <a:t>Eusebius (Incomplete) and Athanasius provide a list of all the canonical books</a:t>
            </a:r>
          </a:p>
          <a:p>
            <a:r>
              <a:rPr lang="en-CA" dirty="0"/>
              <a:t>Different communities had different lists (Catholic Epistles &amp; Apocalypse of John)</a:t>
            </a:r>
          </a:p>
          <a:p>
            <a:r>
              <a:rPr lang="en-CA" dirty="0"/>
              <a:t>In Athanasius 39</a:t>
            </a:r>
            <a:r>
              <a:rPr lang="en-CA" baseline="30000" dirty="0"/>
              <a:t>th</a:t>
            </a:r>
            <a:r>
              <a:rPr lang="en-CA" dirty="0"/>
              <a:t> Festal Letter, the full list of 27 books are listed</a:t>
            </a:r>
          </a:p>
          <a:p>
            <a:r>
              <a:rPr lang="en-CA" dirty="0"/>
              <a:t>“These are fountains of salvation, that they </a:t>
            </a:r>
            <a:r>
              <a:rPr lang="en-GB" dirty="0"/>
              <a:t>Who thirst may be satisfied with the living words they contain. And these alone is proclaimed the doctrine of godliness. Let no man add to these, neither let him take </a:t>
            </a:r>
            <a:r>
              <a:rPr lang="en-CA" dirty="0"/>
              <a:t>out from these. For concerning these the Lord put to shame the Sadducees, and said “</a:t>
            </a:r>
            <a:r>
              <a:rPr lang="en-US" dirty="0"/>
              <a:t>You are mistaken, not knowing the Scriptures nor the power of God.” (Matthew 22:29) “You search the Scriptures, for in them you think you have eternal life; and these are they which testify of Me. (John 5: 39)” – 39</a:t>
            </a:r>
            <a:r>
              <a:rPr lang="en-US" baseline="30000" dirty="0"/>
              <a:t>th</a:t>
            </a:r>
            <a:r>
              <a:rPr lang="en-US" dirty="0"/>
              <a:t> Festal Letter by Athanasius</a:t>
            </a:r>
            <a:endParaRPr lang="en-CA" dirty="0"/>
          </a:p>
        </p:txBody>
      </p:sp>
    </p:spTree>
    <p:extLst>
      <p:ext uri="{BB962C8B-B14F-4D97-AF65-F5344CB8AC3E}">
        <p14:creationId xmlns:p14="http://schemas.microsoft.com/office/powerpoint/2010/main" val="150619569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959364-E3A4-B9B6-EB59-B29745E6438D}"/>
              </a:ext>
            </a:extLst>
          </p:cNvPr>
          <p:cNvSpPr>
            <a:spLocks noGrp="1"/>
          </p:cNvSpPr>
          <p:nvPr>
            <p:ph type="title"/>
          </p:nvPr>
        </p:nvSpPr>
        <p:spPr/>
        <p:txBody>
          <a:bodyPr/>
          <a:lstStyle/>
          <a:p>
            <a:r>
              <a:rPr lang="en-CA" dirty="0"/>
              <a:t>Interlude: Scripture &amp; Tradition</a:t>
            </a:r>
          </a:p>
        </p:txBody>
      </p:sp>
      <p:sp>
        <p:nvSpPr>
          <p:cNvPr id="3" name="Content Placeholder 2">
            <a:extLst>
              <a:ext uri="{FF2B5EF4-FFF2-40B4-BE49-F238E27FC236}">
                <a16:creationId xmlns:a16="http://schemas.microsoft.com/office/drawing/2014/main" id="{9C0CCAC2-5716-D491-8994-41B05623C401}"/>
              </a:ext>
            </a:extLst>
          </p:cNvPr>
          <p:cNvSpPr>
            <a:spLocks noGrp="1"/>
          </p:cNvSpPr>
          <p:nvPr>
            <p:ph idx="1"/>
          </p:nvPr>
        </p:nvSpPr>
        <p:spPr>
          <a:xfrm>
            <a:off x="838200" y="1825625"/>
            <a:ext cx="10515600" cy="4667250"/>
          </a:xfrm>
        </p:spPr>
        <p:txBody>
          <a:bodyPr>
            <a:normAutofit/>
          </a:bodyPr>
          <a:lstStyle/>
          <a:p>
            <a:r>
              <a:rPr lang="en-CA" dirty="0"/>
              <a:t>Tradition kept the Scripture and Scripture kept the Tradition</a:t>
            </a:r>
          </a:p>
          <a:p>
            <a:r>
              <a:rPr lang="en-CA" dirty="0"/>
              <a:t>The words cannot be understood without the Spirit</a:t>
            </a:r>
          </a:p>
          <a:p>
            <a:r>
              <a:rPr lang="en-CA" dirty="0"/>
              <a:t>Cannot understand what the author meant without asking the author what they wanted to say</a:t>
            </a:r>
          </a:p>
          <a:p>
            <a:endParaRPr lang="en-CA" dirty="0"/>
          </a:p>
        </p:txBody>
      </p:sp>
    </p:spTree>
    <p:extLst>
      <p:ext uri="{BB962C8B-B14F-4D97-AF65-F5344CB8AC3E}">
        <p14:creationId xmlns:p14="http://schemas.microsoft.com/office/powerpoint/2010/main" val="66921383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C92C28-4D72-AEE1-92B5-9BEC1ADB996B}"/>
              </a:ext>
            </a:extLst>
          </p:cNvPr>
          <p:cNvSpPr>
            <a:spLocks noGrp="1"/>
          </p:cNvSpPr>
          <p:nvPr>
            <p:ph type="title"/>
          </p:nvPr>
        </p:nvSpPr>
        <p:spPr/>
        <p:txBody>
          <a:bodyPr/>
          <a:lstStyle/>
          <a:p>
            <a:r>
              <a:rPr lang="en-CA" dirty="0"/>
              <a:t>Date of Easter</a:t>
            </a:r>
          </a:p>
        </p:txBody>
      </p:sp>
      <p:sp>
        <p:nvSpPr>
          <p:cNvPr id="3" name="Content Placeholder 2">
            <a:extLst>
              <a:ext uri="{FF2B5EF4-FFF2-40B4-BE49-F238E27FC236}">
                <a16:creationId xmlns:a16="http://schemas.microsoft.com/office/drawing/2014/main" id="{6E5CC9C1-0DC9-8ECB-8B1B-78545A4C43D1}"/>
              </a:ext>
            </a:extLst>
          </p:cNvPr>
          <p:cNvSpPr>
            <a:spLocks noGrp="1"/>
          </p:cNvSpPr>
          <p:nvPr>
            <p:ph idx="1"/>
          </p:nvPr>
        </p:nvSpPr>
        <p:spPr/>
        <p:txBody>
          <a:bodyPr>
            <a:normAutofit lnSpcReduction="10000"/>
          </a:bodyPr>
          <a:lstStyle/>
          <a:p>
            <a:r>
              <a:rPr lang="en-CA" dirty="0"/>
              <a:t>The churches in the East (Asia) celebrated on the 14</a:t>
            </a:r>
            <a:r>
              <a:rPr lang="en-CA" baseline="30000" dirty="0"/>
              <a:t>th</a:t>
            </a:r>
            <a:r>
              <a:rPr lang="en-CA" dirty="0"/>
              <a:t> of the Jewish month Nisan (Sunday or not).  According to them: Date of Christian Passover = Date of Jewish Passover</a:t>
            </a:r>
          </a:p>
          <a:p>
            <a:r>
              <a:rPr lang="en-CA" dirty="0"/>
              <a:t>The rest of the world celebrated on the Sunday</a:t>
            </a:r>
          </a:p>
          <a:p>
            <a:r>
              <a:rPr lang="en-CA" dirty="0"/>
              <a:t>There were talks of excommunicating the churches that celebrated with the Jews. Irenaeus did not allow for that to happen. The churches remained in communion </a:t>
            </a:r>
          </a:p>
          <a:p>
            <a:r>
              <a:rPr lang="en-CA" dirty="0"/>
              <a:t>The Church agreed to disagree </a:t>
            </a:r>
          </a:p>
          <a:p>
            <a:r>
              <a:rPr lang="en-CA" dirty="0"/>
              <a:t>Unity ≠ Uniformity</a:t>
            </a:r>
          </a:p>
          <a:p>
            <a:r>
              <a:rPr lang="en-CA" dirty="0"/>
              <a:t>This was then resolved in the first Ecumenical Council of Nicaea </a:t>
            </a:r>
          </a:p>
          <a:p>
            <a:endParaRPr lang="en-CA" dirty="0"/>
          </a:p>
        </p:txBody>
      </p:sp>
    </p:spTree>
    <p:extLst>
      <p:ext uri="{BB962C8B-B14F-4D97-AF65-F5344CB8AC3E}">
        <p14:creationId xmlns:p14="http://schemas.microsoft.com/office/powerpoint/2010/main" val="170028778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907EA6-43F0-6819-63AE-46AA0AD417C1}"/>
              </a:ext>
            </a:extLst>
          </p:cNvPr>
          <p:cNvSpPr>
            <a:spLocks noGrp="1"/>
          </p:cNvSpPr>
          <p:nvPr>
            <p:ph type="title"/>
          </p:nvPr>
        </p:nvSpPr>
        <p:spPr/>
        <p:txBody>
          <a:bodyPr/>
          <a:lstStyle/>
          <a:p>
            <a:r>
              <a:rPr lang="en-CA" dirty="0"/>
              <a:t>Persecution</a:t>
            </a:r>
          </a:p>
        </p:txBody>
      </p:sp>
      <p:sp>
        <p:nvSpPr>
          <p:cNvPr id="3" name="Content Placeholder 2">
            <a:extLst>
              <a:ext uri="{FF2B5EF4-FFF2-40B4-BE49-F238E27FC236}">
                <a16:creationId xmlns:a16="http://schemas.microsoft.com/office/drawing/2014/main" id="{731B2C09-E09F-65A5-B97D-3C79D9EC7FEB}"/>
              </a:ext>
            </a:extLst>
          </p:cNvPr>
          <p:cNvSpPr>
            <a:spLocks noGrp="1"/>
          </p:cNvSpPr>
          <p:nvPr>
            <p:ph idx="1"/>
          </p:nvPr>
        </p:nvSpPr>
        <p:spPr>
          <a:xfrm>
            <a:off x="838200" y="1825625"/>
            <a:ext cx="10515600" cy="4594630"/>
          </a:xfrm>
        </p:spPr>
        <p:txBody>
          <a:bodyPr>
            <a:normAutofit lnSpcReduction="10000"/>
          </a:bodyPr>
          <a:lstStyle/>
          <a:p>
            <a:r>
              <a:rPr lang="en-CA" dirty="0"/>
              <a:t>Continuous until today! Shows that the Kingdom of darkness is not happy with our progress</a:t>
            </a:r>
          </a:p>
          <a:p>
            <a:r>
              <a:rPr lang="en-CA" dirty="0"/>
              <a:t>Since Day 1 from Jewish Leadership &amp; Roman Emperors</a:t>
            </a:r>
          </a:p>
          <a:p>
            <a:r>
              <a:rPr lang="en-CA" dirty="0"/>
              <a:t>Imperial (across all the empire) or Local waves</a:t>
            </a:r>
          </a:p>
          <a:p>
            <a:r>
              <a:rPr lang="en-CA" dirty="0"/>
              <a:t>Tertullian (155 AD – 220 AD) said:  “</a:t>
            </a:r>
            <a:r>
              <a:rPr lang="en-GB" dirty="0"/>
              <a:t>The more you mow us down, the more we grow. The blood of the martyrs is the seed of the Church.”</a:t>
            </a:r>
          </a:p>
          <a:p>
            <a:r>
              <a:rPr lang="en-CA" dirty="0"/>
              <a:t>Major Waves of Persecution in 2</a:t>
            </a:r>
            <a:r>
              <a:rPr lang="en-CA" baseline="30000" dirty="0"/>
              <a:t>nd</a:t>
            </a:r>
            <a:r>
              <a:rPr lang="en-CA" dirty="0"/>
              <a:t> and 3</a:t>
            </a:r>
            <a:r>
              <a:rPr lang="en-CA" baseline="30000" dirty="0"/>
              <a:t>rd</a:t>
            </a:r>
            <a:r>
              <a:rPr lang="en-CA" dirty="0"/>
              <a:t> centuries:</a:t>
            </a:r>
          </a:p>
          <a:p>
            <a:pPr lvl="1"/>
            <a:r>
              <a:rPr lang="en-CA" dirty="0" err="1"/>
              <a:t>Maximinus</a:t>
            </a:r>
            <a:r>
              <a:rPr lang="en-CA" dirty="0"/>
              <a:t> Thrax (235 AD)</a:t>
            </a:r>
          </a:p>
          <a:p>
            <a:pPr lvl="1"/>
            <a:r>
              <a:rPr lang="en-CA" dirty="0"/>
              <a:t>Decius (250 AD)</a:t>
            </a:r>
          </a:p>
          <a:p>
            <a:pPr lvl="1"/>
            <a:r>
              <a:rPr lang="en-CA" dirty="0"/>
              <a:t>Valerian (257 AD)</a:t>
            </a:r>
          </a:p>
          <a:p>
            <a:pPr lvl="1"/>
            <a:r>
              <a:rPr lang="en-CA" dirty="0"/>
              <a:t>The Great Persecution under Diocletian (284/302 AD)</a:t>
            </a:r>
          </a:p>
        </p:txBody>
      </p:sp>
    </p:spTree>
    <p:extLst>
      <p:ext uri="{BB962C8B-B14F-4D97-AF65-F5344CB8AC3E}">
        <p14:creationId xmlns:p14="http://schemas.microsoft.com/office/powerpoint/2010/main" val="120230656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907EA6-43F0-6819-63AE-46AA0AD417C1}"/>
              </a:ext>
            </a:extLst>
          </p:cNvPr>
          <p:cNvSpPr>
            <a:spLocks noGrp="1"/>
          </p:cNvSpPr>
          <p:nvPr>
            <p:ph type="title"/>
          </p:nvPr>
        </p:nvSpPr>
        <p:spPr/>
        <p:txBody>
          <a:bodyPr/>
          <a:lstStyle/>
          <a:p>
            <a:r>
              <a:rPr lang="en-CA" dirty="0"/>
              <a:t>The Catechetical School of Alexandria</a:t>
            </a:r>
          </a:p>
        </p:txBody>
      </p:sp>
      <p:sp>
        <p:nvSpPr>
          <p:cNvPr id="3" name="Content Placeholder 2">
            <a:extLst>
              <a:ext uri="{FF2B5EF4-FFF2-40B4-BE49-F238E27FC236}">
                <a16:creationId xmlns:a16="http://schemas.microsoft.com/office/drawing/2014/main" id="{731B2C09-E09F-65A5-B97D-3C79D9EC7FEB}"/>
              </a:ext>
            </a:extLst>
          </p:cNvPr>
          <p:cNvSpPr>
            <a:spLocks noGrp="1"/>
          </p:cNvSpPr>
          <p:nvPr>
            <p:ph idx="1"/>
          </p:nvPr>
        </p:nvSpPr>
        <p:spPr/>
        <p:txBody>
          <a:bodyPr/>
          <a:lstStyle/>
          <a:p>
            <a:r>
              <a:rPr lang="en-CA" dirty="0"/>
              <a:t>Founded by St Mark and viewed as a major Christian intellectual and theological centre as Alexandria was a Major See</a:t>
            </a:r>
          </a:p>
          <a:p>
            <a:r>
              <a:rPr lang="en-CA" dirty="0"/>
              <a:t>Rich environment of theologians, bishops and deacons. Had one of the greatest libraries of the ancient world</a:t>
            </a:r>
          </a:p>
          <a:p>
            <a:r>
              <a:rPr lang="en-CA" dirty="0"/>
              <a:t>Taught both spirituality and intellect</a:t>
            </a:r>
          </a:p>
          <a:p>
            <a:r>
              <a:rPr lang="en-CA" dirty="0"/>
              <a:t>Did not only teach Christian theology, but also: </a:t>
            </a:r>
            <a:r>
              <a:rPr lang="en-US" dirty="0"/>
              <a:t>science, mathematics and Greek &amp; Roman literature, logic and the arts</a:t>
            </a:r>
            <a:r>
              <a:rPr lang="en-CA" dirty="0"/>
              <a:t>religious philosophies</a:t>
            </a:r>
          </a:p>
          <a:p>
            <a:r>
              <a:rPr lang="en-CA" dirty="0"/>
              <a:t>Adopted the format of Question and Answer for a Catechesis</a:t>
            </a:r>
          </a:p>
          <a:p>
            <a:pPr marL="0" indent="0">
              <a:buNone/>
            </a:pPr>
            <a:endParaRPr lang="en-CA" dirty="0"/>
          </a:p>
        </p:txBody>
      </p:sp>
    </p:spTree>
    <p:extLst>
      <p:ext uri="{BB962C8B-B14F-4D97-AF65-F5344CB8AC3E}">
        <p14:creationId xmlns:p14="http://schemas.microsoft.com/office/powerpoint/2010/main" val="262661931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907EA6-43F0-6819-63AE-46AA0AD417C1}"/>
              </a:ext>
            </a:extLst>
          </p:cNvPr>
          <p:cNvSpPr>
            <a:spLocks noGrp="1"/>
          </p:cNvSpPr>
          <p:nvPr>
            <p:ph type="title"/>
          </p:nvPr>
        </p:nvSpPr>
        <p:spPr/>
        <p:txBody>
          <a:bodyPr/>
          <a:lstStyle/>
          <a:p>
            <a:r>
              <a:rPr lang="en-CA" dirty="0"/>
              <a:t>Notable Deans of The School</a:t>
            </a:r>
          </a:p>
        </p:txBody>
      </p:sp>
      <p:sp>
        <p:nvSpPr>
          <p:cNvPr id="3" name="Content Placeholder 2">
            <a:extLst>
              <a:ext uri="{FF2B5EF4-FFF2-40B4-BE49-F238E27FC236}">
                <a16:creationId xmlns:a16="http://schemas.microsoft.com/office/drawing/2014/main" id="{731B2C09-E09F-65A5-B97D-3C79D9EC7FEB}"/>
              </a:ext>
            </a:extLst>
          </p:cNvPr>
          <p:cNvSpPr>
            <a:spLocks noGrp="1"/>
          </p:cNvSpPr>
          <p:nvPr>
            <p:ph idx="1"/>
          </p:nvPr>
        </p:nvSpPr>
        <p:spPr/>
        <p:txBody>
          <a:bodyPr/>
          <a:lstStyle/>
          <a:p>
            <a:r>
              <a:rPr lang="en-CA" dirty="0"/>
              <a:t>St Clement of Alexandria </a:t>
            </a:r>
          </a:p>
          <a:p>
            <a:r>
              <a:rPr lang="en-CA" dirty="0"/>
              <a:t>Origen</a:t>
            </a:r>
          </a:p>
          <a:p>
            <a:r>
              <a:rPr lang="en-CA" dirty="0"/>
              <a:t>St Dionysius </a:t>
            </a:r>
          </a:p>
          <a:p>
            <a:r>
              <a:rPr lang="en-CA" dirty="0"/>
              <a:t>St Peter the Seal of the Martyrs</a:t>
            </a:r>
          </a:p>
          <a:p>
            <a:r>
              <a:rPr lang="en-CA" dirty="0"/>
              <a:t>St Didymus the Blind</a:t>
            </a:r>
          </a:p>
          <a:p>
            <a:r>
              <a:rPr lang="en-CA" dirty="0"/>
              <a:t>St Habib Girgis</a:t>
            </a:r>
          </a:p>
          <a:p>
            <a:r>
              <a:rPr lang="en-CA" dirty="0"/>
              <a:t>Pope Shenouda III</a:t>
            </a:r>
          </a:p>
          <a:p>
            <a:endParaRPr lang="en-CA" dirty="0"/>
          </a:p>
        </p:txBody>
      </p:sp>
      <p:pic>
        <p:nvPicPr>
          <p:cNvPr id="3074" name="Picture 2" descr="Catechetical School of Alexandria | Beyond Contradiction">
            <a:extLst>
              <a:ext uri="{FF2B5EF4-FFF2-40B4-BE49-F238E27FC236}">
                <a16:creationId xmlns:a16="http://schemas.microsoft.com/office/drawing/2014/main" id="{D1CCDBE4-65E8-5C69-15A8-D1BAC3A9F20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2960" y="1728787"/>
            <a:ext cx="4762500" cy="3400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252474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907EA6-43F0-6819-63AE-46AA0AD417C1}"/>
              </a:ext>
            </a:extLst>
          </p:cNvPr>
          <p:cNvSpPr>
            <a:spLocks noGrp="1"/>
          </p:cNvSpPr>
          <p:nvPr>
            <p:ph type="title"/>
          </p:nvPr>
        </p:nvSpPr>
        <p:spPr>
          <a:xfrm>
            <a:off x="838200" y="365125"/>
            <a:ext cx="10980906" cy="1325563"/>
          </a:xfrm>
        </p:spPr>
        <p:txBody>
          <a:bodyPr/>
          <a:lstStyle/>
          <a:p>
            <a:r>
              <a:rPr lang="en-CA" dirty="0"/>
              <a:t>Final Interlude: Deaconesses &amp; Female Servants</a:t>
            </a:r>
          </a:p>
        </p:txBody>
      </p:sp>
      <p:sp>
        <p:nvSpPr>
          <p:cNvPr id="3" name="Content Placeholder 2">
            <a:extLst>
              <a:ext uri="{FF2B5EF4-FFF2-40B4-BE49-F238E27FC236}">
                <a16:creationId xmlns:a16="http://schemas.microsoft.com/office/drawing/2014/main" id="{731B2C09-E09F-65A5-B97D-3C79D9EC7FEB}"/>
              </a:ext>
            </a:extLst>
          </p:cNvPr>
          <p:cNvSpPr>
            <a:spLocks noGrp="1"/>
          </p:cNvSpPr>
          <p:nvPr>
            <p:ph idx="1"/>
          </p:nvPr>
        </p:nvSpPr>
        <p:spPr/>
        <p:txBody>
          <a:bodyPr>
            <a:normAutofit/>
          </a:bodyPr>
          <a:lstStyle/>
          <a:p>
            <a:r>
              <a:rPr lang="en-CA" dirty="0"/>
              <a:t>“</a:t>
            </a:r>
            <a:r>
              <a:rPr lang="en-US" dirty="0"/>
              <a:t>I commend to you Phoebe our sister, who is a </a:t>
            </a:r>
            <a:r>
              <a:rPr lang="en-US" b="1" i="1" u="sng" dirty="0"/>
              <a:t>servant</a:t>
            </a:r>
            <a:r>
              <a:rPr lang="en-US" dirty="0"/>
              <a:t> of the church in </a:t>
            </a:r>
            <a:r>
              <a:rPr lang="en-US" dirty="0" err="1"/>
              <a:t>Cenchrea</a:t>
            </a:r>
            <a:r>
              <a:rPr lang="en-US" dirty="0"/>
              <a:t>, that you may receive her in the Lord in a manner worthy of the saints, and assist her in whatever business she has need of you; for indeed she has been a helper of many and of myself also.” (Romans 16: 1-2)</a:t>
            </a:r>
          </a:p>
          <a:p>
            <a:r>
              <a:rPr lang="en-US" dirty="0"/>
              <a:t>The Greek word used here is </a:t>
            </a:r>
            <a:r>
              <a:rPr lang="en-US" dirty="0" err="1"/>
              <a:t>Diakonos</a:t>
            </a:r>
            <a:endParaRPr lang="en-US" dirty="0"/>
          </a:p>
          <a:p>
            <a:r>
              <a:rPr lang="en-US" dirty="0"/>
              <a:t>Assisted the apostles with baptism of women and other social services that involved young girls and women</a:t>
            </a:r>
          </a:p>
          <a:p>
            <a:r>
              <a:rPr lang="en-US" dirty="0"/>
              <a:t>Were also in charge of teaching and discipling </a:t>
            </a:r>
            <a:endParaRPr lang="en-CA" dirty="0"/>
          </a:p>
        </p:txBody>
      </p:sp>
    </p:spTree>
    <p:extLst>
      <p:ext uri="{BB962C8B-B14F-4D97-AF65-F5344CB8AC3E}">
        <p14:creationId xmlns:p14="http://schemas.microsoft.com/office/powerpoint/2010/main" val="19519413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907EA6-43F0-6819-63AE-46AA0AD417C1}"/>
              </a:ext>
            </a:extLst>
          </p:cNvPr>
          <p:cNvSpPr>
            <a:spLocks noGrp="1"/>
          </p:cNvSpPr>
          <p:nvPr>
            <p:ph type="title"/>
          </p:nvPr>
        </p:nvSpPr>
        <p:spPr/>
        <p:txBody>
          <a:bodyPr/>
          <a:lstStyle/>
          <a:p>
            <a:r>
              <a:rPr lang="en-CA" dirty="0"/>
              <a:t>Resources &amp; References</a:t>
            </a:r>
          </a:p>
        </p:txBody>
      </p:sp>
      <p:sp>
        <p:nvSpPr>
          <p:cNvPr id="3" name="Content Placeholder 2">
            <a:extLst>
              <a:ext uri="{FF2B5EF4-FFF2-40B4-BE49-F238E27FC236}">
                <a16:creationId xmlns:a16="http://schemas.microsoft.com/office/drawing/2014/main" id="{731B2C09-E09F-65A5-B97D-3C79D9EC7FEB}"/>
              </a:ext>
            </a:extLst>
          </p:cNvPr>
          <p:cNvSpPr>
            <a:spLocks noGrp="1"/>
          </p:cNvSpPr>
          <p:nvPr>
            <p:ph idx="1"/>
          </p:nvPr>
        </p:nvSpPr>
        <p:spPr/>
        <p:txBody>
          <a:bodyPr>
            <a:normAutofit/>
          </a:bodyPr>
          <a:lstStyle/>
          <a:p>
            <a:r>
              <a:rPr lang="ar-EG" b="0" i="0" dirty="0">
                <a:solidFill>
                  <a:srgbClr val="000000"/>
                </a:solidFill>
                <a:effectLst/>
                <a:latin typeface="Tahoma" panose="020B0604030504040204" pitchFamily="34" charset="0"/>
              </a:rPr>
              <a:t>الكنيسة المسيحية في عصر الرسل - الأنبا يؤانس أسقف الغربية</a:t>
            </a:r>
            <a:r>
              <a:rPr lang="en-CA" b="0" i="0" dirty="0">
                <a:solidFill>
                  <a:srgbClr val="000000"/>
                </a:solidFill>
                <a:effectLst/>
                <a:latin typeface="Tahoma" panose="020B0604030504040204" pitchFamily="34" charset="0"/>
              </a:rPr>
              <a:t> - </a:t>
            </a:r>
            <a:r>
              <a:rPr lang="en-US" b="0" i="1" dirty="0">
                <a:solidFill>
                  <a:srgbClr val="000000"/>
                </a:solidFill>
                <a:effectLst/>
                <a:latin typeface="Average"/>
              </a:rPr>
              <a:t>The Christian Church in the Apostolic Age</a:t>
            </a:r>
            <a:endParaRPr lang="en-CA" b="0" i="0" dirty="0">
              <a:solidFill>
                <a:srgbClr val="000000"/>
              </a:solidFill>
              <a:effectLst/>
              <a:latin typeface="Tahoma" panose="020B0604030504040204" pitchFamily="34" charset="0"/>
            </a:endParaRPr>
          </a:p>
          <a:p>
            <a:r>
              <a:rPr lang="en-CA" dirty="0"/>
              <a:t>Theology Academy on YouTube – Church History Full Series</a:t>
            </a:r>
          </a:p>
          <a:p>
            <a:r>
              <a:rPr lang="en-CA" dirty="0"/>
              <a:t>St George &amp; St </a:t>
            </a:r>
            <a:r>
              <a:rPr lang="en-CA" dirty="0" err="1"/>
              <a:t>Rueis</a:t>
            </a:r>
            <a:r>
              <a:rPr lang="en-CA" dirty="0"/>
              <a:t> Syllabus</a:t>
            </a:r>
          </a:p>
          <a:p>
            <a:r>
              <a:rPr lang="en-CA" dirty="0"/>
              <a:t>Collection of Church Fathers’ Writings </a:t>
            </a:r>
            <a:r>
              <a:rPr lang="en-CA" dirty="0">
                <a:hlinkClick r:id="rId3"/>
              </a:rPr>
              <a:t>https://www.ccel.org/fathers</a:t>
            </a:r>
            <a:endParaRPr lang="en-CA" dirty="0"/>
          </a:p>
          <a:p>
            <a:endParaRPr lang="en-CA" dirty="0"/>
          </a:p>
        </p:txBody>
      </p:sp>
    </p:spTree>
    <p:extLst>
      <p:ext uri="{BB962C8B-B14F-4D97-AF65-F5344CB8AC3E}">
        <p14:creationId xmlns:p14="http://schemas.microsoft.com/office/powerpoint/2010/main" val="10949320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88B42F-9A4A-3072-62D5-29C794489354}"/>
              </a:ext>
            </a:extLst>
          </p:cNvPr>
          <p:cNvSpPr>
            <a:spLocks noGrp="1"/>
          </p:cNvSpPr>
          <p:nvPr>
            <p:ph type="title"/>
          </p:nvPr>
        </p:nvSpPr>
        <p:spPr/>
        <p:txBody>
          <a:bodyPr/>
          <a:lstStyle/>
          <a:p>
            <a:r>
              <a:rPr lang="en-CA" dirty="0"/>
              <a:t>Review of the 1</a:t>
            </a:r>
            <a:r>
              <a:rPr lang="en-CA" baseline="30000" dirty="0"/>
              <a:t>st</a:t>
            </a:r>
            <a:r>
              <a:rPr lang="en-CA" dirty="0"/>
              <a:t> Century</a:t>
            </a:r>
          </a:p>
        </p:txBody>
      </p:sp>
      <p:sp>
        <p:nvSpPr>
          <p:cNvPr id="3" name="Content Placeholder 2">
            <a:extLst>
              <a:ext uri="{FF2B5EF4-FFF2-40B4-BE49-F238E27FC236}">
                <a16:creationId xmlns:a16="http://schemas.microsoft.com/office/drawing/2014/main" id="{8FD30035-20EB-BCDF-8A8D-591452896D1F}"/>
              </a:ext>
            </a:extLst>
          </p:cNvPr>
          <p:cNvSpPr>
            <a:spLocks noGrp="1"/>
          </p:cNvSpPr>
          <p:nvPr>
            <p:ph idx="1"/>
          </p:nvPr>
        </p:nvSpPr>
        <p:spPr/>
        <p:txBody>
          <a:bodyPr>
            <a:normAutofit lnSpcReduction="10000"/>
          </a:bodyPr>
          <a:lstStyle/>
          <a:p>
            <a:r>
              <a:rPr lang="en-US" dirty="0"/>
              <a:t>2-6 B.C. - The Birth of The Lord Jesus</a:t>
            </a:r>
          </a:p>
          <a:p>
            <a:r>
              <a:rPr lang="en-US" dirty="0"/>
              <a:t>1 B.C. - The Death of Herod</a:t>
            </a:r>
          </a:p>
          <a:p>
            <a:r>
              <a:rPr lang="en-US" dirty="0"/>
              <a:t>28-29 - John the Baptist begins his ministry</a:t>
            </a:r>
          </a:p>
          <a:p>
            <a:r>
              <a:rPr lang="en-US" dirty="0"/>
              <a:t>29-30 - The Lord Jesus begins His ministry</a:t>
            </a:r>
          </a:p>
          <a:p>
            <a:r>
              <a:rPr lang="en-US" dirty="0"/>
              <a:t>33 - Crucifixion &amp; Resurrection</a:t>
            </a:r>
          </a:p>
          <a:p>
            <a:r>
              <a:rPr lang="en-US" dirty="0"/>
              <a:t>33 - </a:t>
            </a:r>
            <a:r>
              <a:rPr lang="en-US" b="1" dirty="0"/>
              <a:t>Pentecost</a:t>
            </a:r>
          </a:p>
          <a:p>
            <a:r>
              <a:rPr lang="en-US" dirty="0"/>
              <a:t>36 - Paul’s escape from Damascus</a:t>
            </a:r>
          </a:p>
          <a:p>
            <a:r>
              <a:rPr lang="en-US" dirty="0"/>
              <a:t>49-50 - The First missionary journey</a:t>
            </a:r>
          </a:p>
          <a:p>
            <a:r>
              <a:rPr lang="en-US" b="1" dirty="0"/>
              <a:t>50 - Council of Jerusalem</a:t>
            </a:r>
          </a:p>
        </p:txBody>
      </p:sp>
      <p:pic>
        <p:nvPicPr>
          <p:cNvPr id="4" name="Picture 3">
            <a:extLst>
              <a:ext uri="{FF2B5EF4-FFF2-40B4-BE49-F238E27FC236}">
                <a16:creationId xmlns:a16="http://schemas.microsoft.com/office/drawing/2014/main" id="{C40F1ACB-B3A1-9655-FEA9-51E7EB8E83A1}"/>
              </a:ext>
            </a:extLst>
          </p:cNvPr>
          <p:cNvPicPr>
            <a:picLocks noChangeAspect="1"/>
          </p:cNvPicPr>
          <p:nvPr/>
        </p:nvPicPr>
        <p:blipFill>
          <a:blip r:embed="rId3"/>
          <a:stretch>
            <a:fillRect/>
          </a:stretch>
        </p:blipFill>
        <p:spPr>
          <a:xfrm>
            <a:off x="7632491" y="1714500"/>
            <a:ext cx="4114800" cy="3429000"/>
          </a:xfrm>
          <a:prstGeom prst="rect">
            <a:avLst/>
          </a:prstGeom>
        </p:spPr>
      </p:pic>
    </p:spTree>
    <p:extLst>
      <p:ext uri="{BB962C8B-B14F-4D97-AF65-F5344CB8AC3E}">
        <p14:creationId xmlns:p14="http://schemas.microsoft.com/office/powerpoint/2010/main" val="11253286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88B42F-9A4A-3072-62D5-29C794489354}"/>
              </a:ext>
            </a:extLst>
          </p:cNvPr>
          <p:cNvSpPr>
            <a:spLocks noGrp="1"/>
          </p:cNvSpPr>
          <p:nvPr>
            <p:ph type="title"/>
          </p:nvPr>
        </p:nvSpPr>
        <p:spPr/>
        <p:txBody>
          <a:bodyPr/>
          <a:lstStyle/>
          <a:p>
            <a:r>
              <a:rPr lang="en-CA" dirty="0"/>
              <a:t>Review of the 1</a:t>
            </a:r>
            <a:r>
              <a:rPr lang="en-CA" baseline="30000" dirty="0"/>
              <a:t>st</a:t>
            </a:r>
            <a:r>
              <a:rPr lang="en-CA" dirty="0"/>
              <a:t> Century</a:t>
            </a:r>
          </a:p>
        </p:txBody>
      </p:sp>
      <p:sp>
        <p:nvSpPr>
          <p:cNvPr id="3" name="Content Placeholder 2">
            <a:extLst>
              <a:ext uri="{FF2B5EF4-FFF2-40B4-BE49-F238E27FC236}">
                <a16:creationId xmlns:a16="http://schemas.microsoft.com/office/drawing/2014/main" id="{8FD30035-20EB-BCDF-8A8D-591452896D1F}"/>
              </a:ext>
            </a:extLst>
          </p:cNvPr>
          <p:cNvSpPr>
            <a:spLocks noGrp="1"/>
          </p:cNvSpPr>
          <p:nvPr>
            <p:ph idx="1"/>
          </p:nvPr>
        </p:nvSpPr>
        <p:spPr/>
        <p:txBody>
          <a:bodyPr>
            <a:normAutofit/>
          </a:bodyPr>
          <a:lstStyle/>
          <a:p>
            <a:r>
              <a:rPr lang="en-US" dirty="0"/>
              <a:t>50-52 - The Second missionary journey</a:t>
            </a:r>
          </a:p>
          <a:p>
            <a:r>
              <a:rPr lang="en-US" dirty="0"/>
              <a:t>52-57 - The Third missionary journey</a:t>
            </a:r>
          </a:p>
          <a:p>
            <a:r>
              <a:rPr lang="en-US" dirty="0"/>
              <a:t>57 - Paul’s arrest in Jerusalem</a:t>
            </a:r>
          </a:p>
          <a:p>
            <a:r>
              <a:rPr lang="en-US" dirty="0"/>
              <a:t>57-59 - Paul imprisonment in Caesarea</a:t>
            </a:r>
          </a:p>
          <a:p>
            <a:r>
              <a:rPr lang="en-US" dirty="0"/>
              <a:t>60-62 - Paul imprisonment in Rome</a:t>
            </a:r>
          </a:p>
          <a:p>
            <a:r>
              <a:rPr lang="en-US" b="1" dirty="0"/>
              <a:t>66-70 - The Roman-Judean War</a:t>
            </a:r>
          </a:p>
          <a:p>
            <a:r>
              <a:rPr lang="en-US" dirty="0"/>
              <a:t>68 - The Death of Nero </a:t>
            </a:r>
          </a:p>
          <a:p>
            <a:r>
              <a:rPr lang="en-US" b="1" dirty="0"/>
              <a:t>70 - The Destruction of Jerusalem &amp; Its Temple</a:t>
            </a:r>
            <a:endParaRPr lang="en-CA" b="1" dirty="0"/>
          </a:p>
        </p:txBody>
      </p:sp>
      <p:pic>
        <p:nvPicPr>
          <p:cNvPr id="4" name="Picture 3">
            <a:extLst>
              <a:ext uri="{FF2B5EF4-FFF2-40B4-BE49-F238E27FC236}">
                <a16:creationId xmlns:a16="http://schemas.microsoft.com/office/drawing/2014/main" id="{E82AF36A-A8A3-025F-80E7-BDE96705F45B}"/>
              </a:ext>
            </a:extLst>
          </p:cNvPr>
          <p:cNvPicPr>
            <a:picLocks noChangeAspect="1"/>
          </p:cNvPicPr>
          <p:nvPr/>
        </p:nvPicPr>
        <p:blipFill>
          <a:blip r:embed="rId3"/>
          <a:stretch>
            <a:fillRect/>
          </a:stretch>
        </p:blipFill>
        <p:spPr>
          <a:xfrm>
            <a:off x="7168069" y="1909762"/>
            <a:ext cx="4762500" cy="3038475"/>
          </a:xfrm>
          <a:prstGeom prst="rect">
            <a:avLst/>
          </a:prstGeom>
        </p:spPr>
      </p:pic>
    </p:spTree>
    <p:extLst>
      <p:ext uri="{BB962C8B-B14F-4D97-AF65-F5344CB8AC3E}">
        <p14:creationId xmlns:p14="http://schemas.microsoft.com/office/powerpoint/2010/main" val="101900119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4C7D36-370A-C5D6-5834-2A2E4D37FC44}"/>
              </a:ext>
            </a:extLst>
          </p:cNvPr>
          <p:cNvSpPr>
            <a:spLocks noGrp="1"/>
          </p:cNvSpPr>
          <p:nvPr>
            <p:ph type="title"/>
          </p:nvPr>
        </p:nvSpPr>
        <p:spPr/>
        <p:txBody>
          <a:bodyPr/>
          <a:lstStyle/>
          <a:p>
            <a:r>
              <a:rPr lang="en-CA" dirty="0"/>
              <a:t>Approach &amp; Development</a:t>
            </a:r>
          </a:p>
        </p:txBody>
      </p:sp>
      <p:sp>
        <p:nvSpPr>
          <p:cNvPr id="3" name="Content Placeholder 2">
            <a:extLst>
              <a:ext uri="{FF2B5EF4-FFF2-40B4-BE49-F238E27FC236}">
                <a16:creationId xmlns:a16="http://schemas.microsoft.com/office/drawing/2014/main" id="{53767A05-278D-4A10-18BF-73C5FCF52C1D}"/>
              </a:ext>
            </a:extLst>
          </p:cNvPr>
          <p:cNvSpPr>
            <a:spLocks noGrp="1"/>
          </p:cNvSpPr>
          <p:nvPr>
            <p:ph idx="1"/>
          </p:nvPr>
        </p:nvSpPr>
        <p:spPr>
          <a:xfrm>
            <a:off x="838200" y="1825624"/>
            <a:ext cx="10515600" cy="4760001"/>
          </a:xfrm>
        </p:spPr>
        <p:txBody>
          <a:bodyPr>
            <a:normAutofit/>
          </a:bodyPr>
          <a:lstStyle/>
          <a:p>
            <a:pPr marL="0" indent="0">
              <a:buNone/>
            </a:pPr>
            <a:r>
              <a:rPr lang="en-US" dirty="0"/>
              <a:t>“But </a:t>
            </a:r>
            <a:r>
              <a:rPr lang="en-US" b="1" i="1" u="sng" dirty="0"/>
              <a:t>you shall receive power when the Holy Spirit has come upon you</a:t>
            </a:r>
            <a:r>
              <a:rPr lang="en-US" dirty="0"/>
              <a:t>; and you shall be witnesses to Me in Jerusalem, and in all Judea and Samaria, and to the end of the earth.” (Acts 1:8)</a:t>
            </a:r>
          </a:p>
          <a:p>
            <a:pPr marL="0" indent="0">
              <a:buNone/>
            </a:pPr>
            <a:r>
              <a:rPr lang="en-US" dirty="0"/>
              <a:t>“And Jesus came and spoke to them, saying, “All authority has been given to Me in heaven and on earth. </a:t>
            </a:r>
            <a:r>
              <a:rPr lang="en-US" b="1" i="1" u="sng" dirty="0"/>
              <a:t>Go therefore and make disciples </a:t>
            </a:r>
            <a:r>
              <a:rPr lang="en-US" dirty="0"/>
              <a:t>of all the nations, </a:t>
            </a:r>
            <a:r>
              <a:rPr lang="en-US" b="1" i="1" u="sng" dirty="0"/>
              <a:t>baptizing</a:t>
            </a:r>
            <a:r>
              <a:rPr lang="en-US" dirty="0"/>
              <a:t> them </a:t>
            </a:r>
            <a:r>
              <a:rPr lang="en-US" b="1" i="1" u="sng" dirty="0"/>
              <a:t>in the name of the Father and of the Son and of the Holy Spirit</a:t>
            </a:r>
            <a:r>
              <a:rPr lang="en-US" dirty="0"/>
              <a:t>, </a:t>
            </a:r>
            <a:r>
              <a:rPr lang="en-US" b="1" i="1" u="sng" dirty="0"/>
              <a:t>teaching</a:t>
            </a:r>
            <a:r>
              <a:rPr lang="en-US" dirty="0"/>
              <a:t> them to observe all things that I have commanded you; and lo, I am with you always, even to the end of the age.” Amen.” (Matthew 28:18-20)</a:t>
            </a:r>
          </a:p>
          <a:p>
            <a:pPr marL="0" indent="0">
              <a:buNone/>
            </a:pPr>
            <a:r>
              <a:rPr lang="en-US" dirty="0"/>
              <a:t>“And He said to them, “Go into all the world and </a:t>
            </a:r>
            <a:r>
              <a:rPr lang="en-US" b="1" i="1" u="sng" dirty="0"/>
              <a:t>preach the gospel </a:t>
            </a:r>
            <a:r>
              <a:rPr lang="en-US" dirty="0"/>
              <a:t>to every creature.” (Mark 16:15)</a:t>
            </a:r>
            <a:endParaRPr lang="en-CA" dirty="0"/>
          </a:p>
        </p:txBody>
      </p:sp>
    </p:spTree>
    <p:extLst>
      <p:ext uri="{BB962C8B-B14F-4D97-AF65-F5344CB8AC3E}">
        <p14:creationId xmlns:p14="http://schemas.microsoft.com/office/powerpoint/2010/main" val="198610506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4C7D36-370A-C5D6-5834-2A2E4D37FC44}"/>
              </a:ext>
            </a:extLst>
          </p:cNvPr>
          <p:cNvSpPr>
            <a:spLocks noGrp="1"/>
          </p:cNvSpPr>
          <p:nvPr>
            <p:ph type="title"/>
          </p:nvPr>
        </p:nvSpPr>
        <p:spPr/>
        <p:txBody>
          <a:bodyPr/>
          <a:lstStyle/>
          <a:p>
            <a:r>
              <a:rPr lang="en-CA" dirty="0"/>
              <a:t>Approach &amp; Development</a:t>
            </a:r>
          </a:p>
        </p:txBody>
      </p:sp>
      <p:sp>
        <p:nvSpPr>
          <p:cNvPr id="3" name="Content Placeholder 2">
            <a:extLst>
              <a:ext uri="{FF2B5EF4-FFF2-40B4-BE49-F238E27FC236}">
                <a16:creationId xmlns:a16="http://schemas.microsoft.com/office/drawing/2014/main" id="{53767A05-278D-4A10-18BF-73C5FCF52C1D}"/>
              </a:ext>
            </a:extLst>
          </p:cNvPr>
          <p:cNvSpPr>
            <a:spLocks noGrp="1"/>
          </p:cNvSpPr>
          <p:nvPr>
            <p:ph idx="1"/>
          </p:nvPr>
        </p:nvSpPr>
        <p:spPr/>
        <p:txBody>
          <a:bodyPr>
            <a:normAutofit fontScale="92500"/>
          </a:bodyPr>
          <a:lstStyle/>
          <a:p>
            <a:pPr marL="0" indent="0">
              <a:buNone/>
            </a:pPr>
            <a:r>
              <a:rPr lang="en-US" dirty="0"/>
              <a:t>“Then those who gladly received his word were </a:t>
            </a:r>
            <a:r>
              <a:rPr lang="en-US" b="1" i="1" u="sng" dirty="0"/>
              <a:t>baptized</a:t>
            </a:r>
            <a:r>
              <a:rPr lang="en-US" dirty="0"/>
              <a:t>; and that day about three thousand souls were added to them.  And they continued steadfastly in the </a:t>
            </a:r>
            <a:r>
              <a:rPr lang="en-US" b="1" i="1" u="sng" dirty="0"/>
              <a:t>apostles’ doctrine and fellowship</a:t>
            </a:r>
            <a:r>
              <a:rPr lang="en-US" dirty="0"/>
              <a:t>, in the </a:t>
            </a:r>
            <a:r>
              <a:rPr lang="en-US" b="1" i="1" u="sng" dirty="0"/>
              <a:t>breaking of bread</a:t>
            </a:r>
            <a:r>
              <a:rPr lang="en-US" dirty="0"/>
              <a:t>, and in prayers. Then fear came upon every soul, and </a:t>
            </a:r>
            <a:r>
              <a:rPr lang="en-US" b="1" i="1" u="sng" dirty="0"/>
              <a:t>many wonders and signs were done through the apostles</a:t>
            </a:r>
            <a:r>
              <a:rPr lang="en-US" dirty="0"/>
              <a:t>. Now all who believed were </a:t>
            </a:r>
            <a:r>
              <a:rPr lang="en-US" b="1" i="1" u="sng" dirty="0"/>
              <a:t>together,</a:t>
            </a:r>
            <a:r>
              <a:rPr lang="en-US" dirty="0"/>
              <a:t> and had all things in common, and sold their possessions and goods, and divided them among all, as anyone had need.</a:t>
            </a:r>
          </a:p>
          <a:p>
            <a:pPr marL="0" indent="0">
              <a:buNone/>
            </a:pPr>
            <a:r>
              <a:rPr lang="en-US" dirty="0"/>
              <a:t>So continuing </a:t>
            </a:r>
            <a:r>
              <a:rPr lang="en-US" b="1" i="1" u="sng" dirty="0"/>
              <a:t>daily with one accord in the temple</a:t>
            </a:r>
            <a:r>
              <a:rPr lang="en-US" dirty="0"/>
              <a:t>, and breaking bread </a:t>
            </a:r>
            <a:r>
              <a:rPr lang="en-US" b="1" i="1" u="sng" dirty="0"/>
              <a:t>from house to house</a:t>
            </a:r>
            <a:r>
              <a:rPr lang="en-US" dirty="0"/>
              <a:t>, they ate their food with </a:t>
            </a:r>
            <a:r>
              <a:rPr lang="en-US" b="1" i="1" u="sng" dirty="0"/>
              <a:t>gladness and simplicity of heart</a:t>
            </a:r>
            <a:r>
              <a:rPr lang="en-US" dirty="0"/>
              <a:t>, praising God and having favor with all the people.  And </a:t>
            </a:r>
            <a:r>
              <a:rPr lang="en-US" b="1" i="1" u="sng" dirty="0"/>
              <a:t>the Lord added to the church</a:t>
            </a:r>
            <a:r>
              <a:rPr lang="en-US" dirty="0"/>
              <a:t> daily those who were being saved.” (Acts 2:41-47)</a:t>
            </a:r>
            <a:endParaRPr lang="en-CA" dirty="0"/>
          </a:p>
        </p:txBody>
      </p:sp>
    </p:spTree>
    <p:extLst>
      <p:ext uri="{BB962C8B-B14F-4D97-AF65-F5344CB8AC3E}">
        <p14:creationId xmlns:p14="http://schemas.microsoft.com/office/powerpoint/2010/main" val="240176894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DB3F2A-0172-08B5-425A-6FF26BF20A4F}"/>
              </a:ext>
            </a:extLst>
          </p:cNvPr>
          <p:cNvSpPr>
            <a:spLocks noGrp="1"/>
          </p:cNvSpPr>
          <p:nvPr>
            <p:ph type="title"/>
          </p:nvPr>
        </p:nvSpPr>
        <p:spPr/>
        <p:txBody>
          <a:bodyPr/>
          <a:lstStyle/>
          <a:p>
            <a:endParaRPr lang="en-CA"/>
          </a:p>
        </p:txBody>
      </p:sp>
      <p:sp>
        <p:nvSpPr>
          <p:cNvPr id="3" name="Content Placeholder 2">
            <a:extLst>
              <a:ext uri="{FF2B5EF4-FFF2-40B4-BE49-F238E27FC236}">
                <a16:creationId xmlns:a16="http://schemas.microsoft.com/office/drawing/2014/main" id="{EF9E2D7C-CB85-8B15-5EBF-D1D11228DBD0}"/>
              </a:ext>
            </a:extLst>
          </p:cNvPr>
          <p:cNvSpPr>
            <a:spLocks noGrp="1"/>
          </p:cNvSpPr>
          <p:nvPr>
            <p:ph idx="1"/>
          </p:nvPr>
        </p:nvSpPr>
        <p:spPr/>
        <p:txBody>
          <a:bodyPr/>
          <a:lstStyle/>
          <a:p>
            <a:endParaRPr lang="en-CA"/>
          </a:p>
        </p:txBody>
      </p:sp>
      <p:pic>
        <p:nvPicPr>
          <p:cNvPr id="2050" name="Picture 2" descr="Paul's Journeys">
            <a:extLst>
              <a:ext uri="{FF2B5EF4-FFF2-40B4-BE49-F238E27FC236}">
                <a16:creationId xmlns:a16="http://schemas.microsoft.com/office/drawing/2014/main" id="{844C5CC1-8CF4-CAB4-EFAB-E2BFCFAC746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9467" y="418198"/>
            <a:ext cx="9013065" cy="60216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332655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C86E41-BB2B-DD60-DB63-5315656DC677}"/>
              </a:ext>
            </a:extLst>
          </p:cNvPr>
          <p:cNvSpPr>
            <a:spLocks noGrp="1"/>
          </p:cNvSpPr>
          <p:nvPr>
            <p:ph type="title"/>
          </p:nvPr>
        </p:nvSpPr>
        <p:spPr/>
        <p:txBody>
          <a:bodyPr/>
          <a:lstStyle/>
          <a:p>
            <a:r>
              <a:rPr lang="en-CA" dirty="0"/>
              <a:t>St Paul’s Method</a:t>
            </a:r>
          </a:p>
        </p:txBody>
      </p:sp>
      <p:sp>
        <p:nvSpPr>
          <p:cNvPr id="3" name="Content Placeholder 2">
            <a:extLst>
              <a:ext uri="{FF2B5EF4-FFF2-40B4-BE49-F238E27FC236}">
                <a16:creationId xmlns:a16="http://schemas.microsoft.com/office/drawing/2014/main" id="{454921EE-C28A-E964-369D-5F4457D29679}"/>
              </a:ext>
            </a:extLst>
          </p:cNvPr>
          <p:cNvSpPr>
            <a:spLocks noGrp="1"/>
          </p:cNvSpPr>
          <p:nvPr>
            <p:ph idx="1"/>
          </p:nvPr>
        </p:nvSpPr>
        <p:spPr/>
        <p:txBody>
          <a:bodyPr>
            <a:normAutofit fontScale="92500"/>
          </a:bodyPr>
          <a:lstStyle/>
          <a:p>
            <a:pPr marL="0" indent="0">
              <a:lnSpc>
                <a:spcPct val="100000"/>
              </a:lnSpc>
              <a:buNone/>
            </a:pPr>
            <a:r>
              <a:rPr lang="en-US" dirty="0"/>
              <a:t>“Therefore I have reason to glory in Christ Jesus in the things which pertain to God. For I will not dare to speak of any of those things which Christ has not accomplished through me, in word and deed, to make the Gentiles obedient— in mighty signs and wonders, by the power of the Spirit of God, so that from Jerusalem and round about to Illyricum I have fully preached the gospel of Christ.  </a:t>
            </a:r>
            <a:r>
              <a:rPr lang="en-US" b="1" i="1" u="sng" dirty="0"/>
              <a:t>And so I have made it my aim to preach the gospel, not where Christ was named, lest I should build on another man’s foundation,</a:t>
            </a:r>
            <a:r>
              <a:rPr lang="en-US" u="sng" dirty="0"/>
              <a:t> </a:t>
            </a:r>
            <a:r>
              <a:rPr lang="en-US" dirty="0"/>
              <a:t>but as it is written:</a:t>
            </a:r>
          </a:p>
          <a:p>
            <a:pPr marL="0" indent="0">
              <a:lnSpc>
                <a:spcPct val="100000"/>
              </a:lnSpc>
              <a:buNone/>
            </a:pPr>
            <a:r>
              <a:rPr lang="en-US" dirty="0"/>
              <a:t>To whom He was not announced, they shall see;</a:t>
            </a:r>
            <a:br>
              <a:rPr lang="en-US" dirty="0"/>
            </a:br>
            <a:r>
              <a:rPr lang="en-US" dirty="0"/>
              <a:t>And those who have not heard shall understand.” (Romans 15: 17-21)</a:t>
            </a:r>
          </a:p>
          <a:p>
            <a:endParaRPr lang="en-CA" dirty="0"/>
          </a:p>
        </p:txBody>
      </p:sp>
    </p:spTree>
    <p:extLst>
      <p:ext uri="{BB962C8B-B14F-4D97-AF65-F5344CB8AC3E}">
        <p14:creationId xmlns:p14="http://schemas.microsoft.com/office/powerpoint/2010/main" val="386028712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984524-E67C-B65F-5178-E05159C24BCA}"/>
              </a:ext>
            </a:extLst>
          </p:cNvPr>
          <p:cNvSpPr>
            <a:spLocks noGrp="1"/>
          </p:cNvSpPr>
          <p:nvPr>
            <p:ph type="title"/>
          </p:nvPr>
        </p:nvSpPr>
        <p:spPr/>
        <p:txBody>
          <a:bodyPr/>
          <a:lstStyle/>
          <a:p>
            <a:endParaRPr lang="en-CA"/>
          </a:p>
        </p:txBody>
      </p:sp>
      <p:sp>
        <p:nvSpPr>
          <p:cNvPr id="3" name="Content Placeholder 2">
            <a:extLst>
              <a:ext uri="{FF2B5EF4-FFF2-40B4-BE49-F238E27FC236}">
                <a16:creationId xmlns:a16="http://schemas.microsoft.com/office/drawing/2014/main" id="{4939E1AE-D689-2ACC-18BF-9032D1256874}"/>
              </a:ext>
            </a:extLst>
          </p:cNvPr>
          <p:cNvSpPr>
            <a:spLocks noGrp="1"/>
          </p:cNvSpPr>
          <p:nvPr>
            <p:ph idx="1"/>
          </p:nvPr>
        </p:nvSpPr>
        <p:spPr/>
        <p:txBody>
          <a:bodyPr/>
          <a:lstStyle/>
          <a:p>
            <a:endParaRPr lang="en-CA"/>
          </a:p>
        </p:txBody>
      </p:sp>
      <p:pic>
        <p:nvPicPr>
          <p:cNvPr id="1026" name="Picture 2" descr="Apostles">
            <a:extLst>
              <a:ext uri="{FF2B5EF4-FFF2-40B4-BE49-F238E27FC236}">
                <a16:creationId xmlns:a16="http://schemas.microsoft.com/office/drawing/2014/main" id="{F7ECC75E-5C7F-3B39-E0F9-32BBC277E1B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309" y="681037"/>
            <a:ext cx="11493382" cy="54959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624480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Gill Sans MT">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2150</TotalTime>
  <Words>2770</Words>
  <Application>Microsoft Macintosh PowerPoint</Application>
  <PresentationFormat>Widescreen</PresentationFormat>
  <Paragraphs>223</Paragraphs>
  <Slides>29</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29</vt:i4>
      </vt:variant>
    </vt:vector>
  </HeadingPairs>
  <TitlesOfParts>
    <vt:vector size="35" baseType="lpstr">
      <vt:lpstr>Arial</vt:lpstr>
      <vt:lpstr>Average</vt:lpstr>
      <vt:lpstr>Calibri</vt:lpstr>
      <vt:lpstr>Gill Sans MT</vt:lpstr>
      <vt:lpstr>Tahoma</vt:lpstr>
      <vt:lpstr>Office Theme</vt:lpstr>
      <vt:lpstr>History of the Church (2nd and 3rd Centuries)</vt:lpstr>
      <vt:lpstr>Main Outline</vt:lpstr>
      <vt:lpstr>Review of the 1st Century</vt:lpstr>
      <vt:lpstr>Review of the 1st Century</vt:lpstr>
      <vt:lpstr>Approach &amp; Development</vt:lpstr>
      <vt:lpstr>Approach &amp; Development</vt:lpstr>
      <vt:lpstr>PowerPoint Presentation</vt:lpstr>
      <vt:lpstr>St Paul’s Method</vt:lpstr>
      <vt:lpstr>PowerPoint Presentation</vt:lpstr>
      <vt:lpstr>Scripture &amp; Tradition</vt:lpstr>
      <vt:lpstr>Interlude:  Writings (https://www.ccel.org/fathers) </vt:lpstr>
      <vt:lpstr>Big Picture</vt:lpstr>
      <vt:lpstr>Living Conditions of the Apostolic Fathers</vt:lpstr>
      <vt:lpstr>The Apostolic Fathers</vt:lpstr>
      <vt:lpstr>St Clement of Rome</vt:lpstr>
      <vt:lpstr>St Ignatius of Antioch</vt:lpstr>
      <vt:lpstr>St Polycarp of Smyrna</vt:lpstr>
      <vt:lpstr>Interlude:  Views on Martyrdom</vt:lpstr>
      <vt:lpstr>Ecclesial Development</vt:lpstr>
      <vt:lpstr>Ecclesial Hierarchy</vt:lpstr>
      <vt:lpstr>Gnosticism (Gnosis = Knowledge)</vt:lpstr>
      <vt:lpstr>Scripture</vt:lpstr>
      <vt:lpstr>Interlude: Scripture &amp; Tradition</vt:lpstr>
      <vt:lpstr>Date of Easter</vt:lpstr>
      <vt:lpstr>Persecution</vt:lpstr>
      <vt:lpstr>The Catechetical School of Alexandria</vt:lpstr>
      <vt:lpstr>Notable Deans of The School</vt:lpstr>
      <vt:lpstr>Final Interlude: Deaconesses &amp; Female Servants</vt:lpstr>
      <vt:lpstr>Resources &amp; 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History of the Church (2nd and 3rd Centuries)</dc:title>
  <dc:creator>kirollos@student.ubc.ca</dc:creator>
  <cp:lastModifiedBy>WGI - Sam Menshawy</cp:lastModifiedBy>
  <cp:revision>10</cp:revision>
  <dcterms:created xsi:type="dcterms:W3CDTF">2022-11-03T19:41:08Z</dcterms:created>
  <dcterms:modified xsi:type="dcterms:W3CDTF">2022-11-08T07:30:44Z</dcterms:modified>
</cp:coreProperties>
</file>