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70" r:id="rId7"/>
    <p:sldId id="271" r:id="rId8"/>
    <p:sldId id="269" r:id="rId9"/>
    <p:sldId id="272" r:id="rId10"/>
    <p:sldId id="273" r:id="rId11"/>
    <p:sldId id="275" r:id="rId12"/>
    <p:sldId id="27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608" autoAdjust="0"/>
    <p:restoredTop sz="75536" autoAdjust="0"/>
  </p:normalViewPr>
  <p:slideViewPr>
    <p:cSldViewPr snapToGrid="0" showGuides="1">
      <p:cViewPr>
        <p:scale>
          <a:sx n="82" d="100"/>
          <a:sy n="82" d="100"/>
        </p:scale>
        <p:origin x="344" y="-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1/27/20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1/27/20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5946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5411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403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6477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3732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3680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2712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39757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740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4889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43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366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0309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114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3405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4407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80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microsoft.com/office/2007/relationships/hdphoto" Target="../media/hdphoto3.wdp"/><Relationship Id="rId5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microsoft.com/office/2007/relationships/hdphoto" Target="../media/hdphoto2.wdp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r>
              <a:rPr lang="en-US" dirty="0"/>
              <a:t>Exodus &amp; </a:t>
            </a:r>
            <a:r>
              <a:rPr lang="en-US" dirty="0" err="1"/>
              <a:t>leviticus</a:t>
            </a:r>
            <a:endParaRPr lang="en-US" dirty="0"/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6277208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25-31</a:t>
            </a:r>
          </a:p>
          <a:p>
            <a:r>
              <a:rPr lang="en-US" dirty="0"/>
              <a:t>God gives detailed instructions on tabernacle</a:t>
            </a:r>
          </a:p>
          <a:p>
            <a:pPr lvl="1"/>
            <a:r>
              <a:rPr lang="en-US" dirty="0"/>
              <a:t>Like an engineering drawing</a:t>
            </a:r>
          </a:p>
          <a:p>
            <a:pPr lvl="1"/>
            <a:r>
              <a:rPr lang="en-US" dirty="0"/>
              <a:t>With interior design details</a:t>
            </a:r>
          </a:p>
          <a:p>
            <a:r>
              <a:rPr lang="en-US" dirty="0"/>
              <a:t>Tabernacle symbolizes garden of Eden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6146" name="Picture 2" descr="Image result for tabernacle png">
            <a:extLst>
              <a:ext uri="{FF2B5EF4-FFF2-40B4-BE49-F238E27FC236}">
                <a16:creationId xmlns:a16="http://schemas.microsoft.com/office/drawing/2014/main" xmlns="" id="{5E244668-58A2-4ED6-A94F-A4ECF6463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759" y="2494019"/>
            <a:ext cx="5225431" cy="274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tabernacle png">
            <a:extLst>
              <a:ext uri="{FF2B5EF4-FFF2-40B4-BE49-F238E27FC236}">
                <a16:creationId xmlns:a16="http://schemas.microsoft.com/office/drawing/2014/main" xmlns="" id="{6FE7FC07-7E45-43F7-B3FA-2675BADDF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07" y="3790130"/>
            <a:ext cx="5770735" cy="274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6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5106330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32-34</a:t>
            </a:r>
          </a:p>
          <a:p>
            <a:r>
              <a:rPr lang="en-US" dirty="0"/>
              <a:t>People grow impatient waiting for Moses</a:t>
            </a:r>
          </a:p>
          <a:p>
            <a:r>
              <a:rPr lang="en-US" dirty="0"/>
              <a:t>Aaron gives in to demands</a:t>
            </a:r>
          </a:p>
          <a:p>
            <a:r>
              <a:rPr lang="en-US" dirty="0"/>
              <a:t>Gold calf</a:t>
            </a:r>
          </a:p>
          <a:p>
            <a:r>
              <a:rPr lang="en-US" dirty="0"/>
              <a:t>God wants to destroy them</a:t>
            </a:r>
          </a:p>
          <a:p>
            <a:pPr lvl="1"/>
            <a:r>
              <a:rPr lang="en-US" dirty="0"/>
              <a:t>Moses pleads with God</a:t>
            </a:r>
          </a:p>
          <a:p>
            <a:pPr lvl="1"/>
            <a:r>
              <a:rPr lang="en-US" dirty="0"/>
              <a:t>Covenant renewed</a:t>
            </a:r>
          </a:p>
          <a:p>
            <a:pPr lvl="1"/>
            <a:r>
              <a:rPr lang="en-US" dirty="0"/>
              <a:t>Sign of God’s patience, mercy and forgiveness</a:t>
            </a:r>
          </a:p>
        </p:txBody>
      </p:sp>
      <p:pic>
        <p:nvPicPr>
          <p:cNvPr id="4" name="Picture 2" descr="Image result for golden calf png">
            <a:extLst>
              <a:ext uri="{FF2B5EF4-FFF2-40B4-BE49-F238E27FC236}">
                <a16:creationId xmlns:a16="http://schemas.microsoft.com/office/drawing/2014/main" xmlns="" id="{0F60DEED-2100-4098-AB1A-3F8A2C88D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229" y="2518947"/>
            <a:ext cx="2994258" cy="359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78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8" y="1600200"/>
            <a:ext cx="5842311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35-40</a:t>
            </a:r>
          </a:p>
          <a:p>
            <a:r>
              <a:rPr lang="en-US" dirty="0"/>
              <a:t>Building of Tabernacle</a:t>
            </a:r>
          </a:p>
          <a:p>
            <a:r>
              <a:rPr lang="en-US" dirty="0"/>
              <a:t>Repetition of 25-31</a:t>
            </a:r>
          </a:p>
          <a:p>
            <a:r>
              <a:rPr lang="en-US" dirty="0"/>
              <a:t>Importance: man carrying out God’s instruction</a:t>
            </a:r>
          </a:p>
          <a:p>
            <a:pPr lvl="1"/>
            <a:r>
              <a:rPr lang="en-US" dirty="0"/>
              <a:t>Two way relationship</a:t>
            </a:r>
          </a:p>
          <a:p>
            <a:pPr lvl="1"/>
            <a:r>
              <a:rPr lang="en-US" dirty="0"/>
              <a:t>Obedience, discipline</a:t>
            </a:r>
          </a:p>
          <a:p>
            <a:r>
              <a:rPr lang="en-US" dirty="0"/>
              <a:t>God comes down and dwells </a:t>
            </a:r>
          </a:p>
        </p:txBody>
      </p:sp>
      <p:pic>
        <p:nvPicPr>
          <p:cNvPr id="9218" name="Picture 2" descr="Image result for tabernacle God">
            <a:extLst>
              <a:ext uri="{FF2B5EF4-FFF2-40B4-BE49-F238E27FC236}">
                <a16:creationId xmlns:a16="http://schemas.microsoft.com/office/drawing/2014/main" xmlns="" id="{56841748-ADE9-4E3D-BE66-A10A3682F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027" y="3318782"/>
            <a:ext cx="5189973" cy="353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4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73DB63E-AFEF-4B9E-9793-0340AB671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750" y="2319154"/>
            <a:ext cx="10096500" cy="2219691"/>
          </a:xfrm>
        </p:spPr>
        <p:txBody>
          <a:bodyPr/>
          <a:lstStyle/>
          <a:p>
            <a:pPr algn="ctr"/>
            <a:r>
              <a:rPr lang="en-US" dirty="0"/>
              <a:t>Leviticus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467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xmlns="" id="{24B41DAB-D584-4D23-B047-13A3D6F4A54D}"/>
              </a:ext>
            </a:extLst>
          </p:cNvPr>
          <p:cNvSpPr/>
          <p:nvPr/>
        </p:nvSpPr>
        <p:spPr>
          <a:xfrm>
            <a:off x="1081667" y="5019672"/>
            <a:ext cx="2397512" cy="15798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B050"/>
              </a:solidFill>
            </a:endParaRPr>
          </a:p>
        </p:txBody>
      </p:sp>
      <p:sp>
        <p:nvSpPr>
          <p:cNvPr id="20" name="Content Placeholder 13">
            <a:extLst>
              <a:ext uri="{FF2B5EF4-FFF2-40B4-BE49-F238E27FC236}">
                <a16:creationId xmlns:a16="http://schemas.microsoft.com/office/drawing/2014/main" xmlns="" id="{9C47190F-2AF4-40FA-B2A4-06CA61C14CE8}"/>
              </a:ext>
            </a:extLst>
          </p:cNvPr>
          <p:cNvSpPr txBox="1">
            <a:spLocks/>
          </p:cNvSpPr>
          <p:nvPr/>
        </p:nvSpPr>
        <p:spPr>
          <a:xfrm>
            <a:off x="1346785" y="5424517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</a:rPr>
              <a:t>Chapters 1-7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86AE019-7995-4179-85DD-36B8B917BB54}"/>
              </a:ext>
            </a:extLst>
          </p:cNvPr>
          <p:cNvSpPr/>
          <p:nvPr/>
        </p:nvSpPr>
        <p:spPr>
          <a:xfrm>
            <a:off x="2280423" y="3439798"/>
            <a:ext cx="2397512" cy="1579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xmlns="" id="{444C82D2-742F-4860-9EF2-5865E91AF548}"/>
              </a:ext>
            </a:extLst>
          </p:cNvPr>
          <p:cNvSpPr txBox="1">
            <a:spLocks/>
          </p:cNvSpPr>
          <p:nvPr/>
        </p:nvSpPr>
        <p:spPr>
          <a:xfrm>
            <a:off x="2529482" y="3767991"/>
            <a:ext cx="2418031" cy="11245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Chapters 8-10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AA70FFED-8741-42DB-93E0-FE2E7E178C9C}"/>
              </a:ext>
            </a:extLst>
          </p:cNvPr>
          <p:cNvSpPr/>
          <p:nvPr/>
        </p:nvSpPr>
        <p:spPr>
          <a:xfrm>
            <a:off x="3479179" y="1819977"/>
            <a:ext cx="2397512" cy="157987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Content Placeholder 13">
            <a:extLst>
              <a:ext uri="{FF2B5EF4-FFF2-40B4-BE49-F238E27FC236}">
                <a16:creationId xmlns:a16="http://schemas.microsoft.com/office/drawing/2014/main" xmlns="" id="{6A279FD0-7FFA-4040-9E61-60187E2A49E0}"/>
              </a:ext>
            </a:extLst>
          </p:cNvPr>
          <p:cNvSpPr txBox="1">
            <a:spLocks/>
          </p:cNvSpPr>
          <p:nvPr/>
        </p:nvSpPr>
        <p:spPr>
          <a:xfrm>
            <a:off x="3708963" y="2142770"/>
            <a:ext cx="2167728" cy="873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70C0"/>
                </a:solidFill>
              </a:rPr>
              <a:t>Chapters 11-15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EA136511-820C-45BF-817F-CC72880E4B42}"/>
              </a:ext>
            </a:extLst>
          </p:cNvPr>
          <p:cNvSpPr/>
          <p:nvPr/>
        </p:nvSpPr>
        <p:spPr>
          <a:xfrm>
            <a:off x="4677935" y="240103"/>
            <a:ext cx="2397512" cy="1579874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Content Placeholder 13">
            <a:extLst>
              <a:ext uri="{FF2B5EF4-FFF2-40B4-BE49-F238E27FC236}">
                <a16:creationId xmlns:a16="http://schemas.microsoft.com/office/drawing/2014/main" xmlns="" id="{3ED4F382-2D2E-431A-8620-5589050D1CCE}"/>
              </a:ext>
            </a:extLst>
          </p:cNvPr>
          <p:cNvSpPr txBox="1">
            <a:spLocks/>
          </p:cNvSpPr>
          <p:nvPr/>
        </p:nvSpPr>
        <p:spPr>
          <a:xfrm>
            <a:off x="4914730" y="558839"/>
            <a:ext cx="1923922" cy="8341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Chapter 16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ED8C6CC-45BA-41F6-80B9-09472E888911}"/>
              </a:ext>
            </a:extLst>
          </p:cNvPr>
          <p:cNvSpPr/>
          <p:nvPr/>
        </p:nvSpPr>
        <p:spPr>
          <a:xfrm>
            <a:off x="5876691" y="1839951"/>
            <a:ext cx="2397512" cy="157987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Content Placeholder 13">
            <a:extLst>
              <a:ext uri="{FF2B5EF4-FFF2-40B4-BE49-F238E27FC236}">
                <a16:creationId xmlns:a16="http://schemas.microsoft.com/office/drawing/2014/main" xmlns="" id="{7825C33E-5D3C-4477-AA9D-AAAC62954707}"/>
              </a:ext>
            </a:extLst>
          </p:cNvPr>
          <p:cNvSpPr txBox="1">
            <a:spLocks/>
          </p:cNvSpPr>
          <p:nvPr/>
        </p:nvSpPr>
        <p:spPr>
          <a:xfrm>
            <a:off x="6115256" y="2151357"/>
            <a:ext cx="2397513" cy="557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70C0"/>
                </a:solidFill>
              </a:rPr>
              <a:t>Chapters 17-20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431AB6AE-806A-41AE-81EF-BAB423DC2EA0}"/>
              </a:ext>
            </a:extLst>
          </p:cNvPr>
          <p:cNvSpPr/>
          <p:nvPr/>
        </p:nvSpPr>
        <p:spPr>
          <a:xfrm>
            <a:off x="7075447" y="3419825"/>
            <a:ext cx="2397512" cy="1579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Content Placeholder 13">
            <a:extLst>
              <a:ext uri="{FF2B5EF4-FFF2-40B4-BE49-F238E27FC236}">
                <a16:creationId xmlns:a16="http://schemas.microsoft.com/office/drawing/2014/main" xmlns="" id="{EBD318FE-9966-442D-BE5A-3EB226421106}"/>
              </a:ext>
            </a:extLst>
          </p:cNvPr>
          <p:cNvSpPr txBox="1">
            <a:spLocks/>
          </p:cNvSpPr>
          <p:nvPr/>
        </p:nvSpPr>
        <p:spPr>
          <a:xfrm>
            <a:off x="7314012" y="3767991"/>
            <a:ext cx="2127690" cy="7190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Chapters 21-22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3E46EB58-D67A-4F78-A9F0-D74AC16BFDE2}"/>
              </a:ext>
            </a:extLst>
          </p:cNvPr>
          <p:cNvSpPr/>
          <p:nvPr/>
        </p:nvSpPr>
        <p:spPr>
          <a:xfrm>
            <a:off x="8512769" y="5019672"/>
            <a:ext cx="2397512" cy="15798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Content Placeholder 13">
            <a:extLst>
              <a:ext uri="{FF2B5EF4-FFF2-40B4-BE49-F238E27FC236}">
                <a16:creationId xmlns:a16="http://schemas.microsoft.com/office/drawing/2014/main" xmlns="" id="{149FE1DF-4E41-4966-BD26-0B9902E5A3CD}"/>
              </a:ext>
            </a:extLst>
          </p:cNvPr>
          <p:cNvSpPr txBox="1">
            <a:spLocks/>
          </p:cNvSpPr>
          <p:nvPr/>
        </p:nvSpPr>
        <p:spPr>
          <a:xfrm>
            <a:off x="8712822" y="5395928"/>
            <a:ext cx="2397511" cy="699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</a:rPr>
              <a:t>Chapters 23-27</a:t>
            </a:r>
          </a:p>
        </p:txBody>
      </p:sp>
      <p:sp>
        <p:nvSpPr>
          <p:cNvPr id="45" name="Content Placeholder 13">
            <a:extLst>
              <a:ext uri="{FF2B5EF4-FFF2-40B4-BE49-F238E27FC236}">
                <a16:creationId xmlns:a16="http://schemas.microsoft.com/office/drawing/2014/main" xmlns="" id="{BCDD9547-76D8-4CAF-A45E-24AFC95F2575}"/>
              </a:ext>
            </a:extLst>
          </p:cNvPr>
          <p:cNvSpPr txBox="1">
            <a:spLocks/>
          </p:cNvSpPr>
          <p:nvPr/>
        </p:nvSpPr>
        <p:spPr>
          <a:xfrm>
            <a:off x="1363510" y="5852851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Rituals</a:t>
            </a:r>
          </a:p>
        </p:txBody>
      </p:sp>
      <p:sp>
        <p:nvSpPr>
          <p:cNvPr id="46" name="Content Placeholder 13">
            <a:extLst>
              <a:ext uri="{FF2B5EF4-FFF2-40B4-BE49-F238E27FC236}">
                <a16:creationId xmlns:a16="http://schemas.microsoft.com/office/drawing/2014/main" xmlns="" id="{5B403D35-50D8-401B-ABF8-6697BF7C01C8}"/>
              </a:ext>
            </a:extLst>
          </p:cNvPr>
          <p:cNvSpPr txBox="1">
            <a:spLocks/>
          </p:cNvSpPr>
          <p:nvPr/>
        </p:nvSpPr>
        <p:spPr>
          <a:xfrm>
            <a:off x="8777887" y="5809609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Rituals</a:t>
            </a:r>
          </a:p>
        </p:txBody>
      </p:sp>
      <p:sp>
        <p:nvSpPr>
          <p:cNvPr id="47" name="Content Placeholder 13">
            <a:extLst>
              <a:ext uri="{FF2B5EF4-FFF2-40B4-BE49-F238E27FC236}">
                <a16:creationId xmlns:a16="http://schemas.microsoft.com/office/drawing/2014/main" xmlns="" id="{C98BD6F6-0D50-4E44-AAC1-BF5D69C4F869}"/>
              </a:ext>
            </a:extLst>
          </p:cNvPr>
          <p:cNvSpPr txBox="1">
            <a:spLocks/>
          </p:cNvSpPr>
          <p:nvPr/>
        </p:nvSpPr>
        <p:spPr>
          <a:xfrm>
            <a:off x="2545541" y="4165154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Priesthood</a:t>
            </a:r>
          </a:p>
        </p:txBody>
      </p:sp>
      <p:sp>
        <p:nvSpPr>
          <p:cNvPr id="49" name="Content Placeholder 13">
            <a:extLst>
              <a:ext uri="{FF2B5EF4-FFF2-40B4-BE49-F238E27FC236}">
                <a16:creationId xmlns:a16="http://schemas.microsoft.com/office/drawing/2014/main" xmlns="" id="{714435A3-F5C8-4B6E-8B26-4DEBB0C51948}"/>
              </a:ext>
            </a:extLst>
          </p:cNvPr>
          <p:cNvSpPr txBox="1">
            <a:spLocks/>
          </p:cNvSpPr>
          <p:nvPr/>
        </p:nvSpPr>
        <p:spPr>
          <a:xfrm>
            <a:off x="3708963" y="2614560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Purity</a:t>
            </a:r>
          </a:p>
        </p:txBody>
      </p:sp>
      <p:sp>
        <p:nvSpPr>
          <p:cNvPr id="50" name="Content Placeholder 13">
            <a:extLst>
              <a:ext uri="{FF2B5EF4-FFF2-40B4-BE49-F238E27FC236}">
                <a16:creationId xmlns:a16="http://schemas.microsoft.com/office/drawing/2014/main" xmlns="" id="{050846C5-F20D-4E0E-B199-56B032A2E355}"/>
              </a:ext>
            </a:extLst>
          </p:cNvPr>
          <p:cNvSpPr txBox="1">
            <a:spLocks/>
          </p:cNvSpPr>
          <p:nvPr/>
        </p:nvSpPr>
        <p:spPr>
          <a:xfrm>
            <a:off x="6196655" y="2614560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Purity</a:t>
            </a:r>
          </a:p>
        </p:txBody>
      </p:sp>
      <p:sp>
        <p:nvSpPr>
          <p:cNvPr id="51" name="Content Placeholder 13">
            <a:extLst>
              <a:ext uri="{FF2B5EF4-FFF2-40B4-BE49-F238E27FC236}">
                <a16:creationId xmlns:a16="http://schemas.microsoft.com/office/drawing/2014/main" xmlns="" id="{A29FEC0D-1BAF-40E3-A1B4-4CCC16CEC39E}"/>
              </a:ext>
            </a:extLst>
          </p:cNvPr>
          <p:cNvSpPr txBox="1">
            <a:spLocks/>
          </p:cNvSpPr>
          <p:nvPr/>
        </p:nvSpPr>
        <p:spPr>
          <a:xfrm>
            <a:off x="4778665" y="880095"/>
            <a:ext cx="2196052" cy="10871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Day of Atonement</a:t>
            </a:r>
          </a:p>
        </p:txBody>
      </p:sp>
      <p:sp>
        <p:nvSpPr>
          <p:cNvPr id="52" name="Content Placeholder 13">
            <a:extLst>
              <a:ext uri="{FF2B5EF4-FFF2-40B4-BE49-F238E27FC236}">
                <a16:creationId xmlns:a16="http://schemas.microsoft.com/office/drawing/2014/main" xmlns="" id="{1DA84FE4-609A-4E9F-9023-1130B64EF321}"/>
              </a:ext>
            </a:extLst>
          </p:cNvPr>
          <p:cNvSpPr txBox="1">
            <a:spLocks/>
          </p:cNvSpPr>
          <p:nvPr/>
        </p:nvSpPr>
        <p:spPr>
          <a:xfrm>
            <a:off x="7340565" y="4165154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Priesthood</a:t>
            </a:r>
          </a:p>
        </p:txBody>
      </p:sp>
    </p:spTree>
    <p:extLst>
      <p:ext uri="{BB962C8B-B14F-4D97-AF65-F5344CB8AC3E}">
        <p14:creationId xmlns:p14="http://schemas.microsoft.com/office/powerpoint/2010/main" val="249437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5" grpId="0"/>
      <p:bldP spid="46" grpId="0"/>
      <p:bldP spid="47" grpId="0"/>
      <p:bldP spid="49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Leviticus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8" y="1600200"/>
            <a:ext cx="5842311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Chapters 1-7 - Rituals</a:t>
            </a:r>
          </a:p>
          <a:p>
            <a:r>
              <a:rPr lang="en-US" dirty="0"/>
              <a:t>5 different sacrifices</a:t>
            </a:r>
          </a:p>
          <a:p>
            <a:pPr lvl="1"/>
            <a:r>
              <a:rPr lang="en-US" dirty="0"/>
              <a:t>Meal offering</a:t>
            </a:r>
          </a:p>
          <a:p>
            <a:pPr lvl="1"/>
            <a:r>
              <a:rPr lang="en-US" dirty="0"/>
              <a:t>Peace offering</a:t>
            </a:r>
          </a:p>
          <a:p>
            <a:pPr lvl="1"/>
            <a:r>
              <a:rPr lang="en-US" dirty="0"/>
              <a:t>Burnt offering</a:t>
            </a:r>
          </a:p>
          <a:p>
            <a:pPr lvl="1"/>
            <a:r>
              <a:rPr lang="en-US" dirty="0"/>
              <a:t>Sin offering</a:t>
            </a:r>
          </a:p>
          <a:p>
            <a:pPr lvl="1"/>
            <a:r>
              <a:rPr lang="en-US" dirty="0"/>
              <a:t>Trespass offering</a:t>
            </a:r>
          </a:p>
          <a:p>
            <a:r>
              <a:rPr lang="en-US" dirty="0"/>
              <a:t>Meal &amp; Peace</a:t>
            </a:r>
          </a:p>
          <a:p>
            <a:r>
              <a:rPr lang="en-US" dirty="0"/>
              <a:t>Burnt, Sin &amp; Trespass</a:t>
            </a:r>
          </a:p>
          <a:p>
            <a:r>
              <a:rPr lang="en-US" dirty="0"/>
              <a:t>All 5 point to Jesus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xmlns="" id="{C14B7DDF-EED2-4A4D-9419-AC06EA0A8503}"/>
              </a:ext>
            </a:extLst>
          </p:cNvPr>
          <p:cNvSpPr txBox="1">
            <a:spLocks/>
          </p:cNvSpPr>
          <p:nvPr/>
        </p:nvSpPr>
        <p:spPr>
          <a:xfrm>
            <a:off x="6509522" y="1600200"/>
            <a:ext cx="5842311" cy="44005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Chapters 23-27 - Rituals</a:t>
            </a:r>
          </a:p>
          <a:p>
            <a:r>
              <a:rPr lang="en-US" dirty="0"/>
              <a:t>7 feasts</a:t>
            </a:r>
          </a:p>
          <a:p>
            <a:pPr lvl="1"/>
            <a:r>
              <a:rPr lang="en-US" dirty="0"/>
              <a:t>Passover</a:t>
            </a:r>
          </a:p>
          <a:p>
            <a:pPr lvl="1"/>
            <a:r>
              <a:rPr lang="en-US" dirty="0"/>
              <a:t>Unleavened bread</a:t>
            </a:r>
          </a:p>
          <a:p>
            <a:pPr lvl="1"/>
            <a:r>
              <a:rPr lang="en-US" dirty="0"/>
              <a:t>First fruits</a:t>
            </a:r>
          </a:p>
          <a:p>
            <a:pPr lvl="1"/>
            <a:r>
              <a:rPr lang="en-US" dirty="0"/>
              <a:t>Harvest/Pentecost</a:t>
            </a:r>
          </a:p>
          <a:p>
            <a:pPr lvl="1"/>
            <a:r>
              <a:rPr lang="en-US" dirty="0"/>
              <a:t>Trumpets</a:t>
            </a:r>
          </a:p>
          <a:p>
            <a:pPr lvl="1"/>
            <a:r>
              <a:rPr lang="en-US" b="1" dirty="0"/>
              <a:t>Day of atonement –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Chapter 16</a:t>
            </a:r>
          </a:p>
          <a:p>
            <a:pPr lvl="1"/>
            <a:r>
              <a:rPr lang="en-US" dirty="0"/>
              <a:t>Tabernacles</a:t>
            </a:r>
          </a:p>
        </p:txBody>
      </p:sp>
    </p:spTree>
    <p:extLst>
      <p:ext uri="{BB962C8B-B14F-4D97-AF65-F5344CB8AC3E}">
        <p14:creationId xmlns:p14="http://schemas.microsoft.com/office/powerpoint/2010/main" val="218095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Leviticus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8" y="1600200"/>
            <a:ext cx="5842311" cy="44005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Chapters 8-10 - Priesthood</a:t>
            </a:r>
          </a:p>
          <a:p>
            <a:pPr>
              <a:lnSpc>
                <a:spcPct val="200000"/>
              </a:lnSpc>
            </a:pPr>
            <a:r>
              <a:rPr lang="en-US" dirty="0"/>
              <a:t>Rites of ordaining priests</a:t>
            </a:r>
          </a:p>
          <a:p>
            <a:pPr>
              <a:lnSpc>
                <a:spcPct val="200000"/>
              </a:lnSpc>
            </a:pPr>
            <a:r>
              <a:rPr lang="en-US" dirty="0"/>
              <a:t>Nadab and Abihu (chapter 10)</a:t>
            </a:r>
          </a:p>
          <a:p>
            <a:pPr>
              <a:lnSpc>
                <a:spcPct val="200000"/>
              </a:lnSpc>
            </a:pPr>
            <a:r>
              <a:rPr lang="en-US" dirty="0"/>
              <a:t>Offered unholy fire</a:t>
            </a:r>
          </a:p>
          <a:p>
            <a:pPr>
              <a:lnSpc>
                <a:spcPct val="200000"/>
              </a:lnSpc>
            </a:pPr>
            <a:r>
              <a:rPr lang="en-US" dirty="0"/>
              <a:t>Consumed by God’s fire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Following God’s orders is a must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Unholy actions are repelled</a:t>
            </a:r>
          </a:p>
          <a:p>
            <a:pPr lvl="1"/>
            <a:endParaRPr lang="en-US" dirty="0"/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xmlns="" id="{C14B7DDF-EED2-4A4D-9419-AC06EA0A8503}"/>
              </a:ext>
            </a:extLst>
          </p:cNvPr>
          <p:cNvSpPr txBox="1">
            <a:spLocks/>
          </p:cNvSpPr>
          <p:nvPr/>
        </p:nvSpPr>
        <p:spPr>
          <a:xfrm>
            <a:off x="6509522" y="1600200"/>
            <a:ext cx="5842311" cy="44005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Chapters 21-22 – Priesthood</a:t>
            </a:r>
          </a:p>
          <a:p>
            <a:r>
              <a:rPr lang="en-US" dirty="0"/>
              <a:t>Qualifications of priests</a:t>
            </a:r>
          </a:p>
          <a:p>
            <a:r>
              <a:rPr lang="en-US" dirty="0"/>
              <a:t>Holiness of priests</a:t>
            </a:r>
          </a:p>
          <a:p>
            <a:pPr lvl="1"/>
            <a:r>
              <a:rPr lang="en-US" dirty="0"/>
              <a:t>Priests represent the people before God</a:t>
            </a:r>
          </a:p>
          <a:p>
            <a:pPr lvl="1"/>
            <a:r>
              <a:rPr lang="en-US" dirty="0"/>
              <a:t>Priests represent God to the people</a:t>
            </a:r>
          </a:p>
          <a:p>
            <a:r>
              <a:rPr lang="en-US" dirty="0"/>
              <a:t>Highest level of integrity and morals</a:t>
            </a:r>
          </a:p>
          <a:p>
            <a:r>
              <a:rPr lang="en-US" dirty="0"/>
              <a:t>Instructions on offerings</a:t>
            </a:r>
          </a:p>
          <a:p>
            <a:pPr lvl="1"/>
            <a:r>
              <a:rPr lang="en-US" dirty="0"/>
              <a:t>What to accept</a:t>
            </a:r>
          </a:p>
          <a:p>
            <a:pPr lvl="1"/>
            <a:r>
              <a:rPr lang="en-US" dirty="0"/>
              <a:t>How to accept</a:t>
            </a:r>
          </a:p>
          <a:p>
            <a:pPr lvl="1"/>
            <a:r>
              <a:rPr lang="en-US" dirty="0"/>
              <a:t>How to offer</a:t>
            </a:r>
          </a:p>
        </p:txBody>
      </p:sp>
    </p:spTree>
    <p:extLst>
      <p:ext uri="{BB962C8B-B14F-4D97-AF65-F5344CB8AC3E}">
        <p14:creationId xmlns:p14="http://schemas.microsoft.com/office/powerpoint/2010/main" val="167977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Leviticus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8" y="1600200"/>
            <a:ext cx="5842311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Chapters 11-15 - Purity</a:t>
            </a:r>
          </a:p>
          <a:p>
            <a:r>
              <a:rPr lang="en-US" dirty="0"/>
              <a:t>Ritual purity</a:t>
            </a:r>
          </a:p>
          <a:p>
            <a:r>
              <a:rPr lang="en-US" dirty="0"/>
              <a:t>5 ways to be impure:</a:t>
            </a:r>
          </a:p>
          <a:p>
            <a:pPr lvl="1"/>
            <a:r>
              <a:rPr lang="en-US" dirty="0"/>
              <a:t>Skin disease</a:t>
            </a:r>
          </a:p>
          <a:p>
            <a:pPr lvl="1"/>
            <a:r>
              <a:rPr lang="en-US" dirty="0"/>
              <a:t>Touching reproductive fluids</a:t>
            </a:r>
          </a:p>
          <a:p>
            <a:pPr lvl="1"/>
            <a:r>
              <a:rPr lang="en-US" dirty="0"/>
              <a:t>Touching mold or fungus</a:t>
            </a:r>
          </a:p>
          <a:p>
            <a:pPr lvl="1"/>
            <a:r>
              <a:rPr lang="en-US" dirty="0"/>
              <a:t>Touching dead bodies</a:t>
            </a:r>
          </a:p>
          <a:p>
            <a:pPr lvl="1"/>
            <a:r>
              <a:rPr lang="en-US" dirty="0"/>
              <a:t>Eating off-limits animals</a:t>
            </a:r>
          </a:p>
          <a:p>
            <a:r>
              <a:rPr lang="en-US" dirty="0"/>
              <a:t>Impurity is not a sin</a:t>
            </a:r>
          </a:p>
          <a:p>
            <a:r>
              <a:rPr lang="en-US" dirty="0"/>
              <a:t>Impurity was limited (days/weeks)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xmlns="" id="{C14B7DDF-EED2-4A4D-9419-AC06EA0A8503}"/>
              </a:ext>
            </a:extLst>
          </p:cNvPr>
          <p:cNvSpPr txBox="1">
            <a:spLocks/>
          </p:cNvSpPr>
          <p:nvPr/>
        </p:nvSpPr>
        <p:spPr>
          <a:xfrm>
            <a:off x="6509522" y="1600200"/>
            <a:ext cx="5842311" cy="44005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Chapters 17-20 - Purity</a:t>
            </a:r>
          </a:p>
          <a:p>
            <a:r>
              <a:rPr lang="en-US" dirty="0"/>
              <a:t>Moral purity</a:t>
            </a:r>
          </a:p>
          <a:p>
            <a:r>
              <a:rPr lang="en-US" dirty="0"/>
              <a:t>Sexual sins and principles</a:t>
            </a:r>
          </a:p>
          <a:p>
            <a:r>
              <a:rPr lang="en-US" dirty="0"/>
              <a:t>Moral holiness</a:t>
            </a:r>
          </a:p>
          <a:p>
            <a:pPr lvl="1"/>
            <a:r>
              <a:rPr lang="en-US" dirty="0"/>
              <a:t>No cheating</a:t>
            </a:r>
          </a:p>
          <a:p>
            <a:pPr lvl="1"/>
            <a:r>
              <a:rPr lang="en-US" dirty="0"/>
              <a:t>No stealing</a:t>
            </a:r>
          </a:p>
          <a:p>
            <a:pPr lvl="1"/>
            <a:r>
              <a:rPr lang="en-US" dirty="0"/>
              <a:t>No lying</a:t>
            </a:r>
          </a:p>
          <a:p>
            <a:pPr lvl="1"/>
            <a:r>
              <a:rPr lang="en-US" dirty="0"/>
              <a:t>Fairness</a:t>
            </a:r>
          </a:p>
          <a:p>
            <a:r>
              <a:rPr lang="en-US" dirty="0"/>
              <a:t>Punishment for violation</a:t>
            </a:r>
          </a:p>
          <a:p>
            <a:pPr lvl="1"/>
            <a:r>
              <a:rPr lang="en-US" dirty="0"/>
              <a:t>Mostly death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82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D63ACD0-ADE8-E04F-8515-22C29FD26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96305" y="833227"/>
            <a:ext cx="6305884" cy="5145186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Leviticus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6171390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Chapter 16 – Day of atonement</a:t>
            </a:r>
          </a:p>
          <a:p>
            <a:r>
              <a:rPr lang="en-US" dirty="0"/>
              <a:t>Feast that happened once a year</a:t>
            </a:r>
          </a:p>
          <a:p>
            <a:r>
              <a:rPr lang="en-US" dirty="0"/>
              <a:t>High priest uses two goats</a:t>
            </a:r>
          </a:p>
          <a:p>
            <a:pPr lvl="1"/>
            <a:r>
              <a:rPr lang="en-US" dirty="0"/>
              <a:t>One goat slaughtered (atone for people)</a:t>
            </a:r>
          </a:p>
          <a:p>
            <a:pPr lvl="1"/>
            <a:r>
              <a:rPr lang="en-US" dirty="0"/>
              <a:t>One scapegoat </a:t>
            </a:r>
          </a:p>
          <a:p>
            <a:r>
              <a:rPr lang="en-US" dirty="0"/>
              <a:t>To cover for sins unconfessed or unknown</a:t>
            </a:r>
          </a:p>
          <a:p>
            <a:r>
              <a:rPr lang="en-US" dirty="0"/>
              <a:t>God’s desire to be with His people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7F89BFA-088B-DB44-8A6E-17A8CFB0C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7750" y="3315747"/>
            <a:ext cx="2109330" cy="19901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CA0CE7D-2F89-CD4F-96E2-CB3594CB5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350121" y="3627678"/>
            <a:ext cx="2103969" cy="216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xmlns="" id="{24B41DAB-D584-4D23-B047-13A3D6F4A54D}"/>
              </a:ext>
            </a:extLst>
          </p:cNvPr>
          <p:cNvSpPr/>
          <p:nvPr/>
        </p:nvSpPr>
        <p:spPr>
          <a:xfrm>
            <a:off x="1081667" y="5019672"/>
            <a:ext cx="2397512" cy="15798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B050"/>
              </a:solidFill>
            </a:endParaRPr>
          </a:p>
        </p:txBody>
      </p:sp>
      <p:sp>
        <p:nvSpPr>
          <p:cNvPr id="20" name="Content Placeholder 13">
            <a:extLst>
              <a:ext uri="{FF2B5EF4-FFF2-40B4-BE49-F238E27FC236}">
                <a16:creationId xmlns:a16="http://schemas.microsoft.com/office/drawing/2014/main" xmlns="" id="{9C47190F-2AF4-40FA-B2A4-06CA61C14CE8}"/>
              </a:ext>
            </a:extLst>
          </p:cNvPr>
          <p:cNvSpPr txBox="1">
            <a:spLocks/>
          </p:cNvSpPr>
          <p:nvPr/>
        </p:nvSpPr>
        <p:spPr>
          <a:xfrm>
            <a:off x="1346785" y="5424517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</a:rPr>
              <a:t>Chapters 1-7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86AE019-7995-4179-85DD-36B8B917BB54}"/>
              </a:ext>
            </a:extLst>
          </p:cNvPr>
          <p:cNvSpPr/>
          <p:nvPr/>
        </p:nvSpPr>
        <p:spPr>
          <a:xfrm>
            <a:off x="2280423" y="3439798"/>
            <a:ext cx="2397512" cy="1579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xmlns="" id="{444C82D2-742F-4860-9EF2-5865E91AF548}"/>
              </a:ext>
            </a:extLst>
          </p:cNvPr>
          <p:cNvSpPr txBox="1">
            <a:spLocks/>
          </p:cNvSpPr>
          <p:nvPr/>
        </p:nvSpPr>
        <p:spPr>
          <a:xfrm>
            <a:off x="2529482" y="3767991"/>
            <a:ext cx="2418031" cy="11245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Chapters 8-10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AA70FFED-8741-42DB-93E0-FE2E7E178C9C}"/>
              </a:ext>
            </a:extLst>
          </p:cNvPr>
          <p:cNvSpPr/>
          <p:nvPr/>
        </p:nvSpPr>
        <p:spPr>
          <a:xfrm>
            <a:off x="3479179" y="1819977"/>
            <a:ext cx="2397512" cy="157987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Content Placeholder 13">
            <a:extLst>
              <a:ext uri="{FF2B5EF4-FFF2-40B4-BE49-F238E27FC236}">
                <a16:creationId xmlns:a16="http://schemas.microsoft.com/office/drawing/2014/main" xmlns="" id="{6A279FD0-7FFA-4040-9E61-60187E2A49E0}"/>
              </a:ext>
            </a:extLst>
          </p:cNvPr>
          <p:cNvSpPr txBox="1">
            <a:spLocks/>
          </p:cNvSpPr>
          <p:nvPr/>
        </p:nvSpPr>
        <p:spPr>
          <a:xfrm>
            <a:off x="3708963" y="2142770"/>
            <a:ext cx="2167728" cy="873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70C0"/>
                </a:solidFill>
              </a:rPr>
              <a:t>Chapters 11-15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EA136511-820C-45BF-817F-CC72880E4B42}"/>
              </a:ext>
            </a:extLst>
          </p:cNvPr>
          <p:cNvSpPr/>
          <p:nvPr/>
        </p:nvSpPr>
        <p:spPr>
          <a:xfrm>
            <a:off x="4677935" y="240103"/>
            <a:ext cx="2397512" cy="1579874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Content Placeholder 13">
            <a:extLst>
              <a:ext uri="{FF2B5EF4-FFF2-40B4-BE49-F238E27FC236}">
                <a16:creationId xmlns:a16="http://schemas.microsoft.com/office/drawing/2014/main" xmlns="" id="{3ED4F382-2D2E-431A-8620-5589050D1CCE}"/>
              </a:ext>
            </a:extLst>
          </p:cNvPr>
          <p:cNvSpPr txBox="1">
            <a:spLocks/>
          </p:cNvSpPr>
          <p:nvPr/>
        </p:nvSpPr>
        <p:spPr>
          <a:xfrm>
            <a:off x="4914730" y="558839"/>
            <a:ext cx="1923922" cy="8341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Chapter 16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ED8C6CC-45BA-41F6-80B9-09472E888911}"/>
              </a:ext>
            </a:extLst>
          </p:cNvPr>
          <p:cNvSpPr/>
          <p:nvPr/>
        </p:nvSpPr>
        <p:spPr>
          <a:xfrm>
            <a:off x="5876691" y="1839951"/>
            <a:ext cx="2397512" cy="157987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Content Placeholder 13">
            <a:extLst>
              <a:ext uri="{FF2B5EF4-FFF2-40B4-BE49-F238E27FC236}">
                <a16:creationId xmlns:a16="http://schemas.microsoft.com/office/drawing/2014/main" xmlns="" id="{7825C33E-5D3C-4477-AA9D-AAAC62954707}"/>
              </a:ext>
            </a:extLst>
          </p:cNvPr>
          <p:cNvSpPr txBox="1">
            <a:spLocks/>
          </p:cNvSpPr>
          <p:nvPr/>
        </p:nvSpPr>
        <p:spPr>
          <a:xfrm>
            <a:off x="6115256" y="2151357"/>
            <a:ext cx="2397513" cy="557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70C0"/>
                </a:solidFill>
              </a:rPr>
              <a:t>Chapters 17-20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431AB6AE-806A-41AE-81EF-BAB423DC2EA0}"/>
              </a:ext>
            </a:extLst>
          </p:cNvPr>
          <p:cNvSpPr/>
          <p:nvPr/>
        </p:nvSpPr>
        <p:spPr>
          <a:xfrm>
            <a:off x="7075447" y="3419825"/>
            <a:ext cx="2397512" cy="1579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Content Placeholder 13">
            <a:extLst>
              <a:ext uri="{FF2B5EF4-FFF2-40B4-BE49-F238E27FC236}">
                <a16:creationId xmlns:a16="http://schemas.microsoft.com/office/drawing/2014/main" xmlns="" id="{EBD318FE-9966-442D-BE5A-3EB226421106}"/>
              </a:ext>
            </a:extLst>
          </p:cNvPr>
          <p:cNvSpPr txBox="1">
            <a:spLocks/>
          </p:cNvSpPr>
          <p:nvPr/>
        </p:nvSpPr>
        <p:spPr>
          <a:xfrm>
            <a:off x="7314012" y="3767991"/>
            <a:ext cx="2127690" cy="7190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Chapters 21-22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3E46EB58-D67A-4F78-A9F0-D74AC16BFDE2}"/>
              </a:ext>
            </a:extLst>
          </p:cNvPr>
          <p:cNvSpPr/>
          <p:nvPr/>
        </p:nvSpPr>
        <p:spPr>
          <a:xfrm>
            <a:off x="8512769" y="5019672"/>
            <a:ext cx="2397512" cy="15798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Content Placeholder 13">
            <a:extLst>
              <a:ext uri="{FF2B5EF4-FFF2-40B4-BE49-F238E27FC236}">
                <a16:creationId xmlns:a16="http://schemas.microsoft.com/office/drawing/2014/main" xmlns="" id="{149FE1DF-4E41-4966-BD26-0B9902E5A3CD}"/>
              </a:ext>
            </a:extLst>
          </p:cNvPr>
          <p:cNvSpPr txBox="1">
            <a:spLocks/>
          </p:cNvSpPr>
          <p:nvPr/>
        </p:nvSpPr>
        <p:spPr>
          <a:xfrm>
            <a:off x="8712822" y="5395928"/>
            <a:ext cx="2397511" cy="699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</a:rPr>
              <a:t>Chapters 23-27</a:t>
            </a:r>
          </a:p>
        </p:txBody>
      </p:sp>
      <p:sp>
        <p:nvSpPr>
          <p:cNvPr id="45" name="Content Placeholder 13">
            <a:extLst>
              <a:ext uri="{FF2B5EF4-FFF2-40B4-BE49-F238E27FC236}">
                <a16:creationId xmlns:a16="http://schemas.microsoft.com/office/drawing/2014/main" xmlns="" id="{BCDD9547-76D8-4CAF-A45E-24AFC95F2575}"/>
              </a:ext>
            </a:extLst>
          </p:cNvPr>
          <p:cNvSpPr txBox="1">
            <a:spLocks/>
          </p:cNvSpPr>
          <p:nvPr/>
        </p:nvSpPr>
        <p:spPr>
          <a:xfrm>
            <a:off x="1363510" y="5852851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Rituals</a:t>
            </a:r>
          </a:p>
        </p:txBody>
      </p:sp>
      <p:sp>
        <p:nvSpPr>
          <p:cNvPr id="46" name="Content Placeholder 13">
            <a:extLst>
              <a:ext uri="{FF2B5EF4-FFF2-40B4-BE49-F238E27FC236}">
                <a16:creationId xmlns:a16="http://schemas.microsoft.com/office/drawing/2014/main" xmlns="" id="{5B403D35-50D8-401B-ABF8-6697BF7C01C8}"/>
              </a:ext>
            </a:extLst>
          </p:cNvPr>
          <p:cNvSpPr txBox="1">
            <a:spLocks/>
          </p:cNvSpPr>
          <p:nvPr/>
        </p:nvSpPr>
        <p:spPr>
          <a:xfrm>
            <a:off x="8777887" y="5809609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Rituals</a:t>
            </a:r>
          </a:p>
        </p:txBody>
      </p:sp>
      <p:sp>
        <p:nvSpPr>
          <p:cNvPr id="47" name="Content Placeholder 13">
            <a:extLst>
              <a:ext uri="{FF2B5EF4-FFF2-40B4-BE49-F238E27FC236}">
                <a16:creationId xmlns:a16="http://schemas.microsoft.com/office/drawing/2014/main" xmlns="" id="{C98BD6F6-0D50-4E44-AAC1-BF5D69C4F869}"/>
              </a:ext>
            </a:extLst>
          </p:cNvPr>
          <p:cNvSpPr txBox="1">
            <a:spLocks/>
          </p:cNvSpPr>
          <p:nvPr/>
        </p:nvSpPr>
        <p:spPr>
          <a:xfrm>
            <a:off x="2545541" y="4165154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Priesthood</a:t>
            </a:r>
          </a:p>
        </p:txBody>
      </p:sp>
      <p:sp>
        <p:nvSpPr>
          <p:cNvPr id="49" name="Content Placeholder 13">
            <a:extLst>
              <a:ext uri="{FF2B5EF4-FFF2-40B4-BE49-F238E27FC236}">
                <a16:creationId xmlns:a16="http://schemas.microsoft.com/office/drawing/2014/main" xmlns="" id="{714435A3-F5C8-4B6E-8B26-4DEBB0C51948}"/>
              </a:ext>
            </a:extLst>
          </p:cNvPr>
          <p:cNvSpPr txBox="1">
            <a:spLocks/>
          </p:cNvSpPr>
          <p:nvPr/>
        </p:nvSpPr>
        <p:spPr>
          <a:xfrm>
            <a:off x="3708963" y="2614560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Purity</a:t>
            </a:r>
          </a:p>
        </p:txBody>
      </p:sp>
      <p:sp>
        <p:nvSpPr>
          <p:cNvPr id="50" name="Content Placeholder 13">
            <a:extLst>
              <a:ext uri="{FF2B5EF4-FFF2-40B4-BE49-F238E27FC236}">
                <a16:creationId xmlns:a16="http://schemas.microsoft.com/office/drawing/2014/main" xmlns="" id="{050846C5-F20D-4E0E-B199-56B032A2E355}"/>
              </a:ext>
            </a:extLst>
          </p:cNvPr>
          <p:cNvSpPr txBox="1">
            <a:spLocks/>
          </p:cNvSpPr>
          <p:nvPr/>
        </p:nvSpPr>
        <p:spPr>
          <a:xfrm>
            <a:off x="6196655" y="2614560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Purity</a:t>
            </a:r>
          </a:p>
        </p:txBody>
      </p:sp>
      <p:sp>
        <p:nvSpPr>
          <p:cNvPr id="51" name="Content Placeholder 13">
            <a:extLst>
              <a:ext uri="{FF2B5EF4-FFF2-40B4-BE49-F238E27FC236}">
                <a16:creationId xmlns:a16="http://schemas.microsoft.com/office/drawing/2014/main" xmlns="" id="{A29FEC0D-1BAF-40E3-A1B4-4CCC16CEC39E}"/>
              </a:ext>
            </a:extLst>
          </p:cNvPr>
          <p:cNvSpPr txBox="1">
            <a:spLocks/>
          </p:cNvSpPr>
          <p:nvPr/>
        </p:nvSpPr>
        <p:spPr>
          <a:xfrm>
            <a:off x="4778665" y="880095"/>
            <a:ext cx="2196052" cy="10871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Day of Atonement</a:t>
            </a:r>
          </a:p>
        </p:txBody>
      </p:sp>
      <p:sp>
        <p:nvSpPr>
          <p:cNvPr id="52" name="Content Placeholder 13">
            <a:extLst>
              <a:ext uri="{FF2B5EF4-FFF2-40B4-BE49-F238E27FC236}">
                <a16:creationId xmlns:a16="http://schemas.microsoft.com/office/drawing/2014/main" xmlns="" id="{1DA84FE4-609A-4E9F-9023-1130B64EF321}"/>
              </a:ext>
            </a:extLst>
          </p:cNvPr>
          <p:cNvSpPr txBox="1">
            <a:spLocks/>
          </p:cNvSpPr>
          <p:nvPr/>
        </p:nvSpPr>
        <p:spPr>
          <a:xfrm>
            <a:off x="7340565" y="4165154"/>
            <a:ext cx="1867275" cy="4856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Priesthood</a:t>
            </a:r>
          </a:p>
        </p:txBody>
      </p:sp>
    </p:spTree>
    <p:extLst>
      <p:ext uri="{BB962C8B-B14F-4D97-AF65-F5344CB8AC3E}">
        <p14:creationId xmlns:p14="http://schemas.microsoft.com/office/powerpoint/2010/main" val="306131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1600200"/>
            <a:ext cx="6812466" cy="4572000"/>
          </a:xfrm>
        </p:spPr>
        <p:txBody>
          <a:bodyPr/>
          <a:lstStyle/>
          <a:p>
            <a:r>
              <a:rPr lang="en-US" dirty="0"/>
              <a:t>At end of Genesis, Jacob and family move to Egypt</a:t>
            </a:r>
          </a:p>
          <a:p>
            <a:pPr lvl="1"/>
            <a:r>
              <a:rPr lang="en-US" dirty="0"/>
              <a:t>Joseph was second-in-command in Egypt</a:t>
            </a:r>
          </a:p>
          <a:p>
            <a:r>
              <a:rPr lang="en-US" dirty="0"/>
              <a:t>Pharaoh offered the family to live as safety from famine</a:t>
            </a:r>
          </a:p>
          <a:p>
            <a:r>
              <a:rPr lang="en-US" dirty="0"/>
              <a:t>400 years later, Exodus starts</a:t>
            </a:r>
          </a:p>
          <a:p>
            <a:r>
              <a:rPr lang="en-US" dirty="0"/>
              <a:t>Exodus = deliverance from Egypt (out of way/road)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Several links to Genesis, mainly Gen 1:7</a:t>
            </a:r>
          </a:p>
          <a:p>
            <a:pPr lvl="1"/>
            <a:r>
              <a:rPr lang="en-US" dirty="0"/>
              <a:t>“Israel was fruitful and multiplied and filled the land”</a:t>
            </a:r>
          </a:p>
          <a:p>
            <a:endParaRPr lang="en-US" dirty="0"/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xmlns="" id="{BC4DA15C-1306-462B-8C60-BF98B0D7F349}"/>
              </a:ext>
            </a:extLst>
          </p:cNvPr>
          <p:cNvSpPr txBox="1">
            <a:spLocks/>
          </p:cNvSpPr>
          <p:nvPr/>
        </p:nvSpPr>
        <p:spPr>
          <a:xfrm>
            <a:off x="5990403" y="3886200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2 - Chapters 19-40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Covenant at mount Sinai</a:t>
            </a:r>
          </a:p>
          <a:p>
            <a:endParaRPr lang="en-US" dirty="0"/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xmlns="" id="{69092C39-5C14-4C8F-9B96-5D5B139D230B}"/>
              </a:ext>
            </a:extLst>
          </p:cNvPr>
          <p:cNvSpPr txBox="1">
            <a:spLocks/>
          </p:cNvSpPr>
          <p:nvPr/>
        </p:nvSpPr>
        <p:spPr>
          <a:xfrm>
            <a:off x="2689008" y="3914078"/>
            <a:ext cx="2752787" cy="9255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Part 1 - Chapters 1-18</a:t>
            </a:r>
          </a:p>
          <a:p>
            <a:pPr marL="0" indent="0">
              <a:buNone/>
            </a:pPr>
            <a:r>
              <a:rPr lang="en-US" b="1" dirty="0"/>
              <a:t>Exodus from Egypt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3FC227D-55A7-4F8A-9774-902C6A9CA6DC}"/>
              </a:ext>
            </a:extLst>
          </p:cNvPr>
          <p:cNvSpPr/>
          <p:nvPr/>
        </p:nvSpPr>
        <p:spPr>
          <a:xfrm>
            <a:off x="2542478" y="3886199"/>
            <a:ext cx="3055434" cy="953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74A2DCB-D9F2-4942-8B80-D0D1EFC57E2B}"/>
              </a:ext>
            </a:extLst>
          </p:cNvPr>
          <p:cNvSpPr/>
          <p:nvPr/>
        </p:nvSpPr>
        <p:spPr>
          <a:xfrm>
            <a:off x="5843873" y="3886198"/>
            <a:ext cx="3199766" cy="953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lague exodus">
            <a:extLst>
              <a:ext uri="{FF2B5EF4-FFF2-40B4-BE49-F238E27FC236}">
                <a16:creationId xmlns:a16="http://schemas.microsoft.com/office/drawing/2014/main" xmlns="" id="{2F24C8C5-3224-40F1-95A3-4D616553B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72" y="4627837"/>
            <a:ext cx="2577043" cy="197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1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4786415" y="3157685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5-15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“</a:t>
            </a:r>
            <a:r>
              <a:rPr lang="en-US" dirty="0"/>
              <a:t>Let my people go”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Plagues</a:t>
            </a:r>
          </a:p>
          <a:p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1-4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Pharaoh corrupt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Moses commissioned</a:t>
            </a:r>
          </a:p>
        </p:txBody>
      </p:sp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xmlns="" id="{5AD718A3-B24C-4E7C-8F4C-ECF409F95B15}"/>
              </a:ext>
            </a:extLst>
          </p:cNvPr>
          <p:cNvSpPr txBox="1">
            <a:spLocks/>
          </p:cNvSpPr>
          <p:nvPr/>
        </p:nvSpPr>
        <p:spPr>
          <a:xfrm>
            <a:off x="8336805" y="4627837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16-18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Wilderness complaints</a:t>
            </a:r>
          </a:p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4377197" y="2877934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464A51C-23BC-49DE-97E4-39559BD8FD66}"/>
              </a:ext>
            </a:extLst>
          </p:cNvPr>
          <p:cNvSpPr/>
          <p:nvPr/>
        </p:nvSpPr>
        <p:spPr>
          <a:xfrm>
            <a:off x="7927587" y="4348086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30" name="Picture 6" descr="Image result for israelites complain">
            <a:extLst>
              <a:ext uri="{FF2B5EF4-FFF2-40B4-BE49-F238E27FC236}">
                <a16:creationId xmlns:a16="http://schemas.microsoft.com/office/drawing/2014/main" xmlns="" id="{CE4BAA82-0F07-4CB9-BBA2-CB8EF8780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289" y="2148573"/>
            <a:ext cx="2106074" cy="210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4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 result for ten command png">
            <a:extLst>
              <a:ext uri="{FF2B5EF4-FFF2-40B4-BE49-F238E27FC236}">
                <a16:creationId xmlns:a16="http://schemas.microsoft.com/office/drawing/2014/main" xmlns="" id="{6C3554B2-DB56-4F71-9D9C-E7FC5A6DB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95" y="2930792"/>
            <a:ext cx="1820174" cy="171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tabernacle png">
            <a:extLst>
              <a:ext uri="{FF2B5EF4-FFF2-40B4-BE49-F238E27FC236}">
                <a16:creationId xmlns:a16="http://schemas.microsoft.com/office/drawing/2014/main" xmlns="" id="{B849CB69-2C4C-4110-A8D9-5A8DCF1C7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26" y="4723964"/>
            <a:ext cx="3157995" cy="206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3366322" y="2873954"/>
            <a:ext cx="2748777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25-31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Instructions on building the Tabernacle</a:t>
            </a:r>
          </a:p>
          <a:p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19-24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Covenant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Commandments</a:t>
            </a:r>
          </a:p>
        </p:txBody>
      </p:sp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xmlns="" id="{5AD718A3-B24C-4E7C-8F4C-ECF409F95B15}"/>
              </a:ext>
            </a:extLst>
          </p:cNvPr>
          <p:cNvSpPr txBox="1">
            <a:spLocks/>
          </p:cNvSpPr>
          <p:nvPr/>
        </p:nvSpPr>
        <p:spPr>
          <a:xfrm>
            <a:off x="6128864" y="4143762"/>
            <a:ext cx="2339558" cy="7470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Chapters 32-34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Gold Calf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3161714" y="2594203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464A51C-23BC-49DE-97E4-39559BD8FD66}"/>
              </a:ext>
            </a:extLst>
          </p:cNvPr>
          <p:cNvSpPr/>
          <p:nvPr/>
        </p:nvSpPr>
        <p:spPr>
          <a:xfrm>
            <a:off x="5719646" y="3689056"/>
            <a:ext cx="3157995" cy="1656464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xmlns="" id="{9D086F3D-B7C5-4564-A305-F9799B2CEC4D}"/>
              </a:ext>
            </a:extLst>
          </p:cNvPr>
          <p:cNvSpPr txBox="1">
            <a:spLocks/>
          </p:cNvSpPr>
          <p:nvPr/>
        </p:nvSpPr>
        <p:spPr>
          <a:xfrm>
            <a:off x="8686796" y="5170564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35-40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Carry out instructions</a:t>
            </a:r>
          </a:p>
          <a:p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A411964F-7FC2-483B-A151-4C20563FC255}"/>
              </a:ext>
            </a:extLst>
          </p:cNvPr>
          <p:cNvSpPr/>
          <p:nvPr/>
        </p:nvSpPr>
        <p:spPr>
          <a:xfrm>
            <a:off x="8277578" y="4890813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xmlns="" id="{B6870EF7-6574-4B99-AA79-CB84561012A1}"/>
              </a:ext>
            </a:extLst>
          </p:cNvPr>
          <p:cNvCxnSpPr>
            <a:cxnSpLocks/>
            <a:stCxn id="15" idx="3"/>
            <a:endCxn id="11" idx="2"/>
          </p:cNvCxnSpPr>
          <p:nvPr/>
        </p:nvCxnSpPr>
        <p:spPr>
          <a:xfrm rot="16200000" flipH="1">
            <a:off x="5095404" y="2536871"/>
            <a:ext cx="1710962" cy="4653386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Image result for golden calf png">
            <a:extLst>
              <a:ext uri="{FF2B5EF4-FFF2-40B4-BE49-F238E27FC236}">
                <a16:creationId xmlns:a16="http://schemas.microsoft.com/office/drawing/2014/main" xmlns="" id="{ADF91412-454A-402A-B2B8-969D9545C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4" y="2094026"/>
            <a:ext cx="1702347" cy="20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75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4" grpId="0" animBg="1"/>
      <p:bldP spid="15" grpId="0" animBg="1"/>
      <p:bldP spid="16" grpId="0" animBg="1"/>
      <p:bldP spid="9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1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Chapters 1-4</a:t>
            </a:r>
          </a:p>
          <a:p>
            <a:r>
              <a:rPr lang="en-US" dirty="0"/>
              <a:t>Pharaoh perceives Israel as threat</a:t>
            </a:r>
          </a:p>
          <a:p>
            <a:r>
              <a:rPr lang="en-US" dirty="0"/>
              <a:t>Oppresses and attempts to destroy</a:t>
            </a:r>
          </a:p>
          <a:p>
            <a:r>
              <a:rPr lang="en-US" b="1" dirty="0"/>
              <a:t>All boys be drowned in Nile</a:t>
            </a:r>
          </a:p>
          <a:p>
            <a:r>
              <a:rPr lang="en-US" dirty="0"/>
              <a:t>Israel cries to God and He responds</a:t>
            </a:r>
          </a:p>
          <a:p>
            <a:r>
              <a:rPr lang="en-US" dirty="0"/>
              <a:t>Moses is born an Israelite but raised with Pharaoh’s daughter</a:t>
            </a:r>
          </a:p>
          <a:p>
            <a:r>
              <a:rPr lang="en-US" dirty="0"/>
              <a:t>Moses and the burning bush</a:t>
            </a:r>
          </a:p>
          <a:p>
            <a:pPr lvl="1"/>
            <a:r>
              <a:rPr lang="en-US" dirty="0"/>
              <a:t>Will harden Pharaoh’s heart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47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1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4571071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5-15 – God’s saving presence</a:t>
            </a:r>
          </a:p>
          <a:p>
            <a:r>
              <a:rPr lang="en-US" dirty="0"/>
              <a:t>Hardened heart?</a:t>
            </a:r>
          </a:p>
          <a:p>
            <a:r>
              <a:rPr lang="en-US" dirty="0"/>
              <a:t>Ten plagues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Blood (Nile)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Frogs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Gnats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Flies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Livestock death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Boils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Hail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Locusts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Darkness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Firstborn death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PASSOVER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xmlns="" id="{46709343-72EA-4B27-AC23-B18E2A714077}"/>
              </a:ext>
            </a:extLst>
          </p:cNvPr>
          <p:cNvSpPr txBox="1">
            <a:spLocks/>
          </p:cNvSpPr>
          <p:nvPr/>
        </p:nvSpPr>
        <p:spPr>
          <a:xfrm>
            <a:off x="6343588" y="5017770"/>
            <a:ext cx="5406452" cy="262159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Red sea</a:t>
            </a:r>
          </a:p>
          <a:p>
            <a:r>
              <a:rPr lang="en-US" b="1" dirty="0"/>
              <a:t>Song of deliverance (Chapter 15)</a:t>
            </a:r>
          </a:p>
          <a:p>
            <a:endParaRPr lang="en-US" dirty="0"/>
          </a:p>
        </p:txBody>
      </p:sp>
      <p:pic>
        <p:nvPicPr>
          <p:cNvPr id="4098" name="Picture 2" descr="Image result for red sea split png">
            <a:extLst>
              <a:ext uri="{FF2B5EF4-FFF2-40B4-BE49-F238E27FC236}">
                <a16:creationId xmlns:a16="http://schemas.microsoft.com/office/drawing/2014/main" xmlns="" id="{1E24F300-D5E4-4CD3-83EA-5D0038DF9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588" y="2564130"/>
            <a:ext cx="3810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or: Curved 2">
            <a:extLst>
              <a:ext uri="{FF2B5EF4-FFF2-40B4-BE49-F238E27FC236}">
                <a16:creationId xmlns:a16="http://schemas.microsoft.com/office/drawing/2014/main" xmlns="" id="{20E273D2-C027-4156-BA8F-B148DE9E8C49}"/>
              </a:ext>
            </a:extLst>
          </p:cNvPr>
          <p:cNvCxnSpPr>
            <a:cxnSpLocks/>
            <a:stCxn id="14" idx="2"/>
            <a:endCxn id="4098" idx="0"/>
          </p:cNvCxnSpPr>
          <p:nvPr/>
        </p:nvCxnSpPr>
        <p:spPr>
          <a:xfrm rot="5400000" flipH="1" flipV="1">
            <a:off x="4101201" y="1853363"/>
            <a:ext cx="3436620" cy="4858153"/>
          </a:xfrm>
          <a:prstGeom prst="curvedConnector5">
            <a:avLst>
              <a:gd name="adj1" fmla="val -6652"/>
              <a:gd name="adj2" fmla="val 53916"/>
              <a:gd name="adj3" fmla="val 106652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00" name="Picture 4" descr="Image result for chariots png">
            <a:extLst>
              <a:ext uri="{FF2B5EF4-FFF2-40B4-BE49-F238E27FC236}">
                <a16:creationId xmlns:a16="http://schemas.microsoft.com/office/drawing/2014/main" xmlns="" id="{2BCAC72F-5BFC-48AD-872B-DCA37937D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92143" flipH="1">
            <a:off x="4373760" y="2402423"/>
            <a:ext cx="2207750" cy="163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66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1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4571071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16-18</a:t>
            </a:r>
          </a:p>
          <a:p>
            <a:r>
              <a:rPr lang="en-US" dirty="0"/>
              <a:t>Manna and Quail</a:t>
            </a:r>
          </a:p>
          <a:p>
            <a:pPr lvl="1"/>
            <a:r>
              <a:rPr lang="en-US" dirty="0"/>
              <a:t>Lord gives, they collect – Two way</a:t>
            </a:r>
          </a:p>
          <a:p>
            <a:pPr lvl="1"/>
            <a:r>
              <a:rPr lang="en-US" dirty="0"/>
              <a:t>Teaching order</a:t>
            </a:r>
          </a:p>
          <a:p>
            <a:pPr lvl="1"/>
            <a:r>
              <a:rPr lang="en-US" dirty="0"/>
              <a:t>Sabbath</a:t>
            </a:r>
          </a:p>
          <a:p>
            <a:r>
              <a:rPr lang="en-US" dirty="0"/>
              <a:t>Water from rock</a:t>
            </a:r>
          </a:p>
          <a:p>
            <a:r>
              <a:rPr lang="en-US" dirty="0"/>
              <a:t>Jethro advises Moses</a:t>
            </a:r>
          </a:p>
          <a:p>
            <a:pPr lvl="1"/>
            <a:r>
              <a:rPr lang="en-US" dirty="0"/>
              <a:t>People had troubles</a:t>
            </a:r>
          </a:p>
          <a:p>
            <a:pPr lvl="1"/>
            <a:r>
              <a:rPr lang="en-US" dirty="0"/>
              <a:t>Moses appoints people of God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128" name="Picture 8" descr="Image result for quail png">
            <a:extLst>
              <a:ext uri="{FF2B5EF4-FFF2-40B4-BE49-F238E27FC236}">
                <a16:creationId xmlns:a16="http://schemas.microsoft.com/office/drawing/2014/main" xmlns="" id="{10AC9799-CAD9-4AE8-80A4-9EEA1F78A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152" y="1454551"/>
            <a:ext cx="1751636" cy="175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manna plant png">
            <a:extLst>
              <a:ext uri="{FF2B5EF4-FFF2-40B4-BE49-F238E27FC236}">
                <a16:creationId xmlns:a16="http://schemas.microsoft.com/office/drawing/2014/main" xmlns="" id="{25D68E66-BFD8-492D-848C-EE94D0FCA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68" b="95192" l="5817" r="93289">
                        <a14:foregroundMark x1="50336" y1="14744" x2="47427" y2="5288"/>
                        <a14:foregroundMark x1="50336" y1="42628" x2="36913" y2="55288"/>
                        <a14:foregroundMark x1="36913" y1="55288" x2="28412" y2="82051"/>
                        <a14:foregroundMark x1="18121" y1="43269" x2="5817" y2="34615"/>
                        <a14:foregroundMark x1="17559" y1="68014" x2="15660" y2="71154"/>
                        <a14:foregroundMark x1="8277" y1="70513" x2="7383" y2="68109"/>
                        <a14:foregroundMark x1="18121" y1="60096" x2="16107" y2="60417"/>
                        <a14:foregroundMark x1="26398" y1="59776" x2="28412" y2="60096"/>
                        <a14:foregroundMark x1="44295" y1="55929" x2="63311" y2="64904"/>
                        <a14:foregroundMark x1="63311" y1="64904" x2="46309" y2="59776"/>
                        <a14:foregroundMark x1="61521" y1="48878" x2="70694" y2="53045"/>
                        <a14:foregroundMark x1="72260" y1="39103" x2="90380" y2="51763"/>
                        <a14:foregroundMark x1="90380" y1="51763" x2="78523" y2="42308"/>
                        <a14:foregroundMark x1="78076" y1="59295" x2="93512" y2="70994"/>
                        <a14:foregroundMark x1="93512" y1="70994" x2="83445" y2="60417"/>
                        <a14:foregroundMark x1="79418" y1="61859" x2="88367" y2="75321"/>
                        <a14:foregroundMark x1="88367" y1="75321" x2="89709" y2="69872"/>
                        <a14:foregroundMark x1="43848" y1="64904" x2="59508" y2="76442"/>
                        <a14:foregroundMark x1="59508" y1="76442" x2="40268" y2="70353"/>
                        <a14:foregroundMark x1="40268" y1="70353" x2="39150" y2="64263"/>
                        <a14:foregroundMark x1="31767" y1="79167" x2="24609" y2="95192"/>
                        <a14:foregroundMark x1="24609" y1="95192" x2="23266" y2="79647"/>
                        <a14:foregroundMark x1="23266" y1="79647" x2="23490" y2="79167"/>
                        <a14:foregroundMark x1="51678" y1="42628" x2="63311" y2="32051"/>
                        <a14:foregroundMark x1="52125" y1="43910" x2="67338" y2="38782"/>
                        <a14:backgroundMark x1="13647" y1="66667" x2="33110" y2="63141"/>
                        <a14:backgroundMark x1="52125" y1="39103" x2="52796" y2="37019"/>
                        <a14:backgroundMark x1="61074" y1="29647" x2="59060" y2="320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720" y="1795110"/>
            <a:ext cx="1733594" cy="242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Image result for water from rock png">
            <a:extLst>
              <a:ext uri="{FF2B5EF4-FFF2-40B4-BE49-F238E27FC236}">
                <a16:creationId xmlns:a16="http://schemas.microsoft.com/office/drawing/2014/main" xmlns="" id="{D51B3B11-B47F-4A51-BCA2-ECC4CF6CA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6699">
            <a:off x="6704666" y="3161583"/>
            <a:ext cx="5424330" cy="395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3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 result for ten command png">
            <a:extLst>
              <a:ext uri="{FF2B5EF4-FFF2-40B4-BE49-F238E27FC236}">
                <a16:creationId xmlns:a16="http://schemas.microsoft.com/office/drawing/2014/main" xmlns="" id="{6C3554B2-DB56-4F71-9D9C-E7FC5A6DB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95" y="2930792"/>
            <a:ext cx="1820174" cy="171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tabernacle png">
            <a:extLst>
              <a:ext uri="{FF2B5EF4-FFF2-40B4-BE49-F238E27FC236}">
                <a16:creationId xmlns:a16="http://schemas.microsoft.com/office/drawing/2014/main" xmlns="" id="{B849CB69-2C4C-4110-A8D9-5A8DCF1C7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26" y="4723964"/>
            <a:ext cx="3157995" cy="206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3366322" y="2873954"/>
            <a:ext cx="2748777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25-31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Instructions on building the Tabernacle</a:t>
            </a:r>
          </a:p>
          <a:p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19-24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Covenant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Commandments</a:t>
            </a:r>
          </a:p>
        </p:txBody>
      </p:sp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xmlns="" id="{5AD718A3-B24C-4E7C-8F4C-ECF409F95B15}"/>
              </a:ext>
            </a:extLst>
          </p:cNvPr>
          <p:cNvSpPr txBox="1">
            <a:spLocks/>
          </p:cNvSpPr>
          <p:nvPr/>
        </p:nvSpPr>
        <p:spPr>
          <a:xfrm>
            <a:off x="6128864" y="4143762"/>
            <a:ext cx="2339558" cy="7470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Chapters 32-34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Gold Calf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3161714" y="2594203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464A51C-23BC-49DE-97E4-39559BD8FD66}"/>
              </a:ext>
            </a:extLst>
          </p:cNvPr>
          <p:cNvSpPr/>
          <p:nvPr/>
        </p:nvSpPr>
        <p:spPr>
          <a:xfrm>
            <a:off x="5719646" y="3689056"/>
            <a:ext cx="3157995" cy="1656464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xmlns="" id="{9D086F3D-B7C5-4564-A305-F9799B2CEC4D}"/>
              </a:ext>
            </a:extLst>
          </p:cNvPr>
          <p:cNvSpPr txBox="1">
            <a:spLocks/>
          </p:cNvSpPr>
          <p:nvPr/>
        </p:nvSpPr>
        <p:spPr>
          <a:xfrm>
            <a:off x="8686796" y="5170564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35-40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Carry out instructions</a:t>
            </a:r>
          </a:p>
          <a:p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A411964F-7FC2-483B-A151-4C20563FC255}"/>
              </a:ext>
            </a:extLst>
          </p:cNvPr>
          <p:cNvSpPr/>
          <p:nvPr/>
        </p:nvSpPr>
        <p:spPr>
          <a:xfrm>
            <a:off x="8277578" y="4890813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xmlns="" id="{B6870EF7-6574-4B99-AA79-CB84561012A1}"/>
              </a:ext>
            </a:extLst>
          </p:cNvPr>
          <p:cNvCxnSpPr>
            <a:cxnSpLocks/>
            <a:stCxn id="15" idx="3"/>
            <a:endCxn id="11" idx="2"/>
          </p:cNvCxnSpPr>
          <p:nvPr/>
        </p:nvCxnSpPr>
        <p:spPr>
          <a:xfrm rot="16200000" flipH="1">
            <a:off x="5095404" y="2536871"/>
            <a:ext cx="1710962" cy="4653386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Image result for golden calf png">
            <a:extLst>
              <a:ext uri="{FF2B5EF4-FFF2-40B4-BE49-F238E27FC236}">
                <a16:creationId xmlns:a16="http://schemas.microsoft.com/office/drawing/2014/main" xmlns="" id="{ADF91412-454A-402A-B2B8-969D9545C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4" y="2094026"/>
            <a:ext cx="1702347" cy="20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Exodus – Part 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899" y="1600200"/>
            <a:ext cx="5106330" cy="440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Chapters 19-24</a:t>
            </a:r>
          </a:p>
          <a:p>
            <a:r>
              <a:rPr lang="en-US" dirty="0"/>
              <a:t>God’s covenant</a:t>
            </a:r>
          </a:p>
          <a:p>
            <a:pPr lvl="1"/>
            <a:r>
              <a:rPr lang="en-US" dirty="0"/>
              <a:t>If Israel accepts – represent God in all nations</a:t>
            </a:r>
          </a:p>
          <a:p>
            <a:pPr lvl="1"/>
            <a:r>
              <a:rPr lang="en-US" dirty="0"/>
              <a:t>Israel accepts</a:t>
            </a:r>
          </a:p>
          <a:p>
            <a:r>
              <a:rPr lang="en-US" dirty="0"/>
              <a:t>Ten commandments</a:t>
            </a:r>
          </a:p>
          <a:p>
            <a:pPr lvl="1"/>
            <a:r>
              <a:rPr lang="en-US" dirty="0"/>
              <a:t>Followed by 52 more commands</a:t>
            </a:r>
          </a:p>
          <a:p>
            <a:pPr lvl="1"/>
            <a:r>
              <a:rPr lang="en-US" dirty="0"/>
              <a:t>Israel accepts</a:t>
            </a:r>
          </a:p>
          <a:p>
            <a:r>
              <a:rPr lang="en-US" dirty="0"/>
              <a:t>God asks Moses to build a sanctuary</a:t>
            </a:r>
          </a:p>
          <a:p>
            <a:pPr lvl="1"/>
            <a:r>
              <a:rPr lang="en-US" dirty="0"/>
              <a:t>God’s presence</a:t>
            </a:r>
          </a:p>
        </p:txBody>
      </p:sp>
    </p:spTree>
    <p:extLst>
      <p:ext uri="{BB962C8B-B14F-4D97-AF65-F5344CB8AC3E}">
        <p14:creationId xmlns:p14="http://schemas.microsoft.com/office/powerpoint/2010/main" val="37474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Literature 16x9</Template>
  <TotalTime>587</TotalTime>
  <Words>700</Words>
  <Application>Microsoft Macintosh PowerPoint</Application>
  <PresentationFormat>Widescreen</PresentationFormat>
  <Paragraphs>226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Euphemia</vt:lpstr>
      <vt:lpstr>Plantagenet Cherokee</vt:lpstr>
      <vt:lpstr>Wingdings</vt:lpstr>
      <vt:lpstr>Arial</vt:lpstr>
      <vt:lpstr>Academic Literature 16x9</vt:lpstr>
      <vt:lpstr>Exodus &amp; leviticus</vt:lpstr>
      <vt:lpstr>Exodus</vt:lpstr>
      <vt:lpstr>Exodus – Part 1</vt:lpstr>
      <vt:lpstr>Exodus – Part 2</vt:lpstr>
      <vt:lpstr>Exodus – Part 1</vt:lpstr>
      <vt:lpstr>Exodus – Part 1</vt:lpstr>
      <vt:lpstr>Exodus – Part 1</vt:lpstr>
      <vt:lpstr>Exodus – Part 2</vt:lpstr>
      <vt:lpstr>Exodus – Part 2</vt:lpstr>
      <vt:lpstr>Exodus – Part 2</vt:lpstr>
      <vt:lpstr>Exodus – Part 2</vt:lpstr>
      <vt:lpstr>Exodus – Part 2</vt:lpstr>
      <vt:lpstr>Leviticus</vt:lpstr>
      <vt:lpstr>PowerPoint Presentation</vt:lpstr>
      <vt:lpstr>Leviticus</vt:lpstr>
      <vt:lpstr>Leviticus</vt:lpstr>
      <vt:lpstr>Leviticus</vt:lpstr>
      <vt:lpstr>Leviticus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Exodus &amp; leviticus</dc:title>
  <dc:creator>Arsany Barsoum</dc:creator>
  <cp:lastModifiedBy>Sam Menshawy</cp:lastModifiedBy>
  <cp:revision>62</cp:revision>
  <dcterms:created xsi:type="dcterms:W3CDTF">2019-10-17T23:44:52Z</dcterms:created>
  <dcterms:modified xsi:type="dcterms:W3CDTF">2020-01-28T03:01:31Z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