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sldIdLst>
    <p:sldId id="256" r:id="rId2"/>
    <p:sldId id="258" r:id="rId3"/>
    <p:sldId id="259" r:id="rId4"/>
    <p:sldId id="260" r:id="rId5"/>
    <p:sldId id="261" r:id="rId6"/>
    <p:sldId id="262" r:id="rId7"/>
    <p:sldId id="263" r:id="rId8"/>
    <p:sldId id="264" r:id="rId9"/>
    <p:sldId id="290" r:id="rId10"/>
    <p:sldId id="284" r:id="rId11"/>
    <p:sldId id="291" r:id="rId12"/>
    <p:sldId id="283" r:id="rId13"/>
    <p:sldId id="281" r:id="rId14"/>
    <p:sldId id="286" r:id="rId15"/>
    <p:sldId id="295" r:id="rId16"/>
    <p:sldId id="366" r:id="rId17"/>
    <p:sldId id="362" r:id="rId18"/>
    <p:sldId id="367" r:id="rId19"/>
    <p:sldId id="382" r:id="rId20"/>
    <p:sldId id="294" r:id="rId21"/>
    <p:sldId id="296" r:id="rId22"/>
    <p:sldId id="369" r:id="rId23"/>
    <p:sldId id="370" r:id="rId24"/>
    <p:sldId id="365" r:id="rId25"/>
    <p:sldId id="288" r:id="rId26"/>
    <p:sldId id="297" r:id="rId27"/>
    <p:sldId id="267" r:id="rId28"/>
    <p:sldId id="268" r:id="rId29"/>
    <p:sldId id="298" r:id="rId30"/>
    <p:sldId id="270" r:id="rId31"/>
    <p:sldId id="271" r:id="rId32"/>
    <p:sldId id="272" r:id="rId33"/>
    <p:sldId id="274" r:id="rId34"/>
    <p:sldId id="275" r:id="rId35"/>
    <p:sldId id="276" r:id="rId36"/>
    <p:sldId id="277" r:id="rId37"/>
    <p:sldId id="360" r:id="rId38"/>
    <p:sldId id="278" r:id="rId39"/>
    <p:sldId id="279" r:id="rId40"/>
    <p:sldId id="373" r:id="rId41"/>
    <p:sldId id="374" r:id="rId42"/>
    <p:sldId id="375" r:id="rId43"/>
    <p:sldId id="378" r:id="rId44"/>
    <p:sldId id="376" r:id="rId45"/>
    <p:sldId id="379" r:id="rId46"/>
    <p:sldId id="361" r:id="rId47"/>
    <p:sldId id="306" r:id="rId48"/>
    <p:sldId id="307" r:id="rId49"/>
    <p:sldId id="308" r:id="rId50"/>
    <p:sldId id="309" r:id="rId51"/>
    <p:sldId id="310" r:id="rId52"/>
    <p:sldId id="311" r:id="rId53"/>
    <p:sldId id="312" r:id="rId54"/>
    <p:sldId id="346" r:id="rId55"/>
    <p:sldId id="347" r:id="rId56"/>
    <p:sldId id="371" r:id="rId57"/>
    <p:sldId id="348" r:id="rId58"/>
    <p:sldId id="349" r:id="rId59"/>
    <p:sldId id="350" r:id="rId60"/>
    <p:sldId id="351" r:id="rId61"/>
    <p:sldId id="352" r:id="rId62"/>
    <p:sldId id="332" r:id="rId63"/>
    <p:sldId id="336" r:id="rId64"/>
    <p:sldId id="337" r:id="rId65"/>
    <p:sldId id="338" r:id="rId66"/>
    <p:sldId id="339" r:id="rId67"/>
    <p:sldId id="341" r:id="rId68"/>
    <p:sldId id="342" r:id="rId69"/>
    <p:sldId id="343" r:id="rId70"/>
    <p:sldId id="344" r:id="rId71"/>
    <p:sldId id="280" r:id="rId72"/>
    <p:sldId id="354" r:id="rId73"/>
    <p:sldId id="364" r:id="rId74"/>
    <p:sldId id="372" r:id="rId75"/>
  </p:sldIdLst>
  <p:sldSz cx="9144000" cy="6858000" type="screen4x3"/>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D1CB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97" autoAdjust="0"/>
    <p:restoredTop sz="94659"/>
  </p:normalViewPr>
  <p:slideViewPr>
    <p:cSldViewPr>
      <p:cViewPr varScale="1">
        <p:scale>
          <a:sx n="105" d="100"/>
          <a:sy n="105" d="100"/>
        </p:scale>
        <p:origin x="212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en-US"/>
          </a:p>
        </p:txBody>
      </p:sp>
      <p:sp>
        <p:nvSpPr>
          <p:cNvPr id="3" name="Date Placeholder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7288DA63-93DB-4CCB-8F3D-CB42F38FC224}" type="datetimeFigureOut">
              <a:rPr lang="en-US" smtClean="0"/>
              <a:pPr/>
              <a:t>10/10/22</a:t>
            </a:fld>
            <a:endParaRPr lang="en-US"/>
          </a:p>
        </p:txBody>
      </p:sp>
      <p:sp>
        <p:nvSpPr>
          <p:cNvPr id="4" name="Slide Image Placeholder 3"/>
          <p:cNvSpPr>
            <a:spLocks noGrp="1" noRot="1" noChangeAspect="1"/>
          </p:cNvSpPr>
          <p:nvPr>
            <p:ph type="sldImg" idx="2"/>
          </p:nvPr>
        </p:nvSpPr>
        <p:spPr>
          <a:xfrm>
            <a:off x="995363" y="768350"/>
            <a:ext cx="5113337" cy="3836988"/>
          </a:xfrm>
          <a:prstGeom prst="rect">
            <a:avLst/>
          </a:prstGeom>
          <a:noFill/>
          <a:ln w="12700">
            <a:solidFill>
              <a:prstClr val="black"/>
            </a:solidFill>
          </a:ln>
        </p:spPr>
        <p:txBody>
          <a:bodyPr vert="horz" lIns="99075" tIns="49538" rIns="99075" bIns="49538" rtlCol="0" anchor="ctr"/>
          <a:lstStyle/>
          <a:p>
            <a:endParaRPr lang="en-US"/>
          </a:p>
        </p:txBody>
      </p:sp>
      <p:sp>
        <p:nvSpPr>
          <p:cNvPr id="5" name="Notes Placeholder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en-US"/>
          </a:p>
        </p:txBody>
      </p:sp>
      <p:sp>
        <p:nvSpPr>
          <p:cNvPr id="7" name="Slide Number Placeholder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FE1621E8-FFDD-4BB3-82CF-81BD074077F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1EE905B-52EA-4B67-A64E-D0E551B2B3D5}" type="datetimeFigureOut">
              <a:rPr lang="en-US" smtClean="0"/>
              <a:pPr/>
              <a:t>10/10/22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FC08F-0EEB-42AC-BE2E-1191DD729D9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EE905B-52EA-4B67-A64E-D0E551B2B3D5}" type="datetimeFigureOut">
              <a:rPr lang="en-US" smtClean="0"/>
              <a:pPr/>
              <a:t>10/10/22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FC08F-0EEB-42AC-BE2E-1191DD729D9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EE905B-52EA-4B67-A64E-D0E551B2B3D5}" type="datetimeFigureOut">
              <a:rPr lang="en-US" smtClean="0"/>
              <a:pPr/>
              <a:t>10/10/22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FC08F-0EEB-42AC-BE2E-1191DD729D9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EE905B-52EA-4B67-A64E-D0E551B2B3D5}" type="datetimeFigureOut">
              <a:rPr lang="en-US" smtClean="0"/>
              <a:pPr/>
              <a:t>10/10/22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FC08F-0EEB-42AC-BE2E-1191DD729D9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EE905B-52EA-4B67-A64E-D0E551B2B3D5}" type="datetimeFigureOut">
              <a:rPr lang="en-US" smtClean="0"/>
              <a:pPr/>
              <a:t>10/10/22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FC08F-0EEB-42AC-BE2E-1191DD729D9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1EE905B-52EA-4B67-A64E-D0E551B2B3D5}" type="datetimeFigureOut">
              <a:rPr lang="en-US" smtClean="0"/>
              <a:pPr/>
              <a:t>10/10/22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FC08F-0EEB-42AC-BE2E-1191DD729D9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1EE905B-52EA-4B67-A64E-D0E551B2B3D5}" type="datetimeFigureOut">
              <a:rPr lang="en-US" smtClean="0"/>
              <a:pPr/>
              <a:t>10/10/22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9FC08F-0EEB-42AC-BE2E-1191DD729D9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1EE905B-52EA-4B67-A64E-D0E551B2B3D5}" type="datetimeFigureOut">
              <a:rPr lang="en-US" smtClean="0"/>
              <a:pPr/>
              <a:t>10/10/22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9FC08F-0EEB-42AC-BE2E-1191DD729D9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E905B-52EA-4B67-A64E-D0E551B2B3D5}" type="datetimeFigureOut">
              <a:rPr lang="en-US" smtClean="0"/>
              <a:pPr/>
              <a:t>10/10/22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9FC08F-0EEB-42AC-BE2E-1191DD729D9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1EE905B-52EA-4B67-A64E-D0E551B2B3D5}" type="datetimeFigureOut">
              <a:rPr lang="en-US" smtClean="0"/>
              <a:pPr/>
              <a:t>10/10/22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FC08F-0EEB-42AC-BE2E-1191DD729D9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1EE905B-52EA-4B67-A64E-D0E551B2B3D5}" type="datetimeFigureOut">
              <a:rPr lang="en-US" smtClean="0"/>
              <a:pPr/>
              <a:t>10/10/22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FC08F-0EEB-42AC-BE2E-1191DD729D9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E905B-52EA-4B67-A64E-D0E551B2B3D5}" type="datetimeFigureOut">
              <a:rPr lang="en-US" smtClean="0"/>
              <a:pPr/>
              <a:t>10/10/22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9FC08F-0EEB-42AC-BE2E-1191DD729D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 Id="rId9"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3.png"/><Relationship Id="rId4" Type="http://schemas.openxmlformats.org/officeDocument/2006/relationships/image" Target="../media/image62.png"/></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1.jpeg"/><Relationship Id="rId5" Type="http://schemas.openxmlformats.org/officeDocument/2006/relationships/image" Target="../media/image70.png"/><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1.png"/><Relationship Id="rId1" Type="http://schemas.openxmlformats.org/officeDocument/2006/relationships/slideLayout" Target="../slideLayouts/slideLayout2.xml"/><Relationship Id="rId5" Type="http://schemas.openxmlformats.org/officeDocument/2006/relationships/image" Target="../media/image82.png"/><Relationship Id="rId4" Type="http://schemas.openxmlformats.org/officeDocument/2006/relationships/image" Target="../media/image1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91.png"/></Relationships>
</file>

<file path=ppt/slides/_rels/slide5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5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58.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96.png"/><Relationship Id="rId2" Type="http://schemas.openxmlformats.org/officeDocument/2006/relationships/image" Target="../media/image87.png"/><Relationship Id="rId1" Type="http://schemas.openxmlformats.org/officeDocument/2006/relationships/slideLayout" Target="../slideLayouts/slideLayout2.xml"/><Relationship Id="rId6" Type="http://schemas.openxmlformats.org/officeDocument/2006/relationships/image" Target="../media/image95.png"/><Relationship Id="rId5" Type="http://schemas.openxmlformats.org/officeDocument/2006/relationships/image" Target="../media/image2.jpeg"/><Relationship Id="rId4" Type="http://schemas.openxmlformats.org/officeDocument/2006/relationships/image" Target="../media/image94.png"/></Relationships>
</file>

<file path=ppt/slides/_rels/slide5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97.jpeg"/></Relationships>
</file>

<file path=ppt/slides/_rels/slide6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98.jpeg"/><Relationship Id="rId1" Type="http://schemas.openxmlformats.org/officeDocument/2006/relationships/slideLayout" Target="../slideLayouts/slideLayout2.xml"/><Relationship Id="rId4" Type="http://schemas.openxmlformats.org/officeDocument/2006/relationships/image" Target="../media/image99.png"/></Relationships>
</file>

<file path=ppt/slides/_rels/slide62.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104.png"/><Relationship Id="rId2" Type="http://schemas.openxmlformats.org/officeDocument/2006/relationships/image" Target="../media/image98.jpeg"/><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63.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xml"/><Relationship Id="rId4" Type="http://schemas.openxmlformats.org/officeDocument/2006/relationships/image" Target="../media/image110.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111.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1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email">
            <a:lum bright="36000"/>
          </a:blip>
          <a:srcRect/>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ctrTitle"/>
          </p:nvPr>
        </p:nvSpPr>
        <p:spPr>
          <a:xfrm>
            <a:off x="4500562" y="214290"/>
            <a:ext cx="4557690" cy="4286280"/>
          </a:xfrm>
        </p:spPr>
        <p:txBody>
          <a:bodyPr>
            <a:noAutofit/>
          </a:bodyPr>
          <a:lstStyle/>
          <a:p>
            <a:r>
              <a:rPr lang="en-AU" sz="8800" dirty="0">
                <a:latin typeface="Brush Script MT" pitchFamily="66" charset="0"/>
              </a:rPr>
              <a:t>Conditions for Salvation</a:t>
            </a:r>
            <a:endParaRPr lang="en-US" sz="8800" dirty="0">
              <a:latin typeface="Brush Script MT" pitchFamily="66" charset="0"/>
            </a:endParaRPr>
          </a:p>
        </p:txBody>
      </p:sp>
      <p:sp>
        <p:nvSpPr>
          <p:cNvPr id="6" name="TextBox 5"/>
          <p:cNvSpPr txBox="1"/>
          <p:nvPr/>
        </p:nvSpPr>
        <p:spPr>
          <a:xfrm>
            <a:off x="5285939" y="4854371"/>
            <a:ext cx="3429465" cy="646331"/>
          </a:xfrm>
          <a:prstGeom prst="rect">
            <a:avLst/>
          </a:prstGeom>
          <a:noFill/>
        </p:spPr>
        <p:txBody>
          <a:bodyPr wrap="none" rtlCol="0">
            <a:spAutoFit/>
          </a:bodyPr>
          <a:lstStyle/>
          <a:p>
            <a:r>
              <a:rPr lang="en-AU" sz="3600" dirty="0">
                <a:solidFill>
                  <a:schemeClr val="bg1"/>
                </a:solidFill>
                <a:latin typeface="Brush Script MT" pitchFamily="66" charset="0"/>
              </a:rPr>
              <a:t>Servants Preparation</a:t>
            </a:r>
            <a:endParaRPr lang="en-US" sz="3600" dirty="0">
              <a:solidFill>
                <a:schemeClr val="bg1"/>
              </a:solidFill>
              <a:latin typeface="Brush Script MT"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AU" dirty="0"/>
              <a:t>FAITH</a:t>
            </a:r>
            <a:endParaRPr lang="en-US" dirty="0"/>
          </a:p>
        </p:txBody>
      </p:sp>
      <p:sp>
        <p:nvSpPr>
          <p:cNvPr id="5" name="Rectangle 4"/>
          <p:cNvSpPr/>
          <p:nvPr/>
        </p:nvSpPr>
        <p:spPr>
          <a:xfrm>
            <a:off x="1142976" y="5429264"/>
            <a:ext cx="6929486" cy="1415772"/>
          </a:xfrm>
          <a:prstGeom prst="rect">
            <a:avLst/>
          </a:prstGeom>
        </p:spPr>
        <p:txBody>
          <a:bodyPr wrap="square">
            <a:spAutoFit/>
          </a:bodyPr>
          <a:lstStyle/>
          <a:p>
            <a:pPr algn="ctr"/>
            <a:r>
              <a:rPr lang="en-US" dirty="0"/>
              <a:t>“…If</a:t>
            </a:r>
            <a:r>
              <a:rPr lang="en-US" baseline="30000" dirty="0"/>
              <a:t> </a:t>
            </a:r>
            <a:r>
              <a:rPr lang="en-US" dirty="0"/>
              <a:t>you can believe, all things </a:t>
            </a:r>
            <a:r>
              <a:rPr lang="en-US" i="1" dirty="0"/>
              <a:t>are</a:t>
            </a:r>
            <a:r>
              <a:rPr lang="en-US" dirty="0"/>
              <a:t> possible to him who believes.” Immediately the father of the child cried out and said with tears, </a:t>
            </a:r>
            <a:r>
              <a:rPr lang="en-US" sz="3200" b="1" dirty="0">
                <a:solidFill>
                  <a:srgbClr val="FF0000"/>
                </a:solidFill>
              </a:rPr>
              <a:t>“Lord, I believe; help my </a:t>
            </a:r>
            <a:r>
              <a:rPr lang="en-US" sz="3200" b="1" u="sng" dirty="0">
                <a:solidFill>
                  <a:srgbClr val="FF0000"/>
                </a:solidFill>
              </a:rPr>
              <a:t>unbelief</a:t>
            </a:r>
            <a:r>
              <a:rPr lang="en-US" sz="3200" b="1" dirty="0">
                <a:solidFill>
                  <a:srgbClr val="FF0000"/>
                </a:solidFill>
              </a:rPr>
              <a:t>!”</a:t>
            </a:r>
            <a:r>
              <a:rPr lang="en-US" sz="2400" dirty="0"/>
              <a:t>”</a:t>
            </a:r>
          </a:p>
          <a:p>
            <a:pPr algn="ctr"/>
            <a:r>
              <a:rPr lang="en-US" dirty="0"/>
              <a:t>Mark 9:23-24</a:t>
            </a:r>
          </a:p>
        </p:txBody>
      </p:sp>
      <p:pic>
        <p:nvPicPr>
          <p:cNvPr id="4099" name="Picture 3"/>
          <p:cNvPicPr>
            <a:picLocks noChangeAspect="1" noChangeArrowheads="1"/>
          </p:cNvPicPr>
          <p:nvPr/>
        </p:nvPicPr>
        <p:blipFill>
          <a:blip r:embed="rId2"/>
          <a:srcRect/>
          <a:stretch>
            <a:fillRect/>
          </a:stretch>
        </p:blipFill>
        <p:spPr bwMode="auto">
          <a:xfrm>
            <a:off x="428596" y="1538301"/>
            <a:ext cx="5734050" cy="3819525"/>
          </a:xfrm>
          <a:prstGeom prst="rect">
            <a:avLst/>
          </a:prstGeom>
          <a:noFill/>
          <a:ln w="9525">
            <a:noFill/>
            <a:miter lim="800000"/>
            <a:headEnd/>
            <a:tailEnd/>
          </a:ln>
          <a:effectLst/>
        </p:spPr>
      </p:pic>
      <p:pic>
        <p:nvPicPr>
          <p:cNvPr id="4100" name="Picture 4"/>
          <p:cNvPicPr>
            <a:picLocks noChangeAspect="1" noChangeArrowheads="1"/>
          </p:cNvPicPr>
          <p:nvPr/>
        </p:nvPicPr>
        <p:blipFill>
          <a:blip r:embed="rId3"/>
          <a:srcRect/>
          <a:stretch>
            <a:fillRect/>
          </a:stretch>
        </p:blipFill>
        <p:spPr bwMode="auto">
          <a:xfrm>
            <a:off x="6143636" y="1538302"/>
            <a:ext cx="2786082" cy="3816932"/>
          </a:xfrm>
          <a:prstGeom prst="rect">
            <a:avLst/>
          </a:prstGeom>
          <a:noFill/>
          <a:ln w="9525">
            <a:noFill/>
            <a:miter lim="800000"/>
            <a:headEnd/>
            <a:tailEnd/>
          </a:ln>
          <a:effectLst/>
        </p:spPr>
      </p:pic>
      <p:sp>
        <p:nvSpPr>
          <p:cNvPr id="9" name="TextBox 8"/>
          <p:cNvSpPr txBox="1"/>
          <p:nvPr/>
        </p:nvSpPr>
        <p:spPr>
          <a:xfrm>
            <a:off x="5000628" y="1714488"/>
            <a:ext cx="3409588"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rtlCol="0">
            <a:spAutoFit/>
          </a:bodyPr>
          <a:lstStyle/>
          <a:p>
            <a:r>
              <a:rPr lang="en-AU" dirty="0"/>
              <a:t>The boy possessed by an evil spirit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AU" dirty="0"/>
              <a:t>FAITH</a:t>
            </a:r>
            <a:endParaRPr lang="en-US" dirty="0"/>
          </a:p>
        </p:txBody>
      </p:sp>
      <p:sp>
        <p:nvSpPr>
          <p:cNvPr id="5" name="Rectangle 4"/>
          <p:cNvSpPr/>
          <p:nvPr/>
        </p:nvSpPr>
        <p:spPr>
          <a:xfrm>
            <a:off x="285720" y="5218055"/>
            <a:ext cx="8501122" cy="1354217"/>
          </a:xfrm>
          <a:prstGeom prst="rect">
            <a:avLst/>
          </a:prstGeom>
        </p:spPr>
        <p:txBody>
          <a:bodyPr wrap="square">
            <a:spAutoFit/>
          </a:bodyPr>
          <a:lstStyle/>
          <a:p>
            <a:pPr algn="ctr"/>
            <a:r>
              <a:rPr lang="en-US" dirty="0"/>
              <a:t>“…If</a:t>
            </a:r>
            <a:r>
              <a:rPr lang="en-US" baseline="30000" dirty="0"/>
              <a:t> </a:t>
            </a:r>
            <a:r>
              <a:rPr lang="en-US" dirty="0"/>
              <a:t>you can believe, all things </a:t>
            </a:r>
            <a:r>
              <a:rPr lang="en-US" i="1" dirty="0"/>
              <a:t>are</a:t>
            </a:r>
            <a:r>
              <a:rPr lang="en-US" dirty="0"/>
              <a:t> possible to him who believes.” Immediately the father of the child cried out and said with tears, </a:t>
            </a:r>
          </a:p>
          <a:p>
            <a:pPr algn="ctr"/>
            <a:r>
              <a:rPr lang="en-US" sz="2800" b="1" dirty="0"/>
              <a:t>“</a:t>
            </a:r>
            <a:r>
              <a:rPr lang="en-US" sz="2800" b="1" dirty="0">
                <a:solidFill>
                  <a:srgbClr val="00B0F0"/>
                </a:solidFill>
              </a:rPr>
              <a:t>Lord, I believe</a:t>
            </a:r>
            <a:r>
              <a:rPr lang="en-US" sz="2800" b="1" dirty="0"/>
              <a:t>;</a:t>
            </a:r>
            <a:r>
              <a:rPr lang="en-US" sz="2800" b="1" dirty="0">
                <a:solidFill>
                  <a:srgbClr val="FF0000"/>
                </a:solidFill>
              </a:rPr>
              <a:t> </a:t>
            </a:r>
            <a:r>
              <a:rPr lang="en-US" sz="2800" b="1" dirty="0">
                <a:solidFill>
                  <a:srgbClr val="C00000"/>
                </a:solidFill>
              </a:rPr>
              <a:t>help my unbelief!</a:t>
            </a:r>
            <a:r>
              <a:rPr lang="en-US" sz="2800" b="1" dirty="0"/>
              <a:t>”</a:t>
            </a:r>
            <a:r>
              <a:rPr lang="en-US" sz="2800" dirty="0"/>
              <a:t>”</a:t>
            </a:r>
          </a:p>
          <a:p>
            <a:pPr algn="ctr"/>
            <a:r>
              <a:rPr lang="en-US" dirty="0"/>
              <a:t>Mark 9:23-24</a:t>
            </a:r>
          </a:p>
        </p:txBody>
      </p:sp>
      <p:pic>
        <p:nvPicPr>
          <p:cNvPr id="44035" name="Picture 3"/>
          <p:cNvPicPr>
            <a:picLocks noChangeAspect="1" noChangeArrowheads="1"/>
          </p:cNvPicPr>
          <p:nvPr/>
        </p:nvPicPr>
        <p:blipFill>
          <a:blip r:embed="rId2" cstate="email"/>
          <a:srcRect/>
          <a:stretch>
            <a:fillRect/>
          </a:stretch>
        </p:blipFill>
        <p:spPr bwMode="auto">
          <a:xfrm>
            <a:off x="2285984" y="1500174"/>
            <a:ext cx="4000504" cy="3643338"/>
          </a:xfrm>
          <a:prstGeom prst="rect">
            <a:avLst/>
          </a:prstGeom>
          <a:noFill/>
          <a:ln w="9525">
            <a:noFill/>
            <a:miter lim="800000"/>
            <a:headEnd/>
            <a:tailEnd/>
          </a:ln>
          <a:effectLst/>
        </p:spPr>
      </p:pic>
      <p:sp>
        <p:nvSpPr>
          <p:cNvPr id="8" name="TextBox 7"/>
          <p:cNvSpPr txBox="1"/>
          <p:nvPr/>
        </p:nvSpPr>
        <p:spPr>
          <a:xfrm rot="20293325">
            <a:off x="205703" y="4500317"/>
            <a:ext cx="2032929" cy="646331"/>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AU" dirty="0">
                <a:solidFill>
                  <a:schemeClr val="tx1"/>
                </a:solidFill>
                <a:latin typeface="Lucida Handwriting" pitchFamily="66" charset="0"/>
              </a:rPr>
              <a:t>We have </a:t>
            </a:r>
            <a:r>
              <a:rPr lang="en-AU" b="1" u="sng" dirty="0">
                <a:solidFill>
                  <a:schemeClr val="tx1"/>
                </a:solidFill>
                <a:latin typeface="Lucida Handwriting" pitchFamily="66" charset="0"/>
              </a:rPr>
              <a:t>some </a:t>
            </a:r>
          </a:p>
          <a:p>
            <a:r>
              <a:rPr lang="en-AU" dirty="0">
                <a:solidFill>
                  <a:schemeClr val="tx1"/>
                </a:solidFill>
                <a:latin typeface="Lucida Handwriting" pitchFamily="66" charset="0"/>
              </a:rPr>
              <a:t>faith in God</a:t>
            </a:r>
          </a:p>
        </p:txBody>
      </p:sp>
      <p:sp>
        <p:nvSpPr>
          <p:cNvPr id="10" name="TextBox 9"/>
          <p:cNvSpPr txBox="1"/>
          <p:nvPr/>
        </p:nvSpPr>
        <p:spPr>
          <a:xfrm rot="20269718">
            <a:off x="689708" y="5003143"/>
            <a:ext cx="2032929" cy="646331"/>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AU" dirty="0">
                <a:latin typeface="Lucida Handwriting" pitchFamily="66" charset="0"/>
              </a:rPr>
              <a:t>We have </a:t>
            </a:r>
            <a:r>
              <a:rPr lang="en-AU" b="1" u="sng" dirty="0">
                <a:latin typeface="Lucida Handwriting" pitchFamily="66" charset="0"/>
              </a:rPr>
              <a:t>some </a:t>
            </a:r>
          </a:p>
          <a:p>
            <a:r>
              <a:rPr lang="en-AU" dirty="0">
                <a:latin typeface="Lucida Handwriting" pitchFamily="66" charset="0"/>
              </a:rPr>
              <a:t>Trust in God</a:t>
            </a:r>
          </a:p>
        </p:txBody>
      </p:sp>
      <p:sp>
        <p:nvSpPr>
          <p:cNvPr id="11" name="TextBox 10"/>
          <p:cNvSpPr txBox="1"/>
          <p:nvPr/>
        </p:nvSpPr>
        <p:spPr>
          <a:xfrm rot="1273276">
            <a:off x="5713056" y="4776064"/>
            <a:ext cx="2879314" cy="923330"/>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AU" b="1" u="sng" dirty="0">
                <a:latin typeface="Lucida Handwriting" pitchFamily="66" charset="0"/>
              </a:rPr>
              <a:t>But </a:t>
            </a:r>
            <a:r>
              <a:rPr lang="en-AU" dirty="0">
                <a:latin typeface="Lucida Handwriting" pitchFamily="66" charset="0"/>
              </a:rPr>
              <a:t>our hearts </a:t>
            </a:r>
          </a:p>
          <a:p>
            <a:r>
              <a:rPr lang="en-AU" dirty="0">
                <a:latin typeface="Lucida Handwriting" pitchFamily="66" charset="0"/>
              </a:rPr>
              <a:t>Can have weakness</a:t>
            </a:r>
          </a:p>
          <a:p>
            <a:r>
              <a:rPr lang="en-AU" dirty="0">
                <a:latin typeface="Lucida Handwriting" pitchFamily="66" charset="0"/>
              </a:rPr>
              <a:t>And some confusion.</a:t>
            </a:r>
          </a:p>
        </p:txBody>
      </p:sp>
      <p:sp>
        <p:nvSpPr>
          <p:cNvPr id="13" name="Down Arrow 12"/>
          <p:cNvSpPr/>
          <p:nvPr/>
        </p:nvSpPr>
        <p:spPr>
          <a:xfrm rot="19705794">
            <a:off x="2387021" y="5364010"/>
            <a:ext cx="440867" cy="510605"/>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4" name="Down Arrow 13"/>
          <p:cNvSpPr/>
          <p:nvPr/>
        </p:nvSpPr>
        <p:spPr>
          <a:xfrm rot="1669523">
            <a:off x="6109372" y="5438864"/>
            <a:ext cx="440867" cy="510605"/>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AU" dirty="0"/>
              <a:t>FAITH</a:t>
            </a:r>
            <a:endParaRPr lang="en-US" dirty="0"/>
          </a:p>
        </p:txBody>
      </p:sp>
      <p:sp>
        <p:nvSpPr>
          <p:cNvPr id="9" name="Rectangle 8"/>
          <p:cNvSpPr/>
          <p:nvPr/>
        </p:nvSpPr>
        <p:spPr>
          <a:xfrm>
            <a:off x="1571604" y="1617637"/>
            <a:ext cx="6786610" cy="954107"/>
          </a:xfrm>
          <a:prstGeom prst="rect">
            <a:avLst/>
          </a:prstGeom>
        </p:spPr>
        <p:txBody>
          <a:bodyPr wrap="square">
            <a:spAutoFit/>
          </a:bodyPr>
          <a:lstStyle/>
          <a:p>
            <a:pPr algn="ctr"/>
            <a:r>
              <a:rPr lang="en-US" sz="2800" i="1" dirty="0"/>
              <a:t>"Even the demons </a:t>
            </a:r>
            <a:r>
              <a:rPr lang="en-US" sz="2800" b="1" i="1" u="sng" dirty="0">
                <a:solidFill>
                  <a:srgbClr val="FF0000"/>
                </a:solidFill>
              </a:rPr>
              <a:t>believe </a:t>
            </a:r>
            <a:r>
              <a:rPr lang="en-US" sz="2800" i="1" dirty="0"/>
              <a:t>and tremble!“</a:t>
            </a:r>
          </a:p>
          <a:p>
            <a:pPr algn="ctr"/>
            <a:r>
              <a:rPr lang="en-US" sz="2800" i="1" dirty="0"/>
              <a:t>(James 2:19).</a:t>
            </a:r>
            <a:endParaRPr lang="en-US" sz="2800" dirty="0"/>
          </a:p>
        </p:txBody>
      </p:sp>
      <p:sp>
        <p:nvSpPr>
          <p:cNvPr id="17" name="Down Arrow 16"/>
          <p:cNvSpPr/>
          <p:nvPr/>
        </p:nvSpPr>
        <p:spPr>
          <a:xfrm>
            <a:off x="4572000" y="2811471"/>
            <a:ext cx="642942" cy="9747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928926" y="4046529"/>
            <a:ext cx="4143372" cy="954107"/>
          </a:xfrm>
          <a:prstGeom prst="rect">
            <a:avLst/>
          </a:prstGeom>
        </p:spPr>
        <p:txBody>
          <a:bodyPr wrap="square">
            <a:spAutoFit/>
          </a:bodyPr>
          <a:lstStyle/>
          <a:p>
            <a:pPr algn="ctr"/>
            <a:r>
              <a:rPr lang="en-AU" sz="2800" i="1" dirty="0"/>
              <a:t>Is Faith ALONE </a:t>
            </a:r>
          </a:p>
          <a:p>
            <a:pPr algn="ctr"/>
            <a:r>
              <a:rPr lang="en-AU" sz="2800" i="1" dirty="0"/>
              <a:t>sufficient?</a:t>
            </a:r>
            <a:endParaRPr lang="en-US" sz="2800" dirty="0"/>
          </a:p>
        </p:txBody>
      </p:sp>
      <p:pic>
        <p:nvPicPr>
          <p:cNvPr id="5121" name="Picture 1"/>
          <p:cNvPicPr>
            <a:picLocks noChangeAspect="1" noChangeArrowheads="1"/>
          </p:cNvPicPr>
          <p:nvPr/>
        </p:nvPicPr>
        <p:blipFill>
          <a:blip r:embed="rId2" cstate="email"/>
          <a:srcRect/>
          <a:stretch>
            <a:fillRect/>
          </a:stretch>
        </p:blipFill>
        <p:spPr bwMode="auto">
          <a:xfrm>
            <a:off x="641087" y="2714620"/>
            <a:ext cx="1464979" cy="1471608"/>
          </a:xfrm>
          <a:prstGeom prst="rect">
            <a:avLst/>
          </a:prstGeom>
          <a:noFill/>
          <a:ln w="9525">
            <a:noFill/>
            <a:miter lim="800000"/>
            <a:headEnd/>
            <a:tailEnd/>
          </a:ln>
          <a:effectLst/>
        </p:spPr>
      </p:pic>
      <p:sp>
        <p:nvSpPr>
          <p:cNvPr id="20" name="TextBox 19"/>
          <p:cNvSpPr txBox="1"/>
          <p:nvPr/>
        </p:nvSpPr>
        <p:spPr>
          <a:xfrm>
            <a:off x="426773" y="2357430"/>
            <a:ext cx="944297" cy="369332"/>
          </a:xfrm>
          <a:prstGeom prst="rect">
            <a:avLst/>
          </a:prstGeom>
          <a:noFill/>
        </p:spPr>
        <p:txBody>
          <a:bodyPr wrap="none" rtlCol="0">
            <a:spAutoFit/>
          </a:bodyPr>
          <a:lstStyle/>
          <a:p>
            <a:r>
              <a:rPr lang="en-AU" b="1" u="sng" dirty="0"/>
              <a:t>RECALL:</a:t>
            </a:r>
            <a:endParaRPr lang="en-US" b="1" u="sng" dirty="0"/>
          </a:p>
        </p:txBody>
      </p:sp>
      <p:pic>
        <p:nvPicPr>
          <p:cNvPr id="21" name="Picture 1"/>
          <p:cNvPicPr>
            <a:picLocks noChangeAspect="1" noChangeArrowheads="1"/>
          </p:cNvPicPr>
          <p:nvPr/>
        </p:nvPicPr>
        <p:blipFill>
          <a:blip r:embed="rId3" cstate="email"/>
          <a:srcRect/>
          <a:stretch>
            <a:fillRect/>
          </a:stretch>
        </p:blipFill>
        <p:spPr bwMode="auto">
          <a:xfrm>
            <a:off x="1355467" y="3714752"/>
            <a:ext cx="1573459" cy="2454564"/>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76803" name="Picture 3"/>
          <p:cNvPicPr>
            <a:picLocks noChangeAspect="1" noChangeArrowheads="1"/>
          </p:cNvPicPr>
          <p:nvPr/>
        </p:nvPicPr>
        <p:blipFill>
          <a:blip r:embed="rId4" cstate="email"/>
          <a:srcRect/>
          <a:stretch>
            <a:fillRect/>
          </a:stretch>
        </p:blipFill>
        <p:spPr bwMode="auto">
          <a:xfrm>
            <a:off x="6072198" y="4643446"/>
            <a:ext cx="1857374" cy="1528597"/>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2">
            <a:lum bright="70000"/>
          </a:blip>
          <a:srcRect/>
          <a:stretch>
            <a:fillRect/>
          </a:stretch>
        </p:blipFill>
        <p:spPr bwMode="auto">
          <a:xfrm>
            <a:off x="1" y="1"/>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AU" dirty="0"/>
              <a:t>FAITH</a:t>
            </a:r>
            <a:endParaRPr lang="en-US" dirty="0"/>
          </a:p>
        </p:txBody>
      </p:sp>
      <p:sp>
        <p:nvSpPr>
          <p:cNvPr id="3" name="Content Placeholder 2"/>
          <p:cNvSpPr>
            <a:spLocks noGrp="1"/>
          </p:cNvSpPr>
          <p:nvPr>
            <p:ph idx="1"/>
          </p:nvPr>
        </p:nvSpPr>
        <p:spPr/>
        <p:txBody>
          <a:bodyPr/>
          <a:lstStyle/>
          <a:p>
            <a:r>
              <a:rPr lang="en-AU" b="1" dirty="0"/>
              <a:t>How can we “examine” ourselves to see if we have “</a:t>
            </a:r>
            <a:r>
              <a:rPr lang="en-AU" b="1" i="1" dirty="0"/>
              <a:t>faith</a:t>
            </a:r>
            <a:r>
              <a:rPr lang="en-AU" b="1" dirty="0"/>
              <a:t>”?</a:t>
            </a:r>
          </a:p>
          <a:p>
            <a:pPr lvl="1"/>
            <a:r>
              <a:rPr lang="en-AU" dirty="0"/>
              <a:t>We have 2 important measures:</a:t>
            </a:r>
          </a:p>
          <a:p>
            <a:pPr lvl="2"/>
            <a:r>
              <a:rPr lang="en-AU" sz="4000" b="1" dirty="0"/>
              <a:t>WORKS</a:t>
            </a:r>
          </a:p>
          <a:p>
            <a:pPr lvl="2"/>
            <a:r>
              <a:rPr lang="en-AU" sz="4000" b="1" dirty="0"/>
              <a:t>LOVE</a:t>
            </a:r>
          </a:p>
          <a:p>
            <a:pPr lvl="1">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
          <p:cNvPicPr>
            <a:picLocks noChangeAspect="1" noChangeArrowheads="1"/>
          </p:cNvPicPr>
          <p:nvPr/>
        </p:nvPicPr>
        <p:blipFill>
          <a:blip r:embed="rId2">
            <a:lum bright="70000"/>
          </a:blip>
          <a:srcRect/>
          <a:stretch>
            <a:fillRect/>
          </a:stretch>
        </p:blipFill>
        <p:spPr bwMode="auto">
          <a:xfrm>
            <a:off x="1" y="1"/>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AU" dirty="0"/>
              <a:t>FAITH </a:t>
            </a:r>
            <a:br>
              <a:rPr lang="en-AU" dirty="0"/>
            </a:br>
            <a:r>
              <a:rPr lang="en-AU" dirty="0"/>
              <a:t>WORKS &amp; LOVE – as per the Bible…</a:t>
            </a:r>
            <a:endParaRPr lang="en-US" dirty="0"/>
          </a:p>
        </p:txBody>
      </p:sp>
      <p:sp>
        <p:nvSpPr>
          <p:cNvPr id="3" name="Content Placeholder 2"/>
          <p:cNvSpPr>
            <a:spLocks noGrp="1"/>
          </p:cNvSpPr>
          <p:nvPr>
            <p:ph idx="1"/>
          </p:nvPr>
        </p:nvSpPr>
        <p:spPr/>
        <p:txBody>
          <a:bodyPr/>
          <a:lstStyle/>
          <a:p>
            <a:r>
              <a:rPr lang="en-US" sz="2800" i="1" dirty="0"/>
              <a:t>"For as the body without the spirit is dead, so faith without </a:t>
            </a:r>
            <a:r>
              <a:rPr lang="en-US" sz="2800" b="1" i="1" u="sng" dirty="0"/>
              <a:t>works</a:t>
            </a:r>
            <a:r>
              <a:rPr lang="en-US" sz="2800" i="1" dirty="0"/>
              <a:t> is dead also" (James 2:26).</a:t>
            </a:r>
          </a:p>
          <a:p>
            <a:pPr lvl="1"/>
            <a:r>
              <a:rPr lang="en-AU" sz="2400" b="1" i="1" dirty="0">
                <a:solidFill>
                  <a:srgbClr val="FF0000"/>
                </a:solidFill>
              </a:rPr>
              <a:t>Faith</a:t>
            </a:r>
            <a:r>
              <a:rPr lang="en-AU" sz="2400" i="1" dirty="0">
                <a:solidFill>
                  <a:srgbClr val="FF0000"/>
                </a:solidFill>
              </a:rPr>
              <a:t> – that is ALIVE</a:t>
            </a:r>
          </a:p>
          <a:p>
            <a:pPr lvl="1"/>
            <a:r>
              <a:rPr lang="en-AU" sz="2400" b="1" i="1" dirty="0">
                <a:solidFill>
                  <a:srgbClr val="FF0000"/>
                </a:solidFill>
              </a:rPr>
              <a:t>Faith</a:t>
            </a:r>
            <a:r>
              <a:rPr lang="en-AU" sz="2400" i="1" dirty="0">
                <a:solidFill>
                  <a:srgbClr val="FF0000"/>
                </a:solidFill>
              </a:rPr>
              <a:t> – that is DEAD!</a:t>
            </a:r>
            <a:endParaRPr lang="en-US" sz="2400" i="1" dirty="0">
              <a:solidFill>
                <a:srgbClr val="FF0000"/>
              </a:solidFill>
            </a:endParaRPr>
          </a:p>
          <a:p>
            <a:pPr marL="342900" lvl="1" indent="-342900">
              <a:buFont typeface="Arial" pitchFamily="34" charset="0"/>
              <a:buChar char="•"/>
            </a:pPr>
            <a:r>
              <a:rPr lang="en-US" dirty="0"/>
              <a:t>“</a:t>
            </a:r>
            <a:r>
              <a:rPr lang="en-US" i="1" dirty="0"/>
              <a:t>and though I have all faith, so that I could remove mountains, but have not </a:t>
            </a:r>
            <a:r>
              <a:rPr lang="en-US" b="1" i="1" u="sng" dirty="0"/>
              <a:t>love</a:t>
            </a:r>
            <a:r>
              <a:rPr lang="en-US" i="1" dirty="0"/>
              <a:t>, I am nothing" </a:t>
            </a:r>
          </a:p>
          <a:p>
            <a:pPr marL="342900" lvl="1" indent="-342900">
              <a:buNone/>
            </a:pPr>
            <a:r>
              <a:rPr lang="en-US" i="1" dirty="0"/>
              <a:t>	(l Cor. 13:1)</a:t>
            </a:r>
            <a:endParaRPr lang="en-US" dirty="0"/>
          </a:p>
          <a:p>
            <a:endParaRPr lang="en-US" dirty="0"/>
          </a:p>
        </p:txBody>
      </p:sp>
      <p:sp>
        <p:nvSpPr>
          <p:cNvPr id="4" name="TextBox 3"/>
          <p:cNvSpPr txBox="1"/>
          <p:nvPr/>
        </p:nvSpPr>
        <p:spPr>
          <a:xfrm>
            <a:off x="4320175" y="2773916"/>
            <a:ext cx="2823593"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AU" i="1" dirty="0">
                <a:solidFill>
                  <a:srgbClr val="C00000"/>
                </a:solidFill>
              </a:rPr>
              <a:t>There is faith in BOTH cases.</a:t>
            </a:r>
            <a:endParaRPr lang="en-US" i="1" dirty="0">
              <a:solidFill>
                <a:srgbClr val="C00000"/>
              </a:solidFill>
            </a:endParaRPr>
          </a:p>
        </p:txBody>
      </p:sp>
      <p:pic>
        <p:nvPicPr>
          <p:cNvPr id="6" name="Picture 6"/>
          <p:cNvPicPr>
            <a:picLocks noChangeAspect="1" noChangeArrowheads="1"/>
          </p:cNvPicPr>
          <p:nvPr/>
        </p:nvPicPr>
        <p:blipFill>
          <a:blip r:embed="rId3" cstate="email"/>
          <a:srcRect/>
          <a:stretch>
            <a:fillRect/>
          </a:stretch>
        </p:blipFill>
        <p:spPr bwMode="auto">
          <a:xfrm>
            <a:off x="3030980" y="4572008"/>
            <a:ext cx="5914582" cy="2070104"/>
          </a:xfrm>
          <a:prstGeom prst="rect">
            <a:avLst/>
          </a:prstGeom>
          <a:ln>
            <a:noFill/>
          </a:ln>
          <a:effectLst>
            <a:softEdge rad="112500"/>
          </a:effectLst>
        </p:spPr>
      </p:pic>
      <p:sp>
        <p:nvSpPr>
          <p:cNvPr id="7" name="Right Brace 6"/>
          <p:cNvSpPr/>
          <p:nvPr/>
        </p:nvSpPr>
        <p:spPr>
          <a:xfrm>
            <a:off x="3857620" y="2500306"/>
            <a:ext cx="428628" cy="928694"/>
          </a:xfrm>
          <a:prstGeom prst="rightBrace">
            <a:avLst/>
          </a:prstGeom>
          <a:ln w="28575"/>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p:cNvPicPr>
            <a:picLocks noChangeAspect="1" noChangeArrowheads="1"/>
          </p:cNvPicPr>
          <p:nvPr/>
        </p:nvPicPr>
        <p:blipFill>
          <a:blip r:embed="rId2">
            <a:lum bright="70000"/>
          </a:blip>
          <a:srcRect/>
          <a:stretch>
            <a:fillRect/>
          </a:stretch>
        </p:blipFill>
        <p:spPr bwMode="auto">
          <a:xfrm>
            <a:off x="1" y="1"/>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AU" dirty="0"/>
              <a:t>FAITH </a:t>
            </a:r>
            <a:br>
              <a:rPr lang="en-AU" dirty="0"/>
            </a:br>
            <a:r>
              <a:rPr lang="en-AU" dirty="0"/>
              <a:t>WORKS &amp; LOVE</a:t>
            </a:r>
            <a:endParaRPr lang="en-US" dirty="0"/>
          </a:p>
        </p:txBody>
      </p:sp>
      <p:sp>
        <p:nvSpPr>
          <p:cNvPr id="3" name="Content Placeholder 2"/>
          <p:cNvSpPr>
            <a:spLocks noGrp="1"/>
          </p:cNvSpPr>
          <p:nvPr>
            <p:ph idx="1"/>
          </p:nvPr>
        </p:nvSpPr>
        <p:spPr>
          <a:xfrm>
            <a:off x="457200" y="2714620"/>
            <a:ext cx="8229600" cy="2857520"/>
          </a:xfrm>
        </p:spPr>
        <p:txBody>
          <a:bodyPr>
            <a:normAutofit/>
          </a:bodyPr>
          <a:lstStyle/>
          <a:p>
            <a:r>
              <a:rPr lang="en-AU" sz="2800" b="1" u="sng" dirty="0"/>
              <a:t>WORKS</a:t>
            </a:r>
            <a:r>
              <a:rPr lang="en-AU" sz="2400" dirty="0"/>
              <a:t>:</a:t>
            </a:r>
          </a:p>
          <a:p>
            <a:pPr lvl="1"/>
            <a:r>
              <a:rPr lang="en-AU" dirty="0"/>
              <a:t>If I have faith that there is Heaven and that my entire life will be judged by God, then my actions and daily life must </a:t>
            </a:r>
            <a:r>
              <a:rPr lang="en-AU" b="1" u="sng" dirty="0"/>
              <a:t>actively demonstrate</a:t>
            </a:r>
            <a:r>
              <a:rPr lang="en-AU" dirty="0"/>
              <a:t>/reflect this faith – e.g. repentance, confession, how I treat other, etc.</a:t>
            </a:r>
          </a:p>
        </p:txBody>
      </p:sp>
      <p:sp>
        <p:nvSpPr>
          <p:cNvPr id="4" name="TextBox 3"/>
          <p:cNvSpPr txBox="1"/>
          <p:nvPr/>
        </p:nvSpPr>
        <p:spPr>
          <a:xfrm>
            <a:off x="785786" y="1571612"/>
            <a:ext cx="7482048" cy="1077218"/>
          </a:xfrm>
          <a:prstGeom prst="rect">
            <a:avLst/>
          </a:prstGeom>
          <a:solidFill>
            <a:srgbClr val="FFC000"/>
          </a:solidFill>
        </p:spPr>
        <p:txBody>
          <a:bodyPr wrap="none" rtlCol="0">
            <a:spAutoFit/>
          </a:bodyPr>
          <a:lstStyle/>
          <a:p>
            <a:pPr algn="ctr"/>
            <a:r>
              <a:rPr lang="en-AU" sz="3200" b="1" dirty="0"/>
              <a:t>We have to JUSTIFY our LIVING FAITH with </a:t>
            </a:r>
          </a:p>
          <a:p>
            <a:pPr algn="ctr"/>
            <a:r>
              <a:rPr lang="en-AU" sz="3200" b="1" dirty="0">
                <a:solidFill>
                  <a:srgbClr val="FF0000"/>
                </a:solidFill>
              </a:rPr>
              <a:t>WORKS</a:t>
            </a:r>
            <a:r>
              <a:rPr lang="en-AU" sz="3200" b="1" dirty="0"/>
              <a:t> and LOVE!</a:t>
            </a:r>
            <a:endParaRPr lang="en-US" sz="32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p:cNvPicPr>
            <a:picLocks noChangeAspect="1" noChangeArrowheads="1"/>
          </p:cNvPicPr>
          <p:nvPr/>
        </p:nvPicPr>
        <p:blipFill>
          <a:blip r:embed="rId2">
            <a:lum bright="70000"/>
          </a:blip>
          <a:srcRect/>
          <a:stretch>
            <a:fillRect/>
          </a:stretch>
        </p:blipFill>
        <p:spPr bwMode="auto">
          <a:xfrm>
            <a:off x="1" y="1"/>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AU" dirty="0"/>
              <a:t>FAITH </a:t>
            </a:r>
            <a:br>
              <a:rPr lang="en-AU" dirty="0"/>
            </a:br>
            <a:r>
              <a:rPr lang="en-AU" dirty="0"/>
              <a:t>WORKS &amp; LOVE</a:t>
            </a:r>
            <a:endParaRPr lang="en-US" dirty="0"/>
          </a:p>
        </p:txBody>
      </p:sp>
      <p:sp>
        <p:nvSpPr>
          <p:cNvPr id="3" name="Content Placeholder 2"/>
          <p:cNvSpPr>
            <a:spLocks noGrp="1"/>
          </p:cNvSpPr>
          <p:nvPr>
            <p:ph idx="1"/>
          </p:nvPr>
        </p:nvSpPr>
        <p:spPr>
          <a:xfrm>
            <a:off x="457200" y="2714620"/>
            <a:ext cx="8229600" cy="4000528"/>
          </a:xfrm>
        </p:spPr>
        <p:txBody>
          <a:bodyPr>
            <a:normAutofit/>
          </a:bodyPr>
          <a:lstStyle/>
          <a:p>
            <a:r>
              <a:rPr lang="en-AU" sz="2800" b="1" u="sng" dirty="0"/>
              <a:t>WORKS</a:t>
            </a:r>
            <a:r>
              <a:rPr lang="en-AU" sz="2400" dirty="0"/>
              <a:t>:</a:t>
            </a:r>
          </a:p>
          <a:p>
            <a:pPr lvl="1"/>
            <a:r>
              <a:rPr lang="en-AU" sz="2400" dirty="0"/>
              <a:t>If I have faith that I have the Holy Spirit, then I need to do the </a:t>
            </a:r>
            <a:r>
              <a:rPr lang="en-AU" sz="2400" i="1" dirty="0"/>
              <a:t>“</a:t>
            </a:r>
            <a:r>
              <a:rPr lang="en-AU" sz="2400" b="1" i="1" u="sng" dirty="0"/>
              <a:t>works</a:t>
            </a:r>
            <a:r>
              <a:rPr lang="en-AU" sz="2400" i="1" dirty="0"/>
              <a:t> of the Holy Spirit”</a:t>
            </a:r>
            <a:endParaRPr lang="en-AU" sz="2400" dirty="0"/>
          </a:p>
          <a:p>
            <a:pPr lvl="2"/>
            <a:r>
              <a:rPr lang="en-AU" b="1" i="1" dirty="0"/>
              <a:t>Comforting</a:t>
            </a:r>
            <a:r>
              <a:rPr lang="en-AU" i="1" dirty="0"/>
              <a:t> each other</a:t>
            </a:r>
          </a:p>
          <a:p>
            <a:pPr lvl="2"/>
            <a:r>
              <a:rPr lang="en-AU" b="1" i="1" dirty="0"/>
              <a:t>Teaching</a:t>
            </a:r>
            <a:r>
              <a:rPr lang="en-AU" i="1" dirty="0"/>
              <a:t> and </a:t>
            </a:r>
            <a:r>
              <a:rPr lang="en-AU" b="1" i="1" dirty="0"/>
              <a:t>preaching</a:t>
            </a:r>
            <a:r>
              <a:rPr lang="en-AU" i="1" dirty="0"/>
              <a:t> </a:t>
            </a:r>
          </a:p>
          <a:p>
            <a:pPr lvl="2"/>
            <a:r>
              <a:rPr lang="en-AU" b="1" i="1" dirty="0"/>
              <a:t>Strengthening</a:t>
            </a:r>
            <a:r>
              <a:rPr lang="en-AU" i="1" dirty="0"/>
              <a:t> others in need</a:t>
            </a:r>
          </a:p>
          <a:p>
            <a:pPr lvl="2"/>
            <a:r>
              <a:rPr lang="en-AU" b="1" i="1" dirty="0"/>
              <a:t>Praying</a:t>
            </a:r>
            <a:r>
              <a:rPr lang="en-AU" i="1" dirty="0"/>
              <a:t> for each other</a:t>
            </a:r>
          </a:p>
          <a:p>
            <a:pPr lvl="2"/>
            <a:r>
              <a:rPr lang="en-AU" i="1" dirty="0"/>
              <a:t>……….</a:t>
            </a:r>
            <a:r>
              <a:rPr lang="en-AU" dirty="0"/>
              <a:t>.</a:t>
            </a:r>
          </a:p>
        </p:txBody>
      </p:sp>
      <p:sp>
        <p:nvSpPr>
          <p:cNvPr id="4" name="TextBox 3"/>
          <p:cNvSpPr txBox="1"/>
          <p:nvPr/>
        </p:nvSpPr>
        <p:spPr>
          <a:xfrm>
            <a:off x="785786" y="1571612"/>
            <a:ext cx="7482048" cy="1077218"/>
          </a:xfrm>
          <a:prstGeom prst="rect">
            <a:avLst/>
          </a:prstGeom>
          <a:solidFill>
            <a:srgbClr val="FFC000"/>
          </a:solidFill>
        </p:spPr>
        <p:txBody>
          <a:bodyPr wrap="none" rtlCol="0">
            <a:spAutoFit/>
          </a:bodyPr>
          <a:lstStyle/>
          <a:p>
            <a:pPr algn="ctr"/>
            <a:r>
              <a:rPr lang="en-AU" sz="3200" b="1" dirty="0"/>
              <a:t>We have to JUSTIFY our LIVING FAITH with </a:t>
            </a:r>
          </a:p>
          <a:p>
            <a:pPr algn="ctr"/>
            <a:r>
              <a:rPr lang="en-AU" sz="3200" b="1" dirty="0">
                <a:solidFill>
                  <a:srgbClr val="FF0000"/>
                </a:solidFill>
              </a:rPr>
              <a:t>WORKS</a:t>
            </a:r>
            <a:r>
              <a:rPr lang="en-AU" sz="3200" b="1" dirty="0"/>
              <a:t> and LOVE!</a:t>
            </a:r>
            <a:endParaRPr lang="en-US" sz="3200" b="1" dirty="0"/>
          </a:p>
        </p:txBody>
      </p:sp>
      <p:sp>
        <p:nvSpPr>
          <p:cNvPr id="6" name="Rectangle 5"/>
          <p:cNvSpPr/>
          <p:nvPr/>
        </p:nvSpPr>
        <p:spPr>
          <a:xfrm>
            <a:off x="3357554" y="6072206"/>
            <a:ext cx="1756763" cy="369332"/>
          </a:xfrm>
          <a:prstGeom prst="rect">
            <a:avLst/>
          </a:prstGeom>
        </p:spPr>
        <p:txBody>
          <a:bodyPr wrap="none">
            <a:spAutoFit/>
          </a:bodyPr>
          <a:lstStyle/>
          <a:p>
            <a:r>
              <a:rPr lang="en-AU" i="1" dirty="0"/>
              <a:t>Fr. Anthony Paul</a:t>
            </a:r>
            <a:r>
              <a:rPr lang="en-AU" b="1" i="1" dirty="0"/>
              <a: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p:cNvPicPr>
            <a:picLocks noChangeAspect="1" noChangeArrowheads="1"/>
          </p:cNvPicPr>
          <p:nvPr/>
        </p:nvPicPr>
        <p:blipFill>
          <a:blip r:embed="rId2">
            <a:lum bright="70000"/>
          </a:blip>
          <a:srcRect/>
          <a:stretch>
            <a:fillRect/>
          </a:stretch>
        </p:blipFill>
        <p:spPr bwMode="auto">
          <a:xfrm>
            <a:off x="1" y="1"/>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AU" dirty="0"/>
              <a:t>FAITH </a:t>
            </a:r>
            <a:br>
              <a:rPr lang="en-AU" dirty="0"/>
            </a:br>
            <a:r>
              <a:rPr lang="en-AU" dirty="0"/>
              <a:t>WORKS &amp; LOVE</a:t>
            </a:r>
            <a:endParaRPr lang="en-US" dirty="0"/>
          </a:p>
        </p:txBody>
      </p:sp>
      <p:sp>
        <p:nvSpPr>
          <p:cNvPr id="3" name="Content Placeholder 2"/>
          <p:cNvSpPr>
            <a:spLocks noGrp="1"/>
          </p:cNvSpPr>
          <p:nvPr>
            <p:ph idx="1"/>
          </p:nvPr>
        </p:nvSpPr>
        <p:spPr>
          <a:xfrm>
            <a:off x="457200" y="1600200"/>
            <a:ext cx="8229600" cy="4972072"/>
          </a:xfrm>
        </p:spPr>
        <p:txBody>
          <a:bodyPr>
            <a:normAutofit/>
          </a:bodyPr>
          <a:lstStyle/>
          <a:p>
            <a:endParaRPr lang="en-AU" dirty="0"/>
          </a:p>
          <a:p>
            <a:endParaRPr lang="en-AU" dirty="0"/>
          </a:p>
          <a:p>
            <a:r>
              <a:rPr lang="en-AU" sz="2800" b="1" u="sng" dirty="0"/>
              <a:t>WORKS</a:t>
            </a:r>
            <a:r>
              <a:rPr lang="en-AU" sz="2400" dirty="0"/>
              <a:t>:</a:t>
            </a:r>
          </a:p>
          <a:p>
            <a:pPr lvl="1"/>
            <a:r>
              <a:rPr lang="en-US" sz="3600" i="1" dirty="0"/>
              <a:t>“And if you call on the Father, who without partiality judges according to each one’s </a:t>
            </a:r>
            <a:r>
              <a:rPr lang="en-US" sz="3600" b="1" i="1" u="sng" dirty="0"/>
              <a:t>work</a:t>
            </a:r>
            <a:r>
              <a:rPr lang="en-US" sz="3600" i="1" dirty="0"/>
              <a:t>” 1 Peter (1:17)</a:t>
            </a:r>
          </a:p>
        </p:txBody>
      </p:sp>
      <p:sp>
        <p:nvSpPr>
          <p:cNvPr id="4" name="TextBox 3"/>
          <p:cNvSpPr txBox="1"/>
          <p:nvPr/>
        </p:nvSpPr>
        <p:spPr>
          <a:xfrm>
            <a:off x="785786" y="1571612"/>
            <a:ext cx="7482048" cy="1077218"/>
          </a:xfrm>
          <a:prstGeom prst="rect">
            <a:avLst/>
          </a:prstGeom>
          <a:solidFill>
            <a:srgbClr val="FFC000"/>
          </a:solidFill>
        </p:spPr>
        <p:txBody>
          <a:bodyPr wrap="none" rtlCol="0">
            <a:spAutoFit/>
          </a:bodyPr>
          <a:lstStyle/>
          <a:p>
            <a:pPr algn="ctr"/>
            <a:r>
              <a:rPr lang="en-AU" sz="3200" b="1" dirty="0"/>
              <a:t>We have to JUSTIFY our LIVING FAITH with </a:t>
            </a:r>
          </a:p>
          <a:p>
            <a:pPr algn="ctr"/>
            <a:r>
              <a:rPr lang="en-AU" sz="3200" b="1" dirty="0">
                <a:solidFill>
                  <a:srgbClr val="FF0000"/>
                </a:solidFill>
              </a:rPr>
              <a:t>WORKS</a:t>
            </a:r>
            <a:r>
              <a:rPr lang="en-AU" sz="3200" b="1" dirty="0"/>
              <a:t> and LOVE!</a:t>
            </a:r>
            <a:endParaRPr lang="en-US" sz="32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
          <p:cNvPicPr>
            <a:picLocks noChangeAspect="1" noChangeArrowheads="1"/>
          </p:cNvPicPr>
          <p:nvPr/>
        </p:nvPicPr>
        <p:blipFill>
          <a:blip r:embed="rId2">
            <a:lum bright="70000"/>
          </a:blip>
          <a:srcRect/>
          <a:stretch>
            <a:fillRect/>
          </a:stretch>
        </p:blipFill>
        <p:spPr bwMode="auto">
          <a:xfrm>
            <a:off x="1" y="1"/>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AU" dirty="0"/>
              <a:t>FAITH </a:t>
            </a:r>
            <a:br>
              <a:rPr lang="en-AU" dirty="0"/>
            </a:br>
            <a:r>
              <a:rPr lang="en-AU" dirty="0"/>
              <a:t>WORKS &amp; LOVE</a:t>
            </a:r>
            <a:endParaRPr lang="en-US" dirty="0"/>
          </a:p>
        </p:txBody>
      </p:sp>
      <p:sp>
        <p:nvSpPr>
          <p:cNvPr id="3" name="Content Placeholder 2"/>
          <p:cNvSpPr>
            <a:spLocks noGrp="1"/>
          </p:cNvSpPr>
          <p:nvPr>
            <p:ph idx="1"/>
          </p:nvPr>
        </p:nvSpPr>
        <p:spPr/>
        <p:txBody>
          <a:bodyPr>
            <a:normAutofit/>
          </a:bodyPr>
          <a:lstStyle/>
          <a:p>
            <a:endParaRPr lang="en-AU" dirty="0"/>
          </a:p>
          <a:p>
            <a:pPr>
              <a:buNone/>
            </a:pPr>
            <a:endParaRPr lang="en-AU" dirty="0"/>
          </a:p>
          <a:p>
            <a:r>
              <a:rPr lang="en-AU" sz="3300" b="1" u="sng" dirty="0"/>
              <a:t>LOVE</a:t>
            </a:r>
            <a:r>
              <a:rPr lang="en-AU" dirty="0"/>
              <a:t>:</a:t>
            </a:r>
          </a:p>
          <a:p>
            <a:pPr lvl="1"/>
            <a:r>
              <a:rPr lang="en-AU" dirty="0"/>
              <a:t>Not simply an expression of an emotion!</a:t>
            </a:r>
          </a:p>
          <a:p>
            <a:pPr lvl="1">
              <a:buNone/>
            </a:pPr>
            <a:endParaRPr lang="en-US" dirty="0"/>
          </a:p>
        </p:txBody>
      </p:sp>
      <p:sp>
        <p:nvSpPr>
          <p:cNvPr id="4" name="TextBox 3"/>
          <p:cNvSpPr txBox="1"/>
          <p:nvPr/>
        </p:nvSpPr>
        <p:spPr>
          <a:xfrm>
            <a:off x="785786" y="1571612"/>
            <a:ext cx="7482048" cy="1077218"/>
          </a:xfrm>
          <a:prstGeom prst="rect">
            <a:avLst/>
          </a:prstGeom>
          <a:solidFill>
            <a:srgbClr val="FFC000"/>
          </a:solidFill>
        </p:spPr>
        <p:txBody>
          <a:bodyPr wrap="none" rtlCol="0">
            <a:spAutoFit/>
          </a:bodyPr>
          <a:lstStyle/>
          <a:p>
            <a:pPr algn="ctr"/>
            <a:r>
              <a:rPr lang="en-AU" sz="3200" b="1" dirty="0"/>
              <a:t>We have to JUSTIFY our LIVING FAITH with </a:t>
            </a:r>
          </a:p>
          <a:p>
            <a:pPr algn="ctr"/>
            <a:r>
              <a:rPr lang="en-AU" sz="3200" b="1" dirty="0"/>
              <a:t>WORKS and </a:t>
            </a:r>
            <a:r>
              <a:rPr lang="en-AU" sz="3200" b="1" dirty="0">
                <a:solidFill>
                  <a:srgbClr val="FF0000"/>
                </a:solidFill>
              </a:rPr>
              <a:t>LOVE</a:t>
            </a:r>
            <a:r>
              <a:rPr lang="en-AU" sz="3200" b="1" dirty="0"/>
              <a:t>!</a:t>
            </a:r>
            <a:endParaRPr lang="en-US" sz="3200" b="1" dirty="0"/>
          </a:p>
        </p:txBody>
      </p:sp>
      <p:pic>
        <p:nvPicPr>
          <p:cNvPr id="71684" name="Picture 4" descr="See the source image"/>
          <p:cNvPicPr>
            <a:picLocks noChangeAspect="1" noChangeArrowheads="1"/>
          </p:cNvPicPr>
          <p:nvPr/>
        </p:nvPicPr>
        <p:blipFill>
          <a:blip r:embed="rId3" cstate="email"/>
          <a:srcRect/>
          <a:stretch>
            <a:fillRect/>
          </a:stretch>
        </p:blipFill>
        <p:spPr bwMode="auto">
          <a:xfrm>
            <a:off x="3643306" y="4214818"/>
            <a:ext cx="1492151" cy="2081209"/>
          </a:xfrm>
          <a:prstGeom prst="rect">
            <a:avLst/>
          </a:prstGeom>
          <a:ln>
            <a:noFill/>
          </a:ln>
          <a:effectLst>
            <a:softEdge rad="112500"/>
          </a:effectLst>
        </p:spPr>
      </p:pic>
      <p:sp>
        <p:nvSpPr>
          <p:cNvPr id="8" name="&quot;No&quot; Symbol 7"/>
          <p:cNvSpPr/>
          <p:nvPr/>
        </p:nvSpPr>
        <p:spPr>
          <a:xfrm>
            <a:off x="3286116" y="4071942"/>
            <a:ext cx="2428892" cy="2357454"/>
          </a:xfrm>
          <a:prstGeom prst="noSmoking">
            <a:avLst>
              <a:gd name="adj" fmla="val 57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p:cNvPicPr>
            <a:picLocks noChangeAspect="1" noChangeArrowheads="1"/>
          </p:cNvPicPr>
          <p:nvPr/>
        </p:nvPicPr>
        <p:blipFill>
          <a:blip r:embed="rId2">
            <a:lum bright="70000"/>
          </a:blip>
          <a:srcRect/>
          <a:stretch>
            <a:fillRect/>
          </a:stretch>
        </p:blipFill>
        <p:spPr bwMode="auto">
          <a:xfrm>
            <a:off x="1" y="1"/>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AU" dirty="0"/>
              <a:t>FAITH </a:t>
            </a:r>
            <a:br>
              <a:rPr lang="en-AU" dirty="0"/>
            </a:br>
            <a:r>
              <a:rPr lang="en-AU" dirty="0"/>
              <a:t>WORKS &amp; LOVE</a:t>
            </a:r>
            <a:endParaRPr lang="en-US" dirty="0"/>
          </a:p>
        </p:txBody>
      </p:sp>
      <p:sp>
        <p:nvSpPr>
          <p:cNvPr id="3" name="Content Placeholder 2"/>
          <p:cNvSpPr>
            <a:spLocks noGrp="1"/>
          </p:cNvSpPr>
          <p:nvPr>
            <p:ph idx="1"/>
          </p:nvPr>
        </p:nvSpPr>
        <p:spPr>
          <a:xfrm>
            <a:off x="457200" y="2786058"/>
            <a:ext cx="8229600" cy="3786214"/>
          </a:xfrm>
        </p:spPr>
        <p:txBody>
          <a:bodyPr>
            <a:normAutofit fontScale="85000" lnSpcReduction="20000"/>
          </a:bodyPr>
          <a:lstStyle/>
          <a:p>
            <a:r>
              <a:rPr lang="en-AU" sz="3300" b="1" u="sng" dirty="0">
                <a:solidFill>
                  <a:srgbClr val="FF0000"/>
                </a:solidFill>
              </a:rPr>
              <a:t>L</a:t>
            </a:r>
            <a:r>
              <a:rPr lang="en-AU" sz="3300" b="1" u="sng" dirty="0">
                <a:solidFill>
                  <a:srgbClr val="00B050"/>
                </a:solidFill>
              </a:rPr>
              <a:t>O</a:t>
            </a:r>
            <a:r>
              <a:rPr lang="en-AU" sz="3300" b="1" u="sng" dirty="0">
                <a:solidFill>
                  <a:srgbClr val="00B0F0"/>
                </a:solidFill>
              </a:rPr>
              <a:t>V</a:t>
            </a:r>
            <a:r>
              <a:rPr lang="en-AU" sz="3300" b="1" u="sng" dirty="0">
                <a:solidFill>
                  <a:srgbClr val="7030A0"/>
                </a:solidFill>
              </a:rPr>
              <a:t>E</a:t>
            </a:r>
            <a:r>
              <a:rPr lang="en-AU" dirty="0"/>
              <a:t>:</a:t>
            </a:r>
          </a:p>
          <a:p>
            <a:pPr lvl="1"/>
            <a:r>
              <a:rPr lang="en-US" b="1" u="sng" dirty="0">
                <a:solidFill>
                  <a:srgbClr val="FF0000"/>
                </a:solidFill>
              </a:rPr>
              <a:t>L</a:t>
            </a:r>
            <a:r>
              <a:rPr lang="en-US" dirty="0"/>
              <a:t> </a:t>
            </a:r>
            <a:r>
              <a:rPr lang="en-US" b="1" dirty="0">
                <a:solidFill>
                  <a:srgbClr val="FF0000"/>
                </a:solidFill>
                <a:latin typeface="Calibri"/>
                <a:cs typeface="Calibri"/>
              </a:rPr>
              <a:t>→</a:t>
            </a:r>
            <a:r>
              <a:rPr lang="en-US" b="1" dirty="0">
                <a:solidFill>
                  <a:srgbClr val="FF0000"/>
                </a:solidFill>
              </a:rPr>
              <a:t> Let go</a:t>
            </a:r>
          </a:p>
          <a:p>
            <a:pPr lvl="2"/>
            <a:r>
              <a:rPr lang="en-US" dirty="0"/>
              <a:t>pride, superficiality, jealousy, money, lusts, selfish pleasures </a:t>
            </a:r>
          </a:p>
          <a:p>
            <a:pPr lvl="1"/>
            <a:r>
              <a:rPr lang="en-AU" b="1" u="sng" dirty="0">
                <a:solidFill>
                  <a:srgbClr val="00B050"/>
                </a:solidFill>
              </a:rPr>
              <a:t>O</a:t>
            </a:r>
            <a:r>
              <a:rPr lang="en-US" b="1" dirty="0"/>
              <a:t> </a:t>
            </a:r>
            <a:r>
              <a:rPr lang="en-US" b="1" dirty="0">
                <a:solidFill>
                  <a:srgbClr val="00B050"/>
                </a:solidFill>
                <a:cs typeface="Calibri"/>
              </a:rPr>
              <a:t>→</a:t>
            </a:r>
            <a:r>
              <a:rPr lang="en-US" b="1" dirty="0">
                <a:solidFill>
                  <a:srgbClr val="00B050"/>
                </a:solidFill>
              </a:rPr>
              <a:t> Opportunities</a:t>
            </a:r>
          </a:p>
          <a:p>
            <a:pPr lvl="2"/>
            <a:r>
              <a:rPr lang="en-US" dirty="0"/>
              <a:t>give (smile, word, simple gift), time (pray, your spiritual life)</a:t>
            </a:r>
          </a:p>
          <a:p>
            <a:pPr lvl="1"/>
            <a:r>
              <a:rPr lang="en-AU" b="1" u="sng" dirty="0">
                <a:solidFill>
                  <a:srgbClr val="00B0F0"/>
                </a:solidFill>
              </a:rPr>
              <a:t>V</a:t>
            </a:r>
            <a:r>
              <a:rPr lang="en-US" dirty="0"/>
              <a:t> </a:t>
            </a:r>
            <a:r>
              <a:rPr lang="en-US" b="1" dirty="0">
                <a:solidFill>
                  <a:srgbClr val="00B0F0"/>
                </a:solidFill>
                <a:cs typeface="Calibri"/>
              </a:rPr>
              <a:t>→</a:t>
            </a:r>
            <a:r>
              <a:rPr lang="en-US" b="1" dirty="0">
                <a:solidFill>
                  <a:srgbClr val="00B0F0"/>
                </a:solidFill>
              </a:rPr>
              <a:t> value</a:t>
            </a:r>
          </a:p>
          <a:p>
            <a:pPr lvl="2"/>
            <a:r>
              <a:rPr lang="en-US" dirty="0"/>
              <a:t>value every person you interact with no matter their status, accomplishments, knowledge, money, etc. </a:t>
            </a:r>
          </a:p>
          <a:p>
            <a:pPr lvl="2"/>
            <a:r>
              <a:rPr lang="en-US" dirty="0"/>
              <a:t>value pain/hardships (e.g. the story of Joseph)</a:t>
            </a:r>
          </a:p>
          <a:p>
            <a:pPr lvl="1"/>
            <a:r>
              <a:rPr lang="en-AU" b="1" u="sng" dirty="0">
                <a:solidFill>
                  <a:srgbClr val="7030A0"/>
                </a:solidFill>
              </a:rPr>
              <a:t>E</a:t>
            </a:r>
            <a:r>
              <a:rPr lang="en-US" dirty="0"/>
              <a:t> </a:t>
            </a:r>
            <a:r>
              <a:rPr lang="en-US" b="1" dirty="0">
                <a:solidFill>
                  <a:srgbClr val="7030A0"/>
                </a:solidFill>
                <a:cs typeface="Calibri"/>
              </a:rPr>
              <a:t>→</a:t>
            </a:r>
            <a:r>
              <a:rPr lang="en-US" b="1" dirty="0">
                <a:solidFill>
                  <a:srgbClr val="7030A0"/>
                </a:solidFill>
              </a:rPr>
              <a:t> Evaluate </a:t>
            </a:r>
          </a:p>
          <a:p>
            <a:pPr lvl="2"/>
            <a:r>
              <a:rPr lang="en-US" dirty="0"/>
              <a:t>how much I let go? do I take opportunities? Do I value?</a:t>
            </a:r>
            <a:endParaRPr lang="en-AU" dirty="0"/>
          </a:p>
        </p:txBody>
      </p:sp>
      <p:sp>
        <p:nvSpPr>
          <p:cNvPr id="4" name="TextBox 3"/>
          <p:cNvSpPr txBox="1"/>
          <p:nvPr/>
        </p:nvSpPr>
        <p:spPr>
          <a:xfrm>
            <a:off x="785786" y="1571612"/>
            <a:ext cx="7482048" cy="1077218"/>
          </a:xfrm>
          <a:prstGeom prst="rect">
            <a:avLst/>
          </a:prstGeom>
          <a:solidFill>
            <a:srgbClr val="FFC000"/>
          </a:solidFill>
        </p:spPr>
        <p:txBody>
          <a:bodyPr wrap="none" rtlCol="0">
            <a:spAutoFit/>
          </a:bodyPr>
          <a:lstStyle/>
          <a:p>
            <a:pPr algn="ctr"/>
            <a:r>
              <a:rPr lang="en-AU" sz="3200" b="1" dirty="0"/>
              <a:t>We have to JUSTIFY our LIVING FAITH with </a:t>
            </a:r>
          </a:p>
          <a:p>
            <a:pPr algn="ctr"/>
            <a:r>
              <a:rPr lang="en-AU" sz="3200" b="1" dirty="0"/>
              <a:t>WORKS and </a:t>
            </a:r>
            <a:r>
              <a:rPr lang="en-AU" sz="3200" b="1" dirty="0">
                <a:solidFill>
                  <a:srgbClr val="FF0000"/>
                </a:solidFill>
              </a:rPr>
              <a:t>LOVE</a:t>
            </a:r>
            <a:r>
              <a:rPr lang="en-AU" sz="3200" b="1" dirty="0"/>
              <a:t>!</a:t>
            </a:r>
            <a:endParaRPr lang="en-US" sz="3200" b="1" dirty="0"/>
          </a:p>
        </p:txBody>
      </p:sp>
      <p:sp>
        <p:nvSpPr>
          <p:cNvPr id="7" name="TextBox 6"/>
          <p:cNvSpPr txBox="1"/>
          <p:nvPr/>
        </p:nvSpPr>
        <p:spPr>
          <a:xfrm>
            <a:off x="4104221" y="2702478"/>
            <a:ext cx="418255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AU" dirty="0"/>
              <a:t>How do I “love” as an Orthodox Christian ?</a:t>
            </a:r>
            <a:endParaRPr lang="en-US" dirty="0"/>
          </a:p>
        </p:txBody>
      </p:sp>
      <p:sp>
        <p:nvSpPr>
          <p:cNvPr id="8" name="TextBox 7"/>
          <p:cNvSpPr txBox="1"/>
          <p:nvPr/>
        </p:nvSpPr>
        <p:spPr>
          <a:xfrm>
            <a:off x="7062284" y="6429396"/>
            <a:ext cx="1867434" cy="369332"/>
          </a:xfrm>
          <a:prstGeom prst="rect">
            <a:avLst/>
          </a:prstGeom>
          <a:noFill/>
        </p:spPr>
        <p:txBody>
          <a:bodyPr wrap="none" rtlCol="0">
            <a:spAutoFit/>
          </a:bodyPr>
          <a:lstStyle/>
          <a:p>
            <a:r>
              <a:rPr lang="en-AU" i="1" dirty="0"/>
              <a:t>Fr </a:t>
            </a:r>
            <a:r>
              <a:rPr lang="en-AU" i="1" dirty="0" err="1"/>
              <a:t>Dawood</a:t>
            </a:r>
            <a:r>
              <a:rPr lang="en-AU" i="1" dirty="0"/>
              <a:t> </a:t>
            </a:r>
            <a:r>
              <a:rPr lang="en-AU" i="1" dirty="0" err="1"/>
              <a:t>Lamey</a:t>
            </a:r>
            <a:endParaRPr lang="en-US"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en-AU" dirty="0"/>
              <a:t>Salvation</a:t>
            </a:r>
            <a:endParaRPr lang="en-US" dirty="0"/>
          </a:p>
        </p:txBody>
      </p:sp>
      <p:sp>
        <p:nvSpPr>
          <p:cNvPr id="3" name="Content Placeholder 2"/>
          <p:cNvSpPr>
            <a:spLocks noGrp="1"/>
          </p:cNvSpPr>
          <p:nvPr>
            <p:ph idx="1"/>
          </p:nvPr>
        </p:nvSpPr>
        <p:spPr/>
        <p:txBody>
          <a:bodyPr>
            <a:normAutofit/>
          </a:bodyPr>
          <a:lstStyle/>
          <a:p>
            <a:pPr>
              <a:buNone/>
            </a:pPr>
            <a:r>
              <a:rPr lang="en-AU" b="1" u="sng" dirty="0"/>
              <a:t>SALVATION</a:t>
            </a:r>
            <a:r>
              <a:rPr lang="en-AU" dirty="0"/>
              <a:t>: </a:t>
            </a:r>
          </a:p>
          <a:p>
            <a:pPr marL="514350" indent="-514350">
              <a:buAutoNum type="arabicPeriod"/>
            </a:pPr>
            <a:r>
              <a:rPr lang="en-AU" dirty="0"/>
              <a:t>Is </a:t>
            </a:r>
            <a:r>
              <a:rPr lang="en-AU" b="1" u="sng" dirty="0"/>
              <a:t>unity with Christ</a:t>
            </a:r>
          </a:p>
          <a:p>
            <a:pPr marL="514350" indent="-514350">
              <a:buNone/>
            </a:pPr>
            <a:endParaRPr lang="en-AU" b="1" u="sng" dirty="0"/>
          </a:p>
          <a:p>
            <a:pPr marL="514350" indent="-514350">
              <a:buNone/>
            </a:pPr>
            <a:endParaRPr lang="en-AU" b="1" u="sng" dirty="0"/>
          </a:p>
          <a:p>
            <a:pPr marL="514350" indent="-514350">
              <a:buNone/>
            </a:pPr>
            <a:endParaRPr lang="en-AU" dirty="0"/>
          </a:p>
        </p:txBody>
      </p:sp>
      <p:sp>
        <p:nvSpPr>
          <p:cNvPr id="6" name="Rectangle 5"/>
          <p:cNvSpPr/>
          <p:nvPr/>
        </p:nvSpPr>
        <p:spPr>
          <a:xfrm>
            <a:off x="428596" y="2928934"/>
            <a:ext cx="8358214" cy="70788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2000" b="1" dirty="0"/>
              <a:t>Abide in Me, and I in you</a:t>
            </a:r>
            <a:r>
              <a:rPr lang="en-US" sz="2000" dirty="0"/>
              <a:t>. As the branch cannot bear fruit of itself, unless it abides in the vine, neither can you, unless you abide in Me. (John 15:4)</a:t>
            </a:r>
          </a:p>
        </p:txBody>
      </p:sp>
      <p:pic>
        <p:nvPicPr>
          <p:cNvPr id="59394" name="Picture 2" descr="See the source image"/>
          <p:cNvPicPr>
            <a:picLocks noChangeAspect="1" noChangeArrowheads="1"/>
          </p:cNvPicPr>
          <p:nvPr/>
        </p:nvPicPr>
        <p:blipFill>
          <a:blip r:embed="rId3"/>
          <a:srcRect/>
          <a:stretch>
            <a:fillRect/>
          </a:stretch>
        </p:blipFill>
        <p:spPr bwMode="auto">
          <a:xfrm>
            <a:off x="3000364" y="3738585"/>
            <a:ext cx="2495550" cy="3048001"/>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p:cNvPicPr>
            <a:picLocks noChangeAspect="1" noChangeArrowheads="1"/>
          </p:cNvPicPr>
          <p:nvPr/>
        </p:nvPicPr>
        <p:blipFill>
          <a:blip r:embed="rId2">
            <a:lum bright="70000"/>
          </a:blip>
          <a:srcRect/>
          <a:stretch>
            <a:fillRect/>
          </a:stretch>
        </p:blipFill>
        <p:spPr bwMode="auto">
          <a:xfrm>
            <a:off x="1" y="1"/>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AU" dirty="0"/>
              <a:t>FAITH </a:t>
            </a:r>
            <a:br>
              <a:rPr lang="en-AU" dirty="0"/>
            </a:br>
            <a:r>
              <a:rPr lang="en-AU" dirty="0"/>
              <a:t>WORKS &amp; LOVE</a:t>
            </a:r>
            <a:endParaRPr lang="en-US" dirty="0"/>
          </a:p>
        </p:txBody>
      </p:sp>
      <p:sp>
        <p:nvSpPr>
          <p:cNvPr id="3" name="Content Placeholder 2"/>
          <p:cNvSpPr>
            <a:spLocks noGrp="1"/>
          </p:cNvSpPr>
          <p:nvPr>
            <p:ph idx="1"/>
          </p:nvPr>
        </p:nvSpPr>
        <p:spPr/>
        <p:txBody>
          <a:bodyPr>
            <a:normAutofit/>
          </a:bodyPr>
          <a:lstStyle/>
          <a:p>
            <a:endParaRPr lang="en-AU" dirty="0"/>
          </a:p>
          <a:p>
            <a:pPr>
              <a:buNone/>
            </a:pPr>
            <a:endParaRPr lang="en-AU" dirty="0"/>
          </a:p>
          <a:p>
            <a:r>
              <a:rPr lang="en-AU" sz="3300" b="1" u="sng" dirty="0"/>
              <a:t>LOVE</a:t>
            </a:r>
            <a:r>
              <a:rPr lang="en-AU" dirty="0"/>
              <a:t>:</a:t>
            </a:r>
          </a:p>
          <a:p>
            <a:pPr lvl="1"/>
            <a:endParaRPr lang="en-US" dirty="0"/>
          </a:p>
        </p:txBody>
      </p:sp>
      <p:sp>
        <p:nvSpPr>
          <p:cNvPr id="4" name="TextBox 3"/>
          <p:cNvSpPr txBox="1"/>
          <p:nvPr/>
        </p:nvSpPr>
        <p:spPr>
          <a:xfrm>
            <a:off x="785786" y="1571612"/>
            <a:ext cx="7482048" cy="1077218"/>
          </a:xfrm>
          <a:prstGeom prst="rect">
            <a:avLst/>
          </a:prstGeom>
          <a:solidFill>
            <a:srgbClr val="FFC000"/>
          </a:solidFill>
        </p:spPr>
        <p:txBody>
          <a:bodyPr wrap="none" rtlCol="0">
            <a:spAutoFit/>
          </a:bodyPr>
          <a:lstStyle/>
          <a:p>
            <a:pPr algn="ctr"/>
            <a:r>
              <a:rPr lang="en-AU" sz="3200" b="1" dirty="0"/>
              <a:t>We have to JUSTIFY our LIVING FAITH with </a:t>
            </a:r>
          </a:p>
          <a:p>
            <a:pPr algn="ctr"/>
            <a:r>
              <a:rPr lang="en-AU" sz="3200" b="1" dirty="0"/>
              <a:t>WORKS and LOVE!</a:t>
            </a:r>
            <a:endParaRPr lang="en-US" sz="3200" b="1" dirty="0"/>
          </a:p>
        </p:txBody>
      </p:sp>
      <p:sp>
        <p:nvSpPr>
          <p:cNvPr id="7" name="Rectangle 6"/>
          <p:cNvSpPr/>
          <p:nvPr/>
        </p:nvSpPr>
        <p:spPr>
          <a:xfrm>
            <a:off x="142844" y="3647265"/>
            <a:ext cx="6715172" cy="3139321"/>
          </a:xfrm>
          <a:prstGeom prst="rect">
            <a:avLst/>
          </a:prstGeom>
        </p:spPr>
        <p:txBody>
          <a:bodyPr wrap="square">
            <a:spAutoFit/>
          </a:bodyPr>
          <a:lstStyle/>
          <a:p>
            <a:r>
              <a:rPr lang="en-US" i="1" dirty="0"/>
              <a:t>So when they had eaten breakfast, Jesus said to Simon Peter, “…do you love Me more than these?” He said to Him, “Yes, Lord; You know that I love You.” He said to him, “</a:t>
            </a:r>
            <a:r>
              <a:rPr lang="en-US" b="1" i="1" u="sng" dirty="0"/>
              <a:t>Feed My lambs</a:t>
            </a:r>
            <a:r>
              <a:rPr lang="en-US" i="1" dirty="0"/>
              <a:t>.” He said to him again a second time, “…</a:t>
            </a:r>
            <a:r>
              <a:rPr lang="en-US" i="1" dirty="0">
                <a:solidFill>
                  <a:srgbClr val="FF0000"/>
                </a:solidFill>
              </a:rPr>
              <a:t>do you love Me</a:t>
            </a:r>
            <a:r>
              <a:rPr lang="en-US" i="1" dirty="0"/>
              <a:t>?”</a:t>
            </a:r>
          </a:p>
          <a:p>
            <a:r>
              <a:rPr lang="en-US" i="1" dirty="0"/>
              <a:t>He said to Him, “Yes, Lord; You know that I love You.” </a:t>
            </a:r>
          </a:p>
          <a:p>
            <a:r>
              <a:rPr lang="en-US" i="1" dirty="0"/>
              <a:t>He said to him, “</a:t>
            </a:r>
            <a:r>
              <a:rPr lang="en-US" b="1" i="1" u="sng" dirty="0"/>
              <a:t>Tend My sheep</a:t>
            </a:r>
            <a:r>
              <a:rPr lang="en-US" i="1" dirty="0"/>
              <a:t>.” He said to him the third </a:t>
            </a:r>
          </a:p>
          <a:p>
            <a:r>
              <a:rPr lang="en-US" i="1" dirty="0"/>
              <a:t>time, “…</a:t>
            </a:r>
            <a:r>
              <a:rPr lang="en-US" i="1" dirty="0">
                <a:solidFill>
                  <a:srgbClr val="FF0000"/>
                </a:solidFill>
              </a:rPr>
              <a:t>do you love Me</a:t>
            </a:r>
            <a:r>
              <a:rPr lang="en-US" i="1" dirty="0"/>
              <a:t>?” Peter was grieved because He </a:t>
            </a:r>
          </a:p>
          <a:p>
            <a:r>
              <a:rPr lang="en-US" i="1" dirty="0"/>
              <a:t>said to him the third time, “Do you love Me?” And he said </a:t>
            </a:r>
          </a:p>
          <a:p>
            <a:r>
              <a:rPr lang="en-US" i="1" dirty="0"/>
              <a:t>to Him, “Lord, You know all things; You know that I love </a:t>
            </a:r>
          </a:p>
          <a:p>
            <a:r>
              <a:rPr lang="en-US" i="1" dirty="0"/>
              <a:t>You.” Jesus said to him, “</a:t>
            </a:r>
            <a:r>
              <a:rPr lang="en-US" b="1" i="1" u="sng" dirty="0"/>
              <a:t>Feed My sheep</a:t>
            </a:r>
            <a:r>
              <a:rPr lang="en-US" i="1" dirty="0"/>
              <a:t>. </a:t>
            </a:r>
          </a:p>
          <a:p>
            <a:r>
              <a:rPr lang="en-US" i="1" dirty="0"/>
              <a:t>(John 21:15-17)</a:t>
            </a:r>
          </a:p>
        </p:txBody>
      </p:sp>
      <p:sp>
        <p:nvSpPr>
          <p:cNvPr id="8" name="TextBox 7"/>
          <p:cNvSpPr txBox="1"/>
          <p:nvPr/>
        </p:nvSpPr>
        <p:spPr>
          <a:xfrm>
            <a:off x="2214578" y="2786058"/>
            <a:ext cx="6786578"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AU" sz="2000" b="1" dirty="0"/>
              <a:t>How we treat each other reflects our love for God.</a:t>
            </a:r>
          </a:p>
          <a:p>
            <a:pPr algn="ctr"/>
            <a:r>
              <a:rPr lang="en-AU" sz="2000" b="1" dirty="0"/>
              <a:t>We cannot say we love God, and not “love” each other.</a:t>
            </a:r>
            <a:endParaRPr lang="en-US" sz="2000" b="1" dirty="0"/>
          </a:p>
        </p:txBody>
      </p:sp>
      <p:pic>
        <p:nvPicPr>
          <p:cNvPr id="1026" name="Picture 2"/>
          <p:cNvPicPr>
            <a:picLocks noChangeAspect="1" noChangeArrowheads="1"/>
          </p:cNvPicPr>
          <p:nvPr/>
        </p:nvPicPr>
        <p:blipFill>
          <a:blip r:embed="rId3" cstate="email"/>
          <a:srcRect/>
          <a:stretch>
            <a:fillRect/>
          </a:stretch>
        </p:blipFill>
        <p:spPr bwMode="auto">
          <a:xfrm>
            <a:off x="5715008" y="4572008"/>
            <a:ext cx="3262314" cy="2171478"/>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
          <p:cNvPicPr>
            <a:picLocks noChangeAspect="1" noChangeArrowheads="1"/>
          </p:cNvPicPr>
          <p:nvPr/>
        </p:nvPicPr>
        <p:blipFill>
          <a:blip r:embed="rId2">
            <a:lum bright="70000"/>
          </a:blip>
          <a:srcRect/>
          <a:stretch>
            <a:fillRect/>
          </a:stretch>
        </p:blipFill>
        <p:spPr bwMode="auto">
          <a:xfrm>
            <a:off x="1" y="1"/>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AU" dirty="0"/>
              <a:t>FAITH </a:t>
            </a:r>
            <a:br>
              <a:rPr lang="en-AU" dirty="0"/>
            </a:br>
            <a:r>
              <a:rPr lang="en-AU" dirty="0"/>
              <a:t>WORKS &amp; LOVE</a:t>
            </a:r>
            <a:endParaRPr lang="en-US" dirty="0"/>
          </a:p>
        </p:txBody>
      </p:sp>
      <p:sp>
        <p:nvSpPr>
          <p:cNvPr id="3" name="Content Placeholder 2"/>
          <p:cNvSpPr>
            <a:spLocks noGrp="1"/>
          </p:cNvSpPr>
          <p:nvPr>
            <p:ph idx="1"/>
          </p:nvPr>
        </p:nvSpPr>
        <p:spPr/>
        <p:txBody>
          <a:bodyPr>
            <a:normAutofit/>
          </a:bodyPr>
          <a:lstStyle/>
          <a:p>
            <a:endParaRPr lang="en-AU" dirty="0"/>
          </a:p>
          <a:p>
            <a:pPr>
              <a:buNone/>
            </a:pPr>
            <a:endParaRPr lang="en-AU" dirty="0"/>
          </a:p>
          <a:p>
            <a:r>
              <a:rPr lang="en-AU" b="1" u="sng" dirty="0"/>
              <a:t>LOVE</a:t>
            </a:r>
            <a:r>
              <a:rPr lang="en-AU" dirty="0"/>
              <a:t>:</a:t>
            </a:r>
          </a:p>
          <a:p>
            <a:pPr lvl="1"/>
            <a:r>
              <a:rPr lang="en-AU" sz="3200" dirty="0">
                <a:solidFill>
                  <a:srgbClr val="C00000"/>
                </a:solidFill>
              </a:rPr>
              <a:t>is a </a:t>
            </a:r>
            <a:r>
              <a:rPr lang="en-AU" sz="3200" b="1" u="sng" dirty="0">
                <a:solidFill>
                  <a:srgbClr val="C00000"/>
                </a:solidFill>
              </a:rPr>
              <a:t>commitment</a:t>
            </a:r>
            <a:r>
              <a:rPr lang="en-AU" sz="3200" dirty="0">
                <a:solidFill>
                  <a:srgbClr val="C00000"/>
                </a:solidFill>
              </a:rPr>
              <a:t>!</a:t>
            </a:r>
          </a:p>
          <a:p>
            <a:pPr lvl="1"/>
            <a:r>
              <a:rPr lang="en-AU" sz="3200" dirty="0">
                <a:solidFill>
                  <a:srgbClr val="C00000"/>
                </a:solidFill>
              </a:rPr>
              <a:t>NOT situational!</a:t>
            </a:r>
            <a:endParaRPr lang="en-AU" sz="3200" dirty="0"/>
          </a:p>
        </p:txBody>
      </p:sp>
      <p:sp>
        <p:nvSpPr>
          <p:cNvPr id="4" name="TextBox 3"/>
          <p:cNvSpPr txBox="1"/>
          <p:nvPr/>
        </p:nvSpPr>
        <p:spPr>
          <a:xfrm>
            <a:off x="785786" y="1571612"/>
            <a:ext cx="7482048" cy="1077218"/>
          </a:xfrm>
          <a:prstGeom prst="rect">
            <a:avLst/>
          </a:prstGeom>
          <a:solidFill>
            <a:srgbClr val="FFC000"/>
          </a:solidFill>
        </p:spPr>
        <p:txBody>
          <a:bodyPr wrap="none" rtlCol="0">
            <a:spAutoFit/>
          </a:bodyPr>
          <a:lstStyle/>
          <a:p>
            <a:pPr algn="ctr"/>
            <a:r>
              <a:rPr lang="en-AU" sz="3200" b="1" dirty="0"/>
              <a:t>We have to JUSTIFY our LIVING FAITH with </a:t>
            </a:r>
          </a:p>
          <a:p>
            <a:pPr algn="ctr"/>
            <a:r>
              <a:rPr lang="en-AU" sz="3200" b="1" dirty="0"/>
              <a:t>WORKS and LOVE!</a:t>
            </a:r>
            <a:endParaRPr lang="en-US" sz="3200" b="1" dirty="0"/>
          </a:p>
        </p:txBody>
      </p:sp>
      <p:pic>
        <p:nvPicPr>
          <p:cNvPr id="5" name="Picture 2"/>
          <p:cNvPicPr>
            <a:picLocks noChangeAspect="1" noChangeArrowheads="1"/>
          </p:cNvPicPr>
          <p:nvPr/>
        </p:nvPicPr>
        <p:blipFill>
          <a:blip r:embed="rId3" cstate="email"/>
          <a:srcRect/>
          <a:stretch>
            <a:fillRect/>
          </a:stretch>
        </p:blipFill>
        <p:spPr bwMode="auto">
          <a:xfrm>
            <a:off x="5643570" y="2786058"/>
            <a:ext cx="2948785" cy="3821626"/>
          </a:xfrm>
          <a:prstGeom prst="rect">
            <a:avLst/>
          </a:prstGeom>
          <a:noFill/>
          <a:ln w="9525">
            <a:noFill/>
            <a:miter lim="800000"/>
            <a:headEnd/>
            <a:tailEnd/>
          </a:ln>
          <a:effectLst>
            <a:glow rad="228600">
              <a:schemeClr val="accent6">
                <a:satMod val="175000"/>
                <a:alpha val="40000"/>
              </a:schemeClr>
            </a:glow>
          </a:effectLst>
        </p:spPr>
      </p:pic>
      <p:pic>
        <p:nvPicPr>
          <p:cNvPr id="6" name="Picture 3"/>
          <p:cNvPicPr>
            <a:picLocks noChangeAspect="1" noChangeArrowheads="1"/>
          </p:cNvPicPr>
          <p:nvPr/>
        </p:nvPicPr>
        <p:blipFill>
          <a:blip r:embed="rId4" cstate="email"/>
          <a:srcRect/>
          <a:stretch>
            <a:fillRect/>
          </a:stretch>
        </p:blipFill>
        <p:spPr bwMode="auto">
          <a:xfrm>
            <a:off x="4143372" y="4499766"/>
            <a:ext cx="1410063" cy="2112455"/>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
          <p:cNvPicPr>
            <a:picLocks noChangeAspect="1" noChangeArrowheads="1"/>
          </p:cNvPicPr>
          <p:nvPr/>
        </p:nvPicPr>
        <p:blipFill>
          <a:blip r:embed="rId2">
            <a:lum bright="70000"/>
          </a:blip>
          <a:srcRect/>
          <a:stretch>
            <a:fillRect/>
          </a:stretch>
        </p:blipFill>
        <p:spPr bwMode="auto">
          <a:xfrm>
            <a:off x="1" y="1"/>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AU" dirty="0"/>
              <a:t>FAITH </a:t>
            </a:r>
            <a:br>
              <a:rPr lang="en-AU" dirty="0"/>
            </a:br>
            <a:r>
              <a:rPr lang="en-AU" dirty="0"/>
              <a:t>WORKS &amp; LOVE</a:t>
            </a:r>
            <a:endParaRPr lang="en-US" dirty="0"/>
          </a:p>
        </p:txBody>
      </p:sp>
      <p:sp>
        <p:nvSpPr>
          <p:cNvPr id="3" name="Content Placeholder 2"/>
          <p:cNvSpPr>
            <a:spLocks noGrp="1"/>
          </p:cNvSpPr>
          <p:nvPr>
            <p:ph idx="1"/>
          </p:nvPr>
        </p:nvSpPr>
        <p:spPr/>
        <p:txBody>
          <a:bodyPr>
            <a:normAutofit fontScale="92500"/>
          </a:bodyPr>
          <a:lstStyle/>
          <a:p>
            <a:endParaRPr lang="en-AU" dirty="0"/>
          </a:p>
          <a:p>
            <a:endParaRPr lang="en-AU" dirty="0"/>
          </a:p>
          <a:p>
            <a:endParaRPr lang="en-AU" dirty="0"/>
          </a:p>
          <a:p>
            <a:r>
              <a:rPr lang="en-AU" sz="3300" b="1" u="sng" dirty="0"/>
              <a:t>LOVE</a:t>
            </a:r>
            <a:r>
              <a:rPr lang="en-AU" dirty="0"/>
              <a:t>:</a:t>
            </a:r>
          </a:p>
          <a:p>
            <a:pPr lvl="1"/>
            <a:r>
              <a:rPr lang="en-AU" i="1" dirty="0"/>
              <a:t>“</a:t>
            </a:r>
            <a:r>
              <a:rPr lang="en-US" i="1" dirty="0"/>
              <a:t>But I say to you, love your </a:t>
            </a:r>
            <a:r>
              <a:rPr lang="en-US" b="1" i="1" dirty="0"/>
              <a:t>enemies</a:t>
            </a:r>
            <a:r>
              <a:rPr lang="en-US" i="1" dirty="0"/>
              <a:t>, bless those who </a:t>
            </a:r>
            <a:r>
              <a:rPr lang="en-US" b="1" i="1" dirty="0"/>
              <a:t>curse </a:t>
            </a:r>
            <a:r>
              <a:rPr lang="en-US" i="1" dirty="0"/>
              <a:t>you, do good to those who </a:t>
            </a:r>
            <a:r>
              <a:rPr lang="en-US" b="1" i="1" dirty="0"/>
              <a:t>hate</a:t>
            </a:r>
            <a:r>
              <a:rPr lang="en-US" i="1" dirty="0"/>
              <a:t> you, and pray for those who </a:t>
            </a:r>
            <a:r>
              <a:rPr lang="en-US" b="1" i="1" dirty="0"/>
              <a:t>spitefully use you </a:t>
            </a:r>
            <a:r>
              <a:rPr lang="en-US" i="1" dirty="0"/>
              <a:t>and </a:t>
            </a:r>
            <a:r>
              <a:rPr lang="en-US" b="1" i="1" dirty="0"/>
              <a:t>persecute</a:t>
            </a:r>
            <a:r>
              <a:rPr lang="en-US" i="1" dirty="0"/>
              <a:t> you, that you may be sons of your Father in heaven”</a:t>
            </a:r>
          </a:p>
          <a:p>
            <a:pPr lvl="1">
              <a:buNone/>
            </a:pPr>
            <a:r>
              <a:rPr lang="en-AU" i="1" dirty="0"/>
              <a:t>	</a:t>
            </a:r>
            <a:r>
              <a:rPr lang="en-AU" b="1" i="1" dirty="0"/>
              <a:t>Matthew 5:44-45.</a:t>
            </a:r>
          </a:p>
          <a:p>
            <a:pPr lvl="1"/>
            <a:endParaRPr lang="en-US" dirty="0"/>
          </a:p>
        </p:txBody>
      </p:sp>
      <p:sp>
        <p:nvSpPr>
          <p:cNvPr id="4" name="TextBox 3"/>
          <p:cNvSpPr txBox="1"/>
          <p:nvPr/>
        </p:nvSpPr>
        <p:spPr>
          <a:xfrm>
            <a:off x="785786" y="1571612"/>
            <a:ext cx="7482048" cy="1077218"/>
          </a:xfrm>
          <a:prstGeom prst="rect">
            <a:avLst/>
          </a:prstGeom>
          <a:solidFill>
            <a:srgbClr val="FFC000"/>
          </a:solidFill>
        </p:spPr>
        <p:txBody>
          <a:bodyPr wrap="none" rtlCol="0">
            <a:spAutoFit/>
          </a:bodyPr>
          <a:lstStyle/>
          <a:p>
            <a:pPr algn="ctr"/>
            <a:r>
              <a:rPr lang="en-AU" sz="3200" b="1" dirty="0"/>
              <a:t>We have to JUSTIFY our LIVING FAITH with </a:t>
            </a:r>
          </a:p>
          <a:p>
            <a:pPr algn="ctr"/>
            <a:r>
              <a:rPr lang="en-AU" sz="3200" b="1" dirty="0"/>
              <a:t>WORKS and LOVE!</a:t>
            </a:r>
            <a:endParaRPr lang="en-US" sz="3200" b="1" dirty="0"/>
          </a:p>
        </p:txBody>
      </p:sp>
      <p:sp>
        <p:nvSpPr>
          <p:cNvPr id="8" name="TextBox 7"/>
          <p:cNvSpPr txBox="1"/>
          <p:nvPr/>
        </p:nvSpPr>
        <p:spPr>
          <a:xfrm>
            <a:off x="2071670" y="2786058"/>
            <a:ext cx="5072098"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AU" sz="2400" dirty="0"/>
              <a:t>Taking love to the next level!</a:t>
            </a:r>
            <a:endParaRPr lang="en-US" sz="2400" dirty="0"/>
          </a:p>
        </p:txBody>
      </p:sp>
      <p:sp>
        <p:nvSpPr>
          <p:cNvPr id="9" name="TextBox 8"/>
          <p:cNvSpPr txBox="1"/>
          <p:nvPr/>
        </p:nvSpPr>
        <p:spPr>
          <a:xfrm>
            <a:off x="4572000" y="5773183"/>
            <a:ext cx="4190571" cy="584775"/>
          </a:xfrm>
          <a:prstGeom prst="rect">
            <a:avLst/>
          </a:prstGeom>
          <a:solidFill>
            <a:srgbClr val="FFFF00"/>
          </a:solidFill>
        </p:spPr>
        <p:txBody>
          <a:bodyPr wrap="none" rtlCol="0">
            <a:spAutoFit/>
          </a:bodyPr>
          <a:lstStyle/>
          <a:p>
            <a:r>
              <a:rPr lang="en-AU" sz="3200" i="1" dirty="0"/>
              <a:t>Love is NOT conditional!</a:t>
            </a:r>
            <a:endParaRPr lang="en-US" sz="3200" i="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2">
            <a:lum bright="70000"/>
          </a:blip>
          <a:srcRect/>
          <a:stretch>
            <a:fillRect/>
          </a:stretch>
        </p:blipFill>
        <p:spPr bwMode="auto">
          <a:xfrm>
            <a:off x="1" y="1"/>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AU" dirty="0"/>
              <a:t>FAITH </a:t>
            </a:r>
            <a:br>
              <a:rPr lang="en-AU" dirty="0"/>
            </a:br>
            <a:r>
              <a:rPr lang="en-AU" dirty="0"/>
              <a:t>WORKS &amp; LOVE</a:t>
            </a:r>
            <a:endParaRPr lang="en-US" dirty="0"/>
          </a:p>
        </p:txBody>
      </p:sp>
      <p:sp>
        <p:nvSpPr>
          <p:cNvPr id="3" name="Content Placeholder 2"/>
          <p:cNvSpPr>
            <a:spLocks noGrp="1"/>
          </p:cNvSpPr>
          <p:nvPr>
            <p:ph idx="1"/>
          </p:nvPr>
        </p:nvSpPr>
        <p:spPr>
          <a:xfrm>
            <a:off x="457200" y="1571612"/>
            <a:ext cx="8229600" cy="5072098"/>
          </a:xfrm>
        </p:spPr>
        <p:txBody>
          <a:bodyPr>
            <a:normAutofit/>
          </a:bodyPr>
          <a:lstStyle/>
          <a:p>
            <a:endParaRPr lang="en-AU" dirty="0"/>
          </a:p>
          <a:p>
            <a:pPr>
              <a:buNone/>
            </a:pPr>
            <a:endParaRPr lang="en-AU" sz="3300" b="1" u="sng" dirty="0"/>
          </a:p>
          <a:p>
            <a:r>
              <a:rPr lang="en-AU" sz="3300" b="1" u="sng" dirty="0"/>
              <a:t>LOVE</a:t>
            </a:r>
            <a:r>
              <a:rPr lang="en-AU" dirty="0"/>
              <a:t>:</a:t>
            </a:r>
          </a:p>
          <a:p>
            <a:pPr lvl="1"/>
            <a:endParaRPr lang="en-US" sz="2000" i="1" dirty="0"/>
          </a:p>
          <a:p>
            <a:pPr lvl="1"/>
            <a:endParaRPr lang="en-US" sz="2000" i="1" dirty="0"/>
          </a:p>
          <a:p>
            <a:pPr lvl="1"/>
            <a:endParaRPr lang="en-US" sz="2000" i="1" dirty="0"/>
          </a:p>
          <a:p>
            <a:pPr lvl="1"/>
            <a:r>
              <a:rPr lang="en-US" sz="2000" i="1" dirty="0"/>
              <a:t>for </a:t>
            </a:r>
            <a:r>
              <a:rPr lang="en-US" sz="2000" b="1" i="1" u="sng" dirty="0"/>
              <a:t>I</a:t>
            </a:r>
            <a:r>
              <a:rPr lang="en-US" sz="2000" i="1" dirty="0"/>
              <a:t> was </a:t>
            </a:r>
            <a:r>
              <a:rPr lang="en-US" sz="2000" i="1" dirty="0">
                <a:solidFill>
                  <a:srgbClr val="0000FF"/>
                </a:solidFill>
              </a:rPr>
              <a:t>hungry</a:t>
            </a:r>
            <a:r>
              <a:rPr lang="en-US" sz="2000" i="1" dirty="0"/>
              <a:t> and you gave </a:t>
            </a:r>
            <a:r>
              <a:rPr lang="en-US" sz="2000" b="1" i="1" u="sng" dirty="0"/>
              <a:t>Me</a:t>
            </a:r>
            <a:r>
              <a:rPr lang="en-US" sz="2000" i="1" dirty="0"/>
              <a:t> food; </a:t>
            </a:r>
            <a:r>
              <a:rPr lang="en-US" sz="2000" b="1" i="1" u="sng" dirty="0"/>
              <a:t>I</a:t>
            </a:r>
            <a:r>
              <a:rPr lang="en-US" sz="2000" i="1" dirty="0"/>
              <a:t> was </a:t>
            </a:r>
            <a:r>
              <a:rPr lang="en-US" sz="2000" i="1" dirty="0">
                <a:solidFill>
                  <a:srgbClr val="0000FF"/>
                </a:solidFill>
              </a:rPr>
              <a:t>thirsty</a:t>
            </a:r>
            <a:r>
              <a:rPr lang="en-US" sz="2000" i="1" dirty="0"/>
              <a:t> and you gave </a:t>
            </a:r>
            <a:r>
              <a:rPr lang="en-US" sz="2000" b="1" i="1" u="sng" dirty="0"/>
              <a:t>Me</a:t>
            </a:r>
            <a:r>
              <a:rPr lang="en-US" sz="2000" i="1" dirty="0"/>
              <a:t> drink; </a:t>
            </a:r>
            <a:r>
              <a:rPr lang="en-US" sz="2000" b="1" i="1" u="sng" dirty="0"/>
              <a:t>I</a:t>
            </a:r>
            <a:r>
              <a:rPr lang="en-US" sz="2000" i="1" dirty="0"/>
              <a:t> was a </a:t>
            </a:r>
            <a:r>
              <a:rPr lang="en-US" sz="2000" i="1" dirty="0">
                <a:solidFill>
                  <a:srgbClr val="0000FF"/>
                </a:solidFill>
              </a:rPr>
              <a:t>stranger</a:t>
            </a:r>
            <a:r>
              <a:rPr lang="en-US" sz="2000" i="1" dirty="0"/>
              <a:t> and you took </a:t>
            </a:r>
            <a:r>
              <a:rPr lang="en-US" sz="2000" b="1" i="1" u="sng" dirty="0"/>
              <a:t>Me</a:t>
            </a:r>
            <a:r>
              <a:rPr lang="en-US" sz="2000" i="1" dirty="0"/>
              <a:t> in; </a:t>
            </a:r>
            <a:r>
              <a:rPr lang="en-US" sz="2000" b="1" i="1" u="sng" dirty="0"/>
              <a:t>I</a:t>
            </a:r>
            <a:r>
              <a:rPr lang="en-US" sz="2000" i="1" dirty="0"/>
              <a:t> was </a:t>
            </a:r>
            <a:r>
              <a:rPr lang="en-US" sz="2000" i="1" dirty="0">
                <a:solidFill>
                  <a:srgbClr val="0000FF"/>
                </a:solidFill>
              </a:rPr>
              <a:t>naked</a:t>
            </a:r>
            <a:r>
              <a:rPr lang="en-US" sz="2000" i="1" dirty="0"/>
              <a:t> and you clothed </a:t>
            </a:r>
            <a:r>
              <a:rPr lang="en-US" sz="2000" b="1" i="1" u="sng" dirty="0"/>
              <a:t>Me</a:t>
            </a:r>
            <a:r>
              <a:rPr lang="en-US" sz="2000" i="1" dirty="0"/>
              <a:t>; </a:t>
            </a:r>
            <a:r>
              <a:rPr lang="en-US" sz="2000" b="1" i="1" u="sng" dirty="0"/>
              <a:t>I</a:t>
            </a:r>
            <a:r>
              <a:rPr lang="en-US" sz="2000" i="1" dirty="0"/>
              <a:t> was </a:t>
            </a:r>
            <a:r>
              <a:rPr lang="en-US" sz="2000" i="1" dirty="0">
                <a:solidFill>
                  <a:srgbClr val="0000FF"/>
                </a:solidFill>
              </a:rPr>
              <a:t>sick</a:t>
            </a:r>
            <a:r>
              <a:rPr lang="en-US" sz="2000" i="1" dirty="0"/>
              <a:t> and you visited </a:t>
            </a:r>
            <a:r>
              <a:rPr lang="en-US" sz="2000" b="1" i="1" u="sng" dirty="0"/>
              <a:t>Me</a:t>
            </a:r>
            <a:r>
              <a:rPr lang="en-US" sz="2000" i="1" dirty="0"/>
              <a:t>; </a:t>
            </a:r>
            <a:r>
              <a:rPr lang="en-US" sz="2000" b="1" i="1" u="sng" dirty="0"/>
              <a:t>I</a:t>
            </a:r>
            <a:r>
              <a:rPr lang="en-US" sz="2000" i="1" dirty="0"/>
              <a:t> was in </a:t>
            </a:r>
            <a:r>
              <a:rPr lang="en-US" sz="2000" i="1" dirty="0">
                <a:solidFill>
                  <a:srgbClr val="0000FF"/>
                </a:solidFill>
              </a:rPr>
              <a:t>prison</a:t>
            </a:r>
            <a:r>
              <a:rPr lang="en-US" sz="2000" i="1" dirty="0"/>
              <a:t> and you came to </a:t>
            </a:r>
            <a:r>
              <a:rPr lang="en-US" sz="2000" b="1" i="1" u="sng" dirty="0"/>
              <a:t>Me</a:t>
            </a:r>
            <a:r>
              <a:rPr lang="en-US" sz="2000" i="1" dirty="0">
                <a:solidFill>
                  <a:srgbClr val="C00000"/>
                </a:solidFill>
              </a:rPr>
              <a:t>….</a:t>
            </a:r>
            <a:r>
              <a:rPr lang="en-US" sz="2000" b="1" i="1" dirty="0">
                <a:solidFill>
                  <a:srgbClr val="C00000"/>
                </a:solidFill>
              </a:rPr>
              <a:t>‘Assuredly, I say to you, inasmuch as you did it to one of the least of these My brethren, you did it to Me</a:t>
            </a:r>
            <a:r>
              <a:rPr lang="en-US" sz="2000" b="1" i="1" dirty="0"/>
              <a:t>.’</a:t>
            </a:r>
            <a:endParaRPr lang="en-AU" sz="2000" b="1" i="1" dirty="0"/>
          </a:p>
          <a:p>
            <a:pPr lvl="1">
              <a:buNone/>
            </a:pPr>
            <a:r>
              <a:rPr lang="en-AU" sz="2000" b="1" i="1" dirty="0"/>
              <a:t>	Matthew 25:35-40.</a:t>
            </a:r>
          </a:p>
          <a:p>
            <a:pPr lvl="1"/>
            <a:endParaRPr lang="en-US" dirty="0"/>
          </a:p>
        </p:txBody>
      </p:sp>
      <p:sp>
        <p:nvSpPr>
          <p:cNvPr id="4" name="TextBox 3"/>
          <p:cNvSpPr txBox="1"/>
          <p:nvPr/>
        </p:nvSpPr>
        <p:spPr>
          <a:xfrm>
            <a:off x="785786" y="1571612"/>
            <a:ext cx="7482048" cy="1077218"/>
          </a:xfrm>
          <a:prstGeom prst="rect">
            <a:avLst/>
          </a:prstGeom>
          <a:solidFill>
            <a:srgbClr val="FFC000"/>
          </a:solidFill>
        </p:spPr>
        <p:txBody>
          <a:bodyPr wrap="none" rtlCol="0">
            <a:spAutoFit/>
          </a:bodyPr>
          <a:lstStyle/>
          <a:p>
            <a:pPr algn="ctr"/>
            <a:r>
              <a:rPr lang="en-AU" sz="3200" b="1" dirty="0"/>
              <a:t>We have to JUSTIFY our LIVING FAITH with </a:t>
            </a:r>
          </a:p>
          <a:p>
            <a:pPr algn="ctr"/>
            <a:r>
              <a:rPr lang="en-AU" sz="3200" b="1" dirty="0"/>
              <a:t>WORKS and LOVE!</a:t>
            </a:r>
            <a:endParaRPr lang="en-US" sz="3200" b="1" dirty="0"/>
          </a:p>
        </p:txBody>
      </p:sp>
      <p:sp>
        <p:nvSpPr>
          <p:cNvPr id="7" name="TextBox 6"/>
          <p:cNvSpPr txBox="1"/>
          <p:nvPr/>
        </p:nvSpPr>
        <p:spPr>
          <a:xfrm>
            <a:off x="285720" y="3403587"/>
            <a:ext cx="8574455" cy="95410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AU" sz="2800" b="1" dirty="0"/>
              <a:t>If we see Jesus in each other – we can easily love one another.</a:t>
            </a:r>
            <a:endParaRPr lang="en-US" sz="2800"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2">
            <a:lum bright="70000"/>
          </a:blip>
          <a:srcRect/>
          <a:stretch>
            <a:fillRect/>
          </a:stretch>
        </p:blipFill>
        <p:spPr bwMode="auto">
          <a:xfrm>
            <a:off x="1" y="1"/>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AU" dirty="0"/>
              <a:t>FAITH </a:t>
            </a:r>
            <a:br>
              <a:rPr lang="en-AU" dirty="0"/>
            </a:br>
            <a:r>
              <a:rPr lang="en-AU" dirty="0"/>
              <a:t>WORKS &amp; LOVE</a:t>
            </a:r>
            <a:endParaRPr lang="en-US" dirty="0"/>
          </a:p>
        </p:txBody>
      </p:sp>
      <p:pic>
        <p:nvPicPr>
          <p:cNvPr id="65539" name="Picture 3"/>
          <p:cNvPicPr>
            <a:picLocks noChangeAspect="1" noChangeArrowheads="1"/>
          </p:cNvPicPr>
          <p:nvPr/>
        </p:nvPicPr>
        <p:blipFill>
          <a:blip r:embed="rId3" cstate="email"/>
          <a:srcRect/>
          <a:stretch>
            <a:fillRect/>
          </a:stretch>
        </p:blipFill>
        <p:spPr bwMode="auto">
          <a:xfrm flipH="1">
            <a:off x="6786578" y="1857364"/>
            <a:ext cx="1714512" cy="1862947"/>
          </a:xfrm>
          <a:prstGeom prst="rect">
            <a:avLst/>
          </a:prstGeom>
          <a:noFill/>
          <a:ln w="9525">
            <a:noFill/>
            <a:miter lim="800000"/>
            <a:headEnd/>
            <a:tailEnd/>
          </a:ln>
          <a:effectLst/>
        </p:spPr>
      </p:pic>
      <p:sp>
        <p:nvSpPr>
          <p:cNvPr id="14" name="TextBox 13"/>
          <p:cNvSpPr txBox="1"/>
          <p:nvPr/>
        </p:nvSpPr>
        <p:spPr>
          <a:xfrm rot="19173353">
            <a:off x="6253551" y="2151610"/>
            <a:ext cx="1857388" cy="785818"/>
          </a:xfrm>
          <a:prstGeom prst="rect">
            <a:avLst/>
          </a:prstGeom>
          <a:noFill/>
        </p:spPr>
        <p:txBody>
          <a:bodyPr wrap="none" rtlCol="0">
            <a:prstTxWarp prst="textArchUp">
              <a:avLst/>
            </a:prstTxWarp>
            <a:spAutoFit/>
          </a:bodyPr>
          <a:lstStyle/>
          <a:p>
            <a:r>
              <a:rPr lang="en-AU" sz="4000" dirty="0"/>
              <a:t>KEY POINT</a:t>
            </a:r>
            <a:endParaRPr lang="en-US" sz="4000" dirty="0"/>
          </a:p>
        </p:txBody>
      </p:sp>
      <p:sp>
        <p:nvSpPr>
          <p:cNvPr id="10" name="TextBox 9"/>
          <p:cNvSpPr txBox="1"/>
          <p:nvPr/>
        </p:nvSpPr>
        <p:spPr>
          <a:xfrm>
            <a:off x="214282" y="3500438"/>
            <a:ext cx="6786610" cy="3046988"/>
          </a:xfrm>
          <a:prstGeom prst="rect">
            <a:avLst/>
          </a:prstGeom>
          <a:solidFill>
            <a:srgbClr val="FFFF00"/>
          </a:solidFill>
          <a:ln w="38100">
            <a:solidFill>
              <a:srgbClr val="FFC000"/>
            </a:solidFill>
          </a:ln>
        </p:spPr>
        <p:txBody>
          <a:bodyPr wrap="square" rtlCol="0">
            <a:spAutoFit/>
          </a:bodyPr>
          <a:lstStyle/>
          <a:p>
            <a:r>
              <a:rPr lang="en-AU" sz="3200" dirty="0"/>
              <a:t>If I have </a:t>
            </a:r>
            <a:r>
              <a:rPr lang="en-AU" sz="3200" b="1" u="sng" dirty="0"/>
              <a:t>LIVING</a:t>
            </a:r>
            <a:r>
              <a:rPr lang="en-AU" sz="3200" dirty="0"/>
              <a:t> faith in God and heaven</a:t>
            </a:r>
            <a:r>
              <a:rPr lang="en-US" sz="3200" dirty="0"/>
              <a:t>, </a:t>
            </a:r>
            <a:r>
              <a:rPr lang="en-AU" sz="3200" dirty="0"/>
              <a:t>then my everyday life must demonstrate (justify) this faith, through my </a:t>
            </a:r>
            <a:r>
              <a:rPr lang="en-AU" sz="3200" dirty="0">
                <a:solidFill>
                  <a:srgbClr val="FF0000"/>
                </a:solidFill>
              </a:rPr>
              <a:t>works. </a:t>
            </a:r>
            <a:r>
              <a:rPr lang="en-AU" sz="3200" dirty="0"/>
              <a:t>Furthermore, I have to prove my </a:t>
            </a:r>
            <a:r>
              <a:rPr lang="en-AU" sz="3200" dirty="0">
                <a:solidFill>
                  <a:srgbClr val="FF0000"/>
                </a:solidFill>
              </a:rPr>
              <a:t>love </a:t>
            </a:r>
            <a:r>
              <a:rPr lang="en-AU" sz="3200" dirty="0"/>
              <a:t>with my actions – otherwise, this faith is only </a:t>
            </a:r>
            <a:r>
              <a:rPr lang="en-AU" sz="3200" b="1" u="sng" dirty="0"/>
              <a:t>theoretical</a:t>
            </a:r>
            <a:r>
              <a:rPr lang="en-AU" sz="3200" dirty="0"/>
              <a:t> (</a:t>
            </a:r>
            <a:r>
              <a:rPr lang="en-AU" sz="3200" b="1" u="sng" dirty="0"/>
              <a:t>dead</a:t>
            </a:r>
            <a:r>
              <a:rPr lang="en-AU" sz="3200" dirty="0"/>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1"/>
          <p:cNvPicPr>
            <a:picLocks noChangeAspect="1" noChangeArrowheads="1"/>
          </p:cNvPicPr>
          <p:nvPr/>
        </p:nvPicPr>
        <p:blipFill>
          <a:blip r:embed="rId2">
            <a:lum bright="28000"/>
          </a:blip>
          <a:srcRect/>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AU" dirty="0"/>
              <a:t>End result of </a:t>
            </a:r>
            <a:r>
              <a:rPr lang="en-AU" b="1" u="sng" dirty="0"/>
              <a:t>LIVING</a:t>
            </a:r>
            <a:r>
              <a:rPr lang="en-AU" dirty="0"/>
              <a:t> FAITH</a:t>
            </a:r>
            <a:endParaRPr lang="en-US" dirty="0"/>
          </a:p>
        </p:txBody>
      </p:sp>
      <p:sp>
        <p:nvSpPr>
          <p:cNvPr id="3" name="Content Placeholder 2"/>
          <p:cNvSpPr>
            <a:spLocks noGrp="1"/>
          </p:cNvSpPr>
          <p:nvPr>
            <p:ph idx="1"/>
          </p:nvPr>
        </p:nvSpPr>
        <p:spPr>
          <a:xfrm>
            <a:off x="457200" y="1600201"/>
            <a:ext cx="8229600" cy="3471874"/>
          </a:xfrm>
        </p:spPr>
        <p:txBody>
          <a:bodyPr>
            <a:normAutofit/>
          </a:bodyPr>
          <a:lstStyle/>
          <a:p>
            <a:r>
              <a:rPr lang="en-US" dirty="0"/>
              <a:t>“Though now you do not see </a:t>
            </a:r>
            <a:r>
              <a:rPr lang="en-US" i="1" dirty="0"/>
              <a:t>Him,</a:t>
            </a:r>
            <a:r>
              <a:rPr lang="en-US" dirty="0"/>
              <a:t> yet believing, you rejoice with joy inexpressible and full of glory, </a:t>
            </a:r>
            <a:r>
              <a:rPr lang="en-US" dirty="0">
                <a:solidFill>
                  <a:srgbClr val="C00000"/>
                </a:solidFill>
              </a:rPr>
              <a:t>receiving the end of your faith—the </a:t>
            </a:r>
            <a:r>
              <a:rPr lang="en-US" b="1" u="sng" dirty="0">
                <a:solidFill>
                  <a:srgbClr val="C00000"/>
                </a:solidFill>
              </a:rPr>
              <a:t>salvation</a:t>
            </a:r>
            <a:r>
              <a:rPr lang="en-US" dirty="0">
                <a:solidFill>
                  <a:srgbClr val="C00000"/>
                </a:solidFill>
              </a:rPr>
              <a:t> of </a:t>
            </a:r>
            <a:r>
              <a:rPr lang="en-US" i="1" dirty="0">
                <a:solidFill>
                  <a:srgbClr val="C00000"/>
                </a:solidFill>
              </a:rPr>
              <a:t>your</a:t>
            </a:r>
            <a:r>
              <a:rPr lang="en-US" dirty="0">
                <a:solidFill>
                  <a:srgbClr val="C00000"/>
                </a:solidFill>
              </a:rPr>
              <a:t> souls</a:t>
            </a:r>
            <a:r>
              <a:rPr lang="en-US" dirty="0"/>
              <a:t>.”</a:t>
            </a:r>
          </a:p>
          <a:p>
            <a:pPr>
              <a:buNone/>
            </a:pPr>
            <a:r>
              <a:rPr lang="en-US" dirty="0"/>
              <a:t>	(1 Peter 1:8-9)</a:t>
            </a:r>
          </a:p>
          <a:p>
            <a:pPr>
              <a:buNone/>
            </a:pPr>
            <a:endParaRPr lang="en-AU" dirty="0"/>
          </a:p>
          <a:p>
            <a:pPr>
              <a:buNone/>
            </a:pPr>
            <a:endParaRPr lang="en-US" dirty="0"/>
          </a:p>
        </p:txBody>
      </p:sp>
      <p:sp>
        <p:nvSpPr>
          <p:cNvPr id="6" name="TextBox 5"/>
          <p:cNvSpPr txBox="1"/>
          <p:nvPr/>
        </p:nvSpPr>
        <p:spPr>
          <a:xfrm>
            <a:off x="699901" y="6120490"/>
            <a:ext cx="8229817" cy="52322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AU" sz="2800" b="1" dirty="0"/>
              <a:t>SALVATION is the </a:t>
            </a:r>
            <a:r>
              <a:rPr lang="en-AU" sz="2800" b="1" u="sng" dirty="0"/>
              <a:t>end point </a:t>
            </a:r>
            <a:r>
              <a:rPr lang="en-AU" sz="2800" b="1" dirty="0"/>
              <a:t>and COMPLETES our faith!</a:t>
            </a:r>
            <a:endParaRPr lang="en-US" sz="2800" b="1" dirty="0"/>
          </a:p>
        </p:txBody>
      </p:sp>
      <p:pic>
        <p:nvPicPr>
          <p:cNvPr id="2050" name="Picture 2"/>
          <p:cNvPicPr>
            <a:picLocks noChangeAspect="1" noChangeArrowheads="1"/>
          </p:cNvPicPr>
          <p:nvPr/>
        </p:nvPicPr>
        <p:blipFill>
          <a:blip r:embed="rId3" cstate="email"/>
          <a:srcRect/>
          <a:stretch>
            <a:fillRect/>
          </a:stretch>
        </p:blipFill>
        <p:spPr bwMode="auto">
          <a:xfrm>
            <a:off x="2071670" y="4357694"/>
            <a:ext cx="2000264" cy="14571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8" name="Straight Arrow Connector 7"/>
          <p:cNvCxnSpPr/>
          <p:nvPr/>
        </p:nvCxnSpPr>
        <p:spPr>
          <a:xfrm rot="5400000">
            <a:off x="3321835" y="3964785"/>
            <a:ext cx="785818" cy="1588"/>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pic>
        <p:nvPicPr>
          <p:cNvPr id="2052" name="Picture 4" descr="C:\Users\John Azer\AppData\Local\Microsoft\Windows\INetCache\IE\EUKKOL1J\finish-line[1].jpg"/>
          <p:cNvPicPr>
            <a:picLocks noChangeAspect="1" noChangeArrowheads="1"/>
          </p:cNvPicPr>
          <p:nvPr/>
        </p:nvPicPr>
        <p:blipFill>
          <a:blip r:embed="rId4" cstate="email"/>
          <a:srcRect/>
          <a:stretch>
            <a:fillRect/>
          </a:stretch>
        </p:blipFill>
        <p:spPr bwMode="auto">
          <a:xfrm>
            <a:off x="6000760" y="3643313"/>
            <a:ext cx="2357454" cy="2247459"/>
          </a:xfrm>
          <a:prstGeom prst="rect">
            <a:avLst/>
          </a:prstGeom>
          <a:ln>
            <a:noFill/>
          </a:ln>
          <a:effectLst>
            <a:softEdge rad="112500"/>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email"/>
          <a:srcRect/>
          <a:stretch>
            <a:fillRect/>
          </a:stretch>
        </p:blipFill>
        <p:spPr bwMode="auto">
          <a:xfrm>
            <a:off x="2416202" y="1427184"/>
            <a:ext cx="6013450" cy="5073650"/>
          </a:xfrm>
          <a:prstGeom prst="rect">
            <a:avLst/>
          </a:prstGeom>
          <a:noFill/>
          <a:ln w="9525">
            <a:noFill/>
            <a:miter lim="800000"/>
            <a:headEnd/>
            <a:tailEnd/>
          </a:ln>
          <a:effectLst/>
        </p:spPr>
      </p:pic>
      <p:sp>
        <p:nvSpPr>
          <p:cNvPr id="5" name="Rectangle 4"/>
          <p:cNvSpPr/>
          <p:nvPr/>
        </p:nvSpPr>
        <p:spPr>
          <a:xfrm>
            <a:off x="3636977" y="4000504"/>
            <a:ext cx="1357306" cy="707886"/>
          </a:xfrm>
          <a:prstGeom prst="rect">
            <a:avLst/>
          </a:prstGeom>
        </p:spPr>
        <p:txBody>
          <a:bodyPr wrap="square">
            <a:spAutoFit/>
          </a:bodyPr>
          <a:lstStyle/>
          <a:p>
            <a:r>
              <a:rPr lang="en-AU" sz="4000" b="1" dirty="0"/>
              <a:t>Faith</a:t>
            </a:r>
          </a:p>
        </p:txBody>
      </p:sp>
      <p:sp>
        <p:nvSpPr>
          <p:cNvPr id="6" name="Rectangle 5"/>
          <p:cNvSpPr/>
          <p:nvPr/>
        </p:nvSpPr>
        <p:spPr>
          <a:xfrm>
            <a:off x="4208481" y="2058407"/>
            <a:ext cx="2643190" cy="646331"/>
          </a:xfrm>
          <a:prstGeom prst="rect">
            <a:avLst/>
          </a:prstGeom>
        </p:spPr>
        <p:txBody>
          <a:bodyPr wrap="square">
            <a:spAutoFit/>
          </a:bodyPr>
          <a:lstStyle/>
          <a:p>
            <a:r>
              <a:rPr lang="en-AU" sz="3600" b="1" dirty="0"/>
              <a:t>Sacraments</a:t>
            </a:r>
          </a:p>
        </p:txBody>
      </p:sp>
      <p:sp>
        <p:nvSpPr>
          <p:cNvPr id="7" name="Rectangle 6"/>
          <p:cNvSpPr/>
          <p:nvPr/>
        </p:nvSpPr>
        <p:spPr>
          <a:xfrm>
            <a:off x="5922993" y="3643314"/>
            <a:ext cx="1339149" cy="1200329"/>
          </a:xfrm>
          <a:prstGeom prst="rect">
            <a:avLst/>
          </a:prstGeom>
        </p:spPr>
        <p:txBody>
          <a:bodyPr wrap="none">
            <a:spAutoFit/>
          </a:bodyPr>
          <a:lstStyle/>
          <a:p>
            <a:r>
              <a:rPr lang="en-AU" sz="3600" b="1" dirty="0"/>
              <a:t>Good </a:t>
            </a:r>
          </a:p>
          <a:p>
            <a:r>
              <a:rPr lang="en-AU" sz="3600" b="1" dirty="0"/>
              <a:t>works</a:t>
            </a:r>
          </a:p>
        </p:txBody>
      </p:sp>
      <p:sp>
        <p:nvSpPr>
          <p:cNvPr id="8" name="Right Arrow 7"/>
          <p:cNvSpPr/>
          <p:nvPr/>
        </p:nvSpPr>
        <p:spPr>
          <a:xfrm rot="8408914">
            <a:off x="6960070" y="1771642"/>
            <a:ext cx="1138498" cy="803349"/>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1" name="TextBox 10"/>
          <p:cNvSpPr txBox="1"/>
          <p:nvPr/>
        </p:nvSpPr>
        <p:spPr>
          <a:xfrm>
            <a:off x="3779853" y="4559866"/>
            <a:ext cx="1525739" cy="369332"/>
          </a:xfrm>
          <a:prstGeom prst="rect">
            <a:avLst/>
          </a:prstGeom>
          <a:noFill/>
        </p:spPr>
        <p:txBody>
          <a:bodyPr wrap="none" rtlCol="0">
            <a:spAutoFit/>
          </a:bodyPr>
          <a:lstStyle/>
          <a:p>
            <a:r>
              <a:rPr lang="en-AU" dirty="0"/>
              <a:t>Works  &amp; Love</a:t>
            </a:r>
            <a:endParaRPr lang="en-US" dirty="0"/>
          </a:p>
        </p:txBody>
      </p:sp>
      <p:sp>
        <p:nvSpPr>
          <p:cNvPr id="14" name="Title 1"/>
          <p:cNvSpPr>
            <a:spLocks noGrp="1"/>
          </p:cNvSpPr>
          <p:nvPr>
            <p:ph type="title"/>
          </p:nvPr>
        </p:nvSpPr>
        <p:spPr>
          <a:gradFill>
            <a:gsLst>
              <a:gs pos="100000">
                <a:srgbClr val="00B050">
                  <a:alpha val="3000"/>
                </a:srgbClr>
              </a:gs>
              <a:gs pos="25000">
                <a:srgbClr val="FF6633"/>
              </a:gs>
              <a:gs pos="50000">
                <a:srgbClr val="FFFF00"/>
              </a:gs>
              <a:gs pos="75000">
                <a:srgbClr val="01A78F"/>
              </a:gs>
              <a:gs pos="100000">
                <a:srgbClr val="3366FF"/>
              </a:gs>
            </a:gsLst>
            <a:lin ang="3000000" scaled="0"/>
          </a:gradFill>
          <a:ln w="38100">
            <a:solidFill>
              <a:schemeClr val="tx1"/>
            </a:solidFill>
          </a:ln>
        </p:spPr>
        <p:txBody>
          <a:bodyPr>
            <a:normAutofit fontScale="90000"/>
          </a:bodyPr>
          <a:lstStyle/>
          <a:p>
            <a:r>
              <a:rPr lang="en-AU" b="1" u="sng" dirty="0"/>
              <a:t>THREE</a:t>
            </a:r>
            <a:r>
              <a:rPr lang="en-AU" dirty="0"/>
              <a:t> Conditions </a:t>
            </a:r>
            <a:br>
              <a:rPr lang="en-AU" dirty="0"/>
            </a:br>
            <a:r>
              <a:rPr lang="en-AU" dirty="0"/>
              <a:t>“Essentials” for Salvation</a:t>
            </a:r>
            <a:endParaRPr lang="en-US" dirty="0"/>
          </a:p>
        </p:txBody>
      </p:sp>
      <p:sp>
        <p:nvSpPr>
          <p:cNvPr id="9" name="TextBox 8"/>
          <p:cNvSpPr txBox="1"/>
          <p:nvPr/>
        </p:nvSpPr>
        <p:spPr>
          <a:xfrm>
            <a:off x="142844" y="1714488"/>
            <a:ext cx="3027624" cy="2123658"/>
          </a:xfrm>
          <a:prstGeom prst="rect">
            <a:avLst/>
          </a:prstGeom>
          <a:noFill/>
        </p:spPr>
        <p:txBody>
          <a:bodyPr wrap="none" rtlCol="0">
            <a:spAutoFit/>
          </a:bodyPr>
          <a:lstStyle/>
          <a:p>
            <a:r>
              <a:rPr lang="en-AU" sz="4400" dirty="0"/>
              <a:t>Now, let’s </a:t>
            </a:r>
          </a:p>
          <a:p>
            <a:r>
              <a:rPr lang="en-AU" sz="4400" dirty="0"/>
              <a:t>look at the </a:t>
            </a:r>
          </a:p>
          <a:p>
            <a:r>
              <a:rPr lang="en-AU" sz="4400" dirty="0"/>
              <a:t>Sacraments!</a:t>
            </a:r>
            <a:endParaRPr lang="en-US" sz="4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 y="-24"/>
            <a:ext cx="9129422" cy="461665"/>
          </a:xfrm>
          <a:prstGeom prst="rect">
            <a:avLst/>
          </a:prstGeom>
          <a:noFill/>
        </p:spPr>
        <p:txBody>
          <a:bodyPr wrap="none" rtlCol="0">
            <a:spAutoFit/>
          </a:bodyPr>
          <a:lstStyle/>
          <a:p>
            <a:r>
              <a:rPr lang="en-A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BAPTISM – CONFIRMATION – CONFESSION – EUCHARIST - MATRIM </a:t>
            </a:r>
            <a:endPar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TextBox 5"/>
          <p:cNvSpPr txBox="1"/>
          <p:nvPr/>
        </p:nvSpPr>
        <p:spPr>
          <a:xfrm rot="5400000">
            <a:off x="5651955" y="3445607"/>
            <a:ext cx="6522491" cy="461665"/>
          </a:xfrm>
          <a:prstGeom prst="rect">
            <a:avLst/>
          </a:prstGeom>
          <a:noFill/>
        </p:spPr>
        <p:txBody>
          <a:bodyPr wrap="none" rtlCol="0">
            <a:spAutoFit/>
          </a:bodyPr>
          <a:lstStyle/>
          <a:p>
            <a:r>
              <a:rPr lang="en-A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ONY – UNCTION OF SICK – PRIESTHOOD – BAPTI </a:t>
            </a:r>
            <a:endPar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TextBox 6"/>
          <p:cNvSpPr txBox="1"/>
          <p:nvPr/>
        </p:nvSpPr>
        <p:spPr>
          <a:xfrm rot="5400000">
            <a:off x="-2922241" y="3331273"/>
            <a:ext cx="6306085" cy="461665"/>
          </a:xfrm>
          <a:prstGeom prst="rect">
            <a:avLst/>
          </a:prstGeom>
          <a:noFill/>
        </p:spPr>
        <p:txBody>
          <a:bodyPr wrap="none" rtlCol="0">
            <a:spAutoFit/>
          </a:bodyPr>
          <a:lstStyle/>
          <a:p>
            <a:r>
              <a:rPr lang="en-A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UNCTION OF SICK – PRIESTHOOD – BAPTISM –</a:t>
            </a:r>
            <a:endPar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TextBox 7"/>
          <p:cNvSpPr txBox="1"/>
          <p:nvPr/>
        </p:nvSpPr>
        <p:spPr>
          <a:xfrm>
            <a:off x="112735" y="6396335"/>
            <a:ext cx="8799910" cy="461665"/>
          </a:xfrm>
          <a:prstGeom prst="rect">
            <a:avLst/>
          </a:prstGeom>
          <a:noFill/>
        </p:spPr>
        <p:txBody>
          <a:bodyPr wrap="none" rtlCol="0">
            <a:spAutoFit/>
          </a:bodyPr>
          <a:lstStyle/>
          <a:p>
            <a:r>
              <a:rPr lang="en-A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CONFIRMATION – CONFESSION – EUCHARIST – MATRIMONY – MS</a:t>
            </a:r>
            <a:endPar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1026" name="Picture 2"/>
          <p:cNvPicPr>
            <a:picLocks noChangeAspect="1" noChangeArrowheads="1"/>
          </p:cNvPicPr>
          <p:nvPr/>
        </p:nvPicPr>
        <p:blipFill>
          <a:blip r:embed="rId2"/>
          <a:srcRect/>
          <a:stretch>
            <a:fillRect/>
          </a:stretch>
        </p:blipFill>
        <p:spPr bwMode="auto">
          <a:xfrm>
            <a:off x="523875" y="461963"/>
            <a:ext cx="8096250" cy="5934075"/>
          </a:xfrm>
          <a:prstGeom prst="rect">
            <a:avLst/>
          </a:prstGeom>
          <a:noFill/>
          <a:ln w="9525">
            <a:noFill/>
            <a:miter lim="800000"/>
            <a:headEnd/>
            <a:tailEnd/>
          </a:ln>
          <a:effectLst/>
        </p:spPr>
      </p:pic>
      <p:sp>
        <p:nvSpPr>
          <p:cNvPr id="9" name="TextBox 8"/>
          <p:cNvSpPr txBox="1"/>
          <p:nvPr/>
        </p:nvSpPr>
        <p:spPr>
          <a:xfrm>
            <a:off x="2214546" y="2221048"/>
            <a:ext cx="4572032" cy="707886"/>
          </a:xfrm>
          <a:prstGeom prst="rect">
            <a:avLst/>
          </a:prstGeom>
          <a:solidFill>
            <a:schemeClr val="accent3">
              <a:lumMod val="40000"/>
              <a:lumOff val="60000"/>
            </a:schemeClr>
          </a:solidFill>
        </p:spPr>
        <p:txBody>
          <a:bodyPr wrap="square" rtlCol="0">
            <a:spAutoFit/>
          </a:bodyPr>
          <a:lstStyle/>
          <a:p>
            <a:pPr algn="ctr"/>
            <a:r>
              <a:rPr lang="en-AU"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Sacraments</a:t>
            </a:r>
            <a:endParaRPr lang="en-US"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0" name="Oval 9"/>
          <p:cNvSpPr/>
          <p:nvPr/>
        </p:nvSpPr>
        <p:spPr>
          <a:xfrm rot="19906906">
            <a:off x="7361689" y="1926623"/>
            <a:ext cx="1001037" cy="121444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6"/>
          <p:cNvPicPr>
            <a:picLocks noChangeAspect="1" noChangeArrowheads="1"/>
          </p:cNvPicPr>
          <p:nvPr/>
        </p:nvPicPr>
        <p:blipFill>
          <a:blip r:embed="rId2" cstate="email">
            <a:lum bright="89000" contrast="-78000"/>
          </a:blip>
          <a:srcRect/>
          <a:stretch>
            <a:fillRect/>
          </a:stretch>
        </p:blipFill>
        <p:spPr bwMode="auto">
          <a:xfrm>
            <a:off x="0" y="0"/>
            <a:ext cx="9144000" cy="6858000"/>
          </a:xfrm>
          <a:prstGeom prst="rect">
            <a:avLst/>
          </a:prstGeom>
          <a:noFill/>
          <a:ln w="9525">
            <a:noFill/>
            <a:miter lim="800000"/>
            <a:headEnd/>
            <a:tailEnd/>
          </a:ln>
          <a:effectLst/>
        </p:spPr>
      </p:pic>
      <p:pic>
        <p:nvPicPr>
          <p:cNvPr id="15" name="Picture 13"/>
          <p:cNvPicPr>
            <a:picLocks noChangeAspect="1" noChangeArrowheads="1"/>
          </p:cNvPicPr>
          <p:nvPr/>
        </p:nvPicPr>
        <p:blipFill>
          <a:blip r:embed="rId3" cstate="email"/>
          <a:srcRect/>
          <a:stretch>
            <a:fillRect/>
          </a:stretch>
        </p:blipFill>
        <p:spPr bwMode="auto">
          <a:xfrm>
            <a:off x="5214942" y="4143380"/>
            <a:ext cx="1501626" cy="2409051"/>
          </a:xfrm>
          <a:prstGeom prst="rect">
            <a:avLst/>
          </a:prstGeom>
          <a:ln>
            <a:noFill/>
          </a:ln>
          <a:effectLst>
            <a:softEdge rad="112500"/>
          </a:effectLst>
        </p:spPr>
      </p:pic>
      <p:sp>
        <p:nvSpPr>
          <p:cNvPr id="2" name="Title 1"/>
          <p:cNvSpPr>
            <a:spLocks noGrp="1"/>
          </p:cNvSpPr>
          <p:nvPr>
            <p:ph type="title"/>
          </p:nvPr>
        </p:nvSpPr>
        <p:spPr>
          <a:xfrm>
            <a:off x="457200" y="274638"/>
            <a:ext cx="8229600" cy="1011222"/>
          </a:xfrm>
        </p:spPr>
        <p:style>
          <a:lnRef idx="1">
            <a:schemeClr val="accent5"/>
          </a:lnRef>
          <a:fillRef idx="2">
            <a:schemeClr val="accent5"/>
          </a:fillRef>
          <a:effectRef idx="1">
            <a:schemeClr val="accent5"/>
          </a:effectRef>
          <a:fontRef idx="minor">
            <a:schemeClr val="dk1"/>
          </a:fontRef>
        </p:style>
        <p:txBody>
          <a:bodyPr/>
          <a:lstStyle/>
          <a:p>
            <a:r>
              <a:rPr lang="en-A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7 sacraments</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idx="1"/>
          </p:nvPr>
        </p:nvSpPr>
        <p:spPr/>
        <p:txBody>
          <a:bodyPr/>
          <a:lstStyle/>
          <a:p>
            <a:r>
              <a:rPr lang="en-US" b="1" dirty="0">
                <a:solidFill>
                  <a:srgbClr val="FF0000"/>
                </a:solidFill>
              </a:rPr>
              <a:t>Baptism</a:t>
            </a:r>
          </a:p>
          <a:p>
            <a:r>
              <a:rPr lang="en-US" b="1" dirty="0" err="1">
                <a:solidFill>
                  <a:srgbClr val="FF0000"/>
                </a:solidFill>
              </a:rPr>
              <a:t>Chrismation</a:t>
            </a:r>
            <a:r>
              <a:rPr lang="en-US" b="1" dirty="0">
                <a:solidFill>
                  <a:srgbClr val="FF0000"/>
                </a:solidFill>
              </a:rPr>
              <a:t> (Confirmation)</a:t>
            </a:r>
          </a:p>
          <a:p>
            <a:r>
              <a:rPr lang="en-US" b="1" dirty="0">
                <a:solidFill>
                  <a:srgbClr val="FF0000"/>
                </a:solidFill>
              </a:rPr>
              <a:t>Confession (Repentance)</a:t>
            </a:r>
          </a:p>
          <a:p>
            <a:r>
              <a:rPr lang="en-US" b="1" dirty="0">
                <a:solidFill>
                  <a:srgbClr val="FF0000"/>
                </a:solidFill>
              </a:rPr>
              <a:t>Eucharist</a:t>
            </a:r>
          </a:p>
          <a:p>
            <a:r>
              <a:rPr lang="en-US" b="1" dirty="0"/>
              <a:t>Matrimony</a:t>
            </a:r>
          </a:p>
          <a:p>
            <a:r>
              <a:rPr lang="en-US" b="1" dirty="0"/>
              <a:t>Unction of the sick</a:t>
            </a:r>
          </a:p>
          <a:p>
            <a:r>
              <a:rPr lang="en-US" b="1" dirty="0"/>
              <a:t>Priesthood</a:t>
            </a:r>
          </a:p>
        </p:txBody>
      </p:sp>
      <p:pic>
        <p:nvPicPr>
          <p:cNvPr id="8" name="Picture 16"/>
          <p:cNvPicPr>
            <a:picLocks noChangeAspect="1" noChangeArrowheads="1"/>
          </p:cNvPicPr>
          <p:nvPr/>
        </p:nvPicPr>
        <p:blipFill>
          <a:blip r:embed="rId4" cstate="email"/>
          <a:srcRect/>
          <a:stretch>
            <a:fillRect/>
          </a:stretch>
        </p:blipFill>
        <p:spPr bwMode="auto">
          <a:xfrm>
            <a:off x="6719135" y="1357298"/>
            <a:ext cx="1996269" cy="1571636"/>
          </a:xfrm>
          <a:prstGeom prst="rect">
            <a:avLst/>
          </a:prstGeom>
          <a:ln>
            <a:noFill/>
          </a:ln>
          <a:effectLst>
            <a:softEdge rad="112500"/>
          </a:effectLst>
        </p:spPr>
      </p:pic>
      <p:pic>
        <p:nvPicPr>
          <p:cNvPr id="10" name="Picture 3"/>
          <p:cNvPicPr>
            <a:picLocks noChangeAspect="1" noChangeArrowheads="1"/>
          </p:cNvPicPr>
          <p:nvPr/>
        </p:nvPicPr>
        <p:blipFill>
          <a:blip r:embed="rId5" cstate="email"/>
          <a:srcRect/>
          <a:stretch>
            <a:fillRect/>
          </a:stretch>
        </p:blipFill>
        <p:spPr bwMode="auto">
          <a:xfrm>
            <a:off x="6572232" y="3786190"/>
            <a:ext cx="2428892" cy="1562643"/>
          </a:xfrm>
          <a:prstGeom prst="rect">
            <a:avLst/>
          </a:prstGeom>
          <a:ln>
            <a:noFill/>
          </a:ln>
          <a:effectLst>
            <a:softEdge rad="112500"/>
          </a:effectLst>
        </p:spPr>
      </p:pic>
      <p:pic>
        <p:nvPicPr>
          <p:cNvPr id="11" name="Picture 2"/>
          <p:cNvPicPr>
            <a:picLocks noChangeAspect="1" noChangeArrowheads="1"/>
          </p:cNvPicPr>
          <p:nvPr/>
        </p:nvPicPr>
        <p:blipFill>
          <a:blip r:embed="rId6" cstate="email"/>
          <a:srcRect/>
          <a:stretch>
            <a:fillRect/>
          </a:stretch>
        </p:blipFill>
        <p:spPr bwMode="auto">
          <a:xfrm>
            <a:off x="5643570" y="1571612"/>
            <a:ext cx="1789570" cy="1214446"/>
          </a:xfrm>
          <a:prstGeom prst="rect">
            <a:avLst/>
          </a:prstGeom>
          <a:ln>
            <a:noFill/>
          </a:ln>
          <a:effectLst>
            <a:softEdge rad="112500"/>
          </a:effectLst>
        </p:spPr>
      </p:pic>
      <p:pic>
        <p:nvPicPr>
          <p:cNvPr id="16" name="Picture 15"/>
          <p:cNvPicPr>
            <a:picLocks noChangeAspect="1" noChangeArrowheads="1"/>
          </p:cNvPicPr>
          <p:nvPr/>
        </p:nvPicPr>
        <p:blipFill>
          <a:blip r:embed="rId7" cstate="email"/>
          <a:srcRect/>
          <a:stretch>
            <a:fillRect/>
          </a:stretch>
        </p:blipFill>
        <p:spPr bwMode="auto">
          <a:xfrm>
            <a:off x="5429256" y="3714752"/>
            <a:ext cx="1594328" cy="928694"/>
          </a:xfrm>
          <a:prstGeom prst="rect">
            <a:avLst/>
          </a:prstGeom>
          <a:ln>
            <a:noFill/>
          </a:ln>
          <a:effectLst>
            <a:softEdge rad="112500"/>
          </a:effectLst>
        </p:spPr>
      </p:pic>
      <p:pic>
        <p:nvPicPr>
          <p:cNvPr id="18" name="Picture 3"/>
          <p:cNvPicPr>
            <a:picLocks noChangeAspect="1" noChangeArrowheads="1"/>
          </p:cNvPicPr>
          <p:nvPr/>
        </p:nvPicPr>
        <p:blipFill>
          <a:blip r:embed="rId8" cstate="email"/>
          <a:srcRect/>
          <a:stretch>
            <a:fillRect/>
          </a:stretch>
        </p:blipFill>
        <p:spPr bwMode="auto">
          <a:xfrm>
            <a:off x="6854358" y="2786058"/>
            <a:ext cx="2146766" cy="1385887"/>
          </a:xfrm>
          <a:prstGeom prst="rect">
            <a:avLst/>
          </a:prstGeom>
          <a:ln>
            <a:noFill/>
          </a:ln>
          <a:effectLst>
            <a:softEdge rad="112500"/>
          </a:effectLst>
        </p:spPr>
      </p:pic>
      <p:pic>
        <p:nvPicPr>
          <p:cNvPr id="20" name="Picture 14"/>
          <p:cNvPicPr>
            <a:picLocks noChangeAspect="1" noChangeArrowheads="1"/>
          </p:cNvPicPr>
          <p:nvPr/>
        </p:nvPicPr>
        <p:blipFill>
          <a:blip r:embed="rId9" cstate="email"/>
          <a:srcRect/>
          <a:stretch>
            <a:fillRect/>
          </a:stretch>
        </p:blipFill>
        <p:spPr bwMode="auto">
          <a:xfrm>
            <a:off x="6643702" y="5000636"/>
            <a:ext cx="2207596" cy="1285884"/>
          </a:xfrm>
          <a:prstGeom prst="rect">
            <a:avLst/>
          </a:prstGeom>
          <a:ln>
            <a:noFill/>
          </a:ln>
          <a:effectLst>
            <a:softEdge rad="112500"/>
          </a:effectLst>
        </p:spPr>
      </p:pic>
      <p:pic>
        <p:nvPicPr>
          <p:cNvPr id="21" name="Picture 11"/>
          <p:cNvPicPr>
            <a:picLocks noChangeAspect="1" noChangeArrowheads="1"/>
          </p:cNvPicPr>
          <p:nvPr/>
        </p:nvPicPr>
        <p:blipFill>
          <a:blip r:embed="rId10" cstate="email"/>
          <a:srcRect/>
          <a:stretch>
            <a:fillRect/>
          </a:stretch>
        </p:blipFill>
        <p:spPr bwMode="auto">
          <a:xfrm>
            <a:off x="5429256" y="2500306"/>
            <a:ext cx="1778091" cy="1357322"/>
          </a:xfrm>
          <a:prstGeom prst="rect">
            <a:avLst/>
          </a:prstGeom>
          <a:ln>
            <a:noFill/>
          </a:ln>
          <a:effectLst>
            <a:softEdge rad="112500"/>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6"/>
          <p:cNvPicPr>
            <a:picLocks noChangeAspect="1" noChangeArrowheads="1"/>
          </p:cNvPicPr>
          <p:nvPr/>
        </p:nvPicPr>
        <p:blipFill>
          <a:blip r:embed="rId2" cstate="email">
            <a:lum bright="89000" contrast="-78000"/>
          </a:blip>
          <a:srcRect/>
          <a:stretch>
            <a:fillRect/>
          </a:stretch>
        </p:blipFill>
        <p:spPr bwMode="auto">
          <a:xfrm>
            <a:off x="0" y="0"/>
            <a:ext cx="9144000" cy="6858000"/>
          </a:xfrm>
          <a:prstGeom prst="rect">
            <a:avLst/>
          </a:prstGeom>
          <a:noFill/>
          <a:ln w="9525">
            <a:noFill/>
            <a:miter lim="800000"/>
            <a:headEnd/>
            <a:tailEnd/>
          </a:ln>
          <a:effectLst/>
        </p:spPr>
      </p:pic>
      <p:sp>
        <p:nvSpPr>
          <p:cNvPr id="10" name="Rectangle 9"/>
          <p:cNvSpPr/>
          <p:nvPr/>
        </p:nvSpPr>
        <p:spPr>
          <a:xfrm>
            <a:off x="214282" y="1357298"/>
            <a:ext cx="6786610" cy="500066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2700000" scaled="1"/>
            <a:tileRect/>
          </a:gradFill>
          <a:ln>
            <a:noFill/>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AU" b="1" u="sng" dirty="0"/>
              <a:t>WHAT</a:t>
            </a:r>
            <a:r>
              <a:rPr lang="en-AU" dirty="0"/>
              <a:t> is a sacrament?</a:t>
            </a:r>
            <a:endParaRPr lang="en-US" dirty="0"/>
          </a:p>
        </p:txBody>
      </p:sp>
      <p:pic>
        <p:nvPicPr>
          <p:cNvPr id="16386" name="Picture 2"/>
          <p:cNvPicPr>
            <a:picLocks noGrp="1" noChangeAspect="1" noChangeArrowheads="1"/>
          </p:cNvPicPr>
          <p:nvPr>
            <p:ph idx="1"/>
          </p:nvPr>
        </p:nvPicPr>
        <p:blipFill>
          <a:blip r:embed="rId3" cstate="email"/>
          <a:srcRect/>
          <a:stretch>
            <a:fillRect/>
          </a:stretch>
        </p:blipFill>
        <p:spPr bwMode="auto">
          <a:xfrm>
            <a:off x="1511313" y="2714620"/>
            <a:ext cx="3314492" cy="3411543"/>
          </a:xfrm>
          <a:prstGeom prst="rect">
            <a:avLst/>
          </a:prstGeom>
          <a:noFill/>
          <a:ln w="9525">
            <a:noFill/>
            <a:miter lim="800000"/>
            <a:headEnd/>
            <a:tailEnd/>
          </a:ln>
          <a:effectLst/>
        </p:spPr>
      </p:pic>
      <p:sp>
        <p:nvSpPr>
          <p:cNvPr id="5" name="TextBox 4"/>
          <p:cNvSpPr txBox="1"/>
          <p:nvPr/>
        </p:nvSpPr>
        <p:spPr>
          <a:xfrm>
            <a:off x="2786050" y="2714620"/>
            <a:ext cx="1915909" cy="769441"/>
          </a:xfrm>
          <a:prstGeom prst="rect">
            <a:avLst/>
          </a:prstGeom>
          <a:noFill/>
        </p:spPr>
        <p:txBody>
          <a:bodyPr wrap="none" rtlCol="0">
            <a:spAutoFit/>
          </a:bodyPr>
          <a:lstStyle/>
          <a:p>
            <a:r>
              <a:rPr lang="en-AU" sz="4400" b="1" dirty="0">
                <a:solidFill>
                  <a:srgbClr val="FF0000"/>
                </a:solidFill>
              </a:rPr>
              <a:t>VISIBLE</a:t>
            </a:r>
            <a:endParaRPr lang="en-US" sz="4400" b="1" dirty="0">
              <a:solidFill>
                <a:srgbClr val="FF0000"/>
              </a:solidFill>
            </a:endParaRPr>
          </a:p>
        </p:txBody>
      </p:sp>
      <p:sp>
        <p:nvSpPr>
          <p:cNvPr id="6" name="TextBox 5"/>
          <p:cNvSpPr txBox="1"/>
          <p:nvPr/>
        </p:nvSpPr>
        <p:spPr>
          <a:xfrm>
            <a:off x="2285984" y="4945575"/>
            <a:ext cx="2375971" cy="769441"/>
          </a:xfrm>
          <a:prstGeom prst="rect">
            <a:avLst/>
          </a:prstGeom>
          <a:noFill/>
        </p:spPr>
        <p:txBody>
          <a:bodyPr wrap="none" rtlCol="0">
            <a:spAutoFit/>
          </a:bodyPr>
          <a:lstStyle/>
          <a:p>
            <a:r>
              <a:rPr lang="en-AU" sz="4400" dirty="0">
                <a:ln>
                  <a:solidFill>
                    <a:schemeClr val="tx1"/>
                  </a:solidFill>
                  <a:prstDash val="dash"/>
                </a:ln>
                <a:solidFill>
                  <a:schemeClr val="accent2">
                    <a:lumMod val="20000"/>
                    <a:lumOff val="80000"/>
                  </a:schemeClr>
                </a:solidFill>
              </a:rPr>
              <a:t>INVISIBLE</a:t>
            </a:r>
            <a:endParaRPr lang="en-US" sz="4400" dirty="0">
              <a:ln>
                <a:solidFill>
                  <a:schemeClr val="tx1"/>
                </a:solidFill>
                <a:prstDash val="dash"/>
              </a:ln>
              <a:solidFill>
                <a:schemeClr val="accent2">
                  <a:lumMod val="20000"/>
                  <a:lumOff val="80000"/>
                </a:schemeClr>
              </a:solidFill>
            </a:endParaRPr>
          </a:p>
        </p:txBody>
      </p:sp>
      <p:pic>
        <p:nvPicPr>
          <p:cNvPr id="17414" name="Picture 6"/>
          <p:cNvPicPr>
            <a:picLocks noChangeAspect="1" noChangeArrowheads="1"/>
          </p:cNvPicPr>
          <p:nvPr/>
        </p:nvPicPr>
        <p:blipFill>
          <a:blip r:embed="rId4" cstate="email"/>
          <a:srcRect/>
          <a:stretch>
            <a:fillRect/>
          </a:stretch>
        </p:blipFill>
        <p:spPr bwMode="auto">
          <a:xfrm>
            <a:off x="4929190" y="4181501"/>
            <a:ext cx="1693124" cy="1890705"/>
          </a:xfrm>
          <a:prstGeom prst="rect">
            <a:avLst/>
          </a:prstGeom>
          <a:ln>
            <a:noFill/>
          </a:ln>
          <a:effectLst>
            <a:outerShdw blurRad="190500" algn="tl" rotWithShape="0">
              <a:srgbClr val="000000">
                <a:alpha val="70000"/>
              </a:srgbClr>
            </a:outerShdw>
          </a:effectLst>
        </p:spPr>
      </p:pic>
      <p:sp>
        <p:nvSpPr>
          <p:cNvPr id="11" name="TextBox 10"/>
          <p:cNvSpPr txBox="1"/>
          <p:nvPr/>
        </p:nvSpPr>
        <p:spPr>
          <a:xfrm>
            <a:off x="357158" y="1428736"/>
            <a:ext cx="2000264" cy="1214446"/>
          </a:xfrm>
          <a:prstGeom prst="rect">
            <a:avLst/>
          </a:prstGeom>
          <a:noFill/>
        </p:spPr>
        <p:txBody>
          <a:bodyPr wrap="none" rtlCol="0">
            <a:prstTxWarp prst="textWave2">
              <a:avLst/>
            </a:prstTxWarp>
            <a:spAutoFit/>
          </a:bodyPr>
          <a:lstStyle/>
          <a:p>
            <a:r>
              <a:rPr lang="en-AU" dirty="0">
                <a:ln>
                  <a:solidFill>
                    <a:schemeClr val="accent3">
                      <a:lumMod val="40000"/>
                      <a:lumOff val="60000"/>
                    </a:schemeClr>
                  </a:solidFill>
                </a:ln>
              </a:rPr>
              <a:t>MYSTERY</a:t>
            </a:r>
          </a:p>
        </p:txBody>
      </p:sp>
      <p:pic>
        <p:nvPicPr>
          <p:cNvPr id="17415" name="Picture 7"/>
          <p:cNvPicPr>
            <a:picLocks noChangeAspect="1" noChangeArrowheads="1"/>
          </p:cNvPicPr>
          <p:nvPr/>
        </p:nvPicPr>
        <p:blipFill>
          <a:blip r:embed="rId5" cstate="email"/>
          <a:srcRect/>
          <a:stretch>
            <a:fillRect/>
          </a:stretch>
        </p:blipFill>
        <p:spPr bwMode="auto">
          <a:xfrm>
            <a:off x="4929191" y="2714620"/>
            <a:ext cx="1714512" cy="1214446"/>
          </a:xfrm>
          <a:prstGeom prst="rect">
            <a:avLst/>
          </a:prstGeom>
          <a:noFill/>
          <a:ln w="28575">
            <a:solidFill>
              <a:srgbClr val="FF0000"/>
            </a:solidFill>
            <a:miter lim="800000"/>
            <a:headEnd/>
            <a:tailEnd/>
          </a:ln>
          <a:effectLst/>
        </p:spPr>
      </p:pic>
      <p:sp>
        <p:nvSpPr>
          <p:cNvPr id="16" name="Rectangle 15"/>
          <p:cNvSpPr/>
          <p:nvPr/>
        </p:nvSpPr>
        <p:spPr>
          <a:xfrm>
            <a:off x="7000892" y="1571612"/>
            <a:ext cx="2143140" cy="1815882"/>
          </a:xfrm>
          <a:prstGeom prst="rect">
            <a:avLst/>
          </a:prstGeom>
        </p:spPr>
        <p:txBody>
          <a:bodyPr wrap="square">
            <a:spAutoFit/>
          </a:bodyPr>
          <a:lstStyle/>
          <a:p>
            <a:pPr algn="ctr"/>
            <a:r>
              <a:rPr lang="en-US" sz="2800" i="1" dirty="0"/>
              <a:t>“</a:t>
            </a:r>
            <a:r>
              <a:rPr lang="en-US" sz="2800" i="1" dirty="0" err="1"/>
              <a:t>Mysterion</a:t>
            </a:r>
            <a:r>
              <a:rPr lang="en-US" sz="2800" i="1" dirty="0"/>
              <a:t>”</a:t>
            </a:r>
            <a:r>
              <a:rPr lang="en-US" sz="2800" dirty="0"/>
              <a:t> in Greek meaning:</a:t>
            </a:r>
          </a:p>
          <a:p>
            <a:pPr algn="ctr"/>
            <a:r>
              <a:rPr lang="en-US" sz="2800" dirty="0"/>
              <a:t>“Mysteries”</a:t>
            </a:r>
          </a:p>
        </p:txBody>
      </p:sp>
      <p:sp>
        <p:nvSpPr>
          <p:cNvPr id="13" name="Right Arrow 12"/>
          <p:cNvSpPr/>
          <p:nvPr/>
        </p:nvSpPr>
        <p:spPr>
          <a:xfrm>
            <a:off x="6858016" y="5072074"/>
            <a:ext cx="857256"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7734719" y="4997247"/>
            <a:ext cx="1266437" cy="646331"/>
          </a:xfrm>
          <a:prstGeom prst="rect">
            <a:avLst/>
          </a:prstGeom>
          <a:noFill/>
        </p:spPr>
        <p:txBody>
          <a:bodyPr wrap="none" rtlCol="0">
            <a:spAutoFit/>
          </a:bodyPr>
          <a:lstStyle/>
          <a:p>
            <a:r>
              <a:rPr lang="en-AU" sz="3600" dirty="0"/>
              <a:t>FAITH</a:t>
            </a:r>
            <a:endParaRPr lang="en-US"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tile tx="0" ty="0" sx="100000" sy="100000" flip="none" algn="tl"/>
        </a:blipFill>
        <a:effectLst/>
      </p:bgPr>
    </p:bg>
    <p:spTree>
      <p:nvGrpSpPr>
        <p:cNvPr id="1" name=""/>
        <p:cNvGrpSpPr/>
        <p:nvPr/>
      </p:nvGrpSpPr>
      <p:grpSpPr>
        <a:xfrm>
          <a:off x="0" y="0"/>
          <a:ext cx="0" cy="0"/>
          <a:chOff x="0" y="0"/>
          <a:chExt cx="0" cy="0"/>
        </a:xfrm>
      </p:grpSpPr>
      <p:sp>
        <p:nvSpPr>
          <p:cNvPr id="8" name="Right Arrow 7"/>
          <p:cNvSpPr/>
          <p:nvPr/>
        </p:nvSpPr>
        <p:spPr>
          <a:xfrm>
            <a:off x="2516601" y="4255717"/>
            <a:ext cx="3214710" cy="357190"/>
          </a:xfrm>
          <a:prstGeom prst="rightArrow">
            <a:avLst/>
          </a:prstGeom>
          <a:gradFill flip="none" rotWithShape="1">
            <a:gsLst>
              <a:gs pos="0">
                <a:schemeClr val="dk1">
                  <a:tint val="66000"/>
                  <a:satMod val="160000"/>
                </a:schemeClr>
              </a:gs>
              <a:gs pos="50000">
                <a:schemeClr val="dk1">
                  <a:tint val="44500"/>
                  <a:satMod val="160000"/>
                </a:schemeClr>
              </a:gs>
              <a:gs pos="100000">
                <a:schemeClr val="dk1">
                  <a:tint val="23500"/>
                  <a:satMod val="160000"/>
                </a:schemeClr>
              </a:gs>
            </a:gsLst>
            <a:lin ang="10800000" scaled="1"/>
            <a:tileRect/>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en-AU" dirty="0"/>
              <a:t>Salvation</a:t>
            </a:r>
            <a:endParaRPr lang="en-US" dirty="0"/>
          </a:p>
        </p:txBody>
      </p:sp>
      <p:sp>
        <p:nvSpPr>
          <p:cNvPr id="3" name="Content Placeholder 2"/>
          <p:cNvSpPr>
            <a:spLocks noGrp="1"/>
          </p:cNvSpPr>
          <p:nvPr>
            <p:ph idx="1"/>
          </p:nvPr>
        </p:nvSpPr>
        <p:spPr/>
        <p:txBody>
          <a:bodyPr>
            <a:normAutofit/>
          </a:bodyPr>
          <a:lstStyle/>
          <a:p>
            <a:pPr>
              <a:buNone/>
            </a:pPr>
            <a:r>
              <a:rPr lang="en-AU" b="1" u="sng" dirty="0"/>
              <a:t>SALVATION</a:t>
            </a:r>
            <a:r>
              <a:rPr lang="en-AU" b="1" dirty="0"/>
              <a:t> - </a:t>
            </a:r>
            <a:r>
              <a:rPr lang="en-AU" dirty="0"/>
              <a:t>as we understand it: </a:t>
            </a:r>
          </a:p>
          <a:p>
            <a:pPr marL="514350" indent="-514350">
              <a:buAutoNum type="arabicPeriod"/>
            </a:pPr>
            <a:r>
              <a:rPr lang="en-AU" dirty="0"/>
              <a:t>Is </a:t>
            </a:r>
            <a:r>
              <a:rPr lang="en-AU" b="1" u="sng" dirty="0"/>
              <a:t>unity with Christ</a:t>
            </a:r>
          </a:p>
          <a:p>
            <a:pPr marL="514350" indent="-514350">
              <a:buNone/>
            </a:pPr>
            <a:endParaRPr lang="en-AU" b="1" u="sng" dirty="0"/>
          </a:p>
          <a:p>
            <a:pPr marL="514350" indent="-514350">
              <a:buNone/>
            </a:pPr>
            <a:endParaRPr lang="en-AU" b="1" u="sng" dirty="0"/>
          </a:p>
          <a:p>
            <a:pPr marL="514350" indent="-514350">
              <a:buNone/>
            </a:pPr>
            <a:endParaRPr lang="en-AU" dirty="0"/>
          </a:p>
        </p:txBody>
      </p:sp>
      <p:sp>
        <p:nvSpPr>
          <p:cNvPr id="6" name="Rectangle 5"/>
          <p:cNvSpPr/>
          <p:nvPr/>
        </p:nvSpPr>
        <p:spPr>
          <a:xfrm>
            <a:off x="428596" y="2928934"/>
            <a:ext cx="8358214" cy="70788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2000" b="1" dirty="0"/>
              <a:t>Abide in Me, and I in you</a:t>
            </a:r>
            <a:r>
              <a:rPr lang="en-US" sz="2000" dirty="0"/>
              <a:t>. As the branch cannot bear fruit of itself, unless it abides in the vine, neither can you, unless you abide in Me. (John 15:4)</a:t>
            </a:r>
          </a:p>
        </p:txBody>
      </p:sp>
      <p:pic>
        <p:nvPicPr>
          <p:cNvPr id="59394" name="Picture 2" descr="See the source image"/>
          <p:cNvPicPr>
            <a:picLocks noChangeAspect="1" noChangeArrowheads="1"/>
          </p:cNvPicPr>
          <p:nvPr/>
        </p:nvPicPr>
        <p:blipFill>
          <a:blip r:embed="rId3" cstate="email"/>
          <a:srcRect/>
          <a:stretch>
            <a:fillRect/>
          </a:stretch>
        </p:blipFill>
        <p:spPr bwMode="auto">
          <a:xfrm>
            <a:off x="1016403" y="3684213"/>
            <a:ext cx="1428760" cy="1745051"/>
          </a:xfrm>
          <a:prstGeom prst="rect">
            <a:avLst/>
          </a:prstGeom>
          <a:ln>
            <a:noFill/>
          </a:ln>
          <a:effectLst>
            <a:softEdge rad="112500"/>
          </a:effectLst>
        </p:spPr>
      </p:pic>
      <p:pic>
        <p:nvPicPr>
          <p:cNvPr id="62466" name="Picture 2"/>
          <p:cNvPicPr>
            <a:picLocks noChangeAspect="1" noChangeArrowheads="1"/>
          </p:cNvPicPr>
          <p:nvPr/>
        </p:nvPicPr>
        <p:blipFill>
          <a:blip r:embed="rId4" cstate="email"/>
          <a:srcRect/>
          <a:stretch>
            <a:fillRect/>
          </a:stretch>
        </p:blipFill>
        <p:spPr bwMode="auto">
          <a:xfrm>
            <a:off x="5874187" y="3684213"/>
            <a:ext cx="2341151" cy="1571636"/>
          </a:xfrm>
          <a:prstGeom prst="rect">
            <a:avLst/>
          </a:prstGeom>
          <a:ln>
            <a:noFill/>
          </a:ln>
          <a:effectLst>
            <a:softEdge rad="112500"/>
          </a:effectLst>
        </p:spPr>
      </p:pic>
      <p:sp>
        <p:nvSpPr>
          <p:cNvPr id="7" name="TextBox 6"/>
          <p:cNvSpPr txBox="1"/>
          <p:nvPr/>
        </p:nvSpPr>
        <p:spPr>
          <a:xfrm>
            <a:off x="3445295" y="4041403"/>
            <a:ext cx="1045479" cy="830997"/>
          </a:xfrm>
          <a:prstGeom prst="rect">
            <a:avLst/>
          </a:prstGeom>
          <a:solidFill>
            <a:schemeClr val="tx1">
              <a:lumMod val="75000"/>
              <a:lumOff val="25000"/>
            </a:schemeClr>
          </a:solidFill>
          <a:ln>
            <a:solidFill>
              <a:srgbClr val="FF0000"/>
            </a:solidFill>
          </a:ln>
          <a:effectLst>
            <a:glow rad="63500">
              <a:schemeClr val="accent2">
                <a:satMod val="175000"/>
                <a:alpha val="40000"/>
              </a:schemeClr>
            </a:glow>
          </a:effectLst>
        </p:spPr>
        <p:txBody>
          <a:bodyPr wrap="none" rtlCol="0">
            <a:spAutoFit/>
          </a:bodyPr>
          <a:lstStyle/>
          <a:p>
            <a:r>
              <a:rPr lang="en-AU" sz="4800" b="1" dirty="0">
                <a:solidFill>
                  <a:srgbClr val="FF0000"/>
                </a:solidFill>
              </a:rPr>
              <a:t>SIN</a:t>
            </a:r>
            <a:endParaRPr lang="en-US" sz="4800" b="1" dirty="0">
              <a:solidFill>
                <a:srgbClr val="FF0000"/>
              </a:solidFill>
            </a:endParaRPr>
          </a:p>
        </p:txBody>
      </p:sp>
      <p:sp>
        <p:nvSpPr>
          <p:cNvPr id="10" name="TextBox 9"/>
          <p:cNvSpPr txBox="1"/>
          <p:nvPr/>
        </p:nvSpPr>
        <p:spPr>
          <a:xfrm>
            <a:off x="5786446" y="5220314"/>
            <a:ext cx="2607765" cy="923330"/>
          </a:xfrm>
          <a:prstGeom prst="rect">
            <a:avLst/>
          </a:prstGeom>
          <a:noFill/>
        </p:spPr>
        <p:txBody>
          <a:bodyPr wrap="none" rtlCol="0">
            <a:spAutoFit/>
          </a:bodyPr>
          <a:lstStyle/>
          <a:p>
            <a:r>
              <a:rPr lang="en-AU" b="1" u="sng" dirty="0"/>
              <a:t>SEPARATION FROM GOD!</a:t>
            </a:r>
          </a:p>
          <a:p>
            <a:r>
              <a:rPr lang="en-AU" dirty="0"/>
              <a:t>LOST UNITY</a:t>
            </a:r>
          </a:p>
          <a:p>
            <a:r>
              <a:rPr lang="en-AU" dirty="0"/>
              <a:t>Need to be reunited.</a:t>
            </a:r>
            <a:endParaRPr lang="en-US" dirty="0"/>
          </a:p>
        </p:txBody>
      </p:sp>
      <p:sp>
        <p:nvSpPr>
          <p:cNvPr id="11" name="TextBox 10"/>
          <p:cNvSpPr txBox="1"/>
          <p:nvPr/>
        </p:nvSpPr>
        <p:spPr>
          <a:xfrm>
            <a:off x="3214678" y="4929198"/>
            <a:ext cx="1463670" cy="923330"/>
          </a:xfrm>
          <a:prstGeom prst="rect">
            <a:avLst/>
          </a:prstGeom>
          <a:noFill/>
        </p:spPr>
        <p:txBody>
          <a:bodyPr wrap="none" rtlCol="0">
            <a:spAutoFit/>
          </a:bodyPr>
          <a:lstStyle/>
          <a:p>
            <a:pPr algn="ctr"/>
            <a:r>
              <a:rPr lang="en-AU" dirty="0"/>
              <a:t>SIN OF ADAM</a:t>
            </a:r>
          </a:p>
          <a:p>
            <a:pPr algn="ctr"/>
            <a:r>
              <a:rPr lang="en-AU" dirty="0"/>
              <a:t>+</a:t>
            </a:r>
          </a:p>
          <a:p>
            <a:pPr algn="ctr"/>
            <a:r>
              <a:rPr lang="en-AU" dirty="0"/>
              <a:t>All other sins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6"/>
          <p:cNvPicPr>
            <a:picLocks noChangeAspect="1" noChangeArrowheads="1"/>
          </p:cNvPicPr>
          <p:nvPr/>
        </p:nvPicPr>
        <p:blipFill>
          <a:blip r:embed="rId2" cstate="email">
            <a:lum bright="89000" contrast="-78000"/>
          </a:blip>
          <a:srcRect/>
          <a:stretch>
            <a:fillRect/>
          </a:stretch>
        </p:blipFill>
        <p:spPr bwMode="auto">
          <a:xfrm>
            <a:off x="0" y="0"/>
            <a:ext cx="9144000" cy="6858000"/>
          </a:xfrm>
          <a:prstGeom prst="rect">
            <a:avLst/>
          </a:prstGeom>
          <a:noFill/>
          <a:ln w="9525">
            <a:noFill/>
            <a:miter lim="800000"/>
            <a:headEnd/>
            <a:tailEnd/>
          </a:ln>
          <a:effectLst/>
        </p:spPr>
      </p:pic>
      <p:pic>
        <p:nvPicPr>
          <p:cNvPr id="15" name="Picture 13"/>
          <p:cNvPicPr>
            <a:picLocks noChangeAspect="1" noChangeArrowheads="1"/>
          </p:cNvPicPr>
          <p:nvPr/>
        </p:nvPicPr>
        <p:blipFill>
          <a:blip r:embed="rId3" cstate="email"/>
          <a:srcRect/>
          <a:stretch>
            <a:fillRect/>
          </a:stretch>
        </p:blipFill>
        <p:spPr bwMode="auto">
          <a:xfrm>
            <a:off x="5929322" y="5711924"/>
            <a:ext cx="714380" cy="1146076"/>
          </a:xfrm>
          <a:prstGeom prst="rect">
            <a:avLst/>
          </a:prstGeom>
          <a:ln>
            <a:noFill/>
          </a:ln>
          <a:effectLst>
            <a:softEdge rad="112500"/>
          </a:effectLst>
        </p:spPr>
      </p:pic>
      <p:sp>
        <p:nvSpPr>
          <p:cNvPr id="2" name="Title 1"/>
          <p:cNvSpPr>
            <a:spLocks noGrp="1"/>
          </p:cNvSpPr>
          <p:nvPr>
            <p:ph type="title"/>
          </p:nvPr>
        </p:nvSpPr>
        <p:spPr/>
        <p:txBody>
          <a:bodyPr>
            <a:normAutofit fontScale="90000"/>
          </a:bodyPr>
          <a:lstStyle/>
          <a:p>
            <a:r>
              <a:rPr lang="en-AU" dirty="0"/>
              <a:t>The 7 sacraments - </a:t>
            </a:r>
            <a:r>
              <a:rPr lang="en-AU" b="1" u="sng" dirty="0">
                <a:solidFill>
                  <a:srgbClr val="0000FF"/>
                </a:solidFill>
              </a:rPr>
              <a:t>visible</a:t>
            </a:r>
            <a:r>
              <a:rPr lang="en-AU" dirty="0"/>
              <a:t> &amp; </a:t>
            </a:r>
            <a:r>
              <a:rPr lang="en-AU" b="1" u="sng" dirty="0">
                <a:solidFill>
                  <a:schemeClr val="bg2">
                    <a:lumMod val="50000"/>
                  </a:schemeClr>
                </a:solidFill>
              </a:rPr>
              <a:t>invisible</a:t>
            </a:r>
            <a:endParaRPr lang="en-US" b="1" u="sng" dirty="0">
              <a:solidFill>
                <a:schemeClr val="bg2">
                  <a:lumMod val="50000"/>
                </a:schemeClr>
              </a:solidFill>
            </a:endParaRPr>
          </a:p>
        </p:txBody>
      </p:sp>
      <p:sp>
        <p:nvSpPr>
          <p:cNvPr id="3" name="Content Placeholder 2"/>
          <p:cNvSpPr>
            <a:spLocks noGrp="1"/>
          </p:cNvSpPr>
          <p:nvPr>
            <p:ph idx="1"/>
          </p:nvPr>
        </p:nvSpPr>
        <p:spPr/>
        <p:txBody>
          <a:bodyPr/>
          <a:lstStyle/>
          <a:p>
            <a:r>
              <a:rPr lang="en-US" b="1" dirty="0">
                <a:solidFill>
                  <a:srgbClr val="FF0000"/>
                </a:solidFill>
              </a:rPr>
              <a:t>Baptism</a:t>
            </a:r>
          </a:p>
          <a:p>
            <a:r>
              <a:rPr lang="en-US" b="1" dirty="0" err="1">
                <a:solidFill>
                  <a:srgbClr val="FF0000"/>
                </a:solidFill>
              </a:rPr>
              <a:t>Chrismation</a:t>
            </a:r>
            <a:r>
              <a:rPr lang="en-US" b="1" dirty="0">
                <a:solidFill>
                  <a:srgbClr val="FF0000"/>
                </a:solidFill>
              </a:rPr>
              <a:t> (Confirmation)</a:t>
            </a:r>
          </a:p>
          <a:p>
            <a:r>
              <a:rPr lang="en-US" b="1" dirty="0">
                <a:solidFill>
                  <a:srgbClr val="FF0000"/>
                </a:solidFill>
              </a:rPr>
              <a:t>Confession (Repentance)</a:t>
            </a:r>
          </a:p>
          <a:p>
            <a:r>
              <a:rPr lang="en-US" b="1" dirty="0">
                <a:solidFill>
                  <a:srgbClr val="FF0000"/>
                </a:solidFill>
              </a:rPr>
              <a:t>Eucharist</a:t>
            </a:r>
          </a:p>
          <a:p>
            <a:r>
              <a:rPr lang="en-US" b="1" dirty="0"/>
              <a:t>Matrimony</a:t>
            </a:r>
          </a:p>
          <a:p>
            <a:r>
              <a:rPr lang="en-US" b="1" dirty="0"/>
              <a:t>Unction of the sick</a:t>
            </a:r>
          </a:p>
          <a:p>
            <a:r>
              <a:rPr lang="en-US" b="1" dirty="0"/>
              <a:t>Priesthood</a:t>
            </a:r>
          </a:p>
        </p:txBody>
      </p:sp>
      <p:pic>
        <p:nvPicPr>
          <p:cNvPr id="8" name="Picture 16"/>
          <p:cNvPicPr>
            <a:picLocks noChangeAspect="1" noChangeArrowheads="1"/>
          </p:cNvPicPr>
          <p:nvPr/>
        </p:nvPicPr>
        <p:blipFill>
          <a:blip r:embed="rId4" cstate="email"/>
          <a:srcRect/>
          <a:stretch>
            <a:fillRect/>
          </a:stretch>
        </p:blipFill>
        <p:spPr bwMode="auto">
          <a:xfrm>
            <a:off x="5643571" y="1857364"/>
            <a:ext cx="1285883" cy="1012359"/>
          </a:xfrm>
          <a:prstGeom prst="rect">
            <a:avLst/>
          </a:prstGeom>
          <a:ln>
            <a:noFill/>
          </a:ln>
          <a:effectLst>
            <a:softEdge rad="112500"/>
          </a:effectLst>
        </p:spPr>
      </p:pic>
      <p:pic>
        <p:nvPicPr>
          <p:cNvPr id="10" name="Picture 3"/>
          <p:cNvPicPr>
            <a:picLocks noChangeAspect="1" noChangeArrowheads="1"/>
          </p:cNvPicPr>
          <p:nvPr/>
        </p:nvPicPr>
        <p:blipFill>
          <a:blip r:embed="rId5" cstate="email"/>
          <a:srcRect/>
          <a:stretch>
            <a:fillRect/>
          </a:stretch>
        </p:blipFill>
        <p:spPr bwMode="auto">
          <a:xfrm>
            <a:off x="5715008" y="4286256"/>
            <a:ext cx="1207457" cy="776825"/>
          </a:xfrm>
          <a:prstGeom prst="rect">
            <a:avLst/>
          </a:prstGeom>
          <a:ln>
            <a:noFill/>
          </a:ln>
          <a:effectLst>
            <a:softEdge rad="112500"/>
          </a:effectLst>
        </p:spPr>
      </p:pic>
      <p:pic>
        <p:nvPicPr>
          <p:cNvPr id="11" name="Picture 2"/>
          <p:cNvPicPr>
            <a:picLocks noChangeAspect="1" noChangeArrowheads="1"/>
          </p:cNvPicPr>
          <p:nvPr/>
        </p:nvPicPr>
        <p:blipFill>
          <a:blip r:embed="rId6" cstate="email"/>
          <a:srcRect/>
          <a:stretch>
            <a:fillRect/>
          </a:stretch>
        </p:blipFill>
        <p:spPr bwMode="auto">
          <a:xfrm>
            <a:off x="5643571" y="1142984"/>
            <a:ext cx="1263226" cy="857256"/>
          </a:xfrm>
          <a:prstGeom prst="rect">
            <a:avLst/>
          </a:prstGeom>
          <a:ln>
            <a:noFill/>
          </a:ln>
          <a:effectLst>
            <a:softEdge rad="112500"/>
          </a:effectLst>
        </p:spPr>
      </p:pic>
      <p:pic>
        <p:nvPicPr>
          <p:cNvPr id="16" name="Picture 15"/>
          <p:cNvPicPr>
            <a:picLocks noChangeAspect="1" noChangeArrowheads="1"/>
          </p:cNvPicPr>
          <p:nvPr/>
        </p:nvPicPr>
        <p:blipFill>
          <a:blip r:embed="rId7" cstate="email"/>
          <a:srcRect/>
          <a:stretch>
            <a:fillRect/>
          </a:stretch>
        </p:blipFill>
        <p:spPr bwMode="auto">
          <a:xfrm>
            <a:off x="5643570" y="3571876"/>
            <a:ext cx="1285884" cy="749026"/>
          </a:xfrm>
          <a:prstGeom prst="rect">
            <a:avLst/>
          </a:prstGeom>
          <a:ln>
            <a:noFill/>
          </a:ln>
          <a:effectLst>
            <a:softEdge rad="112500"/>
          </a:effectLst>
        </p:spPr>
      </p:pic>
      <p:pic>
        <p:nvPicPr>
          <p:cNvPr id="20" name="Picture 14"/>
          <p:cNvPicPr>
            <a:picLocks noChangeAspect="1" noChangeArrowheads="1"/>
          </p:cNvPicPr>
          <p:nvPr/>
        </p:nvPicPr>
        <p:blipFill>
          <a:blip r:embed="rId8" cstate="email"/>
          <a:srcRect/>
          <a:stretch>
            <a:fillRect/>
          </a:stretch>
        </p:blipFill>
        <p:spPr bwMode="auto">
          <a:xfrm>
            <a:off x="5643570" y="5072074"/>
            <a:ext cx="1226442" cy="714380"/>
          </a:xfrm>
          <a:prstGeom prst="rect">
            <a:avLst/>
          </a:prstGeom>
          <a:ln>
            <a:noFill/>
          </a:ln>
          <a:effectLst>
            <a:softEdge rad="112500"/>
          </a:effectLst>
        </p:spPr>
      </p:pic>
      <p:pic>
        <p:nvPicPr>
          <p:cNvPr id="21" name="Picture 11"/>
          <p:cNvPicPr>
            <a:picLocks noChangeAspect="1" noChangeArrowheads="1"/>
          </p:cNvPicPr>
          <p:nvPr/>
        </p:nvPicPr>
        <p:blipFill>
          <a:blip r:embed="rId9" cstate="email"/>
          <a:srcRect/>
          <a:stretch>
            <a:fillRect/>
          </a:stretch>
        </p:blipFill>
        <p:spPr bwMode="auto">
          <a:xfrm>
            <a:off x="5643570" y="2714620"/>
            <a:ext cx="1285884" cy="981591"/>
          </a:xfrm>
          <a:prstGeom prst="rect">
            <a:avLst/>
          </a:prstGeom>
          <a:ln>
            <a:noFill/>
          </a:ln>
          <a:effectLst>
            <a:softEdge rad="112500"/>
          </a:effectLst>
        </p:spPr>
      </p:pic>
      <p:sp>
        <p:nvSpPr>
          <p:cNvPr id="13" name="TextBox 12"/>
          <p:cNvSpPr txBox="1"/>
          <p:nvPr/>
        </p:nvSpPr>
        <p:spPr>
          <a:xfrm>
            <a:off x="7000892" y="1214422"/>
            <a:ext cx="2000264" cy="5355312"/>
          </a:xfrm>
          <a:prstGeom prst="rect">
            <a:avLst/>
          </a:prstGeom>
          <a:noFill/>
        </p:spPr>
        <p:txBody>
          <a:bodyPr wrap="square" rtlCol="0">
            <a:spAutoFit/>
          </a:bodyPr>
          <a:lstStyle/>
          <a:p>
            <a:r>
              <a:rPr lang="en-AU" b="1" dirty="0">
                <a:solidFill>
                  <a:srgbClr val="0000FF"/>
                </a:solidFill>
              </a:rPr>
              <a:t>Water</a:t>
            </a:r>
            <a:r>
              <a:rPr lang="en-AU" b="1" dirty="0"/>
              <a:t> </a:t>
            </a:r>
            <a:r>
              <a:rPr lang="en-AU" b="1" dirty="0">
                <a:cs typeface="Calibri"/>
              </a:rPr>
              <a:t>→</a:t>
            </a:r>
            <a:r>
              <a:rPr lang="en-AU" b="1" dirty="0"/>
              <a:t> </a:t>
            </a:r>
            <a:r>
              <a:rPr lang="en-AU" b="1" dirty="0">
                <a:solidFill>
                  <a:schemeClr val="bg2">
                    <a:lumMod val="50000"/>
                  </a:schemeClr>
                </a:solidFill>
              </a:rPr>
              <a:t>new birth</a:t>
            </a:r>
          </a:p>
          <a:p>
            <a:endParaRPr lang="en-AU" b="1" dirty="0"/>
          </a:p>
          <a:p>
            <a:r>
              <a:rPr lang="en-AU" b="1" dirty="0">
                <a:solidFill>
                  <a:srgbClr val="0000FF"/>
                </a:solidFill>
              </a:rPr>
              <a:t>Oil</a:t>
            </a:r>
            <a:r>
              <a:rPr lang="en-AU" b="1" dirty="0"/>
              <a:t> </a:t>
            </a:r>
            <a:r>
              <a:rPr lang="en-AU" b="1" dirty="0">
                <a:cs typeface="Calibri"/>
              </a:rPr>
              <a:t>→</a:t>
            </a:r>
            <a:r>
              <a:rPr lang="en-AU" b="1" dirty="0"/>
              <a:t> </a:t>
            </a:r>
            <a:r>
              <a:rPr lang="en-AU" b="1" dirty="0">
                <a:solidFill>
                  <a:schemeClr val="bg2">
                    <a:lumMod val="50000"/>
                  </a:schemeClr>
                </a:solidFill>
              </a:rPr>
              <a:t>dwelling of Holy spirit</a:t>
            </a:r>
          </a:p>
          <a:p>
            <a:endParaRPr lang="en-AU" b="1" dirty="0"/>
          </a:p>
          <a:p>
            <a:r>
              <a:rPr lang="en-AU" b="1" dirty="0">
                <a:solidFill>
                  <a:srgbClr val="0000FF"/>
                </a:solidFill>
              </a:rPr>
              <a:t>Confession</a:t>
            </a:r>
            <a:r>
              <a:rPr lang="en-AU" b="1" dirty="0"/>
              <a:t> </a:t>
            </a:r>
            <a:r>
              <a:rPr lang="en-AU" b="1" dirty="0">
                <a:cs typeface="Calibri"/>
              </a:rPr>
              <a:t>→</a:t>
            </a:r>
            <a:r>
              <a:rPr lang="en-AU" b="1" dirty="0"/>
              <a:t> </a:t>
            </a:r>
            <a:r>
              <a:rPr lang="en-AU" b="1" dirty="0">
                <a:solidFill>
                  <a:schemeClr val="bg2">
                    <a:lumMod val="50000"/>
                  </a:schemeClr>
                </a:solidFill>
              </a:rPr>
              <a:t>forgiveness of sins</a:t>
            </a:r>
          </a:p>
          <a:p>
            <a:endParaRPr lang="en-AU" b="1" dirty="0"/>
          </a:p>
          <a:p>
            <a:r>
              <a:rPr lang="en-AU" b="1" dirty="0">
                <a:solidFill>
                  <a:srgbClr val="0000FF"/>
                </a:solidFill>
              </a:rPr>
              <a:t>Bread/wine</a:t>
            </a:r>
            <a:r>
              <a:rPr lang="en-AU" b="1" dirty="0"/>
              <a:t> </a:t>
            </a:r>
            <a:r>
              <a:rPr lang="en-AU" b="1" dirty="0">
                <a:latin typeface="Calibri"/>
                <a:cs typeface="Calibri"/>
              </a:rPr>
              <a:t>→ </a:t>
            </a:r>
            <a:r>
              <a:rPr lang="en-AU" b="1" dirty="0">
                <a:solidFill>
                  <a:schemeClr val="bg2">
                    <a:lumMod val="50000"/>
                  </a:schemeClr>
                </a:solidFill>
                <a:latin typeface="Calibri"/>
                <a:cs typeface="Calibri"/>
              </a:rPr>
              <a:t>true body and blood of Christ</a:t>
            </a:r>
          </a:p>
          <a:p>
            <a:endParaRPr lang="en-AU" b="1" dirty="0">
              <a:latin typeface="Calibri"/>
              <a:cs typeface="Calibri"/>
            </a:endParaRPr>
          </a:p>
          <a:p>
            <a:r>
              <a:rPr lang="en-AU" b="1" dirty="0" err="1">
                <a:solidFill>
                  <a:srgbClr val="0000FF"/>
                </a:solidFill>
                <a:latin typeface="Calibri"/>
                <a:cs typeface="Calibri"/>
              </a:rPr>
              <a:t>Man&amp;Woman</a:t>
            </a:r>
            <a:r>
              <a:rPr lang="en-AU" b="1" dirty="0">
                <a:latin typeface="Calibri"/>
                <a:cs typeface="Calibri"/>
              </a:rPr>
              <a:t> </a:t>
            </a:r>
            <a:r>
              <a:rPr lang="en-AU" b="1" dirty="0">
                <a:cs typeface="Calibri"/>
              </a:rPr>
              <a:t>→ </a:t>
            </a:r>
            <a:r>
              <a:rPr lang="en-AU" b="1" dirty="0">
                <a:solidFill>
                  <a:schemeClr val="bg2">
                    <a:lumMod val="50000"/>
                  </a:schemeClr>
                </a:solidFill>
                <a:cs typeface="Calibri"/>
              </a:rPr>
              <a:t>holy unity</a:t>
            </a:r>
          </a:p>
          <a:p>
            <a:endParaRPr lang="en-AU" b="1" dirty="0">
              <a:cs typeface="Calibri"/>
            </a:endParaRPr>
          </a:p>
          <a:p>
            <a:r>
              <a:rPr lang="en-AU" b="1" dirty="0">
                <a:solidFill>
                  <a:srgbClr val="0000FF"/>
                </a:solidFill>
                <a:cs typeface="Calibri"/>
              </a:rPr>
              <a:t>Oil</a:t>
            </a:r>
            <a:r>
              <a:rPr lang="en-AU" b="1" dirty="0">
                <a:cs typeface="Calibri"/>
              </a:rPr>
              <a:t> → </a:t>
            </a:r>
            <a:r>
              <a:rPr lang="en-AU" b="1" dirty="0">
                <a:solidFill>
                  <a:schemeClr val="bg2">
                    <a:lumMod val="50000"/>
                  </a:schemeClr>
                </a:solidFill>
                <a:cs typeface="Calibri"/>
              </a:rPr>
              <a:t>healing of sick</a:t>
            </a:r>
          </a:p>
          <a:p>
            <a:endParaRPr lang="en-AU" b="1" dirty="0">
              <a:cs typeface="Calibri"/>
            </a:endParaRPr>
          </a:p>
          <a:p>
            <a:r>
              <a:rPr lang="en-AU" b="1" dirty="0">
                <a:solidFill>
                  <a:srgbClr val="0000FF"/>
                </a:solidFill>
                <a:cs typeface="Calibri"/>
              </a:rPr>
              <a:t>Man</a:t>
            </a:r>
            <a:r>
              <a:rPr lang="en-AU" b="1" dirty="0">
                <a:cs typeface="Calibri"/>
              </a:rPr>
              <a:t> → </a:t>
            </a:r>
            <a:r>
              <a:rPr lang="en-AU" b="1" dirty="0">
                <a:solidFill>
                  <a:schemeClr val="bg2">
                    <a:lumMod val="50000"/>
                  </a:schemeClr>
                </a:solidFill>
                <a:cs typeface="Calibri"/>
              </a:rPr>
              <a:t>priest</a:t>
            </a:r>
            <a:endParaRPr lang="en-AU" b="1" dirty="0">
              <a:solidFill>
                <a:schemeClr val="bg2">
                  <a:lumMod val="50000"/>
                </a:schemeClr>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6"/>
          <p:cNvPicPr>
            <a:picLocks noChangeAspect="1" noChangeArrowheads="1"/>
          </p:cNvPicPr>
          <p:nvPr/>
        </p:nvPicPr>
        <p:blipFill>
          <a:blip r:embed="rId2" cstate="email">
            <a:lum bright="89000" contrast="-78000"/>
          </a:blip>
          <a:srcRect/>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title"/>
          </p:nvPr>
        </p:nvSpPr>
        <p:spPr/>
        <p:txBody>
          <a:bodyPr>
            <a:normAutofit/>
          </a:bodyPr>
          <a:lstStyle/>
          <a:p>
            <a:r>
              <a:rPr lang="en-AU" b="1" u="sng" dirty="0"/>
              <a:t>WHAT</a:t>
            </a:r>
            <a:r>
              <a:rPr lang="en-AU" dirty="0"/>
              <a:t> is a sacrament?</a:t>
            </a:r>
            <a:endParaRPr lang="en-US" dirty="0"/>
          </a:p>
        </p:txBody>
      </p:sp>
      <p:sp>
        <p:nvSpPr>
          <p:cNvPr id="16" name="Rectangle 15"/>
          <p:cNvSpPr/>
          <p:nvPr/>
        </p:nvSpPr>
        <p:spPr>
          <a:xfrm>
            <a:off x="214282" y="4143380"/>
            <a:ext cx="8643998" cy="2616101"/>
          </a:xfrm>
          <a:prstGeom prst="rect">
            <a:avLst/>
          </a:prstGeom>
        </p:spPr>
        <p:txBody>
          <a:bodyPr wrap="square">
            <a:spAutoFit/>
          </a:bodyPr>
          <a:lstStyle/>
          <a:p>
            <a:pPr algn="ctr"/>
            <a:r>
              <a:rPr lang="en-US" sz="3200" b="1" u="sng" dirty="0">
                <a:solidFill>
                  <a:srgbClr val="C00000"/>
                </a:solidFill>
              </a:rPr>
              <a:t>In a general sense we can say:</a:t>
            </a:r>
          </a:p>
          <a:p>
            <a:pPr algn="ctr"/>
            <a:r>
              <a:rPr lang="en-US" sz="3200" dirty="0"/>
              <a:t>“A church sacrament is an </a:t>
            </a:r>
            <a:r>
              <a:rPr lang="en-US" sz="3200" dirty="0">
                <a:solidFill>
                  <a:srgbClr val="FF0000"/>
                </a:solidFill>
              </a:rPr>
              <a:t>invisible grace </a:t>
            </a:r>
            <a:r>
              <a:rPr lang="en-US" sz="3200" dirty="0"/>
              <a:t>we receive by practicing a visible rite, and a visible sign or substance performed by a priest.</a:t>
            </a:r>
            <a:r>
              <a:rPr lang="en-US" sz="3200" b="1" dirty="0"/>
              <a:t>”</a:t>
            </a:r>
          </a:p>
          <a:p>
            <a:pPr algn="ctr"/>
            <a:r>
              <a:rPr lang="en-US" dirty="0"/>
              <a:t>His Grace Bishop </a:t>
            </a:r>
            <a:r>
              <a:rPr lang="en-US" dirty="0" err="1"/>
              <a:t>Mettaous</a:t>
            </a:r>
            <a:br>
              <a:rPr lang="en-US" dirty="0"/>
            </a:br>
            <a:r>
              <a:rPr lang="en-US" dirty="0"/>
              <a:t>Abbot of El-SYRIAN Monastery</a:t>
            </a:r>
            <a:endParaRPr lang="en-US" b="1" dirty="0"/>
          </a:p>
        </p:txBody>
      </p:sp>
      <p:pic>
        <p:nvPicPr>
          <p:cNvPr id="19459" name="Picture 3"/>
          <p:cNvPicPr>
            <a:picLocks noChangeAspect="1" noChangeArrowheads="1"/>
          </p:cNvPicPr>
          <p:nvPr/>
        </p:nvPicPr>
        <p:blipFill>
          <a:blip r:embed="rId3" cstate="email"/>
          <a:srcRect/>
          <a:stretch>
            <a:fillRect/>
          </a:stretch>
        </p:blipFill>
        <p:spPr bwMode="auto">
          <a:xfrm>
            <a:off x="3214678" y="1285860"/>
            <a:ext cx="2643206" cy="2721075"/>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6"/>
          <p:cNvPicPr>
            <a:picLocks noChangeAspect="1" noChangeArrowheads="1"/>
          </p:cNvPicPr>
          <p:nvPr/>
        </p:nvPicPr>
        <p:blipFill>
          <a:blip r:embed="rId2" cstate="email">
            <a:lum bright="89000" contrast="-78000"/>
          </a:blip>
          <a:srcRect/>
          <a:stretch>
            <a:fillRect/>
          </a:stretch>
        </p:blipFill>
        <p:spPr bwMode="auto">
          <a:xfrm>
            <a:off x="0" y="0"/>
            <a:ext cx="9144000" cy="6858000"/>
          </a:xfrm>
          <a:prstGeom prst="rect">
            <a:avLst/>
          </a:prstGeom>
          <a:noFill/>
          <a:ln w="9525">
            <a:noFill/>
            <a:miter lim="800000"/>
            <a:headEnd/>
            <a:tailEnd/>
          </a:ln>
          <a:effectLst/>
        </p:spPr>
      </p:pic>
      <p:sp>
        <p:nvSpPr>
          <p:cNvPr id="14" name="Content Placeholder 13"/>
          <p:cNvSpPr>
            <a:spLocks noGrp="1"/>
          </p:cNvSpPr>
          <p:nvPr>
            <p:ph idx="1"/>
          </p:nvPr>
        </p:nvSpPr>
        <p:spPr>
          <a:xfrm>
            <a:off x="457200" y="1600200"/>
            <a:ext cx="8229600" cy="5043510"/>
          </a:xfrm>
        </p:spPr>
        <p:txBody>
          <a:bodyPr>
            <a:normAutofit/>
          </a:bodyPr>
          <a:lstStyle/>
          <a:p>
            <a:endParaRPr lang="en-AU" dirty="0"/>
          </a:p>
          <a:p>
            <a:r>
              <a:rPr lang="en-AU" dirty="0"/>
              <a:t>Through </a:t>
            </a:r>
            <a:r>
              <a:rPr lang="en-AU" b="1" u="sng" dirty="0">
                <a:solidFill>
                  <a:schemeClr val="accent6">
                    <a:lumMod val="75000"/>
                  </a:schemeClr>
                </a:solidFill>
              </a:rPr>
              <a:t>church</a:t>
            </a:r>
            <a:r>
              <a:rPr lang="en-AU" dirty="0"/>
              <a:t>, </a:t>
            </a:r>
            <a:r>
              <a:rPr lang="en-AU" b="1" dirty="0"/>
              <a:t>we</a:t>
            </a:r>
            <a:r>
              <a:rPr lang="en-AU" dirty="0"/>
              <a:t> receive the </a:t>
            </a:r>
            <a:r>
              <a:rPr lang="en-AU" b="1" dirty="0">
                <a:solidFill>
                  <a:srgbClr val="FF0000"/>
                </a:solidFill>
              </a:rPr>
              <a:t>Holy Spirit </a:t>
            </a:r>
            <a:r>
              <a:rPr lang="en-AU" dirty="0"/>
              <a:t>in the </a:t>
            </a:r>
            <a:r>
              <a:rPr lang="en-AU" b="1" u="sng" dirty="0"/>
              <a:t>sacraments.</a:t>
            </a:r>
            <a:endParaRPr lang="en-AU" b="1" dirty="0"/>
          </a:p>
        </p:txBody>
      </p:sp>
      <p:sp>
        <p:nvSpPr>
          <p:cNvPr id="2" name="Title 1"/>
          <p:cNvSpPr>
            <a:spLocks noGrp="1"/>
          </p:cNvSpPr>
          <p:nvPr>
            <p:ph type="title"/>
          </p:nvPr>
        </p:nvSpPr>
        <p:spPr/>
        <p:txBody>
          <a:bodyPr>
            <a:normAutofit fontScale="90000"/>
          </a:bodyPr>
          <a:lstStyle/>
          <a:p>
            <a:r>
              <a:rPr lang="en-AU" b="1" u="sng" dirty="0"/>
              <a:t>The Sacraments &amp; the </a:t>
            </a:r>
            <a:r>
              <a:rPr lang="en-AU" b="1" u="sng" dirty="0">
                <a:solidFill>
                  <a:srgbClr val="FF0000"/>
                </a:solidFill>
              </a:rPr>
              <a:t>Invisible Grace</a:t>
            </a:r>
            <a:endParaRPr lang="en-US" dirty="0">
              <a:solidFill>
                <a:srgbClr val="FF0000"/>
              </a:solidFill>
            </a:endParaRPr>
          </a:p>
        </p:txBody>
      </p:sp>
      <p:sp>
        <p:nvSpPr>
          <p:cNvPr id="19" name="Rectangle 18"/>
          <p:cNvSpPr/>
          <p:nvPr/>
        </p:nvSpPr>
        <p:spPr>
          <a:xfrm>
            <a:off x="357158" y="3714752"/>
            <a:ext cx="8358246" cy="2246769"/>
          </a:xfrm>
          <a:prstGeom prst="rect">
            <a:avLst/>
          </a:prstGeom>
          <a:blipFill>
            <a:blip r:embed="rId3"/>
            <a:tile tx="0" ty="0" sx="100000" sy="100000" flip="none" algn="tl"/>
          </a:blipFill>
        </p:spPr>
        <p:txBody>
          <a:bodyPr wrap="square">
            <a:spAutoFit/>
          </a:bodyPr>
          <a:lstStyle/>
          <a:p>
            <a:r>
              <a:rPr lang="en-US" sz="2800" dirty="0"/>
              <a:t>Then Peter said to them, </a:t>
            </a:r>
            <a:r>
              <a:rPr lang="en-US" sz="2800" b="1" dirty="0"/>
              <a:t>“</a:t>
            </a:r>
            <a:r>
              <a:rPr lang="en-US" sz="2800" b="1" u="sng" dirty="0"/>
              <a:t>Repent</a:t>
            </a:r>
            <a:r>
              <a:rPr lang="en-US" sz="2800" b="1" dirty="0"/>
              <a:t>, and let every one of you be </a:t>
            </a:r>
            <a:r>
              <a:rPr lang="en-US" sz="2800" b="1" u="sng" dirty="0"/>
              <a:t>baptized</a:t>
            </a:r>
            <a:r>
              <a:rPr lang="en-US" sz="2800" b="1" dirty="0"/>
              <a:t> in the name of Jesus Christ for the </a:t>
            </a:r>
            <a:r>
              <a:rPr lang="en-US" sz="2800" b="1" i="1" dirty="0"/>
              <a:t>remission of sins</a:t>
            </a:r>
            <a:r>
              <a:rPr lang="en-US" sz="2800" b="1" dirty="0"/>
              <a:t>; and you shall </a:t>
            </a:r>
            <a:r>
              <a:rPr lang="en-US" sz="2800" b="1" dirty="0">
                <a:solidFill>
                  <a:schemeClr val="accent6">
                    <a:lumMod val="75000"/>
                  </a:schemeClr>
                </a:solidFill>
              </a:rPr>
              <a:t>receive the gift of the Holy Spirit</a:t>
            </a:r>
            <a:r>
              <a:rPr lang="en-US" sz="2800" b="1" dirty="0"/>
              <a:t>.”</a:t>
            </a:r>
          </a:p>
          <a:p>
            <a:r>
              <a:rPr lang="en-AU" sz="2800" dirty="0"/>
              <a:t>Acts 2:38</a:t>
            </a:r>
            <a:endParaRPr lang="en-US" sz="1600" dirty="0"/>
          </a:p>
        </p:txBody>
      </p:sp>
      <p:cxnSp>
        <p:nvCxnSpPr>
          <p:cNvPr id="8" name="Straight Arrow Connector 7"/>
          <p:cNvCxnSpPr/>
          <p:nvPr/>
        </p:nvCxnSpPr>
        <p:spPr>
          <a:xfrm rot="5400000">
            <a:off x="6357950" y="1714488"/>
            <a:ext cx="1143008"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u="sng" dirty="0"/>
              <a:t>WHY</a:t>
            </a:r>
            <a:r>
              <a:rPr lang="en-AU" dirty="0"/>
              <a:t> do we have sacraments? </a:t>
            </a:r>
            <a:endParaRPr lang="en-US" dirty="0"/>
          </a:p>
        </p:txBody>
      </p:sp>
      <p:sp>
        <p:nvSpPr>
          <p:cNvPr id="3" name="Content Placeholder 2"/>
          <p:cNvSpPr>
            <a:spLocks noGrp="1"/>
          </p:cNvSpPr>
          <p:nvPr>
            <p:ph idx="1"/>
          </p:nvPr>
        </p:nvSpPr>
        <p:spPr/>
        <p:txBody>
          <a:bodyPr/>
          <a:lstStyle/>
          <a:p>
            <a:r>
              <a:rPr lang="en-AU" dirty="0"/>
              <a:t>Through (</a:t>
            </a:r>
            <a:r>
              <a:rPr lang="en-AU" i="1" dirty="0">
                <a:solidFill>
                  <a:srgbClr val="FF0000"/>
                </a:solidFill>
              </a:rPr>
              <a:t>redemptive</a:t>
            </a:r>
            <a:r>
              <a:rPr lang="en-AU" dirty="0"/>
              <a:t>) sacraments, we are “</a:t>
            </a:r>
            <a:r>
              <a:rPr lang="en-AU" b="1" u="sng" dirty="0"/>
              <a:t>SAVED</a:t>
            </a:r>
            <a:r>
              <a:rPr lang="en-AU" dirty="0"/>
              <a:t>” and receive “</a:t>
            </a:r>
            <a:r>
              <a:rPr lang="en-AU" b="1" u="sng" dirty="0"/>
              <a:t>SALVATION</a:t>
            </a:r>
            <a:r>
              <a:rPr lang="en-AU" dirty="0"/>
              <a:t>”.</a:t>
            </a:r>
          </a:p>
          <a:p>
            <a:r>
              <a:rPr lang="en-AU" dirty="0"/>
              <a:t>Without sacraments, we </a:t>
            </a:r>
            <a:r>
              <a:rPr lang="en-AU" b="1" u="sng" dirty="0"/>
              <a:t>cannot access salvation.</a:t>
            </a:r>
            <a:endParaRPr lang="en-US" b="1" u="sng" dirty="0"/>
          </a:p>
        </p:txBody>
      </p:sp>
      <p:sp>
        <p:nvSpPr>
          <p:cNvPr id="7" name="Rectangle 6"/>
          <p:cNvSpPr/>
          <p:nvPr/>
        </p:nvSpPr>
        <p:spPr>
          <a:xfrm>
            <a:off x="571472" y="4857760"/>
            <a:ext cx="3143272" cy="1077218"/>
          </a:xfrm>
          <a:prstGeom prst="rect">
            <a:avLst/>
          </a:prstGeom>
        </p:spPr>
        <p:txBody>
          <a:bodyPr wrap="square">
            <a:spAutoFit/>
          </a:bodyPr>
          <a:lstStyle/>
          <a:p>
            <a:r>
              <a:rPr lang="en-US" sz="3200" dirty="0"/>
              <a:t>Let’s look at that more closely……</a:t>
            </a:r>
          </a:p>
        </p:txBody>
      </p:sp>
      <p:pic>
        <p:nvPicPr>
          <p:cNvPr id="26626" name="Picture 2" descr="See the source image"/>
          <p:cNvPicPr>
            <a:picLocks noChangeAspect="1" noChangeArrowheads="1"/>
          </p:cNvPicPr>
          <p:nvPr/>
        </p:nvPicPr>
        <p:blipFill>
          <a:blip r:embed="rId2" cstate="email"/>
          <a:srcRect/>
          <a:stretch>
            <a:fillRect/>
          </a:stretch>
        </p:blipFill>
        <p:spPr bwMode="auto">
          <a:xfrm flipH="1">
            <a:off x="3500430" y="3571876"/>
            <a:ext cx="2571768" cy="3071834"/>
          </a:xfrm>
          <a:prstGeom prst="rect">
            <a:avLst/>
          </a:prstGeom>
          <a:ln>
            <a:noFill/>
          </a:ln>
          <a:effectLst>
            <a:softEdge rad="112500"/>
          </a:effectLst>
        </p:spPr>
      </p:pic>
      <p:pic>
        <p:nvPicPr>
          <p:cNvPr id="6" name="Picture 2"/>
          <p:cNvPicPr>
            <a:picLocks noChangeAspect="1" noChangeArrowheads="1"/>
          </p:cNvPicPr>
          <p:nvPr/>
        </p:nvPicPr>
        <p:blipFill>
          <a:blip r:embed="rId3" cstate="email"/>
          <a:srcRect/>
          <a:stretch>
            <a:fillRect/>
          </a:stretch>
        </p:blipFill>
        <p:spPr bwMode="auto">
          <a:xfrm>
            <a:off x="5715008" y="3500438"/>
            <a:ext cx="2850361" cy="20764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u="sng" dirty="0"/>
              <a:t>WHY</a:t>
            </a:r>
            <a:r>
              <a:rPr lang="en-AU" dirty="0"/>
              <a:t> do we have sacraments? </a:t>
            </a:r>
            <a:endParaRPr lang="en-US" dirty="0"/>
          </a:p>
        </p:txBody>
      </p:sp>
      <p:sp>
        <p:nvSpPr>
          <p:cNvPr id="3" name="Content Placeholder 2"/>
          <p:cNvSpPr>
            <a:spLocks noGrp="1"/>
          </p:cNvSpPr>
          <p:nvPr>
            <p:ph idx="1"/>
          </p:nvPr>
        </p:nvSpPr>
        <p:spPr/>
        <p:txBody>
          <a:bodyPr/>
          <a:lstStyle/>
          <a:p>
            <a:r>
              <a:rPr lang="en-AU" dirty="0"/>
              <a:t>Through (</a:t>
            </a:r>
            <a:r>
              <a:rPr lang="en-AU" i="1" dirty="0">
                <a:solidFill>
                  <a:srgbClr val="FF0000"/>
                </a:solidFill>
              </a:rPr>
              <a:t>redemptive</a:t>
            </a:r>
            <a:r>
              <a:rPr lang="en-AU" dirty="0"/>
              <a:t>) sacraments, we are “</a:t>
            </a:r>
            <a:r>
              <a:rPr lang="en-AU" b="1" u="sng" dirty="0"/>
              <a:t>SAVED</a:t>
            </a:r>
            <a:r>
              <a:rPr lang="en-AU" dirty="0"/>
              <a:t>” and receive “</a:t>
            </a:r>
            <a:r>
              <a:rPr lang="en-AU" b="1" u="sng" dirty="0"/>
              <a:t>SALVATION</a:t>
            </a:r>
            <a:r>
              <a:rPr lang="en-AU" dirty="0"/>
              <a:t>”.</a:t>
            </a:r>
          </a:p>
          <a:p>
            <a:r>
              <a:rPr lang="en-AU" dirty="0"/>
              <a:t>Without sacraments, we </a:t>
            </a:r>
            <a:r>
              <a:rPr lang="en-AU" b="1" u="sng" dirty="0"/>
              <a:t>cannot access salvation.</a:t>
            </a:r>
            <a:endParaRPr lang="en-US" b="1" u="sng" dirty="0"/>
          </a:p>
        </p:txBody>
      </p:sp>
      <p:sp>
        <p:nvSpPr>
          <p:cNvPr id="7" name="Rectangle 6"/>
          <p:cNvSpPr/>
          <p:nvPr/>
        </p:nvSpPr>
        <p:spPr>
          <a:xfrm>
            <a:off x="285720" y="4000504"/>
            <a:ext cx="8572560" cy="1384995"/>
          </a:xfrm>
          <a:prstGeom prst="rect">
            <a:avLst/>
          </a:prstGeom>
          <a:blipFill dpi="0" rotWithShape="1">
            <a:blip r:embed="rId2">
              <a:lum bright="8000"/>
            </a:blip>
            <a:srcRect/>
            <a:tile tx="0" ty="0" sx="100000" sy="100000" flip="none" algn="tl"/>
          </a:blipFill>
          <a:ln w="38100">
            <a:solidFill>
              <a:schemeClr val="accent6">
                <a:lumMod val="75000"/>
              </a:schemeClr>
            </a:solidFill>
          </a:ln>
        </p:spPr>
        <p:txBody>
          <a:bodyPr wrap="square">
            <a:spAutoFit/>
          </a:bodyPr>
          <a:lstStyle/>
          <a:p>
            <a:r>
              <a:rPr lang="en-US" sz="2800" b="1" u="sng" dirty="0"/>
              <a:t>The sacraments are :</a:t>
            </a:r>
          </a:p>
          <a:p>
            <a:r>
              <a:rPr lang="en-US" sz="2800" dirty="0"/>
              <a:t>“</a:t>
            </a:r>
            <a:r>
              <a:rPr lang="en-US" sz="2800" i="1" dirty="0"/>
              <a:t>necessary for eternal salvation, and every believer should practice them in order to gain eternal salvation.</a:t>
            </a:r>
            <a:r>
              <a:rPr lang="en-US" sz="2800" dirty="0"/>
              <a:t>”</a:t>
            </a:r>
          </a:p>
        </p:txBody>
      </p:sp>
      <p:sp>
        <p:nvSpPr>
          <p:cNvPr id="8" name="Rectangle 7"/>
          <p:cNvSpPr/>
          <p:nvPr/>
        </p:nvSpPr>
        <p:spPr>
          <a:xfrm>
            <a:off x="3000364" y="5471054"/>
            <a:ext cx="5857916" cy="1200329"/>
          </a:xfrm>
          <a:prstGeom prst="rect">
            <a:avLst/>
          </a:prstGeom>
          <a:solidFill>
            <a:schemeClr val="accent6">
              <a:lumMod val="20000"/>
              <a:lumOff val="80000"/>
            </a:schemeClr>
          </a:solidFill>
        </p:spPr>
        <p:style>
          <a:lnRef idx="1">
            <a:schemeClr val="accent5"/>
          </a:lnRef>
          <a:fillRef idx="2">
            <a:schemeClr val="accent5"/>
          </a:fillRef>
          <a:effectRef idx="1">
            <a:schemeClr val="accent5"/>
          </a:effectRef>
          <a:fontRef idx="minor">
            <a:schemeClr val="dk1"/>
          </a:fontRef>
        </p:style>
        <p:txBody>
          <a:bodyPr wrap="square">
            <a:spAutoFit/>
          </a:bodyPr>
          <a:lstStyle/>
          <a:p>
            <a:r>
              <a:rPr lang="en-US" b="1" i="1" dirty="0"/>
              <a:t>SACRAMENTAL RITES IN THE COPTIC ORTHODOX CHURCH</a:t>
            </a:r>
          </a:p>
          <a:p>
            <a:r>
              <a:rPr lang="en-US" i="1" dirty="0"/>
              <a:t>2nd Edition</a:t>
            </a:r>
          </a:p>
          <a:p>
            <a:r>
              <a:rPr lang="en-US" i="1" dirty="0"/>
              <a:t>His Grace Bishop </a:t>
            </a:r>
            <a:r>
              <a:rPr lang="en-US" i="1" dirty="0" err="1"/>
              <a:t>Mettaous</a:t>
            </a:r>
            <a:br>
              <a:rPr lang="en-US" i="1" dirty="0"/>
            </a:br>
            <a:r>
              <a:rPr lang="en-US" i="1" dirty="0"/>
              <a:t>Abbot of El-SYRIAN Monastery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AU" dirty="0"/>
              <a:t>The 7 sacraments </a:t>
            </a:r>
            <a:br>
              <a:rPr lang="en-AU" dirty="0"/>
            </a:br>
            <a:r>
              <a:rPr lang="en-AU" dirty="0"/>
              <a:t>a </a:t>
            </a:r>
            <a:r>
              <a:rPr lang="en-AU" i="1" dirty="0">
                <a:solidFill>
                  <a:srgbClr val="FF0000"/>
                </a:solidFill>
              </a:rPr>
              <a:t>common</a:t>
            </a:r>
            <a:r>
              <a:rPr lang="en-AU" dirty="0"/>
              <a:t> theme~ </a:t>
            </a:r>
            <a:r>
              <a:rPr lang="en-AU" b="1" u="sng" dirty="0">
                <a:solidFill>
                  <a:srgbClr val="FF0000"/>
                </a:solidFill>
                <a:latin typeface="Freestyle Script" pitchFamily="66" charset="0"/>
              </a:rPr>
              <a:t>SALVATION</a:t>
            </a:r>
            <a:r>
              <a:rPr lang="en-AU" dirty="0"/>
              <a:t> ~</a:t>
            </a:r>
            <a:endParaRPr lang="en-US" dirty="0"/>
          </a:p>
        </p:txBody>
      </p:sp>
      <p:sp>
        <p:nvSpPr>
          <p:cNvPr id="3" name="Content Placeholder 2"/>
          <p:cNvSpPr>
            <a:spLocks noGrp="1"/>
          </p:cNvSpPr>
          <p:nvPr>
            <p:ph idx="1"/>
          </p:nvPr>
        </p:nvSpPr>
        <p:spPr/>
        <p:txBody>
          <a:bodyPr/>
          <a:lstStyle/>
          <a:p>
            <a:r>
              <a:rPr lang="en-US" dirty="0">
                <a:solidFill>
                  <a:srgbClr val="FF0000"/>
                </a:solidFill>
              </a:rPr>
              <a:t>Baptism</a:t>
            </a:r>
          </a:p>
          <a:p>
            <a:r>
              <a:rPr lang="en-US" dirty="0" err="1">
                <a:solidFill>
                  <a:srgbClr val="FF0000"/>
                </a:solidFill>
              </a:rPr>
              <a:t>Chrismation</a:t>
            </a:r>
            <a:endParaRPr lang="en-US" dirty="0">
              <a:solidFill>
                <a:srgbClr val="FF0000"/>
              </a:solidFill>
            </a:endParaRPr>
          </a:p>
          <a:p>
            <a:r>
              <a:rPr lang="en-US" dirty="0">
                <a:solidFill>
                  <a:srgbClr val="FF0000"/>
                </a:solidFill>
              </a:rPr>
              <a:t>Eucharist</a:t>
            </a:r>
          </a:p>
          <a:p>
            <a:r>
              <a:rPr lang="en-US" dirty="0">
                <a:solidFill>
                  <a:srgbClr val="FF0000"/>
                </a:solidFill>
              </a:rPr>
              <a:t>Confession </a:t>
            </a:r>
          </a:p>
          <a:p>
            <a:r>
              <a:rPr lang="en-US" dirty="0">
                <a:solidFill>
                  <a:schemeClr val="bg1">
                    <a:lumMod val="75000"/>
                  </a:schemeClr>
                </a:solidFill>
              </a:rPr>
              <a:t>Matrimony</a:t>
            </a:r>
          </a:p>
          <a:p>
            <a:r>
              <a:rPr lang="en-US" dirty="0">
                <a:solidFill>
                  <a:schemeClr val="bg1">
                    <a:lumMod val="75000"/>
                  </a:schemeClr>
                </a:solidFill>
              </a:rPr>
              <a:t>Unction of the sick</a:t>
            </a:r>
          </a:p>
          <a:p>
            <a:r>
              <a:rPr lang="en-US" dirty="0">
                <a:solidFill>
                  <a:schemeClr val="bg1">
                    <a:lumMod val="75000"/>
                  </a:schemeClr>
                </a:solidFill>
              </a:rPr>
              <a:t>Priesthood</a:t>
            </a:r>
          </a:p>
        </p:txBody>
      </p:sp>
      <p:sp>
        <p:nvSpPr>
          <p:cNvPr id="5" name="Rectangle 4"/>
          <p:cNvSpPr/>
          <p:nvPr/>
        </p:nvSpPr>
        <p:spPr>
          <a:xfrm>
            <a:off x="3143240" y="1500174"/>
            <a:ext cx="4214842" cy="646331"/>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n-US" dirty="0"/>
              <a:t>“He who believes and is </a:t>
            </a:r>
            <a:r>
              <a:rPr lang="en-US" b="1" u="sng" dirty="0">
                <a:solidFill>
                  <a:srgbClr val="0000FF"/>
                </a:solidFill>
              </a:rPr>
              <a:t>baptized</a:t>
            </a:r>
            <a:r>
              <a:rPr lang="en-US" dirty="0"/>
              <a:t> will be</a:t>
            </a:r>
            <a:br>
              <a:rPr lang="en-US" dirty="0"/>
            </a:br>
            <a:r>
              <a:rPr lang="en-US" b="1" u="sng" dirty="0">
                <a:solidFill>
                  <a:srgbClr val="FF0000"/>
                </a:solidFill>
              </a:rPr>
              <a:t>saved</a:t>
            </a:r>
            <a:r>
              <a:rPr lang="en-US" dirty="0"/>
              <a:t>” (</a:t>
            </a:r>
            <a:r>
              <a:rPr lang="en-US" dirty="0">
                <a:solidFill>
                  <a:srgbClr val="00B0F0"/>
                </a:solidFill>
              </a:rPr>
              <a:t>Mark 16:16</a:t>
            </a:r>
            <a:r>
              <a:rPr lang="en-US" dirty="0"/>
              <a:t>)</a:t>
            </a:r>
          </a:p>
        </p:txBody>
      </p:sp>
      <p:sp>
        <p:nvSpPr>
          <p:cNvPr id="6" name="Rectangle 5"/>
          <p:cNvSpPr/>
          <p:nvPr/>
        </p:nvSpPr>
        <p:spPr>
          <a:xfrm>
            <a:off x="3428992" y="2246178"/>
            <a:ext cx="5429272" cy="175432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n-US" dirty="0"/>
              <a:t>“</a:t>
            </a:r>
            <a:r>
              <a:rPr lang="en-US" b="1" u="sng" dirty="0">
                <a:solidFill>
                  <a:srgbClr val="FF0000"/>
                </a:solidFill>
              </a:rPr>
              <a:t>We can never be “saved” without this gift </a:t>
            </a:r>
            <a:r>
              <a:rPr lang="en-US" dirty="0"/>
              <a:t>of the Holy Spirit ….It is a gift that we receive through</a:t>
            </a:r>
            <a:br>
              <a:rPr lang="en-US" dirty="0"/>
            </a:br>
            <a:r>
              <a:rPr lang="en-US" dirty="0"/>
              <a:t>the Sacrament of the </a:t>
            </a:r>
            <a:r>
              <a:rPr lang="en-US" b="1" u="sng" dirty="0">
                <a:solidFill>
                  <a:srgbClr val="0000FF"/>
                </a:solidFill>
              </a:rPr>
              <a:t>Holy Unction </a:t>
            </a:r>
            <a:r>
              <a:rPr lang="en-US" dirty="0"/>
              <a:t>and for which we pray continually saying ‘Do not take Your Holy Spirit</a:t>
            </a:r>
            <a:br>
              <a:rPr lang="en-US" dirty="0"/>
            </a:br>
            <a:r>
              <a:rPr lang="en-US" dirty="0"/>
              <a:t>from me’ (</a:t>
            </a:r>
            <a:r>
              <a:rPr lang="en-US" dirty="0">
                <a:solidFill>
                  <a:srgbClr val="00B0F0"/>
                </a:solidFill>
              </a:rPr>
              <a:t>Ps 51:11</a:t>
            </a:r>
            <a:r>
              <a:rPr lang="en-US" dirty="0"/>
              <a:t>) otherwise we shall perish.” </a:t>
            </a:r>
          </a:p>
          <a:p>
            <a:r>
              <a:rPr lang="en-US" dirty="0"/>
              <a:t>(</a:t>
            </a:r>
            <a:r>
              <a:rPr lang="en-US" dirty="0">
                <a:solidFill>
                  <a:srgbClr val="00B0F0"/>
                </a:solidFill>
              </a:rPr>
              <a:t>Pope Shenouda III</a:t>
            </a:r>
            <a:r>
              <a:rPr lang="en-US" dirty="0"/>
              <a:t>) </a:t>
            </a:r>
          </a:p>
        </p:txBody>
      </p:sp>
      <p:sp>
        <p:nvSpPr>
          <p:cNvPr id="9" name="Rectangle 8"/>
          <p:cNvSpPr/>
          <p:nvPr/>
        </p:nvSpPr>
        <p:spPr>
          <a:xfrm>
            <a:off x="4286280" y="4143380"/>
            <a:ext cx="4572000" cy="1200329"/>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r>
              <a:rPr lang="en-US" dirty="0"/>
              <a:t>Whoever </a:t>
            </a:r>
            <a:r>
              <a:rPr lang="en-US" b="1" u="sng" dirty="0">
                <a:solidFill>
                  <a:srgbClr val="0000FF"/>
                </a:solidFill>
              </a:rPr>
              <a:t>eats</a:t>
            </a:r>
            <a:r>
              <a:rPr lang="en-US" dirty="0"/>
              <a:t> My flesh and drinks My blood has </a:t>
            </a:r>
            <a:r>
              <a:rPr lang="en-US" b="1" u="sng" dirty="0">
                <a:solidFill>
                  <a:srgbClr val="FF0000"/>
                </a:solidFill>
              </a:rPr>
              <a:t>eternal life</a:t>
            </a:r>
            <a:r>
              <a:rPr lang="en-US" dirty="0"/>
              <a:t>, and I will raise him up at the last day... He who eats this bread will live forever” (</a:t>
            </a:r>
            <a:r>
              <a:rPr lang="en-US" dirty="0">
                <a:solidFill>
                  <a:srgbClr val="00B0F0"/>
                </a:solidFill>
              </a:rPr>
              <a:t>John 6:54,58</a:t>
            </a:r>
            <a:r>
              <a:rPr lang="en-US" dirty="0"/>
              <a:t>)</a:t>
            </a:r>
          </a:p>
        </p:txBody>
      </p:sp>
      <p:sp>
        <p:nvSpPr>
          <p:cNvPr id="10" name="Rectangle 9"/>
          <p:cNvSpPr/>
          <p:nvPr/>
        </p:nvSpPr>
        <p:spPr>
          <a:xfrm>
            <a:off x="1857356" y="5500702"/>
            <a:ext cx="7000924" cy="1200329"/>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n-US" dirty="0"/>
              <a:t>“…accept and not reject me, for when You look at me with mercy and compassion, I will be cleansed and </a:t>
            </a:r>
            <a:r>
              <a:rPr lang="en-US" b="1" u="sng" dirty="0">
                <a:solidFill>
                  <a:srgbClr val="FF0000"/>
                </a:solidFill>
              </a:rPr>
              <a:t>saved</a:t>
            </a:r>
            <a:r>
              <a:rPr lang="en-US" dirty="0"/>
              <a:t>” (</a:t>
            </a:r>
            <a:r>
              <a:rPr lang="en-US" dirty="0">
                <a:solidFill>
                  <a:srgbClr val="00B0F0"/>
                </a:solidFill>
              </a:rPr>
              <a:t>prayer before confession</a:t>
            </a:r>
            <a:r>
              <a:rPr lang="en-US" dirty="0"/>
              <a:t>)</a:t>
            </a:r>
          </a:p>
          <a:p>
            <a:r>
              <a:rPr lang="en-US" dirty="0"/>
              <a:t>“..whatever you bind on </a:t>
            </a:r>
            <a:r>
              <a:rPr lang="en-US" b="1" u="sng" dirty="0">
                <a:solidFill>
                  <a:srgbClr val="0000FF"/>
                </a:solidFill>
              </a:rPr>
              <a:t>earth</a:t>
            </a:r>
            <a:r>
              <a:rPr lang="en-US" dirty="0"/>
              <a:t> will be bound in </a:t>
            </a:r>
            <a:r>
              <a:rPr lang="en-US" b="1" u="sng" dirty="0">
                <a:solidFill>
                  <a:srgbClr val="FF0000"/>
                </a:solidFill>
              </a:rPr>
              <a:t>heaven</a:t>
            </a:r>
            <a:r>
              <a:rPr lang="en-US" dirty="0"/>
              <a:t>, and whatever you loose on earth will be loosed in heaven" (</a:t>
            </a:r>
            <a:r>
              <a:rPr lang="en-US" dirty="0">
                <a:solidFill>
                  <a:srgbClr val="00B0F0"/>
                </a:solidFill>
              </a:rPr>
              <a:t>Matthew: 18:18</a:t>
            </a:r>
            <a:r>
              <a:rPr lang="en-US" dirty="0"/>
              <a:t>)</a:t>
            </a:r>
          </a:p>
        </p:txBody>
      </p:sp>
      <p:cxnSp>
        <p:nvCxnSpPr>
          <p:cNvPr id="12" name="Straight Arrow Connector 11"/>
          <p:cNvCxnSpPr/>
          <p:nvPr/>
        </p:nvCxnSpPr>
        <p:spPr>
          <a:xfrm>
            <a:off x="2357422" y="1928802"/>
            <a:ext cx="785818"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000364" y="2500306"/>
            <a:ext cx="428628"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endCxn id="9" idx="1"/>
          </p:cNvCxnSpPr>
          <p:nvPr/>
        </p:nvCxnSpPr>
        <p:spPr>
          <a:xfrm>
            <a:off x="2500298" y="3071810"/>
            <a:ext cx="1785982" cy="1671735"/>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285984" y="3857628"/>
            <a:ext cx="1785982" cy="1671735"/>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email"/>
          <a:srcRect/>
          <a:stretch>
            <a:fillRect/>
          </a:stretch>
        </p:blipFill>
        <p:spPr bwMode="auto">
          <a:xfrm rot="19935295">
            <a:off x="1208046" y="1127059"/>
            <a:ext cx="692947" cy="597474"/>
          </a:xfrm>
          <a:prstGeom prst="rect">
            <a:avLst/>
          </a:prstGeom>
          <a:noFill/>
          <a:ln w="9525">
            <a:noFill/>
            <a:miter lim="800000"/>
            <a:headEnd/>
            <a:tailEnd/>
          </a:ln>
          <a:effectLst/>
        </p:spPr>
      </p:pic>
      <p:sp>
        <p:nvSpPr>
          <p:cNvPr id="2" name="Title 1"/>
          <p:cNvSpPr>
            <a:spLocks noGrp="1"/>
          </p:cNvSpPr>
          <p:nvPr>
            <p:ph type="title"/>
          </p:nvPr>
        </p:nvSpPr>
        <p:spPr/>
        <p:txBody>
          <a:bodyPr>
            <a:normAutofit/>
          </a:bodyPr>
          <a:lstStyle/>
          <a:p>
            <a:r>
              <a:rPr lang="en-AU" dirty="0"/>
              <a:t>Sacraments and Salvation</a:t>
            </a:r>
            <a:endParaRPr lang="en-US" dirty="0"/>
          </a:p>
        </p:txBody>
      </p:sp>
      <p:pic>
        <p:nvPicPr>
          <p:cNvPr id="7" name="Picture 1"/>
          <p:cNvPicPr>
            <a:picLocks noChangeAspect="1" noChangeArrowheads="1"/>
          </p:cNvPicPr>
          <p:nvPr/>
        </p:nvPicPr>
        <p:blipFill>
          <a:blip r:embed="rId3" cstate="email"/>
          <a:srcRect/>
          <a:stretch>
            <a:fillRect/>
          </a:stretch>
        </p:blipFill>
        <p:spPr bwMode="auto">
          <a:xfrm>
            <a:off x="3616517" y="2658222"/>
            <a:ext cx="1169797" cy="985092"/>
          </a:xfrm>
          <a:prstGeom prst="rect">
            <a:avLst/>
          </a:prstGeom>
          <a:ln w="127000" cap="sq">
            <a:solidFill>
              <a:srgbClr val="000000"/>
            </a:solidFill>
            <a:miter lim="800000"/>
          </a:ln>
          <a:effectLst>
            <a:outerShdw blurRad="57150" dist="50800" dir="2700000" algn="tl" rotWithShape="0">
              <a:srgbClr val="000000">
                <a:alpha val="40000"/>
              </a:srgbClr>
            </a:outerShdw>
          </a:effectLst>
        </p:spPr>
      </p:pic>
      <p:cxnSp>
        <p:nvCxnSpPr>
          <p:cNvPr id="10" name="Straight Connector 9"/>
          <p:cNvCxnSpPr/>
          <p:nvPr/>
        </p:nvCxnSpPr>
        <p:spPr>
          <a:xfrm>
            <a:off x="3500430" y="3857628"/>
            <a:ext cx="1790257"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11265" name="Picture 1"/>
          <p:cNvPicPr>
            <a:picLocks noChangeAspect="1" noChangeArrowheads="1"/>
          </p:cNvPicPr>
          <p:nvPr/>
        </p:nvPicPr>
        <p:blipFill>
          <a:blip r:embed="rId4" cstate="email"/>
          <a:srcRect/>
          <a:stretch>
            <a:fillRect/>
          </a:stretch>
        </p:blipFill>
        <p:spPr bwMode="auto">
          <a:xfrm rot="20384361">
            <a:off x="243894" y="1689722"/>
            <a:ext cx="3795714" cy="12618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TextBox 17"/>
          <p:cNvSpPr txBox="1"/>
          <p:nvPr/>
        </p:nvSpPr>
        <p:spPr>
          <a:xfrm rot="20408569">
            <a:off x="393984" y="1708607"/>
            <a:ext cx="871264"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AU" dirty="0"/>
              <a:t>RECALL</a:t>
            </a:r>
            <a:endParaRPr lang="en-US" dirty="0"/>
          </a:p>
        </p:txBody>
      </p:sp>
      <p:sp>
        <p:nvSpPr>
          <p:cNvPr id="21" name="TextBox 20"/>
          <p:cNvSpPr txBox="1"/>
          <p:nvPr/>
        </p:nvSpPr>
        <p:spPr>
          <a:xfrm>
            <a:off x="857224" y="5072074"/>
            <a:ext cx="7429552" cy="107721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AU" sz="3200" b="1" dirty="0" err="1"/>
              <a:t>Sooooooo</a:t>
            </a:r>
            <a:r>
              <a:rPr lang="en-AU" sz="3200" b="1" dirty="0"/>
              <a:t>… how do I actually receive salvation through the sacraments?</a:t>
            </a:r>
            <a:endParaRPr lang="en-US" sz="3200" b="1"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email"/>
          <a:srcRect/>
          <a:stretch>
            <a:fillRect/>
          </a:stretch>
        </p:blipFill>
        <p:spPr bwMode="auto">
          <a:xfrm rot="19935295">
            <a:off x="1208046" y="1127059"/>
            <a:ext cx="692947" cy="597474"/>
          </a:xfrm>
          <a:prstGeom prst="rect">
            <a:avLst/>
          </a:prstGeom>
          <a:noFill/>
          <a:ln w="9525">
            <a:noFill/>
            <a:miter lim="800000"/>
            <a:headEnd/>
            <a:tailEnd/>
          </a:ln>
          <a:effectLst/>
        </p:spPr>
      </p:pic>
      <p:sp>
        <p:nvSpPr>
          <p:cNvPr id="2" name="Title 1"/>
          <p:cNvSpPr>
            <a:spLocks noGrp="1"/>
          </p:cNvSpPr>
          <p:nvPr>
            <p:ph type="title"/>
          </p:nvPr>
        </p:nvSpPr>
        <p:spPr/>
        <p:txBody>
          <a:bodyPr>
            <a:normAutofit/>
          </a:bodyPr>
          <a:lstStyle/>
          <a:p>
            <a:r>
              <a:rPr lang="en-AU" dirty="0"/>
              <a:t>Sacraments and Salvation</a:t>
            </a:r>
            <a:endParaRPr lang="en-US" dirty="0"/>
          </a:p>
        </p:txBody>
      </p:sp>
      <p:sp>
        <p:nvSpPr>
          <p:cNvPr id="14" name="TextBox 13"/>
          <p:cNvSpPr txBox="1"/>
          <p:nvPr/>
        </p:nvSpPr>
        <p:spPr>
          <a:xfrm>
            <a:off x="6933761" y="2571744"/>
            <a:ext cx="1781643" cy="52322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pPr algn="ctr"/>
            <a:r>
              <a:rPr lang="en-AU" sz="2800" dirty="0"/>
              <a:t>SALVATION</a:t>
            </a:r>
            <a:endParaRPr lang="en-US" sz="2800" dirty="0"/>
          </a:p>
        </p:txBody>
      </p:sp>
      <p:sp>
        <p:nvSpPr>
          <p:cNvPr id="15" name="TextBox 14"/>
          <p:cNvSpPr txBox="1"/>
          <p:nvPr/>
        </p:nvSpPr>
        <p:spPr>
          <a:xfrm>
            <a:off x="4929190" y="2068289"/>
            <a:ext cx="1706749" cy="646331"/>
          </a:xfrm>
          <a:prstGeom prst="rect">
            <a:avLst/>
          </a:prstGeom>
          <a:noFill/>
        </p:spPr>
        <p:txBody>
          <a:bodyPr wrap="none" rtlCol="0">
            <a:spAutoFit/>
          </a:bodyPr>
          <a:lstStyle/>
          <a:p>
            <a:pPr algn="ctr"/>
            <a:r>
              <a:rPr lang="en-AU" b="1" dirty="0">
                <a:solidFill>
                  <a:srgbClr val="FF0000"/>
                </a:solidFill>
              </a:rPr>
              <a:t>“Opened door” </a:t>
            </a:r>
          </a:p>
          <a:p>
            <a:pPr algn="ctr"/>
            <a:r>
              <a:rPr lang="en-AU" b="1" dirty="0">
                <a:solidFill>
                  <a:srgbClr val="FF0000"/>
                </a:solidFill>
              </a:rPr>
              <a:t>of salvation</a:t>
            </a:r>
            <a:endParaRPr lang="en-US" b="1" dirty="0">
              <a:solidFill>
                <a:srgbClr val="FF0000"/>
              </a:solidFill>
            </a:endParaRPr>
          </a:p>
        </p:txBody>
      </p:sp>
      <p:sp>
        <p:nvSpPr>
          <p:cNvPr id="22" name="Right Arrow 21"/>
          <p:cNvSpPr/>
          <p:nvPr/>
        </p:nvSpPr>
        <p:spPr>
          <a:xfrm>
            <a:off x="5000628" y="2500306"/>
            <a:ext cx="1857388" cy="785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
          <p:cNvPicPr>
            <a:picLocks noChangeAspect="1" noChangeArrowheads="1"/>
          </p:cNvPicPr>
          <p:nvPr/>
        </p:nvPicPr>
        <p:blipFill>
          <a:blip r:embed="rId3" cstate="email"/>
          <a:srcRect/>
          <a:stretch>
            <a:fillRect/>
          </a:stretch>
        </p:blipFill>
        <p:spPr bwMode="auto">
          <a:xfrm>
            <a:off x="3616517" y="2658222"/>
            <a:ext cx="1169797" cy="985092"/>
          </a:xfrm>
          <a:prstGeom prst="rect">
            <a:avLst/>
          </a:prstGeom>
          <a:ln w="127000" cap="sq">
            <a:solidFill>
              <a:srgbClr val="000000"/>
            </a:solidFill>
            <a:miter lim="800000"/>
          </a:ln>
          <a:effectLst>
            <a:outerShdw blurRad="57150" dist="50800" dir="2700000" algn="tl" rotWithShape="0">
              <a:srgbClr val="000000">
                <a:alpha val="40000"/>
              </a:srgbClr>
            </a:outerShdw>
          </a:effectLst>
        </p:spPr>
      </p:pic>
      <p:cxnSp>
        <p:nvCxnSpPr>
          <p:cNvPr id="10" name="Straight Connector 9"/>
          <p:cNvCxnSpPr/>
          <p:nvPr/>
        </p:nvCxnSpPr>
        <p:spPr>
          <a:xfrm>
            <a:off x="3500430" y="3857628"/>
            <a:ext cx="1790257"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215074" y="3857628"/>
            <a:ext cx="1928826" cy="1588"/>
          </a:xfrm>
          <a:prstGeom prst="straightConnector1">
            <a:avLst/>
          </a:prstGeom>
          <a:ln w="7620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214414" y="4500570"/>
            <a:ext cx="6357982" cy="230832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dirty="0"/>
              <a:t>“Salvation began with the death of Christ on the cross paying for sin and purchasing us with His blood.. </a:t>
            </a:r>
            <a:r>
              <a:rPr lang="en-US" b="1" u="sng" dirty="0">
                <a:solidFill>
                  <a:srgbClr val="7030A0"/>
                </a:solidFill>
              </a:rPr>
              <a:t>But how does salvation reach you? </a:t>
            </a:r>
            <a:r>
              <a:rPr lang="en-US" dirty="0"/>
              <a:t>It reaches you through death.. </a:t>
            </a:r>
            <a:r>
              <a:rPr lang="en-US" b="1" u="sng" dirty="0"/>
              <a:t>in order that you may have a </a:t>
            </a:r>
            <a:r>
              <a:rPr lang="en-US" b="1" u="sng" dirty="0">
                <a:solidFill>
                  <a:srgbClr val="FF0000"/>
                </a:solidFill>
              </a:rPr>
              <a:t>share</a:t>
            </a:r>
            <a:r>
              <a:rPr lang="en-US" b="1" u="sng" dirty="0"/>
              <a:t> in such salvation, you must </a:t>
            </a:r>
            <a:r>
              <a:rPr lang="en-US" sz="2400" b="1" u="sng" dirty="0">
                <a:solidFill>
                  <a:srgbClr val="FF0000"/>
                </a:solidFill>
              </a:rPr>
              <a:t>share Christ His death</a:t>
            </a:r>
            <a:r>
              <a:rPr lang="en-US" dirty="0"/>
              <a:t>.. </a:t>
            </a:r>
            <a:r>
              <a:rPr lang="en-US" sz="2400" b="1" u="sng" dirty="0">
                <a:solidFill>
                  <a:srgbClr val="FF0000"/>
                </a:solidFill>
              </a:rPr>
              <a:t>You must die with Christ and rise with Him in order to be glorified with Him</a:t>
            </a:r>
            <a:r>
              <a:rPr lang="en-US" dirty="0"/>
              <a:t>.” </a:t>
            </a:r>
          </a:p>
          <a:p>
            <a:r>
              <a:rPr lang="en-US" dirty="0"/>
              <a:t>(Pope Shenouda III)</a:t>
            </a:r>
          </a:p>
        </p:txBody>
      </p:sp>
      <p:pic>
        <p:nvPicPr>
          <p:cNvPr id="20" name="Picture 4"/>
          <p:cNvPicPr>
            <a:picLocks noChangeAspect="1" noChangeArrowheads="1"/>
          </p:cNvPicPr>
          <p:nvPr/>
        </p:nvPicPr>
        <p:blipFill>
          <a:blip r:embed="rId4" cstate="email"/>
          <a:srcRect/>
          <a:stretch>
            <a:fillRect/>
          </a:stretch>
        </p:blipFill>
        <p:spPr bwMode="auto">
          <a:xfrm>
            <a:off x="71406" y="4714884"/>
            <a:ext cx="1112320" cy="1831298"/>
          </a:xfrm>
          <a:prstGeom prst="rect">
            <a:avLst/>
          </a:prstGeom>
          <a:noFill/>
          <a:ln w="28575">
            <a:solidFill>
              <a:schemeClr val="accent6">
                <a:lumMod val="75000"/>
              </a:schemeClr>
            </a:solidFill>
            <a:miter lim="800000"/>
            <a:headEnd/>
            <a:tailEnd/>
          </a:ln>
          <a:effectLst/>
        </p:spPr>
      </p:pic>
      <p:sp>
        <p:nvSpPr>
          <p:cNvPr id="23" name="Right Arrow 22"/>
          <p:cNvSpPr/>
          <p:nvPr/>
        </p:nvSpPr>
        <p:spPr>
          <a:xfrm rot="16200000">
            <a:off x="6755166" y="4036223"/>
            <a:ext cx="571504" cy="35719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53249" name="Picture 1"/>
          <p:cNvPicPr>
            <a:picLocks noChangeAspect="1" noChangeArrowheads="1"/>
          </p:cNvPicPr>
          <p:nvPr/>
        </p:nvPicPr>
        <p:blipFill>
          <a:blip r:embed="rId5" cstate="email"/>
          <a:srcRect/>
          <a:stretch>
            <a:fillRect/>
          </a:stretch>
        </p:blipFill>
        <p:spPr bwMode="auto">
          <a:xfrm rot="492816">
            <a:off x="7353179" y="4669390"/>
            <a:ext cx="1509739" cy="203992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1265" name="Picture 1"/>
          <p:cNvPicPr>
            <a:picLocks noChangeAspect="1" noChangeArrowheads="1"/>
          </p:cNvPicPr>
          <p:nvPr/>
        </p:nvPicPr>
        <p:blipFill>
          <a:blip r:embed="rId6" cstate="email"/>
          <a:srcRect/>
          <a:stretch>
            <a:fillRect/>
          </a:stretch>
        </p:blipFill>
        <p:spPr bwMode="auto">
          <a:xfrm rot="20384361">
            <a:off x="243894" y="1689722"/>
            <a:ext cx="3795714" cy="12618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TextBox 17"/>
          <p:cNvSpPr txBox="1"/>
          <p:nvPr/>
        </p:nvSpPr>
        <p:spPr>
          <a:xfrm rot="20408569">
            <a:off x="393984" y="1708607"/>
            <a:ext cx="871264"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AU" dirty="0"/>
              <a:t>RECALL</a:t>
            </a:r>
            <a:endParaRPr lang="en-US" dirty="0"/>
          </a:p>
        </p:txBody>
      </p:sp>
      <p:pic>
        <p:nvPicPr>
          <p:cNvPr id="11267" name="Picture 3"/>
          <p:cNvPicPr>
            <a:picLocks noChangeAspect="1" noChangeArrowheads="1"/>
          </p:cNvPicPr>
          <p:nvPr/>
        </p:nvPicPr>
        <p:blipFill>
          <a:blip r:embed="rId7" cstate="email"/>
          <a:srcRect/>
          <a:stretch>
            <a:fillRect/>
          </a:stretch>
        </p:blipFill>
        <p:spPr bwMode="auto">
          <a:xfrm>
            <a:off x="5214942" y="3286124"/>
            <a:ext cx="1108060" cy="11080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a:blip r:embed="rId2" cstate="email"/>
          <a:srcRect/>
          <a:stretch>
            <a:fillRect/>
          </a:stretch>
        </p:blipFill>
        <p:spPr bwMode="auto">
          <a:xfrm>
            <a:off x="3000364" y="1785926"/>
            <a:ext cx="1571636" cy="1513757"/>
          </a:xfrm>
          <a:prstGeom prst="rect">
            <a:avLst/>
          </a:prstGeom>
          <a:ln>
            <a:noFill/>
          </a:ln>
          <a:effectLst>
            <a:softEdge rad="112500"/>
          </a:effectLst>
        </p:spPr>
      </p:pic>
      <p:sp>
        <p:nvSpPr>
          <p:cNvPr id="2" name="Title 1"/>
          <p:cNvSpPr>
            <a:spLocks noGrp="1"/>
          </p:cNvSpPr>
          <p:nvPr>
            <p:ph type="title"/>
          </p:nvPr>
        </p:nvSpPr>
        <p:spPr/>
        <p:txBody>
          <a:bodyPr>
            <a:normAutofit fontScale="90000"/>
          </a:bodyPr>
          <a:lstStyle/>
          <a:p>
            <a:r>
              <a:rPr lang="en-AU" dirty="0"/>
              <a:t>Sacraments and Salvation</a:t>
            </a:r>
            <a:br>
              <a:rPr lang="en-AU" dirty="0"/>
            </a:br>
            <a:r>
              <a:rPr lang="en-AU" dirty="0"/>
              <a:t>~ </a:t>
            </a:r>
            <a:r>
              <a:rPr lang="en-AU" i="1" u="sng" dirty="0"/>
              <a:t>Baptism</a:t>
            </a:r>
            <a:r>
              <a:rPr lang="en-AU" i="1" dirty="0"/>
              <a:t> ~</a:t>
            </a:r>
            <a:endParaRPr lang="en-US" dirty="0"/>
          </a:p>
        </p:txBody>
      </p:sp>
      <p:sp>
        <p:nvSpPr>
          <p:cNvPr id="12" name="TextBox 11"/>
          <p:cNvSpPr txBox="1"/>
          <p:nvPr/>
        </p:nvSpPr>
        <p:spPr>
          <a:xfrm>
            <a:off x="3071802" y="5058803"/>
            <a:ext cx="2812821"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BAPTISM</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8" name="TextBox 17"/>
          <p:cNvSpPr txBox="1"/>
          <p:nvPr/>
        </p:nvSpPr>
        <p:spPr>
          <a:xfrm>
            <a:off x="1652746" y="5987497"/>
            <a:ext cx="5776774" cy="584775"/>
          </a:xfrm>
          <a:prstGeom prst="rect">
            <a:avLst/>
          </a:prstGeom>
          <a:noFill/>
        </p:spPr>
        <p:txBody>
          <a:bodyPr wrap="none" rtlCol="0">
            <a:spAutoFit/>
          </a:bodyPr>
          <a:lstStyle/>
          <a:p>
            <a:r>
              <a:rPr lang="en-AU" sz="3200" b="1" i="1" dirty="0">
                <a:solidFill>
                  <a:srgbClr val="00B0F0"/>
                </a:solidFill>
              </a:rPr>
              <a:t>The first REDEMPTIVE </a:t>
            </a:r>
            <a:r>
              <a:rPr lang="en-AU" sz="3200" b="1" i="1" u="sng" dirty="0">
                <a:solidFill>
                  <a:srgbClr val="FF0000"/>
                </a:solidFill>
              </a:rPr>
              <a:t>sacrament</a:t>
            </a:r>
          </a:p>
        </p:txBody>
      </p:sp>
      <p:pic>
        <p:nvPicPr>
          <p:cNvPr id="19" name="Picture 1"/>
          <p:cNvPicPr>
            <a:picLocks noChangeAspect="1" noChangeArrowheads="1"/>
          </p:cNvPicPr>
          <p:nvPr/>
        </p:nvPicPr>
        <p:blipFill>
          <a:blip r:embed="rId3" cstate="email"/>
          <a:srcRect/>
          <a:stretch>
            <a:fillRect/>
          </a:stretch>
        </p:blipFill>
        <p:spPr bwMode="auto">
          <a:xfrm>
            <a:off x="4143981" y="1785926"/>
            <a:ext cx="1856779" cy="1563603"/>
          </a:xfrm>
          <a:prstGeom prst="rect">
            <a:avLst/>
          </a:prstGeom>
          <a:ln>
            <a:noFill/>
          </a:ln>
          <a:effectLst>
            <a:softEdge rad="112500"/>
          </a:effectLst>
        </p:spPr>
      </p:pic>
      <p:sp>
        <p:nvSpPr>
          <p:cNvPr id="16" name="TextBox 15"/>
          <p:cNvSpPr txBox="1"/>
          <p:nvPr/>
        </p:nvSpPr>
        <p:spPr>
          <a:xfrm>
            <a:off x="714348" y="3231063"/>
            <a:ext cx="8159093" cy="769441"/>
          </a:xfrm>
          <a:prstGeom prst="rect">
            <a:avLst/>
          </a:prstGeom>
          <a:solidFill>
            <a:srgbClr val="FFFF00"/>
          </a:solidFill>
        </p:spPr>
        <p:txBody>
          <a:bodyPr wrap="none" rtlCol="0">
            <a:spAutoFit/>
          </a:bodyPr>
          <a:lstStyle/>
          <a:p>
            <a:r>
              <a:rPr lang="en-AU" sz="4400" dirty="0"/>
              <a:t>How do we share Christ His death?</a:t>
            </a:r>
          </a:p>
        </p:txBody>
      </p:sp>
      <p:sp>
        <p:nvSpPr>
          <p:cNvPr id="21" name="Down Arrow 20"/>
          <p:cNvSpPr/>
          <p:nvPr/>
        </p:nvSpPr>
        <p:spPr>
          <a:xfrm>
            <a:off x="4000496" y="4143380"/>
            <a:ext cx="714380" cy="7858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Sacraments and Salvation</a:t>
            </a:r>
            <a:br>
              <a:rPr lang="en-AU" dirty="0"/>
            </a:br>
            <a:r>
              <a:rPr lang="en-AU" dirty="0"/>
              <a:t>~ </a:t>
            </a:r>
            <a:r>
              <a:rPr lang="en-AU" i="1" dirty="0"/>
              <a:t>Baptism ~</a:t>
            </a:r>
            <a:endParaRPr lang="en-US" dirty="0"/>
          </a:p>
        </p:txBody>
      </p:sp>
      <p:sp>
        <p:nvSpPr>
          <p:cNvPr id="15" name="TextBox 14"/>
          <p:cNvSpPr txBox="1"/>
          <p:nvPr/>
        </p:nvSpPr>
        <p:spPr>
          <a:xfrm>
            <a:off x="2682968" y="2871613"/>
            <a:ext cx="3103478" cy="954107"/>
          </a:xfrm>
          <a:prstGeom prst="rect">
            <a:avLst/>
          </a:prstGeom>
          <a:noFill/>
        </p:spPr>
        <p:txBody>
          <a:bodyPr wrap="none" rtlCol="0">
            <a:spAutoFit/>
          </a:bodyPr>
          <a:lstStyle/>
          <a:p>
            <a:pPr algn="ctr"/>
            <a:r>
              <a:rPr lang="en-AU" sz="2800" b="1" dirty="0">
                <a:solidFill>
                  <a:schemeClr val="accent2">
                    <a:lumMod val="75000"/>
                  </a:schemeClr>
                </a:solidFill>
              </a:rPr>
              <a:t>DEATH</a:t>
            </a:r>
          </a:p>
          <a:p>
            <a:pPr algn="ctr"/>
            <a:r>
              <a:rPr lang="en-AU" sz="2800" dirty="0"/>
              <a:t>“shedding of blood”</a:t>
            </a:r>
            <a:endParaRPr lang="en-US" sz="2800" dirty="0"/>
          </a:p>
        </p:txBody>
      </p:sp>
      <p:cxnSp>
        <p:nvCxnSpPr>
          <p:cNvPr id="17" name="Straight Arrow Connector 16"/>
          <p:cNvCxnSpPr/>
          <p:nvPr/>
        </p:nvCxnSpPr>
        <p:spPr>
          <a:xfrm flipV="1">
            <a:off x="1857356" y="3347397"/>
            <a:ext cx="4187202" cy="26547"/>
          </a:xfrm>
          <a:prstGeom prst="straightConnector1">
            <a:avLst/>
          </a:prstGeom>
          <a:ln w="381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6" name="Picture 2"/>
          <p:cNvPicPr>
            <a:picLocks noChangeAspect="1" noChangeArrowheads="1"/>
          </p:cNvPicPr>
          <p:nvPr/>
        </p:nvPicPr>
        <p:blipFill>
          <a:blip r:embed="rId2" cstate="email"/>
          <a:srcRect/>
          <a:stretch>
            <a:fillRect/>
          </a:stretch>
        </p:blipFill>
        <p:spPr bwMode="auto">
          <a:xfrm>
            <a:off x="7429520" y="3714752"/>
            <a:ext cx="1496171" cy="1585545"/>
          </a:xfrm>
          <a:prstGeom prst="rect">
            <a:avLst/>
          </a:prstGeom>
          <a:ln>
            <a:noFill/>
          </a:ln>
          <a:effectLst>
            <a:softEdge rad="112500"/>
          </a:effectLst>
        </p:spPr>
      </p:pic>
      <p:sp>
        <p:nvSpPr>
          <p:cNvPr id="18" name="Rectangle 17"/>
          <p:cNvSpPr/>
          <p:nvPr/>
        </p:nvSpPr>
        <p:spPr>
          <a:xfrm>
            <a:off x="1928794" y="3929066"/>
            <a:ext cx="5214974" cy="2862322"/>
          </a:xfrm>
          <a:prstGeom prst="rect">
            <a:avLst/>
          </a:prstGeom>
          <a:solidFill>
            <a:schemeClr val="bg1">
              <a:lumMod val="85000"/>
            </a:schemeClr>
          </a:solidFill>
          <a:ln w="57150">
            <a:solidFill>
              <a:srgbClr val="00B0F0"/>
            </a:solidFill>
          </a:ln>
        </p:spPr>
        <p:txBody>
          <a:bodyPr wrap="square">
            <a:spAutoFit/>
          </a:bodyPr>
          <a:lstStyle/>
          <a:p>
            <a:r>
              <a:rPr lang="en-US" dirty="0"/>
              <a:t>“..many of you were </a:t>
            </a:r>
            <a:r>
              <a:rPr lang="en-US" dirty="0">
                <a:solidFill>
                  <a:srgbClr val="FF0000"/>
                </a:solidFill>
              </a:rPr>
              <a:t>baptized into Christ Jesus were baptized into His </a:t>
            </a:r>
            <a:r>
              <a:rPr lang="en-US" b="1" u="sng" dirty="0">
                <a:solidFill>
                  <a:schemeClr val="accent2">
                    <a:lumMod val="75000"/>
                  </a:schemeClr>
                </a:solidFill>
              </a:rPr>
              <a:t>DEATH</a:t>
            </a:r>
            <a:r>
              <a:rPr lang="en-US" dirty="0"/>
              <a:t>? Therefore we were </a:t>
            </a:r>
            <a:r>
              <a:rPr lang="en-US" dirty="0">
                <a:solidFill>
                  <a:srgbClr val="FF0000"/>
                </a:solidFill>
              </a:rPr>
              <a:t>buried with Him through baptism into </a:t>
            </a:r>
            <a:r>
              <a:rPr lang="en-US" b="1" u="sng" dirty="0">
                <a:solidFill>
                  <a:schemeClr val="accent2">
                    <a:lumMod val="75000"/>
                  </a:schemeClr>
                </a:solidFill>
              </a:rPr>
              <a:t>DEATH</a:t>
            </a:r>
            <a:r>
              <a:rPr lang="en-US" dirty="0"/>
              <a:t>” </a:t>
            </a:r>
          </a:p>
          <a:p>
            <a:endParaRPr lang="en-US" dirty="0"/>
          </a:p>
          <a:p>
            <a:r>
              <a:rPr lang="en-US" dirty="0"/>
              <a:t>For if we have been </a:t>
            </a:r>
            <a:r>
              <a:rPr lang="en-US" b="1" u="sng" dirty="0">
                <a:solidFill>
                  <a:srgbClr val="C00000"/>
                </a:solidFill>
              </a:rPr>
              <a:t>united together in the likeness of His death [</a:t>
            </a:r>
            <a:r>
              <a:rPr lang="en-US" i="1" u="sng" dirty="0">
                <a:solidFill>
                  <a:srgbClr val="C00000"/>
                </a:solidFill>
              </a:rPr>
              <a:t>baptism</a:t>
            </a:r>
            <a:r>
              <a:rPr lang="en-US" b="1" u="sng" dirty="0">
                <a:solidFill>
                  <a:srgbClr val="C00000"/>
                </a:solidFill>
              </a:rPr>
              <a:t>]</a:t>
            </a:r>
            <a:r>
              <a:rPr lang="en-US" dirty="0"/>
              <a:t>, certainly </a:t>
            </a:r>
            <a:r>
              <a:rPr lang="en-US" b="1" u="sng" dirty="0">
                <a:solidFill>
                  <a:srgbClr val="00B050"/>
                </a:solidFill>
              </a:rPr>
              <a:t>we shall be in the likeness of His resurrection</a:t>
            </a:r>
            <a:r>
              <a:rPr lang="en-US" dirty="0"/>
              <a:t>... </a:t>
            </a:r>
          </a:p>
          <a:p>
            <a:endParaRPr lang="en-US" dirty="0"/>
          </a:p>
          <a:p>
            <a:r>
              <a:rPr lang="en-US" dirty="0"/>
              <a:t>….now if we </a:t>
            </a:r>
            <a:r>
              <a:rPr lang="en-US" b="1" u="sng" dirty="0">
                <a:solidFill>
                  <a:srgbClr val="C00000"/>
                </a:solidFill>
              </a:rPr>
              <a:t>died with Christ</a:t>
            </a:r>
            <a:r>
              <a:rPr lang="en-US" dirty="0"/>
              <a:t>, we believe</a:t>
            </a:r>
            <a:br>
              <a:rPr lang="en-US" dirty="0"/>
            </a:br>
            <a:r>
              <a:rPr lang="en-US" dirty="0"/>
              <a:t>that we shall also </a:t>
            </a:r>
            <a:r>
              <a:rPr lang="en-US" b="1" u="sng" dirty="0">
                <a:solidFill>
                  <a:srgbClr val="00B050"/>
                </a:solidFill>
              </a:rPr>
              <a:t>live with Him</a:t>
            </a:r>
            <a:r>
              <a:rPr lang="en-US" dirty="0"/>
              <a:t>” (Rom 6:3-8)</a:t>
            </a:r>
          </a:p>
        </p:txBody>
      </p:sp>
      <p:pic>
        <p:nvPicPr>
          <p:cNvPr id="19" name="Picture 3"/>
          <p:cNvPicPr>
            <a:picLocks noChangeAspect="1" noChangeArrowheads="1"/>
          </p:cNvPicPr>
          <p:nvPr/>
        </p:nvPicPr>
        <p:blipFill>
          <a:blip r:embed="rId3" cstate="email"/>
          <a:srcRect/>
          <a:stretch>
            <a:fillRect/>
          </a:stretch>
        </p:blipFill>
        <p:spPr bwMode="auto">
          <a:xfrm>
            <a:off x="7500958" y="1071546"/>
            <a:ext cx="1428748" cy="1904997"/>
          </a:xfrm>
          <a:prstGeom prst="rect">
            <a:avLst/>
          </a:prstGeom>
          <a:ln>
            <a:noFill/>
          </a:ln>
          <a:effectLst>
            <a:softEdge rad="112500"/>
          </a:effectLst>
        </p:spPr>
      </p:pic>
      <p:pic>
        <p:nvPicPr>
          <p:cNvPr id="41985" name="Picture 1"/>
          <p:cNvPicPr>
            <a:picLocks noChangeAspect="1" noChangeArrowheads="1"/>
          </p:cNvPicPr>
          <p:nvPr/>
        </p:nvPicPr>
        <p:blipFill>
          <a:blip r:embed="rId4"/>
          <a:srcRect t="1953"/>
          <a:stretch>
            <a:fillRect/>
          </a:stretch>
        </p:blipFill>
        <p:spPr bwMode="auto">
          <a:xfrm>
            <a:off x="285720" y="1485912"/>
            <a:ext cx="1504950" cy="3586162"/>
          </a:xfrm>
          <a:prstGeom prst="rect">
            <a:avLst/>
          </a:prstGeom>
          <a:noFill/>
          <a:ln w="57150">
            <a:solidFill>
              <a:srgbClr val="C00000"/>
            </a:solidFill>
            <a:miter lim="800000"/>
            <a:headEnd/>
            <a:tailEnd/>
          </a:ln>
          <a:effectLst/>
        </p:spPr>
      </p:pic>
      <p:sp>
        <p:nvSpPr>
          <p:cNvPr id="14" name="TextBox 13"/>
          <p:cNvSpPr txBox="1"/>
          <p:nvPr/>
        </p:nvSpPr>
        <p:spPr>
          <a:xfrm>
            <a:off x="6091320" y="2871613"/>
            <a:ext cx="2909836" cy="954107"/>
          </a:xfrm>
          <a:prstGeom prst="rect">
            <a:avLst/>
          </a:prstGeom>
          <a:solidFill>
            <a:schemeClr val="accent3">
              <a:lumMod val="40000"/>
              <a:lumOff val="60000"/>
            </a:schemeClr>
          </a:solidFill>
          <a:ln w="57150">
            <a:solidFill>
              <a:srgbClr val="00B050"/>
            </a:solidFill>
          </a:ln>
        </p:spPr>
        <p:txBody>
          <a:bodyPr wrap="none" rtlCol="0">
            <a:spAutoFit/>
          </a:bodyPr>
          <a:lstStyle/>
          <a:p>
            <a:pPr algn="ctr"/>
            <a:r>
              <a:rPr lang="en-AU" sz="2800" b="1" dirty="0">
                <a:solidFill>
                  <a:srgbClr val="00B050"/>
                </a:solidFill>
              </a:rPr>
              <a:t>SALVATION</a:t>
            </a:r>
          </a:p>
          <a:p>
            <a:pPr algn="ctr"/>
            <a:r>
              <a:rPr lang="en-AU" sz="2800" dirty="0"/>
              <a:t>“remission of sins”</a:t>
            </a:r>
            <a:endParaRPr lang="en-US" sz="2800" dirty="0"/>
          </a:p>
        </p:txBody>
      </p:sp>
      <p:pic>
        <p:nvPicPr>
          <p:cNvPr id="21" name="Picture 3"/>
          <p:cNvPicPr>
            <a:picLocks noChangeAspect="1" noChangeArrowheads="1"/>
          </p:cNvPicPr>
          <p:nvPr/>
        </p:nvPicPr>
        <p:blipFill>
          <a:blip r:embed="rId5" cstate="email"/>
          <a:srcRect/>
          <a:stretch>
            <a:fillRect/>
          </a:stretch>
        </p:blipFill>
        <p:spPr bwMode="auto">
          <a:xfrm>
            <a:off x="6143636" y="5715016"/>
            <a:ext cx="1000132" cy="889403"/>
          </a:xfrm>
          <a:prstGeom prst="rect">
            <a:avLst/>
          </a:prstGeom>
          <a:ln>
            <a:noFill/>
          </a:ln>
          <a:effectLst>
            <a:softEdge rad="112500"/>
          </a:effectLst>
        </p:spPr>
      </p:pic>
      <p:pic>
        <p:nvPicPr>
          <p:cNvPr id="22" name="Picture 2" descr="See the source image"/>
          <p:cNvPicPr>
            <a:picLocks noChangeAspect="1" noChangeArrowheads="1"/>
          </p:cNvPicPr>
          <p:nvPr/>
        </p:nvPicPr>
        <p:blipFill>
          <a:blip r:embed="rId6" cstate="email"/>
          <a:srcRect/>
          <a:stretch>
            <a:fillRect/>
          </a:stretch>
        </p:blipFill>
        <p:spPr bwMode="auto">
          <a:xfrm>
            <a:off x="7500958" y="5000636"/>
            <a:ext cx="1403757" cy="1714512"/>
          </a:xfrm>
          <a:prstGeom prst="snip2DiagRect">
            <a:avLst/>
          </a:prstGeom>
          <a:solidFill>
            <a:srgbClr val="FFFFFF">
              <a:shade val="85000"/>
            </a:srgbClr>
          </a:solidFill>
          <a:ln w="88900" cap="sq">
            <a:solidFill>
              <a:srgbClr val="FFFF00"/>
            </a:solidFill>
            <a:miter lim="800000"/>
          </a:ln>
          <a:effectLst>
            <a:glow rad="228600">
              <a:schemeClr val="accent3">
                <a:satMod val="175000"/>
                <a:alpha val="40000"/>
              </a:schemeClr>
            </a:glow>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23" name="Picture 7" descr="C:\Users\John Azer\AppData\Local\Microsoft\Windows\INetCache\IE\9CY3E1CA\41-scissors-png-image[1].png"/>
          <p:cNvPicPr>
            <a:picLocks noChangeAspect="1" noChangeArrowheads="1"/>
          </p:cNvPicPr>
          <p:nvPr/>
        </p:nvPicPr>
        <p:blipFill>
          <a:blip r:embed="rId7" cstate="email"/>
          <a:srcRect/>
          <a:stretch>
            <a:fillRect/>
          </a:stretch>
        </p:blipFill>
        <p:spPr bwMode="auto">
          <a:xfrm rot="18629876">
            <a:off x="2947174" y="2782247"/>
            <a:ext cx="782574" cy="596673"/>
          </a:xfrm>
          <a:prstGeom prst="rect">
            <a:avLst/>
          </a:prstGeom>
          <a:noFill/>
        </p:spPr>
      </p:pic>
      <p:sp>
        <p:nvSpPr>
          <p:cNvPr id="24" name="TextBox 23"/>
          <p:cNvSpPr txBox="1"/>
          <p:nvPr/>
        </p:nvSpPr>
        <p:spPr>
          <a:xfrm rot="20299500">
            <a:off x="2264832" y="2979121"/>
            <a:ext cx="506870" cy="369332"/>
          </a:xfrm>
          <a:prstGeom prst="rect">
            <a:avLst/>
          </a:prstGeom>
        </p:spPr>
        <p:style>
          <a:lnRef idx="1">
            <a:schemeClr val="dk1"/>
          </a:lnRef>
          <a:fillRef idx="3">
            <a:schemeClr val="dk1"/>
          </a:fillRef>
          <a:effectRef idx="2">
            <a:schemeClr val="dk1"/>
          </a:effectRef>
          <a:fontRef idx="minor">
            <a:schemeClr val="lt1"/>
          </a:fontRef>
        </p:style>
        <p:txBody>
          <a:bodyPr wrap="none" rtlCol="0">
            <a:spAutoFit/>
          </a:bodyPr>
          <a:lstStyle/>
          <a:p>
            <a:r>
              <a:rPr lang="en-AU" b="1" u="sng" dirty="0">
                <a:solidFill>
                  <a:srgbClr val="FF0000"/>
                </a:solidFill>
              </a:rPr>
              <a:t>SIN</a:t>
            </a:r>
            <a:endParaRPr lang="en-US" b="1" u="sng" dirty="0">
              <a:solidFill>
                <a:srgbClr val="FF0000"/>
              </a:solidFill>
            </a:endParaRPr>
          </a:p>
        </p:txBody>
      </p:sp>
      <p:sp>
        <p:nvSpPr>
          <p:cNvPr id="25" name="Freeform 24"/>
          <p:cNvSpPr/>
          <p:nvPr/>
        </p:nvSpPr>
        <p:spPr>
          <a:xfrm>
            <a:off x="2733683" y="2944179"/>
            <a:ext cx="480995" cy="240146"/>
          </a:xfrm>
          <a:custGeom>
            <a:avLst/>
            <a:gdLst>
              <a:gd name="connsiteX0" fmla="*/ 0 w 182880"/>
              <a:gd name="connsiteY0" fmla="*/ 146473 h 146473"/>
              <a:gd name="connsiteX1" fmla="*/ 45720 w 182880"/>
              <a:gd name="connsiteY1" fmla="*/ 4233 h 146473"/>
              <a:gd name="connsiteX2" fmla="*/ 182880 w 182880"/>
              <a:gd name="connsiteY2" fmla="*/ 121073 h 146473"/>
            </a:gdLst>
            <a:ahLst/>
            <a:cxnLst>
              <a:cxn ang="0">
                <a:pos x="connsiteX0" y="connsiteY0"/>
              </a:cxn>
              <a:cxn ang="0">
                <a:pos x="connsiteX1" y="connsiteY1"/>
              </a:cxn>
              <a:cxn ang="0">
                <a:pos x="connsiteX2" y="connsiteY2"/>
              </a:cxn>
            </a:cxnLst>
            <a:rect l="l" t="t" r="r" b="b"/>
            <a:pathLst>
              <a:path w="182880" h="146473">
                <a:moveTo>
                  <a:pt x="0" y="146473"/>
                </a:moveTo>
                <a:cubicBezTo>
                  <a:pt x="7620" y="77469"/>
                  <a:pt x="15240" y="8466"/>
                  <a:pt x="45720" y="4233"/>
                </a:cubicBezTo>
                <a:cubicBezTo>
                  <a:pt x="76200" y="0"/>
                  <a:pt x="129540" y="60536"/>
                  <a:pt x="182880" y="121073"/>
                </a:cubicBezTo>
              </a:path>
            </a:pathLst>
          </a:custGeom>
          <a:ln w="5715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en-AU" dirty="0"/>
              <a:t>Salvation</a:t>
            </a:r>
            <a:endParaRPr lang="en-US" dirty="0"/>
          </a:p>
        </p:txBody>
      </p:sp>
      <p:sp>
        <p:nvSpPr>
          <p:cNvPr id="3" name="Content Placeholder 2"/>
          <p:cNvSpPr>
            <a:spLocks noGrp="1"/>
          </p:cNvSpPr>
          <p:nvPr>
            <p:ph idx="1"/>
          </p:nvPr>
        </p:nvSpPr>
        <p:spPr>
          <a:xfrm>
            <a:off x="457200" y="1600201"/>
            <a:ext cx="8229600" cy="2043114"/>
          </a:xfrm>
        </p:spPr>
        <p:txBody>
          <a:bodyPr>
            <a:normAutofit/>
          </a:bodyPr>
          <a:lstStyle/>
          <a:p>
            <a:pPr>
              <a:buNone/>
            </a:pPr>
            <a:r>
              <a:rPr lang="en-AU" b="1" u="sng" dirty="0"/>
              <a:t>SALVATION</a:t>
            </a:r>
            <a:r>
              <a:rPr lang="en-AU" b="1" dirty="0"/>
              <a:t> - </a:t>
            </a:r>
            <a:r>
              <a:rPr lang="en-AU" dirty="0"/>
              <a:t>as we understand it: </a:t>
            </a:r>
          </a:p>
          <a:p>
            <a:pPr marL="514350" indent="-514350">
              <a:buAutoNum type="arabicPeriod"/>
            </a:pPr>
            <a:r>
              <a:rPr lang="en-AU" dirty="0"/>
              <a:t>Is </a:t>
            </a:r>
            <a:r>
              <a:rPr lang="en-AU" b="1" u="sng" dirty="0"/>
              <a:t>unity with Christ</a:t>
            </a:r>
          </a:p>
          <a:p>
            <a:pPr marL="514350" indent="-514350">
              <a:buNone/>
            </a:pPr>
            <a:endParaRPr lang="en-AU" b="1" u="sng" dirty="0"/>
          </a:p>
          <a:p>
            <a:pPr marL="514350" indent="-514350">
              <a:buNone/>
            </a:pPr>
            <a:endParaRPr lang="en-AU" b="1" u="sng" dirty="0"/>
          </a:p>
          <a:p>
            <a:pPr marL="514350" indent="-514350">
              <a:buNone/>
            </a:pPr>
            <a:endParaRPr lang="en-AU" dirty="0"/>
          </a:p>
        </p:txBody>
      </p:sp>
      <p:sp>
        <p:nvSpPr>
          <p:cNvPr id="6" name="Rectangle 5"/>
          <p:cNvSpPr/>
          <p:nvPr/>
        </p:nvSpPr>
        <p:spPr>
          <a:xfrm>
            <a:off x="4786314" y="2143116"/>
            <a:ext cx="3071802" cy="76944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100" b="1" dirty="0"/>
              <a:t>Abide in Me, and I in you</a:t>
            </a:r>
            <a:r>
              <a:rPr lang="en-US" sz="1100" dirty="0"/>
              <a:t>. As the branch cannot bear fruit of itself, unless it abides in the vine, neither can you, unless you abide in Me. (John 15:4)</a:t>
            </a:r>
          </a:p>
        </p:txBody>
      </p:sp>
      <p:sp>
        <p:nvSpPr>
          <p:cNvPr id="9" name="Rectangle 8"/>
          <p:cNvSpPr/>
          <p:nvPr/>
        </p:nvSpPr>
        <p:spPr>
          <a:xfrm>
            <a:off x="571472" y="4286256"/>
            <a:ext cx="7929618" cy="230832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400" dirty="0">
                <a:solidFill>
                  <a:srgbClr val="C00000"/>
                </a:solidFill>
              </a:rPr>
              <a:t>Sin </a:t>
            </a:r>
            <a:r>
              <a:rPr lang="en-US" sz="2400" dirty="0">
                <a:solidFill>
                  <a:srgbClr val="C00000"/>
                </a:solidFill>
                <a:latin typeface="Calibri"/>
                <a:cs typeface="Calibri"/>
              </a:rPr>
              <a:t>→ </a:t>
            </a:r>
            <a:r>
              <a:rPr lang="en-US" sz="2400" dirty="0">
                <a:solidFill>
                  <a:srgbClr val="C00000"/>
                </a:solidFill>
              </a:rPr>
              <a:t>disobedience to God </a:t>
            </a:r>
          </a:p>
          <a:p>
            <a:pPr algn="ctr"/>
            <a:r>
              <a:rPr lang="en-US" sz="2400" dirty="0">
                <a:solidFill>
                  <a:srgbClr val="C00000"/>
                </a:solidFill>
              </a:rPr>
              <a:t>God </a:t>
            </a:r>
            <a:r>
              <a:rPr lang="en-US" sz="2400" dirty="0">
                <a:solidFill>
                  <a:srgbClr val="C00000"/>
                </a:solidFill>
                <a:cs typeface="Calibri"/>
              </a:rPr>
              <a:t>→</a:t>
            </a:r>
            <a:r>
              <a:rPr lang="en-US" sz="2400" dirty="0">
                <a:solidFill>
                  <a:srgbClr val="C00000"/>
                </a:solidFill>
              </a:rPr>
              <a:t> </a:t>
            </a:r>
            <a:r>
              <a:rPr lang="en-US" sz="2400" b="1" u="sng" dirty="0">
                <a:solidFill>
                  <a:srgbClr val="C00000"/>
                </a:solidFill>
              </a:rPr>
              <a:t>UNLIMITED</a:t>
            </a:r>
            <a:endParaRPr lang="en-US" sz="2400" dirty="0">
              <a:solidFill>
                <a:srgbClr val="C00000"/>
              </a:solidFill>
            </a:endParaRPr>
          </a:p>
          <a:p>
            <a:pPr algn="ctr"/>
            <a:r>
              <a:rPr lang="en-AU" sz="2400" dirty="0">
                <a:solidFill>
                  <a:srgbClr val="C00000"/>
                </a:solidFill>
              </a:rPr>
              <a:t>Man </a:t>
            </a:r>
            <a:r>
              <a:rPr lang="en-US" sz="2400" dirty="0">
                <a:solidFill>
                  <a:srgbClr val="C00000"/>
                </a:solidFill>
                <a:cs typeface="Calibri"/>
              </a:rPr>
              <a:t>→ </a:t>
            </a:r>
            <a:r>
              <a:rPr lang="en-US" sz="1600" dirty="0">
                <a:solidFill>
                  <a:srgbClr val="C00000"/>
                </a:solidFill>
                <a:cs typeface="Calibri"/>
              </a:rPr>
              <a:t>Limited</a:t>
            </a:r>
            <a:endParaRPr lang="en-US" sz="2400" dirty="0">
              <a:solidFill>
                <a:srgbClr val="C00000"/>
              </a:solidFill>
            </a:endParaRPr>
          </a:p>
          <a:p>
            <a:pPr algn="ctr"/>
            <a:r>
              <a:rPr lang="en-US" sz="2400" dirty="0">
                <a:solidFill>
                  <a:srgbClr val="C00000"/>
                </a:solidFill>
              </a:rPr>
              <a:t>Sin against God </a:t>
            </a:r>
            <a:r>
              <a:rPr lang="en-US" sz="2400" dirty="0">
                <a:solidFill>
                  <a:srgbClr val="C00000"/>
                </a:solidFill>
                <a:cs typeface="Calibri"/>
              </a:rPr>
              <a:t>→ </a:t>
            </a:r>
            <a:r>
              <a:rPr lang="en-US" sz="2400" dirty="0">
                <a:solidFill>
                  <a:srgbClr val="C00000"/>
                </a:solidFill>
              </a:rPr>
              <a:t>unlimited sin</a:t>
            </a:r>
          </a:p>
          <a:p>
            <a:pPr algn="ctr"/>
            <a:r>
              <a:rPr lang="en-AU" sz="2400" dirty="0">
                <a:solidFill>
                  <a:srgbClr val="C00000"/>
                </a:solidFill>
              </a:rPr>
              <a:t>For unlimited sin to be forgiven </a:t>
            </a:r>
            <a:r>
              <a:rPr lang="en-US" sz="2400" dirty="0">
                <a:solidFill>
                  <a:srgbClr val="C00000"/>
                </a:solidFill>
                <a:cs typeface="Calibri"/>
              </a:rPr>
              <a:t>→ need </a:t>
            </a:r>
            <a:r>
              <a:rPr lang="en-US" sz="2400" dirty="0">
                <a:solidFill>
                  <a:srgbClr val="C00000"/>
                </a:solidFill>
              </a:rPr>
              <a:t>unlimited propitiation</a:t>
            </a:r>
          </a:p>
          <a:p>
            <a:pPr algn="ctr"/>
            <a:endParaRPr lang="en-US" sz="2400" b="1" dirty="0"/>
          </a:p>
        </p:txBody>
      </p:sp>
      <p:pic>
        <p:nvPicPr>
          <p:cNvPr id="63490" name="Picture 2"/>
          <p:cNvPicPr>
            <a:picLocks noChangeAspect="1" noChangeArrowheads="1"/>
          </p:cNvPicPr>
          <p:nvPr/>
        </p:nvPicPr>
        <p:blipFill>
          <a:blip r:embed="rId3" cstate="email"/>
          <a:srcRect/>
          <a:stretch>
            <a:fillRect/>
          </a:stretch>
        </p:blipFill>
        <p:spPr bwMode="auto">
          <a:xfrm>
            <a:off x="2214546" y="3071810"/>
            <a:ext cx="4300542" cy="8572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3492" name="Picture 4"/>
          <p:cNvPicPr>
            <a:picLocks noChangeAspect="1" noChangeArrowheads="1"/>
          </p:cNvPicPr>
          <p:nvPr/>
        </p:nvPicPr>
        <p:blipFill>
          <a:blip r:embed="rId4" cstate="email"/>
          <a:srcRect/>
          <a:stretch>
            <a:fillRect/>
          </a:stretch>
        </p:blipFill>
        <p:spPr bwMode="auto">
          <a:xfrm>
            <a:off x="714348" y="4357694"/>
            <a:ext cx="1605480" cy="1143008"/>
          </a:xfrm>
          <a:prstGeom prst="rect">
            <a:avLst/>
          </a:prstGeom>
          <a:noFill/>
          <a:ln w="9525">
            <a:noFill/>
            <a:miter lim="800000"/>
            <a:headEnd/>
            <a:tailEnd/>
          </a:ln>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r>
              <a:rPr lang="en-AU" dirty="0"/>
              <a:t>Baptism - OLD testament</a:t>
            </a:r>
            <a:endParaRPr lang="en-US" dirty="0"/>
          </a:p>
        </p:txBody>
      </p:sp>
      <p:sp>
        <p:nvSpPr>
          <p:cNvPr id="3" name="Content Placeholder 2"/>
          <p:cNvSpPr>
            <a:spLocks noGrp="1"/>
          </p:cNvSpPr>
          <p:nvPr>
            <p:ph idx="1"/>
          </p:nvPr>
        </p:nvSpPr>
        <p:spPr/>
        <p:txBody>
          <a:bodyPr/>
          <a:lstStyle/>
          <a:p>
            <a:r>
              <a:rPr lang="en-US" dirty="0"/>
              <a:t>“when once the Divine longsuffering waited in the days of Noah, while </a:t>
            </a:r>
            <a:r>
              <a:rPr lang="en-US" i="1" dirty="0"/>
              <a:t>the</a:t>
            </a:r>
            <a:r>
              <a:rPr lang="en-US" dirty="0"/>
              <a:t> ark was being prepared, in which a few, that is, eight souls, </a:t>
            </a:r>
            <a:r>
              <a:rPr lang="en-US" dirty="0">
                <a:solidFill>
                  <a:srgbClr val="FF0000"/>
                </a:solidFill>
              </a:rPr>
              <a:t>were saved through water</a:t>
            </a:r>
            <a:r>
              <a:rPr lang="en-US" dirty="0"/>
              <a:t>. </a:t>
            </a:r>
            <a:r>
              <a:rPr lang="en-US" dirty="0">
                <a:solidFill>
                  <a:srgbClr val="FF0000"/>
                </a:solidFill>
              </a:rPr>
              <a:t>There is also an antitype which now saves us—</a:t>
            </a:r>
            <a:r>
              <a:rPr lang="en-US" b="1" u="sng" dirty="0">
                <a:solidFill>
                  <a:srgbClr val="FF0000"/>
                </a:solidFill>
              </a:rPr>
              <a:t>baptism</a:t>
            </a:r>
            <a:r>
              <a:rPr lang="en-US" dirty="0"/>
              <a:t>” </a:t>
            </a:r>
          </a:p>
          <a:p>
            <a:pPr>
              <a:buNone/>
            </a:pPr>
            <a:r>
              <a:rPr lang="en-US" dirty="0"/>
              <a:t>	1 Peter 3:20-21.</a:t>
            </a:r>
          </a:p>
        </p:txBody>
      </p:sp>
      <p:pic>
        <p:nvPicPr>
          <p:cNvPr id="105478" name="Picture 6"/>
          <p:cNvPicPr>
            <a:picLocks noChangeAspect="1" noChangeArrowheads="1"/>
          </p:cNvPicPr>
          <p:nvPr/>
        </p:nvPicPr>
        <p:blipFill>
          <a:blip r:embed="rId2" cstate="email"/>
          <a:srcRect/>
          <a:stretch>
            <a:fillRect/>
          </a:stretch>
        </p:blipFill>
        <p:spPr bwMode="auto">
          <a:xfrm>
            <a:off x="4500562" y="4143380"/>
            <a:ext cx="3486131" cy="2484738"/>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r>
              <a:rPr lang="en-AU" dirty="0"/>
              <a:t>Baptism - OLD testament</a:t>
            </a:r>
            <a:endParaRPr lang="en-US" dirty="0"/>
          </a:p>
        </p:txBody>
      </p:sp>
      <p:sp>
        <p:nvSpPr>
          <p:cNvPr id="3" name="Content Placeholder 2"/>
          <p:cNvSpPr>
            <a:spLocks noGrp="1"/>
          </p:cNvSpPr>
          <p:nvPr>
            <p:ph idx="1"/>
          </p:nvPr>
        </p:nvSpPr>
        <p:spPr/>
        <p:txBody>
          <a:bodyPr/>
          <a:lstStyle/>
          <a:p>
            <a:r>
              <a:rPr lang="en-US" dirty="0"/>
              <a:t>“all our fathers were under the cloud, all passed through the sea, all were </a:t>
            </a:r>
            <a:r>
              <a:rPr lang="en-US" u="sng" dirty="0">
                <a:solidFill>
                  <a:srgbClr val="FF0000"/>
                </a:solidFill>
              </a:rPr>
              <a:t>baptized</a:t>
            </a:r>
            <a:r>
              <a:rPr lang="en-US" dirty="0"/>
              <a:t> into Moses in the cloud and in the sea”</a:t>
            </a:r>
            <a:br>
              <a:rPr lang="en-US" dirty="0"/>
            </a:br>
            <a:r>
              <a:rPr lang="en-US" dirty="0"/>
              <a:t>1 Corinthians 10:1-2.</a:t>
            </a:r>
          </a:p>
        </p:txBody>
      </p:sp>
      <p:pic>
        <p:nvPicPr>
          <p:cNvPr id="106498" name="Picture 2"/>
          <p:cNvPicPr>
            <a:picLocks noChangeAspect="1" noChangeArrowheads="1"/>
          </p:cNvPicPr>
          <p:nvPr/>
        </p:nvPicPr>
        <p:blipFill>
          <a:blip r:embed="rId2" cstate="email"/>
          <a:srcRect/>
          <a:stretch>
            <a:fillRect/>
          </a:stretch>
        </p:blipFill>
        <p:spPr bwMode="auto">
          <a:xfrm>
            <a:off x="3428992" y="3786190"/>
            <a:ext cx="5462567" cy="2759185"/>
          </a:xfrm>
          <a:prstGeom prst="rect">
            <a:avLst/>
          </a:prstGeom>
          <a:noFill/>
          <a:ln w="9525">
            <a:noFill/>
            <a:miter lim="800000"/>
            <a:headEnd/>
            <a:tailEnd/>
          </a:ln>
          <a:effectLst/>
        </p:spPr>
      </p:pic>
      <p:sp>
        <p:nvSpPr>
          <p:cNvPr id="5" name="Rectangle 4"/>
          <p:cNvSpPr/>
          <p:nvPr/>
        </p:nvSpPr>
        <p:spPr>
          <a:xfrm>
            <a:off x="285720" y="4572008"/>
            <a:ext cx="2857520" cy="1477328"/>
          </a:xfrm>
          <a:prstGeom prst="rect">
            <a:avLst/>
          </a:prstGeom>
        </p:spPr>
        <p:txBody>
          <a:bodyPr wrap="square">
            <a:spAutoFit/>
          </a:bodyPr>
          <a:lstStyle/>
          <a:p>
            <a:r>
              <a:rPr lang="en-US" i="1" dirty="0" err="1"/>
              <a:t>Tasbeha</a:t>
            </a:r>
            <a:r>
              <a:rPr lang="en-US" i="1" dirty="0"/>
              <a:t> (1</a:t>
            </a:r>
            <a:r>
              <a:rPr lang="en-US" i="1" baseline="30000" dirty="0"/>
              <a:t>st</a:t>
            </a:r>
            <a:r>
              <a:rPr lang="en-US" i="1" dirty="0"/>
              <a:t> </a:t>
            </a:r>
            <a:r>
              <a:rPr lang="en-US" i="1" dirty="0" err="1"/>
              <a:t>hoos</a:t>
            </a:r>
            <a:r>
              <a:rPr lang="en-US" i="1" dirty="0"/>
              <a:t> </a:t>
            </a:r>
            <a:r>
              <a:rPr lang="en-US" i="1" dirty="0" err="1"/>
              <a:t>lobsh</a:t>
            </a:r>
            <a:r>
              <a:rPr lang="en-US" i="1" dirty="0"/>
              <a:t>):</a:t>
            </a:r>
          </a:p>
          <a:p>
            <a:r>
              <a:rPr lang="en-US" i="1" dirty="0"/>
              <a:t>“Pharaoh and his chariots, were drowned, and the children of Israel, crossed the sea.”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rgbClr val="5E9EFF"/>
              </a:gs>
              <a:gs pos="39999">
                <a:srgbClr val="85C2FF"/>
              </a:gs>
              <a:gs pos="70000">
                <a:srgbClr val="C4D6EB"/>
              </a:gs>
              <a:gs pos="100000">
                <a:srgbClr val="FFEBFA"/>
              </a:gs>
            </a:gsLst>
            <a:lin ang="8100000" scaled="0"/>
            <a:tileRect/>
          </a:gradFill>
        </p:spPr>
        <p:txBody>
          <a:bodyPr>
            <a:normAutofit fontScale="90000"/>
          </a:bodyPr>
          <a:lstStyle/>
          <a:p>
            <a:r>
              <a:rPr lang="en-AU" dirty="0"/>
              <a:t>Baptism – </a:t>
            </a:r>
            <a:r>
              <a:rPr lang="en-AU" b="1" u="sng" dirty="0">
                <a:solidFill>
                  <a:srgbClr val="FF0000"/>
                </a:solidFill>
              </a:rPr>
              <a:t>transition</a:t>
            </a:r>
            <a:r>
              <a:rPr lang="en-AU" dirty="0"/>
              <a:t> into the NEW testament</a:t>
            </a:r>
            <a:endParaRPr lang="en-US" dirty="0"/>
          </a:p>
        </p:txBody>
      </p:sp>
      <p:sp>
        <p:nvSpPr>
          <p:cNvPr id="3" name="Content Placeholder 2"/>
          <p:cNvSpPr>
            <a:spLocks noGrp="1"/>
          </p:cNvSpPr>
          <p:nvPr>
            <p:ph idx="1"/>
          </p:nvPr>
        </p:nvSpPr>
        <p:spPr>
          <a:xfrm>
            <a:off x="457200" y="1600200"/>
            <a:ext cx="8229600" cy="2471742"/>
          </a:xfrm>
        </p:spPr>
        <p:txBody>
          <a:bodyPr>
            <a:normAutofit/>
          </a:bodyPr>
          <a:lstStyle/>
          <a:p>
            <a:r>
              <a:rPr lang="en-US" b="1" u="sng" dirty="0"/>
              <a:t>Baptism of John the Baptist</a:t>
            </a:r>
          </a:p>
        </p:txBody>
      </p:sp>
      <p:sp>
        <p:nvSpPr>
          <p:cNvPr id="9" name="Rectangle 8"/>
          <p:cNvSpPr/>
          <p:nvPr/>
        </p:nvSpPr>
        <p:spPr>
          <a:xfrm>
            <a:off x="857224" y="2143116"/>
            <a:ext cx="7643866" cy="1815882"/>
          </a:xfrm>
          <a:prstGeom prst="rect">
            <a:avLst/>
          </a:prstGeom>
        </p:spPr>
        <p:txBody>
          <a:bodyPr wrap="square">
            <a:spAutoFit/>
          </a:bodyPr>
          <a:lstStyle/>
          <a:p>
            <a:r>
              <a:rPr lang="en-US" sz="2800" dirty="0"/>
              <a:t>“I indeed baptize you with </a:t>
            </a:r>
            <a:r>
              <a:rPr lang="en-US" sz="2800" b="1" dirty="0"/>
              <a:t>water</a:t>
            </a:r>
            <a:r>
              <a:rPr lang="en-US" sz="2800" dirty="0"/>
              <a:t> </a:t>
            </a:r>
            <a:r>
              <a:rPr lang="en-US" sz="2800" b="1" u="sng" dirty="0">
                <a:solidFill>
                  <a:srgbClr val="C00000"/>
                </a:solidFill>
              </a:rPr>
              <a:t>unto repentance</a:t>
            </a:r>
            <a:r>
              <a:rPr lang="en-US" sz="2800" dirty="0"/>
              <a:t>, but He who is coming after me … will baptize you with the </a:t>
            </a:r>
            <a:r>
              <a:rPr lang="en-US" sz="2800" b="1" u="sng" dirty="0"/>
              <a:t>Holy Spirit and fire</a:t>
            </a:r>
            <a:r>
              <a:rPr lang="en-US" sz="2800" dirty="0"/>
              <a:t>.” </a:t>
            </a:r>
          </a:p>
          <a:p>
            <a:r>
              <a:rPr lang="en-US" sz="2800" dirty="0"/>
              <a:t>M</a:t>
            </a:r>
            <a:r>
              <a:rPr lang="en-AU" sz="2800" dirty="0" err="1"/>
              <a:t>athew</a:t>
            </a:r>
            <a:r>
              <a:rPr lang="en-AU" sz="2800" dirty="0"/>
              <a:t> 3:11</a:t>
            </a:r>
            <a:endParaRPr lang="en-US" sz="2800" dirty="0"/>
          </a:p>
        </p:txBody>
      </p:sp>
      <p:pic>
        <p:nvPicPr>
          <p:cNvPr id="107526" name="Picture 6"/>
          <p:cNvPicPr>
            <a:picLocks noChangeAspect="1" noChangeArrowheads="1"/>
          </p:cNvPicPr>
          <p:nvPr/>
        </p:nvPicPr>
        <p:blipFill>
          <a:blip r:embed="rId2"/>
          <a:srcRect/>
          <a:stretch>
            <a:fillRect/>
          </a:stretch>
        </p:blipFill>
        <p:spPr bwMode="auto">
          <a:xfrm>
            <a:off x="5643570" y="3143248"/>
            <a:ext cx="2928958" cy="3549499"/>
          </a:xfrm>
          <a:prstGeom prst="rect">
            <a:avLst/>
          </a:prstGeom>
          <a:noFill/>
          <a:ln w="9525">
            <a:noFill/>
            <a:miter lim="800000"/>
            <a:headEnd/>
            <a:tailEnd/>
          </a:ln>
          <a:effectLst/>
        </p:spPr>
      </p:pic>
      <p:sp>
        <p:nvSpPr>
          <p:cNvPr id="12" name="TextBox 11"/>
          <p:cNvSpPr txBox="1"/>
          <p:nvPr/>
        </p:nvSpPr>
        <p:spPr>
          <a:xfrm>
            <a:off x="438041" y="4429132"/>
            <a:ext cx="4634025" cy="1569660"/>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AU" sz="3200" dirty="0"/>
              <a:t>Baptism of John </a:t>
            </a:r>
          </a:p>
          <a:p>
            <a:r>
              <a:rPr lang="en-AU" sz="3200" dirty="0"/>
              <a:t>the Baptist ≠ receiving the </a:t>
            </a:r>
          </a:p>
          <a:p>
            <a:r>
              <a:rPr lang="en-AU" sz="3200" dirty="0"/>
              <a:t>Holy Spirit</a:t>
            </a:r>
            <a:endParaRPr lang="en-US" sz="32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0">
                <a:srgbClr val="5E9EFF"/>
              </a:gs>
              <a:gs pos="39999">
                <a:srgbClr val="85C2FF"/>
              </a:gs>
              <a:gs pos="70000">
                <a:srgbClr val="C4D6EB"/>
              </a:gs>
              <a:gs pos="100000">
                <a:srgbClr val="FFEBFA"/>
              </a:gs>
            </a:gsLst>
            <a:lin ang="8100000" scaled="0"/>
          </a:gradFill>
        </p:spPr>
        <p:txBody>
          <a:bodyPr>
            <a:normAutofit fontScale="90000"/>
          </a:bodyPr>
          <a:lstStyle/>
          <a:p>
            <a:r>
              <a:rPr lang="en-AU" dirty="0"/>
              <a:t>Baptism – </a:t>
            </a:r>
            <a:r>
              <a:rPr lang="en-AU" b="1" u="sng" dirty="0">
                <a:solidFill>
                  <a:srgbClr val="FF0000"/>
                </a:solidFill>
              </a:rPr>
              <a:t>transition</a:t>
            </a:r>
            <a:r>
              <a:rPr lang="en-AU" dirty="0"/>
              <a:t> into the NEW testament</a:t>
            </a:r>
            <a:endParaRPr lang="en-US" dirty="0"/>
          </a:p>
        </p:txBody>
      </p:sp>
      <p:sp>
        <p:nvSpPr>
          <p:cNvPr id="3" name="Content Placeholder 2"/>
          <p:cNvSpPr>
            <a:spLocks noGrp="1"/>
          </p:cNvSpPr>
          <p:nvPr>
            <p:ph idx="1"/>
          </p:nvPr>
        </p:nvSpPr>
        <p:spPr>
          <a:xfrm>
            <a:off x="457200" y="1600200"/>
            <a:ext cx="8229600" cy="4972072"/>
          </a:xfrm>
        </p:spPr>
        <p:txBody>
          <a:bodyPr>
            <a:normAutofit fontScale="77500" lnSpcReduction="20000"/>
          </a:bodyPr>
          <a:lstStyle/>
          <a:p>
            <a:pPr>
              <a:buNone/>
            </a:pPr>
            <a:r>
              <a:rPr lang="en-US" dirty="0"/>
              <a:t>Baptism of John the Baptist</a:t>
            </a:r>
          </a:p>
          <a:p>
            <a:r>
              <a:rPr lang="en-US" dirty="0"/>
              <a:t>“Then Jesus came from Galilee to John at the Jordan to be baptized by him. </a:t>
            </a:r>
            <a:r>
              <a:rPr lang="en-US" b="1" u="sng" dirty="0"/>
              <a:t>And John </a:t>
            </a:r>
            <a:r>
              <a:rPr lang="en-US" b="1" i="1" u="sng" dirty="0"/>
              <a:t>tried to</a:t>
            </a:r>
            <a:r>
              <a:rPr lang="en-US" b="1" u="sng" dirty="0"/>
              <a:t> prevent Him, saying, “I need to be baptized by You</a:t>
            </a:r>
            <a:r>
              <a:rPr lang="en-US" dirty="0"/>
              <a:t>…When He had been baptized… the </a:t>
            </a:r>
            <a:r>
              <a:rPr lang="en-US" sz="4600" b="1" u="sng" dirty="0">
                <a:solidFill>
                  <a:srgbClr val="FF0000"/>
                </a:solidFill>
              </a:rPr>
              <a:t>heavens were opened to Him</a:t>
            </a:r>
            <a:r>
              <a:rPr lang="en-US" b="1" u="sng" dirty="0"/>
              <a:t>, and He saw the Spirit of God descending</a:t>
            </a:r>
            <a:r>
              <a:rPr lang="en-US" dirty="0"/>
              <a:t> like a </a:t>
            </a:r>
          </a:p>
          <a:p>
            <a:pPr>
              <a:buNone/>
            </a:pPr>
            <a:r>
              <a:rPr lang="en-US" dirty="0"/>
              <a:t>	dove and alighting </a:t>
            </a:r>
          </a:p>
          <a:p>
            <a:pPr>
              <a:buNone/>
            </a:pPr>
            <a:r>
              <a:rPr lang="en-US" dirty="0"/>
              <a:t>	upon Him. And suddenly</a:t>
            </a:r>
          </a:p>
          <a:p>
            <a:pPr>
              <a:buNone/>
            </a:pPr>
            <a:r>
              <a:rPr lang="en-US" dirty="0"/>
              <a:t>	 a voice </a:t>
            </a:r>
            <a:r>
              <a:rPr lang="en-US" i="1" dirty="0"/>
              <a:t>came</a:t>
            </a:r>
            <a:r>
              <a:rPr lang="en-US" dirty="0"/>
              <a:t> from </a:t>
            </a:r>
          </a:p>
          <a:p>
            <a:pPr>
              <a:buNone/>
            </a:pPr>
            <a:r>
              <a:rPr lang="en-US" dirty="0"/>
              <a:t>	heaven, saying, “</a:t>
            </a:r>
            <a:r>
              <a:rPr lang="en-US" b="1" dirty="0"/>
              <a:t>This is </a:t>
            </a:r>
          </a:p>
          <a:p>
            <a:pPr>
              <a:buNone/>
            </a:pPr>
            <a:r>
              <a:rPr lang="en-US" b="1" dirty="0"/>
              <a:t>	My beloved Son, in </a:t>
            </a:r>
          </a:p>
          <a:p>
            <a:pPr>
              <a:buNone/>
            </a:pPr>
            <a:r>
              <a:rPr lang="en-US" b="1" dirty="0"/>
              <a:t>	whom I am well pleased.</a:t>
            </a:r>
            <a:r>
              <a:rPr lang="en-US" dirty="0"/>
              <a:t>”” </a:t>
            </a:r>
          </a:p>
          <a:p>
            <a:pPr>
              <a:buNone/>
            </a:pPr>
            <a:r>
              <a:rPr lang="en-AU" dirty="0"/>
              <a:t>	Matthew 3:13-17</a:t>
            </a:r>
            <a:endParaRPr lang="en-US" dirty="0"/>
          </a:p>
        </p:txBody>
      </p:sp>
      <p:pic>
        <p:nvPicPr>
          <p:cNvPr id="109570" name="Picture 2"/>
          <p:cNvPicPr>
            <a:picLocks noChangeAspect="1" noChangeArrowheads="1"/>
          </p:cNvPicPr>
          <p:nvPr/>
        </p:nvPicPr>
        <p:blipFill>
          <a:blip r:embed="rId2" cstate="email"/>
          <a:srcRect/>
          <a:stretch>
            <a:fillRect/>
          </a:stretch>
        </p:blipFill>
        <p:spPr bwMode="auto">
          <a:xfrm>
            <a:off x="4714876" y="3857628"/>
            <a:ext cx="4052890" cy="22719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a:normAutofit/>
          </a:bodyPr>
          <a:lstStyle/>
          <a:p>
            <a:r>
              <a:rPr lang="en-AU" dirty="0"/>
              <a:t>Baptism – in the NEW testament</a:t>
            </a:r>
            <a:endParaRPr lang="en-US" dirty="0"/>
          </a:p>
        </p:txBody>
      </p:sp>
      <p:sp>
        <p:nvSpPr>
          <p:cNvPr id="3" name="Content Placeholder 2"/>
          <p:cNvSpPr>
            <a:spLocks noGrp="1"/>
          </p:cNvSpPr>
          <p:nvPr>
            <p:ph idx="1"/>
          </p:nvPr>
        </p:nvSpPr>
        <p:spPr/>
        <p:txBody>
          <a:bodyPr>
            <a:normAutofit lnSpcReduction="10000"/>
          </a:bodyPr>
          <a:lstStyle/>
          <a:p>
            <a:r>
              <a:rPr lang="en-AU" dirty="0"/>
              <a:t>The moment you are baptised, is </a:t>
            </a:r>
            <a:r>
              <a:rPr lang="en-AU" sz="4000" b="1" dirty="0">
                <a:solidFill>
                  <a:srgbClr val="FF0000"/>
                </a:solidFill>
              </a:rPr>
              <a:t>the same moment heaven opens to you</a:t>
            </a:r>
            <a:r>
              <a:rPr lang="en-AU" dirty="0"/>
              <a:t>. </a:t>
            </a:r>
            <a:endParaRPr lang="en-US" dirty="0"/>
          </a:p>
          <a:p>
            <a:r>
              <a:rPr lang="en-US" dirty="0"/>
              <a:t>We are NOT </a:t>
            </a:r>
            <a:r>
              <a:rPr lang="en-US" dirty="0" err="1"/>
              <a:t>baptised</a:t>
            </a:r>
            <a:r>
              <a:rPr lang="en-US" dirty="0"/>
              <a:t> as per the baptism of John the </a:t>
            </a:r>
            <a:r>
              <a:rPr lang="en-US" dirty="0" err="1"/>
              <a:t>baptist</a:t>
            </a:r>
            <a:r>
              <a:rPr lang="en-US" dirty="0"/>
              <a:t> – we are </a:t>
            </a:r>
            <a:r>
              <a:rPr lang="en-US" dirty="0" err="1"/>
              <a:t>baptised</a:t>
            </a:r>
            <a:r>
              <a:rPr lang="en-US" dirty="0"/>
              <a:t> as per the </a:t>
            </a:r>
            <a:r>
              <a:rPr lang="en-US" b="1" u="sng" dirty="0">
                <a:solidFill>
                  <a:srgbClr val="C00000"/>
                </a:solidFill>
              </a:rPr>
              <a:t>baptism of Jesus</a:t>
            </a:r>
            <a:r>
              <a:rPr lang="en-US" dirty="0"/>
              <a:t>.</a:t>
            </a:r>
          </a:p>
          <a:p>
            <a:r>
              <a:rPr lang="en-AU" sz="2400" dirty="0"/>
              <a:t>It is NOT just a sign.</a:t>
            </a:r>
          </a:p>
          <a:p>
            <a:r>
              <a:rPr lang="en-AU" sz="2400" dirty="0"/>
              <a:t>It is NOT just a symbol.</a:t>
            </a:r>
          </a:p>
          <a:p>
            <a:r>
              <a:rPr lang="en-AU" sz="2400" dirty="0"/>
              <a:t>It is a miraculous </a:t>
            </a:r>
          </a:p>
          <a:p>
            <a:pPr>
              <a:buNone/>
            </a:pPr>
            <a:r>
              <a:rPr lang="en-AU" sz="2400" dirty="0"/>
              <a:t>	transformation.</a:t>
            </a:r>
            <a:endParaRPr lang="en-US" sz="2400" dirty="0"/>
          </a:p>
        </p:txBody>
      </p:sp>
      <p:pic>
        <p:nvPicPr>
          <p:cNvPr id="108547" name="Picture 3"/>
          <p:cNvPicPr>
            <a:picLocks noChangeAspect="1" noChangeArrowheads="1"/>
          </p:cNvPicPr>
          <p:nvPr/>
        </p:nvPicPr>
        <p:blipFill>
          <a:blip r:embed="rId2"/>
          <a:srcRect/>
          <a:stretch>
            <a:fillRect/>
          </a:stretch>
        </p:blipFill>
        <p:spPr bwMode="auto">
          <a:xfrm>
            <a:off x="4286248" y="3914778"/>
            <a:ext cx="3143272" cy="2671782"/>
          </a:xfrm>
          <a:prstGeom prst="rect">
            <a:avLst/>
          </a:prstGeom>
          <a:noFill/>
          <a:ln w="9525">
            <a:noFill/>
            <a:miter lim="800000"/>
            <a:headEnd/>
            <a:tailEnd/>
          </a:ln>
          <a:effectLst/>
        </p:spPr>
      </p:pic>
      <p:pic>
        <p:nvPicPr>
          <p:cNvPr id="108549" name="Picture 5"/>
          <p:cNvPicPr>
            <a:picLocks noChangeAspect="1" noChangeArrowheads="1"/>
          </p:cNvPicPr>
          <p:nvPr/>
        </p:nvPicPr>
        <p:blipFill>
          <a:blip r:embed="rId3" cstate="email"/>
          <a:srcRect/>
          <a:stretch>
            <a:fillRect/>
          </a:stretch>
        </p:blipFill>
        <p:spPr bwMode="auto">
          <a:xfrm>
            <a:off x="7500958" y="4357694"/>
            <a:ext cx="1498595" cy="2247893"/>
          </a:xfrm>
          <a:prstGeom prst="rect">
            <a:avLst/>
          </a:prstGeom>
          <a:noFill/>
          <a:ln w="9525">
            <a:noFill/>
            <a:miter lim="800000"/>
            <a:headEnd/>
            <a:tailEnd/>
          </a:ln>
          <a:effectLst/>
        </p:spPr>
      </p:pic>
      <p:sp>
        <p:nvSpPr>
          <p:cNvPr id="10" name="Trapezoid 9"/>
          <p:cNvSpPr/>
          <p:nvPr/>
        </p:nvSpPr>
        <p:spPr>
          <a:xfrm>
            <a:off x="8358214" y="4000504"/>
            <a:ext cx="500066" cy="2000264"/>
          </a:xfrm>
          <a:prstGeom prst="trapezoid">
            <a:avLst/>
          </a:prstGeom>
          <a:solidFill>
            <a:srgbClr val="FFFF0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t="100000" r="100000"/>
            </a:path>
            <a:tileRect l="-100000" b="-100000"/>
          </a:gradFill>
        </p:spPr>
        <p:txBody>
          <a:bodyPr>
            <a:normAutofit/>
          </a:bodyPr>
          <a:lstStyle/>
          <a:p>
            <a:r>
              <a:rPr lang="en-AU" dirty="0"/>
              <a:t>Baptism – in the NEW testament</a:t>
            </a:r>
            <a:endParaRPr lang="en-US" dirty="0"/>
          </a:p>
        </p:txBody>
      </p:sp>
      <p:sp>
        <p:nvSpPr>
          <p:cNvPr id="8" name="Rectangle 7"/>
          <p:cNvSpPr/>
          <p:nvPr/>
        </p:nvSpPr>
        <p:spPr>
          <a:xfrm>
            <a:off x="5357818" y="1857364"/>
            <a:ext cx="3500462" cy="1569660"/>
          </a:xfrm>
          <a:prstGeom prst="rect">
            <a:avLst/>
          </a:prstGeom>
        </p:spPr>
        <p:txBody>
          <a:bodyPr wrap="square">
            <a:spAutoFit/>
          </a:bodyPr>
          <a:lstStyle/>
          <a:p>
            <a:r>
              <a:rPr lang="en-US" i="1" dirty="0"/>
              <a:t>Jesus answered, “Most assuredly, I say to you, </a:t>
            </a:r>
            <a:r>
              <a:rPr lang="en-US" b="1" i="1" u="sng" dirty="0">
                <a:solidFill>
                  <a:srgbClr val="C00000"/>
                </a:solidFill>
              </a:rPr>
              <a:t>unless one is born of water and the </a:t>
            </a:r>
            <a:r>
              <a:rPr lang="en-US" sz="2400" b="1" i="1" u="sng" dirty="0">
                <a:solidFill>
                  <a:srgbClr val="FF0000"/>
                </a:solidFill>
              </a:rPr>
              <a:t>Spirit</a:t>
            </a:r>
            <a:r>
              <a:rPr lang="en-US" b="1" i="1" u="sng" dirty="0">
                <a:solidFill>
                  <a:srgbClr val="C00000"/>
                </a:solidFill>
              </a:rPr>
              <a:t>, he cannot enter the kingdom of God</a:t>
            </a:r>
            <a:r>
              <a:rPr lang="en-US" i="1" dirty="0"/>
              <a:t>. </a:t>
            </a:r>
          </a:p>
          <a:p>
            <a:r>
              <a:rPr lang="en-US" i="1" dirty="0"/>
              <a:t>John 3:5</a:t>
            </a:r>
          </a:p>
        </p:txBody>
      </p:sp>
      <p:pic>
        <p:nvPicPr>
          <p:cNvPr id="111621" name="Picture 5"/>
          <p:cNvPicPr>
            <a:picLocks noChangeAspect="1" noChangeArrowheads="1"/>
          </p:cNvPicPr>
          <p:nvPr/>
        </p:nvPicPr>
        <p:blipFill>
          <a:blip r:embed="rId2"/>
          <a:srcRect/>
          <a:stretch>
            <a:fillRect/>
          </a:stretch>
        </p:blipFill>
        <p:spPr bwMode="auto">
          <a:xfrm>
            <a:off x="5357818" y="3429000"/>
            <a:ext cx="3533775" cy="2828925"/>
          </a:xfrm>
          <a:prstGeom prst="rect">
            <a:avLst/>
          </a:prstGeom>
          <a:noFill/>
          <a:ln w="9525">
            <a:noFill/>
            <a:miter lim="800000"/>
            <a:headEnd/>
            <a:tailEnd/>
          </a:ln>
          <a:effectLst/>
        </p:spPr>
      </p:pic>
      <p:sp>
        <p:nvSpPr>
          <p:cNvPr id="12" name="TextBox 11"/>
          <p:cNvSpPr txBox="1"/>
          <p:nvPr/>
        </p:nvSpPr>
        <p:spPr>
          <a:xfrm>
            <a:off x="1285852" y="1873741"/>
            <a:ext cx="2652136" cy="769441"/>
          </a:xfrm>
          <a:prstGeom prst="rect">
            <a:avLst/>
          </a:prstGeom>
          <a:noFill/>
        </p:spPr>
        <p:txBody>
          <a:bodyPr wrap="none" rtlCol="0">
            <a:spAutoFit/>
          </a:bodyPr>
          <a:lstStyle/>
          <a:p>
            <a:r>
              <a:rPr lang="en-AU" sz="4400" dirty="0">
                <a:solidFill>
                  <a:srgbClr val="C00000"/>
                </a:solidFill>
              </a:rPr>
              <a:t>New birth!</a:t>
            </a:r>
            <a:endParaRPr lang="en-US" sz="4400" dirty="0">
              <a:solidFill>
                <a:srgbClr val="C00000"/>
              </a:solidFill>
            </a:endParaRPr>
          </a:p>
        </p:txBody>
      </p:sp>
      <p:pic>
        <p:nvPicPr>
          <p:cNvPr id="111622" name="Picture 6"/>
          <p:cNvPicPr>
            <a:picLocks noChangeAspect="1" noChangeArrowheads="1"/>
          </p:cNvPicPr>
          <p:nvPr/>
        </p:nvPicPr>
        <p:blipFill>
          <a:blip r:embed="rId3"/>
          <a:srcRect t="5155"/>
          <a:stretch>
            <a:fillRect/>
          </a:stretch>
        </p:blipFill>
        <p:spPr bwMode="auto">
          <a:xfrm>
            <a:off x="466728" y="2643182"/>
            <a:ext cx="4533900" cy="2628899"/>
          </a:xfrm>
          <a:prstGeom prst="snip2DiagRect">
            <a:avLst/>
          </a:prstGeom>
          <a:solidFill>
            <a:srgbClr val="FFFFFF">
              <a:shade val="85000"/>
            </a:srgbClr>
          </a:solidFill>
          <a:ln w="88900" cap="sq">
            <a:solidFill>
              <a:srgbClr val="FFFF0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7" name="TextBox 6"/>
          <p:cNvSpPr txBox="1"/>
          <p:nvPr/>
        </p:nvSpPr>
        <p:spPr>
          <a:xfrm>
            <a:off x="7500958" y="5715016"/>
            <a:ext cx="1237518"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AU" dirty="0"/>
              <a:t>Nicodemus</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9" name="Picture 3"/>
          <p:cNvPicPr>
            <a:picLocks noChangeAspect="1" noChangeArrowheads="1"/>
          </p:cNvPicPr>
          <p:nvPr/>
        </p:nvPicPr>
        <p:blipFill>
          <a:blip r:embed="rId2" cstate="email"/>
          <a:srcRect/>
          <a:stretch>
            <a:fillRect/>
          </a:stretch>
        </p:blipFill>
        <p:spPr bwMode="auto">
          <a:xfrm>
            <a:off x="2857488" y="3929066"/>
            <a:ext cx="2492364" cy="1993891"/>
          </a:xfrm>
          <a:prstGeom prst="rect">
            <a:avLst/>
          </a:prstGeom>
          <a:noFill/>
          <a:ln w="9525">
            <a:noFill/>
            <a:miter lim="800000"/>
            <a:headEnd/>
            <a:tailEnd/>
          </a:ln>
          <a:effectLst/>
        </p:spPr>
      </p:pic>
      <p:sp>
        <p:nvSpPr>
          <p:cNvPr id="10" name="Title 1"/>
          <p:cNvSpPr>
            <a:spLocks noGrp="1"/>
          </p:cNvSpPr>
          <p:nvPr>
            <p:ph type="title"/>
          </p:nvPr>
        </p:nvSpPr>
        <p:spPr/>
        <p:txBody>
          <a:bodyPr>
            <a:noAutofit/>
          </a:bodyPr>
          <a:lstStyle/>
          <a:p>
            <a:r>
              <a:rPr lang="en-AU" sz="6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ANOTHER PROBLEM!</a:t>
            </a:r>
            <a:endParaRPr lang="en-US" sz="6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6" name="Picture 2"/>
          <p:cNvPicPr>
            <a:picLocks noChangeAspect="1" noChangeArrowheads="1"/>
          </p:cNvPicPr>
          <p:nvPr/>
        </p:nvPicPr>
        <p:blipFill>
          <a:blip r:embed="rId3" cstate="email"/>
          <a:srcRect/>
          <a:stretch>
            <a:fillRect/>
          </a:stretch>
        </p:blipFill>
        <p:spPr bwMode="auto">
          <a:xfrm>
            <a:off x="1285852" y="3150540"/>
            <a:ext cx="4371980" cy="992840"/>
          </a:xfrm>
          <a:prstGeom prst="rect">
            <a:avLst/>
          </a:prstGeom>
          <a:noFill/>
          <a:ln w="9525">
            <a:noFill/>
            <a:miter lim="800000"/>
            <a:headEnd/>
            <a:tailEnd/>
          </a:ln>
          <a:effectLst/>
        </p:spPr>
      </p:pic>
      <p:pic>
        <p:nvPicPr>
          <p:cNvPr id="17" name="Picture 2"/>
          <p:cNvPicPr>
            <a:picLocks noChangeAspect="1" noChangeArrowheads="1"/>
          </p:cNvPicPr>
          <p:nvPr/>
        </p:nvPicPr>
        <p:blipFill>
          <a:blip r:embed="rId4" cstate="email"/>
          <a:srcRect/>
          <a:stretch>
            <a:fillRect/>
          </a:stretch>
        </p:blipFill>
        <p:spPr bwMode="auto">
          <a:xfrm>
            <a:off x="6715140" y="2928934"/>
            <a:ext cx="1285884" cy="1298742"/>
          </a:xfrm>
          <a:prstGeom prst="rect">
            <a:avLst/>
          </a:prstGeom>
          <a:noFill/>
          <a:ln w="57150">
            <a:solidFill>
              <a:schemeClr val="accent3">
                <a:lumMod val="60000"/>
                <a:lumOff val="40000"/>
              </a:schemeClr>
            </a:solidFill>
            <a:miter lim="800000"/>
            <a:headEnd/>
            <a:tailEnd/>
          </a:ln>
          <a:effectLst/>
        </p:spPr>
      </p:pic>
      <p:sp>
        <p:nvSpPr>
          <p:cNvPr id="18" name="Right Arrow 17"/>
          <p:cNvSpPr/>
          <p:nvPr/>
        </p:nvSpPr>
        <p:spPr>
          <a:xfrm>
            <a:off x="5770143" y="3469899"/>
            <a:ext cx="802121" cy="244853"/>
          </a:xfrm>
          <a:prstGeom prst="rightArrow">
            <a:avLst/>
          </a:prstGeom>
          <a:gradFill flip="none" rotWithShape="1">
            <a:gsLst>
              <a:gs pos="0">
                <a:schemeClr val="dk1">
                  <a:tint val="66000"/>
                  <a:satMod val="160000"/>
                </a:schemeClr>
              </a:gs>
              <a:gs pos="50000">
                <a:schemeClr val="dk1">
                  <a:tint val="44500"/>
                  <a:satMod val="160000"/>
                </a:schemeClr>
              </a:gs>
              <a:gs pos="100000">
                <a:schemeClr val="dk1">
                  <a:tint val="23500"/>
                  <a:satMod val="160000"/>
                </a:schemeClr>
              </a:gs>
            </a:gsLst>
            <a:lin ang="10800000" scaled="1"/>
            <a:tileRect/>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9" name="TextBox 18"/>
          <p:cNvSpPr txBox="1"/>
          <p:nvPr/>
        </p:nvSpPr>
        <p:spPr>
          <a:xfrm>
            <a:off x="6429388" y="5130241"/>
            <a:ext cx="1984646" cy="584775"/>
          </a:xfrm>
          <a:prstGeom prst="rect">
            <a:avLst/>
          </a:prstGeom>
          <a:solidFill>
            <a:schemeClr val="tx1"/>
          </a:solidFill>
          <a:ln>
            <a:solidFill>
              <a:srgbClr val="FF0000"/>
            </a:solidFill>
          </a:ln>
        </p:spPr>
        <p:txBody>
          <a:bodyPr wrap="none" rtlCol="0">
            <a:spAutoFit/>
          </a:bodyPr>
          <a:lstStyle/>
          <a:p>
            <a:r>
              <a:rPr lang="en-AU" sz="3200" b="1" dirty="0">
                <a:solidFill>
                  <a:srgbClr val="FF0000"/>
                </a:solidFill>
              </a:rPr>
              <a:t>SIN AGAIN</a:t>
            </a:r>
            <a:endParaRPr lang="en-US" sz="3200" b="1" dirty="0">
              <a:solidFill>
                <a:srgbClr val="FF0000"/>
              </a:solidFill>
            </a:endParaRPr>
          </a:p>
        </p:txBody>
      </p:sp>
      <p:sp>
        <p:nvSpPr>
          <p:cNvPr id="20" name="Right Arrow 19"/>
          <p:cNvSpPr/>
          <p:nvPr/>
        </p:nvSpPr>
        <p:spPr>
          <a:xfrm rot="5400000">
            <a:off x="6977471" y="4548587"/>
            <a:ext cx="802121" cy="244853"/>
          </a:xfrm>
          <a:prstGeom prst="rightArrow">
            <a:avLst/>
          </a:prstGeom>
          <a:gradFill flip="none" rotWithShape="1">
            <a:gsLst>
              <a:gs pos="0">
                <a:schemeClr val="dk1">
                  <a:tint val="66000"/>
                  <a:satMod val="160000"/>
                </a:schemeClr>
              </a:gs>
              <a:gs pos="50000">
                <a:schemeClr val="dk1">
                  <a:tint val="44500"/>
                  <a:satMod val="160000"/>
                </a:schemeClr>
              </a:gs>
              <a:gs pos="100000">
                <a:schemeClr val="dk1">
                  <a:tint val="23500"/>
                  <a:satMod val="160000"/>
                </a:schemeClr>
              </a:gs>
            </a:gsLst>
            <a:lin ang="10800000" scaled="1"/>
            <a:tileRect/>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22" name="Shape 21"/>
          <p:cNvCxnSpPr/>
          <p:nvPr/>
        </p:nvCxnSpPr>
        <p:spPr>
          <a:xfrm rot="10800000">
            <a:off x="5143504" y="4071942"/>
            <a:ext cx="1214446" cy="1422125"/>
          </a:xfrm>
          <a:prstGeom prst="bentConnector2">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hape 23"/>
          <p:cNvCxnSpPr/>
          <p:nvPr/>
        </p:nvCxnSpPr>
        <p:spPr>
          <a:xfrm flipV="1">
            <a:off x="5072066" y="2857496"/>
            <a:ext cx="2286016" cy="214314"/>
          </a:xfrm>
          <a:prstGeom prst="bentConnector4">
            <a:avLst>
              <a:gd name="adj1" fmla="val -62"/>
              <a:gd name="adj2" fmla="val 457924"/>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031731" y="1556081"/>
            <a:ext cx="540533" cy="1015663"/>
          </a:xfrm>
          <a:prstGeom prst="rect">
            <a:avLst/>
          </a:prstGeom>
          <a:solidFill>
            <a:srgbClr val="FFFF00"/>
          </a:solidFill>
          <a:ln>
            <a:solidFill>
              <a:srgbClr val="00B050"/>
            </a:solidFill>
          </a:ln>
        </p:spPr>
        <p:txBody>
          <a:bodyPr wrap="none" rtlCol="0">
            <a:spAutoFit/>
          </a:bodyPr>
          <a:lstStyle/>
          <a:p>
            <a:r>
              <a:rPr lang="en-AU" sz="6000" b="1" dirty="0">
                <a:solidFill>
                  <a:srgbClr val="00B050"/>
                </a:solidFill>
              </a:rPr>
              <a:t>?</a:t>
            </a:r>
            <a:endParaRPr lang="en-US" sz="6000" b="1" dirty="0">
              <a:solidFill>
                <a:srgbClr val="00B050"/>
              </a:solidFill>
            </a:endParaRPr>
          </a:p>
        </p:txBody>
      </p:sp>
      <p:sp>
        <p:nvSpPr>
          <p:cNvPr id="29" name="Rounded Rectangular Callout 28"/>
          <p:cNvSpPr/>
          <p:nvPr/>
        </p:nvSpPr>
        <p:spPr>
          <a:xfrm>
            <a:off x="1142976" y="4572008"/>
            <a:ext cx="1428760" cy="928694"/>
          </a:xfrm>
          <a:prstGeom prst="wedgeRoundRectCallout">
            <a:avLst>
              <a:gd name="adj1" fmla="val 109299"/>
              <a:gd name="adj2" fmla="val -30491"/>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b="1" dirty="0">
                <a:solidFill>
                  <a:schemeClr val="tx1"/>
                </a:solidFill>
              </a:rPr>
              <a:t>WELCOME BACK!!</a:t>
            </a:r>
          </a:p>
          <a:p>
            <a:pPr algn="ctr"/>
            <a:r>
              <a:rPr lang="en-AU" b="1" dirty="0">
                <a:solidFill>
                  <a:schemeClr val="tx1"/>
                </a:solidFill>
              </a:rPr>
              <a:t>MUAHAHA</a:t>
            </a:r>
            <a:endParaRPr lang="en-US" b="1" dirty="0">
              <a:solidFill>
                <a:schemeClr val="tx1"/>
              </a:solidFill>
            </a:endParaRPr>
          </a:p>
        </p:txBody>
      </p:sp>
      <p:sp>
        <p:nvSpPr>
          <p:cNvPr id="30" name="TextBox 29"/>
          <p:cNvSpPr txBox="1"/>
          <p:nvPr/>
        </p:nvSpPr>
        <p:spPr>
          <a:xfrm>
            <a:off x="6715140" y="1428736"/>
            <a:ext cx="2071702" cy="923330"/>
          </a:xfrm>
          <a:prstGeom prst="rect">
            <a:avLst/>
          </a:prstGeom>
          <a:solidFill>
            <a:srgbClr val="FFFF00"/>
          </a:solidFill>
        </p:spPr>
        <p:txBody>
          <a:bodyPr wrap="square" rtlCol="0">
            <a:spAutoFit/>
          </a:bodyPr>
          <a:lstStyle/>
          <a:p>
            <a:r>
              <a:rPr lang="en-AU" dirty="0"/>
              <a:t>How do we “REUNITE” again with God?</a:t>
            </a:r>
            <a:endParaRPr lang="en-US" dirty="0"/>
          </a:p>
        </p:txBody>
      </p:sp>
      <p:pic>
        <p:nvPicPr>
          <p:cNvPr id="14" name="Picture 2"/>
          <p:cNvPicPr>
            <a:picLocks noChangeAspect="1" noChangeArrowheads="1"/>
          </p:cNvPicPr>
          <p:nvPr/>
        </p:nvPicPr>
        <p:blipFill>
          <a:blip r:embed="rId5" cstate="email"/>
          <a:srcRect/>
          <a:stretch>
            <a:fillRect/>
          </a:stretch>
        </p:blipFill>
        <p:spPr bwMode="auto">
          <a:xfrm>
            <a:off x="4430997" y="1500174"/>
            <a:ext cx="1498325" cy="1000132"/>
          </a:xfrm>
          <a:prstGeom prst="rect">
            <a:avLst/>
          </a:prstGeom>
          <a:ln>
            <a:noFill/>
          </a:ln>
          <a:effectLst>
            <a:softEdge rad="112500"/>
          </a:effectLst>
        </p:spPr>
      </p:pic>
      <p:sp>
        <p:nvSpPr>
          <p:cNvPr id="15" name="TextBox 14"/>
          <p:cNvSpPr txBox="1"/>
          <p:nvPr/>
        </p:nvSpPr>
        <p:spPr>
          <a:xfrm>
            <a:off x="214282" y="3429000"/>
            <a:ext cx="1050288" cy="369332"/>
          </a:xfrm>
          <a:prstGeom prst="rect">
            <a:avLst/>
          </a:prstGeom>
          <a:noFill/>
        </p:spPr>
        <p:txBody>
          <a:bodyPr wrap="none" rtlCol="0">
            <a:spAutoFit/>
          </a:bodyPr>
          <a:lstStyle/>
          <a:p>
            <a:r>
              <a:rPr lang="en-AU" dirty="0"/>
              <a:t>BORN  </a:t>
            </a:r>
            <a:r>
              <a:rPr lang="en-AU" dirty="0">
                <a:latin typeface="Calibri"/>
                <a:cs typeface="Calibri"/>
              </a:rPr>
              <a:t>→</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7158" y="178592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1000100" y="3857628"/>
            <a:ext cx="7358114" cy="2246769"/>
          </a:xfrm>
          <a:prstGeom prst="rect">
            <a:avLst/>
          </a:prstGeom>
        </p:spPr>
        <p:txBody>
          <a:bodyPr wrap="square">
            <a:spAutoFit/>
          </a:bodyPr>
          <a:lstStyle/>
          <a:p>
            <a:r>
              <a:rPr lang="en-US" sz="2800" i="1" dirty="0"/>
              <a:t>“If we say that we have no sin, we deceive</a:t>
            </a:r>
          </a:p>
          <a:p>
            <a:r>
              <a:rPr lang="en-US" sz="2800" i="1" dirty="0"/>
              <a:t>ourselves, and the truth is not in us"  </a:t>
            </a:r>
            <a:r>
              <a:rPr lang="en-US" sz="2800" dirty="0"/>
              <a:t>(1 John 1:8)</a:t>
            </a:r>
          </a:p>
          <a:p>
            <a:endParaRPr lang="en-AU" sz="2800" dirty="0"/>
          </a:p>
          <a:p>
            <a:r>
              <a:rPr lang="en-US" sz="2800" i="1" dirty="0"/>
              <a:t>“No one is free from sin </a:t>
            </a:r>
            <a:r>
              <a:rPr lang="en-US" sz="2800" i="1" dirty="0">
                <a:solidFill>
                  <a:srgbClr val="FF0000"/>
                </a:solidFill>
              </a:rPr>
              <a:t>even though his life on earth be one single day</a:t>
            </a:r>
            <a:r>
              <a:rPr lang="en-US" sz="2800" i="1" dirty="0"/>
              <a:t>“  </a:t>
            </a:r>
            <a:r>
              <a:rPr lang="en-US" sz="2800" dirty="0"/>
              <a:t>(litany of the departed)</a:t>
            </a:r>
          </a:p>
        </p:txBody>
      </p:sp>
      <p:sp>
        <p:nvSpPr>
          <p:cNvPr id="8" name="Down Arrow 7"/>
          <p:cNvSpPr/>
          <p:nvPr/>
        </p:nvSpPr>
        <p:spPr>
          <a:xfrm>
            <a:off x="4071934" y="3071810"/>
            <a:ext cx="642942"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p:cNvSpPr>
            <a:spLocks noGrp="1"/>
          </p:cNvSpPr>
          <p:nvPr>
            <p:ph type="title"/>
          </p:nvPr>
        </p:nvSpPr>
        <p:spPr/>
        <p:txBody>
          <a:bodyPr/>
          <a:lstStyle/>
          <a:p>
            <a:r>
              <a:rPr lang="en-AU" dirty="0"/>
              <a:t>Solution:</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7158" y="178592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66564" name="Picture 4"/>
          <p:cNvPicPr>
            <a:picLocks noChangeAspect="1" noChangeArrowheads="1"/>
          </p:cNvPicPr>
          <p:nvPr/>
        </p:nvPicPr>
        <p:blipFill>
          <a:blip r:embed="rId2" cstate="email">
            <a:lum bright="33000"/>
          </a:blip>
          <a:srcRect/>
          <a:stretch>
            <a:fillRect/>
          </a:stretch>
        </p:blipFill>
        <p:spPr bwMode="auto">
          <a:xfrm>
            <a:off x="357158" y="2857496"/>
            <a:ext cx="3000396" cy="3842613"/>
          </a:xfrm>
          <a:prstGeom prst="rect">
            <a:avLst/>
          </a:prstGeom>
          <a:noFill/>
          <a:ln w="9525">
            <a:noFill/>
            <a:miter lim="800000"/>
            <a:headEnd/>
            <a:tailEnd/>
          </a:ln>
          <a:effectLst/>
        </p:spPr>
      </p:pic>
      <p:sp>
        <p:nvSpPr>
          <p:cNvPr id="6" name="Rectangle 5"/>
          <p:cNvSpPr/>
          <p:nvPr/>
        </p:nvSpPr>
        <p:spPr>
          <a:xfrm>
            <a:off x="357158" y="2857496"/>
            <a:ext cx="3000396" cy="2677656"/>
          </a:xfrm>
          <a:prstGeom prst="rect">
            <a:avLst/>
          </a:prstGeom>
        </p:spPr>
        <p:txBody>
          <a:bodyPr wrap="square">
            <a:spAutoFit/>
          </a:bodyPr>
          <a:lstStyle/>
          <a:p>
            <a:r>
              <a:rPr lang="en-US" sz="2400" b="1" i="1" dirty="0"/>
              <a:t>"He who covers his sins will not prosper, but whoever </a:t>
            </a:r>
            <a:r>
              <a:rPr lang="en-US" sz="2400" b="1" i="1" dirty="0">
                <a:solidFill>
                  <a:srgbClr val="FF0000"/>
                </a:solidFill>
              </a:rPr>
              <a:t>confesses</a:t>
            </a:r>
            <a:r>
              <a:rPr lang="en-US" sz="2400" b="1" i="1" dirty="0"/>
              <a:t> and forsakes them will have mercy"</a:t>
            </a:r>
            <a:r>
              <a:rPr lang="en-US" sz="2400" b="1" dirty="0"/>
              <a:t> (Proverbs 28:13).</a:t>
            </a:r>
          </a:p>
        </p:txBody>
      </p:sp>
      <p:sp>
        <p:nvSpPr>
          <p:cNvPr id="12" name="TextBox 11"/>
          <p:cNvSpPr txBox="1"/>
          <p:nvPr/>
        </p:nvSpPr>
        <p:spPr>
          <a:xfrm>
            <a:off x="1428728" y="5786454"/>
            <a:ext cx="1499128" cy="369332"/>
          </a:xfrm>
          <a:prstGeom prst="rect">
            <a:avLst/>
          </a:prstGeom>
          <a:noFill/>
        </p:spPr>
        <p:txBody>
          <a:bodyPr wrap="none" rtlCol="0">
            <a:spAutoFit/>
          </a:bodyPr>
          <a:lstStyle/>
          <a:p>
            <a:r>
              <a:rPr lang="en-AU" b="1" u="sng" dirty="0"/>
              <a:t>King Solomon</a:t>
            </a:r>
            <a:endParaRPr lang="en-US" b="1" u="sng" dirty="0"/>
          </a:p>
        </p:txBody>
      </p:sp>
      <p:pic>
        <p:nvPicPr>
          <p:cNvPr id="66565" name="Picture 5"/>
          <p:cNvPicPr>
            <a:picLocks noChangeAspect="1" noChangeArrowheads="1"/>
          </p:cNvPicPr>
          <p:nvPr/>
        </p:nvPicPr>
        <p:blipFill>
          <a:blip r:embed="rId3"/>
          <a:srcRect/>
          <a:stretch>
            <a:fillRect/>
          </a:stretch>
        </p:blipFill>
        <p:spPr bwMode="auto">
          <a:xfrm>
            <a:off x="3786182" y="2786058"/>
            <a:ext cx="5000660" cy="3853720"/>
          </a:xfrm>
          <a:prstGeom prst="rect">
            <a:avLst/>
          </a:prstGeom>
          <a:noFill/>
          <a:ln w="9525">
            <a:noFill/>
            <a:miter lim="800000"/>
            <a:headEnd/>
            <a:tailEnd/>
          </a:ln>
          <a:effectLst/>
        </p:spPr>
      </p:pic>
      <p:sp>
        <p:nvSpPr>
          <p:cNvPr id="13" name="Rectangle 12"/>
          <p:cNvSpPr/>
          <p:nvPr/>
        </p:nvSpPr>
        <p:spPr>
          <a:xfrm>
            <a:off x="3857620" y="2857496"/>
            <a:ext cx="2714644" cy="3785652"/>
          </a:xfrm>
          <a:prstGeom prst="rect">
            <a:avLst/>
          </a:prstGeom>
        </p:spPr>
        <p:txBody>
          <a:bodyPr wrap="square">
            <a:spAutoFit/>
          </a:bodyPr>
          <a:lstStyle/>
          <a:p>
            <a:r>
              <a:rPr lang="en-US" sz="2000" b="1" dirty="0">
                <a:solidFill>
                  <a:schemeClr val="bg1"/>
                </a:solidFill>
              </a:rPr>
              <a:t>John the Baptist preached repentance saying, </a:t>
            </a:r>
            <a:r>
              <a:rPr lang="en-US" sz="2000" b="1" u="sng" dirty="0">
                <a:solidFill>
                  <a:schemeClr val="bg1"/>
                </a:solidFill>
              </a:rPr>
              <a:t>"</a:t>
            </a:r>
            <a:r>
              <a:rPr lang="en-US" sz="2000" b="1" u="sng" dirty="0">
                <a:solidFill>
                  <a:srgbClr val="FF0000"/>
                </a:solidFill>
              </a:rPr>
              <a:t>Repent</a:t>
            </a:r>
            <a:r>
              <a:rPr lang="en-US" sz="2000" b="1" u="sng" dirty="0">
                <a:solidFill>
                  <a:schemeClr val="bg1"/>
                </a:solidFill>
              </a:rPr>
              <a:t> for the Kingdom of Heaven is at hand ... then Jerusalem, all Judea, and all the region around the Jordan went out to him and were baptized by him in the Jordan, </a:t>
            </a:r>
            <a:r>
              <a:rPr lang="en-US" sz="2000" b="1" u="sng" dirty="0">
                <a:solidFill>
                  <a:srgbClr val="FF0000"/>
                </a:solidFill>
              </a:rPr>
              <a:t>confessing</a:t>
            </a:r>
            <a:r>
              <a:rPr lang="en-US" sz="2000" b="1" u="sng" dirty="0">
                <a:solidFill>
                  <a:schemeClr val="bg1"/>
                </a:solidFill>
              </a:rPr>
              <a:t> their sins" </a:t>
            </a:r>
            <a:r>
              <a:rPr lang="en-US" sz="2000" b="1" dirty="0">
                <a:solidFill>
                  <a:schemeClr val="bg1"/>
                </a:solidFill>
              </a:rPr>
              <a:t>(Matthew 3:1-6).</a:t>
            </a:r>
          </a:p>
        </p:txBody>
      </p:sp>
      <p:sp>
        <p:nvSpPr>
          <p:cNvPr id="9" name="Title 8"/>
          <p:cNvSpPr>
            <a:spLocks noGrp="1"/>
          </p:cNvSpPr>
          <p:nvPr>
            <p:ph type="title"/>
          </p:nvPr>
        </p:nvSpPr>
        <p:spPr/>
        <p:txBody>
          <a:bodyPr>
            <a:normAutofit fontScale="90000"/>
          </a:bodyPr>
          <a:lstStyle/>
          <a:p>
            <a:r>
              <a:rPr lang="en-AU" dirty="0"/>
              <a:t>Biblical evidence of repentance and confession</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1" name="Picture 3"/>
          <p:cNvPicPr>
            <a:picLocks noChangeAspect="1" noChangeArrowheads="1"/>
          </p:cNvPicPr>
          <p:nvPr/>
        </p:nvPicPr>
        <p:blipFill>
          <a:blip r:embed="rId2" cstate="email"/>
          <a:srcRect/>
          <a:stretch>
            <a:fillRect/>
          </a:stretch>
        </p:blipFill>
        <p:spPr bwMode="auto">
          <a:xfrm>
            <a:off x="1857356" y="2857536"/>
            <a:ext cx="5035611" cy="3786174"/>
          </a:xfrm>
          <a:prstGeom prst="rect">
            <a:avLst/>
          </a:prstGeom>
          <a:noFill/>
          <a:ln w="9525">
            <a:noFill/>
            <a:miter lim="800000"/>
            <a:headEnd/>
            <a:tailEnd/>
          </a:ln>
          <a:effectLst/>
        </p:spPr>
      </p:pic>
      <p:sp>
        <p:nvSpPr>
          <p:cNvPr id="5" name="TextBox 4"/>
          <p:cNvSpPr txBox="1"/>
          <p:nvPr/>
        </p:nvSpPr>
        <p:spPr>
          <a:xfrm>
            <a:off x="357158" y="178592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5715008" y="3357602"/>
            <a:ext cx="1643074" cy="2308324"/>
          </a:xfrm>
          <a:prstGeom prst="rect">
            <a:avLst/>
          </a:prstGeom>
          <a:solidFill>
            <a:schemeClr val="accent6">
              <a:lumMod val="20000"/>
              <a:lumOff val="80000"/>
            </a:schemeClr>
          </a:solidFill>
          <a:ln w="57150">
            <a:solidFill>
              <a:schemeClr val="tx1"/>
            </a:solidFill>
          </a:ln>
        </p:spPr>
        <p:txBody>
          <a:bodyPr wrap="square">
            <a:spAutoFit/>
          </a:bodyPr>
          <a:lstStyle/>
          <a:p>
            <a:r>
              <a:rPr lang="en-US" sz="2400" b="1" i="1" dirty="0"/>
              <a:t>" unless you </a:t>
            </a:r>
            <a:r>
              <a:rPr lang="en-US" sz="2400" b="1" i="1" dirty="0">
                <a:solidFill>
                  <a:srgbClr val="FF0000"/>
                </a:solidFill>
              </a:rPr>
              <a:t>repent</a:t>
            </a:r>
            <a:r>
              <a:rPr lang="en-US" sz="2400" b="1" i="1" dirty="0"/>
              <a:t> you will all likewise perish"</a:t>
            </a:r>
          </a:p>
          <a:p>
            <a:r>
              <a:rPr lang="en-US" sz="2400" b="1" i="1" dirty="0"/>
              <a:t>(Luke 13:3)</a:t>
            </a:r>
            <a:endParaRPr lang="en-US" sz="2400" b="1" dirty="0"/>
          </a:p>
        </p:txBody>
      </p:sp>
      <p:sp>
        <p:nvSpPr>
          <p:cNvPr id="7" name="Title 1"/>
          <p:cNvSpPr>
            <a:spLocks noGrp="1"/>
          </p:cNvSpPr>
          <p:nvPr>
            <p:ph type="title"/>
          </p:nvPr>
        </p:nvSpPr>
        <p:spPr/>
        <p:txBody>
          <a:bodyPr>
            <a:noAutofit/>
          </a:bodyPr>
          <a:lstStyle/>
          <a:p>
            <a:r>
              <a:rPr lang="en-AU" sz="3600" dirty="0"/>
              <a:t>Christ himself asks us to repent…</a:t>
            </a:r>
            <a:endParaRPr lang="en-US"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4515" name="Picture 3"/>
          <p:cNvPicPr>
            <a:picLocks noChangeAspect="1" noChangeArrowheads="1"/>
          </p:cNvPicPr>
          <p:nvPr/>
        </p:nvPicPr>
        <p:blipFill>
          <a:blip r:embed="rId2" cstate="email"/>
          <a:srcRect/>
          <a:stretch>
            <a:fillRect/>
          </a:stretch>
        </p:blipFill>
        <p:spPr bwMode="auto">
          <a:xfrm>
            <a:off x="3643306" y="4737754"/>
            <a:ext cx="2674934" cy="1604960"/>
          </a:xfrm>
          <a:prstGeom prst="rect">
            <a:avLst/>
          </a:prstGeom>
          <a:noFill/>
          <a:ln w="9525">
            <a:noFill/>
            <a:miter lim="800000"/>
            <a:headEnd/>
            <a:tailEnd/>
          </a:ln>
          <a:effectLst/>
        </p:spPr>
      </p:pic>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en-AU" dirty="0"/>
              <a:t>Salvation</a:t>
            </a:r>
            <a:endParaRPr lang="en-US" dirty="0"/>
          </a:p>
        </p:txBody>
      </p:sp>
      <p:sp>
        <p:nvSpPr>
          <p:cNvPr id="3" name="Content Placeholder 2"/>
          <p:cNvSpPr>
            <a:spLocks noGrp="1"/>
          </p:cNvSpPr>
          <p:nvPr>
            <p:ph idx="1"/>
          </p:nvPr>
        </p:nvSpPr>
        <p:spPr>
          <a:xfrm>
            <a:off x="457200" y="1600201"/>
            <a:ext cx="8229600" cy="2043114"/>
          </a:xfrm>
        </p:spPr>
        <p:txBody>
          <a:bodyPr>
            <a:normAutofit/>
          </a:bodyPr>
          <a:lstStyle/>
          <a:p>
            <a:pPr>
              <a:buNone/>
            </a:pPr>
            <a:r>
              <a:rPr lang="en-AU" b="1" u="sng" dirty="0"/>
              <a:t>SALVATION</a:t>
            </a:r>
            <a:r>
              <a:rPr lang="en-AU" b="1" dirty="0"/>
              <a:t> - </a:t>
            </a:r>
            <a:r>
              <a:rPr lang="en-AU" dirty="0"/>
              <a:t>as we understand it: </a:t>
            </a:r>
          </a:p>
          <a:p>
            <a:pPr marL="514350" indent="-514350">
              <a:buAutoNum type="arabicPeriod"/>
            </a:pPr>
            <a:r>
              <a:rPr lang="en-AU" dirty="0"/>
              <a:t>Is </a:t>
            </a:r>
            <a:r>
              <a:rPr lang="en-AU" b="1" u="sng" dirty="0"/>
              <a:t>unity with Christ</a:t>
            </a:r>
          </a:p>
          <a:p>
            <a:pPr marL="514350" indent="-514350">
              <a:buNone/>
            </a:pPr>
            <a:endParaRPr lang="en-AU" b="1" u="sng" dirty="0"/>
          </a:p>
          <a:p>
            <a:pPr marL="514350" indent="-514350">
              <a:buNone/>
            </a:pPr>
            <a:endParaRPr lang="en-AU" b="1" u="sng" dirty="0"/>
          </a:p>
          <a:p>
            <a:pPr marL="514350" indent="-514350">
              <a:buNone/>
            </a:pPr>
            <a:endParaRPr lang="en-AU" dirty="0"/>
          </a:p>
        </p:txBody>
      </p:sp>
      <p:sp>
        <p:nvSpPr>
          <p:cNvPr id="6" name="Rectangle 5"/>
          <p:cNvSpPr/>
          <p:nvPr/>
        </p:nvSpPr>
        <p:spPr>
          <a:xfrm>
            <a:off x="4786314" y="2143116"/>
            <a:ext cx="3071802" cy="76944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100" b="1" dirty="0"/>
              <a:t>Abide in Me, and I in you</a:t>
            </a:r>
            <a:r>
              <a:rPr lang="en-US" sz="1100" dirty="0"/>
              <a:t>. As the branch cannot bear fruit of itself, unless it abides in the vine, neither can you, unless you abide in Me. (John 15:4)</a:t>
            </a:r>
          </a:p>
        </p:txBody>
      </p:sp>
      <p:sp>
        <p:nvSpPr>
          <p:cNvPr id="9" name="Rectangle 8"/>
          <p:cNvSpPr/>
          <p:nvPr/>
        </p:nvSpPr>
        <p:spPr>
          <a:xfrm>
            <a:off x="214282" y="4880630"/>
            <a:ext cx="4572032" cy="1477328"/>
          </a:xfrm>
          <a:prstGeom prst="rect">
            <a:avLst/>
          </a:prstGeom>
        </p:spPr>
        <p:txBody>
          <a:bodyPr wrap="square">
            <a:spAutoFit/>
          </a:bodyPr>
          <a:lstStyle/>
          <a:p>
            <a:r>
              <a:rPr lang="en-US" dirty="0">
                <a:solidFill>
                  <a:srgbClr val="C00000"/>
                </a:solidFill>
              </a:rPr>
              <a:t>Sin </a:t>
            </a:r>
            <a:r>
              <a:rPr lang="en-US" dirty="0">
                <a:solidFill>
                  <a:srgbClr val="C00000"/>
                </a:solidFill>
                <a:latin typeface="Calibri"/>
                <a:cs typeface="Calibri"/>
              </a:rPr>
              <a:t>→ </a:t>
            </a:r>
            <a:r>
              <a:rPr lang="en-US" dirty="0">
                <a:solidFill>
                  <a:srgbClr val="C00000"/>
                </a:solidFill>
              </a:rPr>
              <a:t>disobedience to God </a:t>
            </a:r>
          </a:p>
          <a:p>
            <a:r>
              <a:rPr lang="en-US" dirty="0">
                <a:solidFill>
                  <a:srgbClr val="C00000"/>
                </a:solidFill>
              </a:rPr>
              <a:t>God </a:t>
            </a:r>
            <a:r>
              <a:rPr lang="en-US" dirty="0">
                <a:solidFill>
                  <a:srgbClr val="C00000"/>
                </a:solidFill>
                <a:cs typeface="Calibri"/>
              </a:rPr>
              <a:t>→</a:t>
            </a:r>
            <a:r>
              <a:rPr lang="en-US" dirty="0">
                <a:solidFill>
                  <a:srgbClr val="C00000"/>
                </a:solidFill>
              </a:rPr>
              <a:t> unlimited </a:t>
            </a:r>
          </a:p>
          <a:p>
            <a:r>
              <a:rPr lang="en-AU" dirty="0">
                <a:solidFill>
                  <a:srgbClr val="C00000"/>
                </a:solidFill>
              </a:rPr>
              <a:t>Man </a:t>
            </a:r>
            <a:r>
              <a:rPr lang="en-US" dirty="0">
                <a:solidFill>
                  <a:srgbClr val="C00000"/>
                </a:solidFill>
                <a:cs typeface="Calibri"/>
              </a:rPr>
              <a:t>→ limited</a:t>
            </a:r>
            <a:endParaRPr lang="en-US" dirty="0">
              <a:solidFill>
                <a:srgbClr val="C00000"/>
              </a:solidFill>
            </a:endParaRPr>
          </a:p>
          <a:p>
            <a:r>
              <a:rPr lang="en-US" dirty="0">
                <a:solidFill>
                  <a:srgbClr val="C00000"/>
                </a:solidFill>
              </a:rPr>
              <a:t>Sin against God </a:t>
            </a:r>
            <a:r>
              <a:rPr lang="en-US" dirty="0">
                <a:solidFill>
                  <a:srgbClr val="C00000"/>
                </a:solidFill>
                <a:cs typeface="Calibri"/>
              </a:rPr>
              <a:t>→ </a:t>
            </a:r>
            <a:r>
              <a:rPr lang="en-US" dirty="0">
                <a:solidFill>
                  <a:srgbClr val="C00000"/>
                </a:solidFill>
              </a:rPr>
              <a:t>unlimited</a:t>
            </a:r>
          </a:p>
          <a:p>
            <a:r>
              <a:rPr lang="en-AU" dirty="0">
                <a:solidFill>
                  <a:srgbClr val="C00000"/>
                </a:solidFill>
              </a:rPr>
              <a:t>For sin to be forgiven </a:t>
            </a:r>
            <a:r>
              <a:rPr lang="en-US" dirty="0">
                <a:solidFill>
                  <a:srgbClr val="C00000"/>
                </a:solidFill>
                <a:cs typeface="Calibri"/>
              </a:rPr>
              <a:t>→ </a:t>
            </a:r>
            <a:r>
              <a:rPr lang="en-US" dirty="0">
                <a:solidFill>
                  <a:srgbClr val="C00000"/>
                </a:solidFill>
              </a:rPr>
              <a:t>unlimited propitiation</a:t>
            </a:r>
          </a:p>
        </p:txBody>
      </p:sp>
      <p:pic>
        <p:nvPicPr>
          <p:cNvPr id="63490" name="Picture 2"/>
          <p:cNvPicPr>
            <a:picLocks noChangeAspect="1" noChangeArrowheads="1"/>
          </p:cNvPicPr>
          <p:nvPr/>
        </p:nvPicPr>
        <p:blipFill>
          <a:blip r:embed="rId3" cstate="email"/>
          <a:srcRect/>
          <a:stretch>
            <a:fillRect/>
          </a:stretch>
        </p:blipFill>
        <p:spPr bwMode="auto">
          <a:xfrm>
            <a:off x="714348" y="3221978"/>
            <a:ext cx="4371980" cy="992840"/>
          </a:xfrm>
          <a:prstGeom prst="rect">
            <a:avLst/>
          </a:prstGeom>
          <a:noFill/>
          <a:ln w="9525">
            <a:noFill/>
            <a:miter lim="800000"/>
            <a:headEnd/>
            <a:tailEnd/>
          </a:ln>
          <a:effectLst/>
        </p:spPr>
      </p:pic>
      <p:pic>
        <p:nvPicPr>
          <p:cNvPr id="64514" name="Picture 2"/>
          <p:cNvPicPr>
            <a:picLocks noChangeAspect="1" noChangeArrowheads="1"/>
          </p:cNvPicPr>
          <p:nvPr/>
        </p:nvPicPr>
        <p:blipFill>
          <a:blip r:embed="rId4" cstate="email"/>
          <a:srcRect/>
          <a:stretch>
            <a:fillRect/>
          </a:stretch>
        </p:blipFill>
        <p:spPr bwMode="auto">
          <a:xfrm>
            <a:off x="6143636" y="3000372"/>
            <a:ext cx="1285884" cy="1298742"/>
          </a:xfrm>
          <a:prstGeom prst="rect">
            <a:avLst/>
          </a:prstGeom>
          <a:noFill/>
          <a:ln w="57150">
            <a:solidFill>
              <a:schemeClr val="accent3">
                <a:lumMod val="60000"/>
                <a:lumOff val="40000"/>
              </a:schemeClr>
            </a:solidFill>
            <a:miter lim="800000"/>
            <a:headEnd/>
            <a:tailEnd/>
          </a:ln>
          <a:effectLst/>
        </p:spPr>
      </p:pic>
      <p:sp>
        <p:nvSpPr>
          <p:cNvPr id="8" name="Right Arrow 7"/>
          <p:cNvSpPr/>
          <p:nvPr/>
        </p:nvSpPr>
        <p:spPr>
          <a:xfrm>
            <a:off x="5198639" y="3541337"/>
            <a:ext cx="802121" cy="244853"/>
          </a:xfrm>
          <a:prstGeom prst="rightArrow">
            <a:avLst/>
          </a:prstGeom>
          <a:gradFill flip="none" rotWithShape="1">
            <a:gsLst>
              <a:gs pos="0">
                <a:schemeClr val="dk1">
                  <a:tint val="66000"/>
                  <a:satMod val="160000"/>
                </a:schemeClr>
              </a:gs>
              <a:gs pos="50000">
                <a:schemeClr val="dk1">
                  <a:tint val="44500"/>
                  <a:satMod val="160000"/>
                </a:schemeClr>
              </a:gs>
              <a:gs pos="100000">
                <a:schemeClr val="dk1">
                  <a:tint val="23500"/>
                  <a:satMod val="160000"/>
                </a:schemeClr>
              </a:gs>
            </a:gsLst>
            <a:lin ang="10800000" scaled="1"/>
            <a:tileRect/>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9"/>
          <p:cNvSpPr/>
          <p:nvPr/>
        </p:nvSpPr>
        <p:spPr>
          <a:xfrm>
            <a:off x="6286512" y="4739730"/>
            <a:ext cx="2643206" cy="1569660"/>
          </a:xfrm>
          <a:prstGeom prst="rect">
            <a:avLst/>
          </a:prstGeom>
        </p:spPr>
        <p:txBody>
          <a:bodyPr wrap="square">
            <a:spAutoFit/>
          </a:bodyPr>
          <a:lstStyle/>
          <a:p>
            <a:r>
              <a:rPr lang="en-US" sz="2400" b="1" dirty="0">
                <a:solidFill>
                  <a:schemeClr val="accent3">
                    <a:lumMod val="75000"/>
                  </a:schemeClr>
                </a:solidFill>
              </a:rPr>
              <a:t>For the remission of sin </a:t>
            </a:r>
            <a:r>
              <a:rPr lang="en-US" sz="2400" b="1" dirty="0">
                <a:solidFill>
                  <a:schemeClr val="accent3">
                    <a:lumMod val="75000"/>
                  </a:schemeClr>
                </a:solidFill>
                <a:cs typeface="Calibri"/>
              </a:rPr>
              <a:t>→</a:t>
            </a:r>
            <a:r>
              <a:rPr lang="en-US" sz="2400" b="1" dirty="0">
                <a:solidFill>
                  <a:schemeClr val="accent3">
                    <a:lumMod val="75000"/>
                  </a:schemeClr>
                </a:solidFill>
              </a:rPr>
              <a:t> </a:t>
            </a:r>
            <a:r>
              <a:rPr lang="en-US" sz="2400" b="1" u="sng" dirty="0">
                <a:solidFill>
                  <a:schemeClr val="accent3">
                    <a:lumMod val="75000"/>
                  </a:schemeClr>
                </a:solidFill>
              </a:rPr>
              <a:t>God Himself becomes incarnate and die</a:t>
            </a:r>
            <a:r>
              <a:rPr lang="en-US" sz="2400" b="1" dirty="0">
                <a:solidFill>
                  <a:schemeClr val="accent3">
                    <a:lumMod val="75000"/>
                  </a:schemeClr>
                </a:solidFill>
              </a:rPr>
              <a: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ChangeAspect="1" noChangeArrowheads="1"/>
          </p:cNvPicPr>
          <p:nvPr/>
        </p:nvPicPr>
        <p:blipFill>
          <a:blip r:embed="rId2" cstate="email"/>
          <a:srcRect/>
          <a:stretch>
            <a:fillRect/>
          </a:stretch>
        </p:blipFill>
        <p:spPr bwMode="auto">
          <a:xfrm rot="20773613">
            <a:off x="612525" y="2969985"/>
            <a:ext cx="1757359" cy="1757359"/>
          </a:xfrm>
          <a:prstGeom prst="rect">
            <a:avLst/>
          </a:prstGeom>
          <a:noFill/>
          <a:ln w="9525">
            <a:noFill/>
            <a:miter lim="800000"/>
            <a:headEnd/>
            <a:tailEnd/>
          </a:ln>
          <a:effectLst/>
        </p:spPr>
      </p:pic>
      <p:sp>
        <p:nvSpPr>
          <p:cNvPr id="5" name="TextBox 4"/>
          <p:cNvSpPr txBox="1"/>
          <p:nvPr/>
        </p:nvSpPr>
        <p:spPr>
          <a:xfrm>
            <a:off x="357158" y="178592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3" name="Rectangle 12"/>
          <p:cNvSpPr/>
          <p:nvPr/>
        </p:nvSpPr>
        <p:spPr>
          <a:xfrm>
            <a:off x="1857356" y="3929066"/>
            <a:ext cx="6286544" cy="2554545"/>
          </a:xfrm>
          <a:prstGeom prst="rect">
            <a:avLst/>
          </a:prstGeom>
        </p:spPr>
        <p:txBody>
          <a:bodyPr wrap="square">
            <a:spAutoFit/>
          </a:bodyPr>
          <a:lstStyle/>
          <a:p>
            <a:r>
              <a:rPr lang="en-US" sz="3200" b="1" dirty="0"/>
              <a:t>Repentance alone is NOT enough.</a:t>
            </a:r>
          </a:p>
          <a:p>
            <a:r>
              <a:rPr lang="en-AU" sz="3200" b="1" dirty="0"/>
              <a:t>Confession alone is NOT enough.</a:t>
            </a:r>
          </a:p>
          <a:p>
            <a:endParaRPr lang="en-AU" sz="3200" b="1" dirty="0"/>
          </a:p>
          <a:p>
            <a:r>
              <a:rPr lang="en-AU" sz="3200" b="1" dirty="0"/>
              <a:t>One needs BOTH: </a:t>
            </a:r>
          </a:p>
          <a:p>
            <a:r>
              <a:rPr lang="en-AU" sz="3200" b="1" dirty="0"/>
              <a:t>repentance AND confession.</a:t>
            </a:r>
            <a:endParaRPr lang="en-US" sz="3200" b="1" dirty="0"/>
          </a:p>
        </p:txBody>
      </p:sp>
      <p:sp>
        <p:nvSpPr>
          <p:cNvPr id="6" name="Title 1"/>
          <p:cNvSpPr>
            <a:spLocks noGrp="1"/>
          </p:cNvSpPr>
          <p:nvPr>
            <p:ph type="title"/>
          </p:nvPr>
        </p:nvSpPr>
        <p:spPr/>
        <p:txBody>
          <a:bodyPr>
            <a:noAutofit/>
          </a:bodyPr>
          <a:lstStyle/>
          <a:p>
            <a:r>
              <a:rPr lang="en-AU" sz="3600" dirty="0"/>
              <a:t>The Sacrament of Confession</a:t>
            </a:r>
            <a:endParaRPr lang="en-US" sz="36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email">
            <a:lum bright="60000"/>
          </a:blip>
          <a:srcRect/>
          <a:stretch>
            <a:fillRect/>
          </a:stretch>
        </p:blipFill>
        <p:spPr bwMode="auto">
          <a:xfrm>
            <a:off x="71438" y="1428736"/>
            <a:ext cx="9001156" cy="5143536"/>
          </a:xfrm>
          <a:prstGeom prst="rect">
            <a:avLst/>
          </a:prstGeom>
          <a:noFill/>
          <a:ln w="9525">
            <a:noFill/>
            <a:miter lim="800000"/>
            <a:headEnd/>
            <a:tailEnd/>
          </a:ln>
          <a:effectLst/>
        </p:spPr>
      </p:pic>
      <p:sp>
        <p:nvSpPr>
          <p:cNvPr id="5" name="TextBox 4"/>
          <p:cNvSpPr txBox="1"/>
          <p:nvPr/>
        </p:nvSpPr>
        <p:spPr>
          <a:xfrm>
            <a:off x="357158" y="178592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357158" y="2786058"/>
            <a:ext cx="8072494" cy="2246769"/>
          </a:xfrm>
          <a:prstGeom prst="rect">
            <a:avLst/>
          </a:prstGeom>
        </p:spPr>
        <p:txBody>
          <a:bodyPr wrap="square">
            <a:spAutoFit/>
          </a:bodyPr>
          <a:lstStyle/>
          <a:p>
            <a:r>
              <a:rPr lang="en-US" sz="2800" b="1" u="sng" dirty="0"/>
              <a:t>True </a:t>
            </a:r>
            <a:r>
              <a:rPr lang="en-US" sz="2800" b="1" u="sng" dirty="0">
                <a:solidFill>
                  <a:srgbClr val="FF0000"/>
                </a:solidFill>
              </a:rPr>
              <a:t>R</a:t>
            </a:r>
            <a:r>
              <a:rPr lang="en-US" sz="2800" b="1" u="sng" dirty="0"/>
              <a:t>E</a:t>
            </a:r>
            <a:r>
              <a:rPr lang="en-US" sz="2800" b="1" u="sng" dirty="0">
                <a:solidFill>
                  <a:srgbClr val="FF0000"/>
                </a:solidFill>
              </a:rPr>
              <a:t>P</a:t>
            </a:r>
            <a:r>
              <a:rPr lang="en-US" sz="2800" b="1" u="sng" dirty="0"/>
              <a:t>E</a:t>
            </a:r>
            <a:r>
              <a:rPr lang="en-US" sz="2800" b="1" u="sng" dirty="0">
                <a:solidFill>
                  <a:srgbClr val="FF0000"/>
                </a:solidFill>
              </a:rPr>
              <a:t>NT</a:t>
            </a:r>
            <a:r>
              <a:rPr lang="en-US" sz="2800" b="1" u="sng" dirty="0"/>
              <a:t>ANCE has 4 conditions (</a:t>
            </a:r>
            <a:r>
              <a:rPr lang="en-US" sz="2800" b="1" u="sng" dirty="0">
                <a:solidFill>
                  <a:srgbClr val="FF0000"/>
                </a:solidFill>
              </a:rPr>
              <a:t>R</a:t>
            </a:r>
            <a:r>
              <a:rPr lang="en-US" sz="2800" b="1" u="sng" dirty="0"/>
              <a:t> E </a:t>
            </a:r>
            <a:r>
              <a:rPr lang="en-US" sz="2800" b="1" u="sng" dirty="0">
                <a:solidFill>
                  <a:srgbClr val="FF0000"/>
                </a:solidFill>
              </a:rPr>
              <a:t>P</a:t>
            </a:r>
            <a:r>
              <a:rPr lang="en-US" sz="2800" b="1" u="sng" dirty="0"/>
              <a:t> E </a:t>
            </a:r>
            <a:r>
              <a:rPr lang="en-US" sz="2800" b="1" u="sng" dirty="0">
                <a:solidFill>
                  <a:srgbClr val="FF0000"/>
                </a:solidFill>
              </a:rPr>
              <a:t>N T</a:t>
            </a:r>
            <a:r>
              <a:rPr lang="en-US" sz="2800" b="1" u="sng" dirty="0"/>
              <a:t>):</a:t>
            </a:r>
          </a:p>
          <a:p>
            <a:pPr marL="514350" indent="-514350">
              <a:buAutoNum type="arabicPeriod"/>
            </a:pPr>
            <a:r>
              <a:rPr lang="en-US" sz="2800" b="1" u="sng" dirty="0">
                <a:solidFill>
                  <a:srgbClr val="FF0000"/>
                </a:solidFill>
              </a:rPr>
              <a:t>R</a:t>
            </a:r>
            <a:r>
              <a:rPr lang="en-US" sz="2800" b="1" dirty="0"/>
              <a:t>emorse &amp; </a:t>
            </a:r>
            <a:r>
              <a:rPr lang="en-US" sz="2800" b="1" dirty="0" err="1"/>
              <a:t>Realise</a:t>
            </a:r>
            <a:endParaRPr lang="en-US" sz="2800" b="1" u="sng" dirty="0"/>
          </a:p>
          <a:p>
            <a:pPr marL="514350" indent="-514350"/>
            <a:r>
              <a:rPr lang="en-AU" sz="2800" b="1" dirty="0">
                <a:solidFill>
                  <a:srgbClr val="FF0000"/>
                </a:solidFill>
              </a:rPr>
              <a:t>2.   </a:t>
            </a:r>
            <a:r>
              <a:rPr lang="en-AU" sz="2800" b="1" u="sng" dirty="0">
                <a:solidFill>
                  <a:srgbClr val="FF0000"/>
                </a:solidFill>
              </a:rPr>
              <a:t>P</a:t>
            </a:r>
            <a:r>
              <a:rPr lang="en-AU" sz="2800" b="1" dirty="0"/>
              <a:t>lan and intention to improve</a:t>
            </a:r>
            <a:endParaRPr lang="en-AU" sz="2800" b="1" u="sng" dirty="0"/>
          </a:p>
          <a:p>
            <a:pPr marL="514350" indent="-514350"/>
            <a:r>
              <a:rPr lang="en-AU" sz="2800" b="1" dirty="0">
                <a:solidFill>
                  <a:srgbClr val="FF0000"/>
                </a:solidFill>
              </a:rPr>
              <a:t>3.   </a:t>
            </a:r>
            <a:r>
              <a:rPr lang="en-AU" sz="2800" b="1" u="sng" dirty="0">
                <a:solidFill>
                  <a:srgbClr val="FF0000"/>
                </a:solidFill>
              </a:rPr>
              <a:t>N</a:t>
            </a:r>
            <a:r>
              <a:rPr lang="en-AU" sz="2800" b="1" dirty="0"/>
              <a:t>ever lose </a:t>
            </a:r>
            <a:r>
              <a:rPr lang="en-AU" sz="2800" b="1" dirty="0">
                <a:solidFill>
                  <a:srgbClr val="FF0000"/>
                </a:solidFill>
              </a:rPr>
              <a:t>faith</a:t>
            </a:r>
          </a:p>
          <a:p>
            <a:pPr marL="514350" indent="-514350"/>
            <a:r>
              <a:rPr lang="en-AU" sz="2800" b="1" dirty="0">
                <a:solidFill>
                  <a:srgbClr val="FF0000"/>
                </a:solidFill>
              </a:rPr>
              <a:t>4.   </a:t>
            </a:r>
            <a:r>
              <a:rPr lang="en-AU" sz="2800" b="1" u="sng" dirty="0">
                <a:solidFill>
                  <a:srgbClr val="FF0000"/>
                </a:solidFill>
              </a:rPr>
              <a:t>T</a:t>
            </a:r>
            <a:r>
              <a:rPr lang="en-AU" sz="2800" b="1" dirty="0"/>
              <a:t>alk to </a:t>
            </a:r>
            <a:r>
              <a:rPr lang="en-AU" sz="2800" b="1" dirty="0" err="1"/>
              <a:t>Abouna</a:t>
            </a:r>
            <a:r>
              <a:rPr lang="en-AU" sz="2800" b="1" dirty="0"/>
              <a:t> (confession)</a:t>
            </a:r>
            <a:endParaRPr lang="en-US" sz="2800" dirty="0"/>
          </a:p>
        </p:txBody>
      </p:sp>
      <p:pic>
        <p:nvPicPr>
          <p:cNvPr id="13" name="Picture 3"/>
          <p:cNvPicPr>
            <a:picLocks noChangeAspect="1" noChangeArrowheads="1"/>
          </p:cNvPicPr>
          <p:nvPr/>
        </p:nvPicPr>
        <p:blipFill>
          <a:blip r:embed="rId3" cstate="email"/>
          <a:srcRect/>
          <a:stretch>
            <a:fillRect/>
          </a:stretch>
        </p:blipFill>
        <p:spPr bwMode="auto">
          <a:xfrm>
            <a:off x="5929322" y="3643314"/>
            <a:ext cx="2714644" cy="2335857"/>
          </a:xfrm>
          <a:prstGeom prst="rect">
            <a:avLst/>
          </a:prstGeom>
          <a:noFill/>
          <a:ln w="9525">
            <a:noFill/>
            <a:miter lim="800000"/>
            <a:headEnd/>
            <a:tailEnd/>
          </a:ln>
          <a:effectLst/>
        </p:spPr>
      </p:pic>
      <p:sp>
        <p:nvSpPr>
          <p:cNvPr id="7" name="Title 1"/>
          <p:cNvSpPr>
            <a:spLocks noGrp="1"/>
          </p:cNvSpPr>
          <p:nvPr>
            <p:ph type="title"/>
          </p:nvPr>
        </p:nvSpPr>
        <p:spPr/>
        <p:txBody>
          <a:bodyPr>
            <a:noAutofit/>
          </a:bodyPr>
          <a:lstStyle/>
          <a:p>
            <a:r>
              <a:rPr lang="en-AU" sz="3600" dirty="0"/>
              <a:t>How can I repent?</a:t>
            </a:r>
            <a:endParaRPr lang="en-US" sz="36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email">
            <a:lum bright="60000"/>
          </a:blip>
          <a:srcRect/>
          <a:stretch>
            <a:fillRect/>
          </a:stretch>
        </p:blipFill>
        <p:spPr bwMode="auto">
          <a:xfrm>
            <a:off x="71438" y="1428736"/>
            <a:ext cx="9001156" cy="5143536"/>
          </a:xfrm>
          <a:prstGeom prst="rect">
            <a:avLst/>
          </a:prstGeom>
          <a:noFill/>
          <a:ln w="9525">
            <a:noFill/>
            <a:miter lim="800000"/>
            <a:headEnd/>
            <a:tailEnd/>
          </a:ln>
          <a:effectLst/>
        </p:spPr>
      </p:pic>
      <p:sp>
        <p:nvSpPr>
          <p:cNvPr id="5" name="TextBox 4"/>
          <p:cNvSpPr txBox="1"/>
          <p:nvPr/>
        </p:nvSpPr>
        <p:spPr>
          <a:xfrm>
            <a:off x="357158" y="178592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357158" y="2786058"/>
            <a:ext cx="8072494" cy="3539430"/>
          </a:xfrm>
          <a:prstGeom prst="rect">
            <a:avLst/>
          </a:prstGeom>
        </p:spPr>
        <p:txBody>
          <a:bodyPr wrap="square">
            <a:spAutoFit/>
          </a:bodyPr>
          <a:lstStyle/>
          <a:p>
            <a:r>
              <a:rPr lang="en-US" sz="2800" b="1" u="sng" dirty="0"/>
              <a:t>True REPENTANCE has 4 conditions:</a:t>
            </a:r>
          </a:p>
          <a:p>
            <a:pPr marL="514350" indent="-514350">
              <a:buAutoNum type="arabicPeriod"/>
            </a:pPr>
            <a:r>
              <a:rPr lang="en-US" sz="2800" b="1" u="sng" dirty="0">
                <a:solidFill>
                  <a:srgbClr val="FF0000"/>
                </a:solidFill>
              </a:rPr>
              <a:t>Remorse</a:t>
            </a:r>
            <a:r>
              <a:rPr lang="en-US" sz="2800" b="1" dirty="0"/>
              <a:t> </a:t>
            </a:r>
            <a:r>
              <a:rPr lang="en-US" sz="2800" dirty="0"/>
              <a:t>for previous sins, a contrite heart, </a:t>
            </a:r>
          </a:p>
          <a:p>
            <a:pPr marL="514350" indent="-514350"/>
            <a:r>
              <a:rPr lang="en-US" sz="2800" dirty="0"/>
              <a:t>	and </a:t>
            </a:r>
            <a:r>
              <a:rPr lang="en-AU" sz="2800" b="1" u="sng" dirty="0">
                <a:solidFill>
                  <a:srgbClr val="FF0000"/>
                </a:solidFill>
              </a:rPr>
              <a:t>Realise</a:t>
            </a:r>
            <a:r>
              <a:rPr lang="en-AU" sz="2800" i="1" dirty="0"/>
              <a:t> </a:t>
            </a:r>
            <a:r>
              <a:rPr lang="en-AU" sz="2800" dirty="0"/>
              <a:t>that sin SEPARATES me from GOD.</a:t>
            </a:r>
            <a:endParaRPr lang="en-US" sz="2800" dirty="0"/>
          </a:p>
          <a:p>
            <a:r>
              <a:rPr lang="en-US" sz="2800" b="1" dirty="0">
                <a:solidFill>
                  <a:srgbClr val="FF0000"/>
                </a:solidFill>
              </a:rPr>
              <a:t>2.</a:t>
            </a:r>
            <a:r>
              <a:rPr lang="en-US" sz="2800" dirty="0"/>
              <a:t>   </a:t>
            </a:r>
            <a:r>
              <a:rPr lang="en-US" sz="2800" b="1" u="sng" dirty="0">
                <a:solidFill>
                  <a:srgbClr val="FF0000"/>
                </a:solidFill>
              </a:rPr>
              <a:t>Plan</a:t>
            </a:r>
            <a:r>
              <a:rPr lang="en-US" sz="2800" dirty="0"/>
              <a:t> and steadfast </a:t>
            </a:r>
            <a:r>
              <a:rPr lang="en-US" sz="2800" b="1" dirty="0"/>
              <a:t>intention</a:t>
            </a:r>
            <a:r>
              <a:rPr lang="en-US" sz="2800" dirty="0"/>
              <a:t> to improve.</a:t>
            </a:r>
          </a:p>
          <a:p>
            <a:pPr marL="514350" indent="-514350">
              <a:buAutoNum type="arabicPeriod" startAt="3"/>
            </a:pPr>
            <a:r>
              <a:rPr lang="en-US" sz="2800" b="1" u="sng" dirty="0">
                <a:solidFill>
                  <a:srgbClr val="FF0000"/>
                </a:solidFill>
              </a:rPr>
              <a:t>Never</a:t>
            </a:r>
            <a:r>
              <a:rPr lang="en-US" sz="2800" dirty="0"/>
              <a:t> lose strong </a:t>
            </a:r>
            <a:r>
              <a:rPr lang="en-US" sz="2800" b="1" dirty="0"/>
              <a:t>faith</a:t>
            </a:r>
            <a:r>
              <a:rPr lang="en-US" sz="2800" dirty="0"/>
              <a:t> in Christ and hope in His   </a:t>
            </a:r>
          </a:p>
          <a:p>
            <a:pPr marL="514350" indent="-514350"/>
            <a:r>
              <a:rPr lang="en-US" sz="2800" dirty="0"/>
              <a:t>      love to forgive.</a:t>
            </a:r>
          </a:p>
          <a:p>
            <a:r>
              <a:rPr lang="en-US" sz="2800" b="1" dirty="0">
                <a:solidFill>
                  <a:srgbClr val="FF0000"/>
                </a:solidFill>
              </a:rPr>
              <a:t>4.</a:t>
            </a:r>
            <a:r>
              <a:rPr lang="en-US" sz="2800" dirty="0"/>
              <a:t>  </a:t>
            </a:r>
            <a:r>
              <a:rPr lang="en-US" sz="2800" b="1" u="sng" dirty="0">
                <a:solidFill>
                  <a:srgbClr val="FF0000"/>
                </a:solidFill>
              </a:rPr>
              <a:t>Talk</a:t>
            </a:r>
            <a:r>
              <a:rPr lang="en-US" sz="2800" dirty="0"/>
              <a:t> to </a:t>
            </a:r>
            <a:r>
              <a:rPr lang="en-US" sz="2800" dirty="0" err="1"/>
              <a:t>Abouna</a:t>
            </a:r>
            <a:r>
              <a:rPr lang="en-US" sz="2800" dirty="0"/>
              <a:t> – i.e. </a:t>
            </a:r>
            <a:r>
              <a:rPr lang="en-US" sz="2800" b="1" u="sng" dirty="0"/>
              <a:t>verbal</a:t>
            </a:r>
            <a:r>
              <a:rPr lang="en-US" sz="2800" dirty="0"/>
              <a:t> confession of sins</a:t>
            </a:r>
          </a:p>
          <a:p>
            <a:r>
              <a:rPr lang="en-US" sz="2800" dirty="0"/>
              <a:t>      before the priest.</a:t>
            </a:r>
          </a:p>
        </p:txBody>
      </p:sp>
      <p:pic>
        <p:nvPicPr>
          <p:cNvPr id="12" name="Picture 2"/>
          <p:cNvPicPr>
            <a:picLocks noChangeAspect="1" noChangeArrowheads="1"/>
          </p:cNvPicPr>
          <p:nvPr/>
        </p:nvPicPr>
        <p:blipFill>
          <a:blip r:embed="rId3" cstate="email"/>
          <a:srcRect/>
          <a:stretch>
            <a:fillRect/>
          </a:stretch>
        </p:blipFill>
        <p:spPr bwMode="auto">
          <a:xfrm>
            <a:off x="7500958" y="2786058"/>
            <a:ext cx="1500198" cy="1007096"/>
          </a:xfrm>
          <a:prstGeom prst="rect">
            <a:avLst/>
          </a:prstGeom>
          <a:ln>
            <a:noFill/>
          </a:ln>
          <a:effectLst>
            <a:softEdge rad="112500"/>
          </a:effectLst>
        </p:spPr>
      </p:pic>
      <p:sp>
        <p:nvSpPr>
          <p:cNvPr id="8" name="Title 1"/>
          <p:cNvSpPr>
            <a:spLocks noGrp="1"/>
          </p:cNvSpPr>
          <p:nvPr>
            <p:ph type="title"/>
          </p:nvPr>
        </p:nvSpPr>
        <p:spPr/>
        <p:txBody>
          <a:bodyPr>
            <a:noAutofit/>
          </a:bodyPr>
          <a:lstStyle/>
          <a:p>
            <a:r>
              <a:rPr lang="en-AU" sz="3600" dirty="0"/>
              <a:t>The Sacrament of Confession</a:t>
            </a:r>
            <a:endParaRPr lang="en-US" sz="3600" dirty="0"/>
          </a:p>
        </p:txBody>
      </p:sp>
      <p:sp>
        <p:nvSpPr>
          <p:cNvPr id="7" name="Rectangle 6"/>
          <p:cNvSpPr/>
          <p:nvPr/>
        </p:nvSpPr>
        <p:spPr>
          <a:xfrm>
            <a:off x="2928926" y="6211669"/>
            <a:ext cx="6215106"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en-AU" b="1" dirty="0"/>
              <a:t>Beware of “guilty conscience” – can be momentary and may not lead to repentance! </a:t>
            </a:r>
            <a:endParaRPr lang="en-US" b="1"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email">
            <a:lum bright="60000"/>
          </a:blip>
          <a:srcRect/>
          <a:stretch>
            <a:fillRect/>
          </a:stretch>
        </p:blipFill>
        <p:spPr bwMode="auto">
          <a:xfrm>
            <a:off x="71438" y="1428736"/>
            <a:ext cx="9001156" cy="5143536"/>
          </a:xfrm>
          <a:prstGeom prst="rect">
            <a:avLst/>
          </a:prstGeom>
          <a:noFill/>
          <a:ln w="9525">
            <a:noFill/>
            <a:miter lim="800000"/>
            <a:headEnd/>
            <a:tailEnd/>
          </a:ln>
          <a:effectLst/>
        </p:spPr>
      </p:pic>
      <p:sp>
        <p:nvSpPr>
          <p:cNvPr id="5" name="TextBox 4"/>
          <p:cNvSpPr txBox="1"/>
          <p:nvPr/>
        </p:nvSpPr>
        <p:spPr>
          <a:xfrm>
            <a:off x="357158" y="178592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cxnSp>
        <p:nvCxnSpPr>
          <p:cNvPr id="10" name="Shape 9"/>
          <p:cNvCxnSpPr>
            <a:stCxn id="6" idx="2"/>
          </p:cNvCxnSpPr>
          <p:nvPr/>
        </p:nvCxnSpPr>
        <p:spPr>
          <a:xfrm rot="5400000" flipH="1">
            <a:off x="1571604" y="3143248"/>
            <a:ext cx="2571768" cy="3714776"/>
          </a:xfrm>
          <a:prstGeom prst="bentConnector4">
            <a:avLst>
              <a:gd name="adj1" fmla="val -8889"/>
              <a:gd name="adj2" fmla="val 118332"/>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8609" name="Picture 1"/>
          <p:cNvPicPr>
            <a:picLocks noChangeAspect="1" noChangeArrowheads="1"/>
          </p:cNvPicPr>
          <p:nvPr/>
        </p:nvPicPr>
        <p:blipFill>
          <a:blip r:embed="rId3" cstate="email"/>
          <a:srcRect/>
          <a:stretch>
            <a:fillRect/>
          </a:stretch>
        </p:blipFill>
        <p:spPr bwMode="auto">
          <a:xfrm>
            <a:off x="1000100" y="2910220"/>
            <a:ext cx="3286148" cy="1518912"/>
          </a:xfrm>
          <a:prstGeom prst="rect">
            <a:avLst/>
          </a:prstGeom>
          <a:ln>
            <a:noFill/>
          </a:ln>
          <a:effectLst>
            <a:outerShdw blurRad="190500" algn="tl" rotWithShape="0">
              <a:srgbClr val="000000">
                <a:alpha val="70000"/>
              </a:srgbClr>
            </a:outerShdw>
          </a:effectLst>
        </p:spPr>
      </p:pic>
      <p:sp>
        <p:nvSpPr>
          <p:cNvPr id="9" name="Title 1"/>
          <p:cNvSpPr>
            <a:spLocks noGrp="1"/>
          </p:cNvSpPr>
          <p:nvPr>
            <p:ph type="title"/>
          </p:nvPr>
        </p:nvSpPr>
        <p:spPr/>
        <p:txBody>
          <a:bodyPr>
            <a:noAutofit/>
          </a:bodyPr>
          <a:lstStyle/>
          <a:p>
            <a:r>
              <a:rPr lang="en-AU" sz="3600" dirty="0"/>
              <a:t>The Sacrament of Confession</a:t>
            </a:r>
            <a:endParaRPr lang="en-US" sz="3600" dirty="0"/>
          </a:p>
        </p:txBody>
      </p:sp>
      <p:sp>
        <p:nvSpPr>
          <p:cNvPr id="8" name="TextBox 7"/>
          <p:cNvSpPr txBox="1"/>
          <p:nvPr/>
        </p:nvSpPr>
        <p:spPr>
          <a:xfrm rot="19822963">
            <a:off x="4937463" y="3274621"/>
            <a:ext cx="2363917"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AU" dirty="0"/>
              <a:t>How do I feel remorse?</a:t>
            </a:r>
          </a:p>
        </p:txBody>
      </p:sp>
      <p:sp>
        <p:nvSpPr>
          <p:cNvPr id="11" name="TextBox 10"/>
          <p:cNvSpPr txBox="1"/>
          <p:nvPr/>
        </p:nvSpPr>
        <p:spPr>
          <a:xfrm rot="1224230">
            <a:off x="6718157" y="3544084"/>
            <a:ext cx="1956113"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AU" dirty="0"/>
              <a:t>How do I improve?</a:t>
            </a:r>
            <a:endParaRPr lang="en-US" dirty="0"/>
          </a:p>
        </p:txBody>
      </p:sp>
      <p:sp>
        <p:nvSpPr>
          <p:cNvPr id="12" name="TextBox 11"/>
          <p:cNvSpPr txBox="1"/>
          <p:nvPr/>
        </p:nvSpPr>
        <p:spPr>
          <a:xfrm>
            <a:off x="5542851" y="3916924"/>
            <a:ext cx="2306465" cy="369332"/>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AU" dirty="0"/>
              <a:t>How do not lose faith?</a:t>
            </a:r>
            <a:endParaRPr lang="en-US" dirty="0"/>
          </a:p>
        </p:txBody>
      </p:sp>
      <p:sp>
        <p:nvSpPr>
          <p:cNvPr id="6" name="Rectangle 5"/>
          <p:cNvSpPr/>
          <p:nvPr/>
        </p:nvSpPr>
        <p:spPr>
          <a:xfrm>
            <a:off x="500034" y="4655304"/>
            <a:ext cx="8429684" cy="1631216"/>
          </a:xfrm>
          <a:prstGeom prst="rect">
            <a:avLst/>
          </a:prstGeom>
          <a:gradFill flip="none" rotWithShape="1">
            <a:gsLst>
              <a:gs pos="0">
                <a:schemeClr val="bg1">
                  <a:lumMod val="85000"/>
                  <a:shade val="30000"/>
                  <a:satMod val="115000"/>
                  <a:alpha val="0"/>
                </a:schemeClr>
              </a:gs>
              <a:gs pos="50000">
                <a:schemeClr val="bg1">
                  <a:lumMod val="85000"/>
                  <a:shade val="67500"/>
                  <a:satMod val="115000"/>
                </a:schemeClr>
              </a:gs>
              <a:gs pos="100000">
                <a:schemeClr val="bg1">
                  <a:lumMod val="85000"/>
                  <a:shade val="100000"/>
                  <a:satMod val="115000"/>
                </a:schemeClr>
              </a:gs>
            </a:gsLst>
            <a:path path="circle">
              <a:fillToRect l="100000" t="100000"/>
            </a:path>
            <a:tileRect r="-100000" b="-100000"/>
          </a:gradFill>
          <a:ln>
            <a:solidFill>
              <a:srgbClr val="FF0000"/>
            </a:solidFill>
          </a:ln>
        </p:spPr>
        <p:txBody>
          <a:bodyPr wrap="square">
            <a:spAutoFit/>
          </a:bodyPr>
          <a:lstStyle/>
          <a:p>
            <a:r>
              <a:rPr lang="en-US" sz="4000" b="1" u="sng" dirty="0">
                <a:solidFill>
                  <a:srgbClr val="FF0000"/>
                </a:solidFill>
              </a:rPr>
              <a:t>How and where to start:</a:t>
            </a:r>
          </a:p>
          <a:p>
            <a:r>
              <a:rPr lang="en-US" sz="2000" dirty="0"/>
              <a:t>1. Confession to one’s self (</a:t>
            </a:r>
            <a:r>
              <a:rPr lang="en-US" sz="2000" dirty="0">
                <a:solidFill>
                  <a:srgbClr val="FF0000"/>
                </a:solidFill>
              </a:rPr>
              <a:t>preparation</a:t>
            </a:r>
            <a:r>
              <a:rPr lang="en-US" sz="2000" dirty="0"/>
              <a:t>) – </a:t>
            </a:r>
            <a:r>
              <a:rPr lang="en-US" sz="2000" b="1" dirty="0"/>
              <a:t>alone time!</a:t>
            </a:r>
            <a:br>
              <a:rPr lang="en-US" sz="2000" dirty="0"/>
            </a:br>
            <a:r>
              <a:rPr lang="en-US" sz="2000" dirty="0"/>
              <a:t>2. </a:t>
            </a:r>
            <a:r>
              <a:rPr lang="en-US" sz="2000" dirty="0">
                <a:solidFill>
                  <a:srgbClr val="FF0000"/>
                </a:solidFill>
              </a:rPr>
              <a:t>Do not give excuses </a:t>
            </a:r>
            <a:r>
              <a:rPr lang="en-US" sz="2000" dirty="0"/>
              <a:t>and justifications for your sins – </a:t>
            </a:r>
            <a:r>
              <a:rPr lang="en-US" sz="2000" b="1" dirty="0"/>
              <a:t>be honest with yourself!</a:t>
            </a:r>
            <a:br>
              <a:rPr lang="en-US" sz="2000" dirty="0"/>
            </a:br>
            <a:r>
              <a:rPr lang="en-US" sz="2000" dirty="0"/>
              <a:t>3. Do not delay repentance!! – </a:t>
            </a:r>
            <a:r>
              <a:rPr lang="en-US" sz="2000" b="1" dirty="0">
                <a:solidFill>
                  <a:srgbClr val="FF0000"/>
                </a:solidFill>
              </a:rPr>
              <a:t>start now!</a:t>
            </a:r>
            <a:endParaRPr lang="en-US" sz="2000" b="1" dirty="0"/>
          </a:p>
        </p:txBody>
      </p:sp>
      <p:sp>
        <p:nvSpPr>
          <p:cNvPr id="25" name="Right Arrow 24"/>
          <p:cNvSpPr/>
          <p:nvPr/>
        </p:nvSpPr>
        <p:spPr>
          <a:xfrm rot="3194098">
            <a:off x="6186392" y="5372101"/>
            <a:ext cx="357190"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rot="8747658">
            <a:off x="4897624" y="5922823"/>
            <a:ext cx="277447" cy="2302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email">
            <a:lum bright="60000"/>
          </a:blip>
          <a:srcRect/>
          <a:stretch>
            <a:fillRect/>
          </a:stretch>
        </p:blipFill>
        <p:spPr bwMode="auto">
          <a:xfrm>
            <a:off x="71438" y="1428736"/>
            <a:ext cx="9001156" cy="5143536"/>
          </a:xfrm>
          <a:prstGeom prst="rect">
            <a:avLst/>
          </a:prstGeom>
          <a:noFill/>
          <a:ln w="9525">
            <a:noFill/>
            <a:miter lim="800000"/>
            <a:headEnd/>
            <a:tailEnd/>
          </a:ln>
          <a:effectLst/>
        </p:spPr>
      </p:pic>
      <p:sp>
        <p:nvSpPr>
          <p:cNvPr id="5" name="TextBox 4"/>
          <p:cNvSpPr txBox="1"/>
          <p:nvPr/>
        </p:nvSpPr>
        <p:spPr>
          <a:xfrm>
            <a:off x="357158" y="14821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500034" y="4655304"/>
            <a:ext cx="8429684" cy="1323439"/>
          </a:xfrm>
          <a:prstGeom prst="rect">
            <a:avLst/>
          </a:prstGeom>
          <a:gradFill flip="none" rotWithShape="1">
            <a:gsLst>
              <a:gs pos="0">
                <a:schemeClr val="bg1">
                  <a:lumMod val="85000"/>
                  <a:shade val="30000"/>
                  <a:satMod val="115000"/>
                  <a:alpha val="0"/>
                </a:schemeClr>
              </a:gs>
              <a:gs pos="50000">
                <a:schemeClr val="bg1">
                  <a:lumMod val="85000"/>
                  <a:shade val="67500"/>
                  <a:satMod val="115000"/>
                </a:schemeClr>
              </a:gs>
              <a:gs pos="100000">
                <a:schemeClr val="bg1">
                  <a:lumMod val="85000"/>
                  <a:shade val="100000"/>
                  <a:satMod val="115000"/>
                </a:schemeClr>
              </a:gs>
            </a:gsLst>
            <a:path path="circle">
              <a:fillToRect l="100000" t="100000"/>
            </a:path>
            <a:tileRect r="-100000" b="-100000"/>
          </a:gradFill>
          <a:ln>
            <a:solidFill>
              <a:srgbClr val="FF0000"/>
            </a:solidFill>
          </a:ln>
        </p:spPr>
        <p:txBody>
          <a:bodyPr wrap="square">
            <a:spAutoFit/>
          </a:bodyPr>
          <a:lstStyle/>
          <a:p>
            <a:r>
              <a:rPr lang="en-US" sz="2000" b="1" u="sng" dirty="0">
                <a:solidFill>
                  <a:srgbClr val="00B050"/>
                </a:solidFill>
              </a:rPr>
              <a:t>How and where to start:</a:t>
            </a:r>
          </a:p>
          <a:p>
            <a:r>
              <a:rPr lang="en-US" sz="2000" dirty="0"/>
              <a:t>1. Confession to one’s self (preparation) – </a:t>
            </a:r>
            <a:r>
              <a:rPr lang="en-US" sz="2000" b="1" dirty="0"/>
              <a:t>alone time!</a:t>
            </a:r>
            <a:br>
              <a:rPr lang="en-US" sz="2000" dirty="0"/>
            </a:br>
            <a:r>
              <a:rPr lang="en-US" sz="2000" dirty="0"/>
              <a:t>2. Do not give excuses and justifications for your sins – </a:t>
            </a:r>
            <a:r>
              <a:rPr lang="en-US" sz="2000" b="1" dirty="0"/>
              <a:t>be honest with yourself!</a:t>
            </a:r>
            <a:br>
              <a:rPr lang="en-US" sz="2000" dirty="0"/>
            </a:br>
            <a:r>
              <a:rPr lang="en-US" sz="2000" dirty="0"/>
              <a:t>3. Do not delay repentance!! – </a:t>
            </a:r>
            <a:r>
              <a:rPr lang="en-US" sz="2000" b="1" dirty="0"/>
              <a:t>start now!</a:t>
            </a:r>
          </a:p>
        </p:txBody>
      </p:sp>
      <p:cxnSp>
        <p:nvCxnSpPr>
          <p:cNvPr id="10" name="Shape 9"/>
          <p:cNvCxnSpPr>
            <a:stCxn id="6" idx="0"/>
            <a:endCxn id="68609" idx="3"/>
          </p:cNvCxnSpPr>
          <p:nvPr/>
        </p:nvCxnSpPr>
        <p:spPr>
          <a:xfrm rot="16200000" flipV="1">
            <a:off x="4007748" y="3948176"/>
            <a:ext cx="985628" cy="428628"/>
          </a:xfrm>
          <a:prstGeom prst="bentConnector2">
            <a:avLst/>
          </a:prstGeom>
          <a:ln w="57150">
            <a:solidFill>
              <a:schemeClr val="tx1">
                <a:lumMod val="95000"/>
                <a:lumOff val="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8609" name="Picture 1"/>
          <p:cNvPicPr>
            <a:picLocks noChangeAspect="1" noChangeArrowheads="1"/>
          </p:cNvPicPr>
          <p:nvPr/>
        </p:nvPicPr>
        <p:blipFill>
          <a:blip r:embed="rId3" cstate="email"/>
          <a:srcRect/>
          <a:stretch>
            <a:fillRect/>
          </a:stretch>
        </p:blipFill>
        <p:spPr bwMode="auto">
          <a:xfrm>
            <a:off x="1000100" y="2910220"/>
            <a:ext cx="3286148" cy="1518912"/>
          </a:xfrm>
          <a:prstGeom prst="rect">
            <a:avLst/>
          </a:prstGeom>
          <a:ln>
            <a:noFill/>
          </a:ln>
          <a:effectLst>
            <a:outerShdw blurRad="190500" algn="tl" rotWithShape="0">
              <a:srgbClr val="000000">
                <a:alpha val="70000"/>
              </a:srgbClr>
            </a:outerShdw>
          </a:effectLst>
        </p:spPr>
      </p:pic>
      <p:sp>
        <p:nvSpPr>
          <p:cNvPr id="8" name="TextBox 7"/>
          <p:cNvSpPr txBox="1"/>
          <p:nvPr/>
        </p:nvSpPr>
        <p:spPr>
          <a:xfrm>
            <a:off x="5143504" y="2214554"/>
            <a:ext cx="1812602" cy="1015663"/>
          </a:xfrm>
          <a:prstGeom prst="rect">
            <a:avLst/>
          </a:prstGeom>
          <a:solidFill>
            <a:schemeClr val="accent1">
              <a:lumMod val="20000"/>
              <a:lumOff val="80000"/>
            </a:schemeClr>
          </a:solidFill>
          <a:ln>
            <a:solidFill>
              <a:srgbClr val="00B0F0"/>
            </a:solidFill>
          </a:ln>
        </p:spPr>
        <p:txBody>
          <a:bodyPr wrap="square" rtlCol="0">
            <a:spAutoFit/>
          </a:bodyPr>
          <a:lstStyle/>
          <a:p>
            <a:r>
              <a:rPr lang="en-US" sz="2000" dirty="0"/>
              <a:t>“he came to himself” </a:t>
            </a:r>
          </a:p>
          <a:p>
            <a:r>
              <a:rPr lang="en-US" sz="2000" dirty="0"/>
              <a:t>(Luke 15:17)</a:t>
            </a:r>
            <a:endParaRPr lang="en-US" sz="2000" i="1" dirty="0"/>
          </a:p>
        </p:txBody>
      </p:sp>
      <p:pic>
        <p:nvPicPr>
          <p:cNvPr id="11" name="Picture 2"/>
          <p:cNvPicPr>
            <a:picLocks noChangeAspect="1" noChangeArrowheads="1"/>
          </p:cNvPicPr>
          <p:nvPr/>
        </p:nvPicPr>
        <p:blipFill>
          <a:blip r:embed="rId4" cstate="email"/>
          <a:srcRect/>
          <a:stretch>
            <a:fillRect/>
          </a:stretch>
        </p:blipFill>
        <p:spPr bwMode="auto">
          <a:xfrm>
            <a:off x="6715140" y="1285860"/>
            <a:ext cx="2017873" cy="3197208"/>
          </a:xfrm>
          <a:prstGeom prst="rect">
            <a:avLst/>
          </a:prstGeom>
          <a:noFill/>
          <a:ln w="9525">
            <a:noFill/>
            <a:miter lim="800000"/>
            <a:headEnd/>
            <a:tailEnd/>
          </a:ln>
          <a:effectLst/>
        </p:spPr>
      </p:pic>
      <p:sp>
        <p:nvSpPr>
          <p:cNvPr id="12" name="TextBox 11"/>
          <p:cNvSpPr txBox="1"/>
          <p:nvPr/>
        </p:nvSpPr>
        <p:spPr>
          <a:xfrm>
            <a:off x="6786578" y="1428736"/>
            <a:ext cx="1736373" cy="369332"/>
          </a:xfrm>
          <a:prstGeom prst="rect">
            <a:avLst/>
          </a:prstGeom>
          <a:solidFill>
            <a:schemeClr val="accent3">
              <a:lumMod val="60000"/>
              <a:lumOff val="40000"/>
            </a:schemeClr>
          </a:solidFill>
          <a:ln>
            <a:solidFill>
              <a:srgbClr val="FFFF00"/>
            </a:solidFill>
          </a:ln>
          <a:effectLst>
            <a:innerShdw blurRad="114300">
              <a:prstClr val="black"/>
            </a:innerShdw>
          </a:effectLst>
        </p:spPr>
        <p:txBody>
          <a:bodyPr wrap="none" rtlCol="0">
            <a:spAutoFit/>
          </a:bodyPr>
          <a:lstStyle/>
          <a:p>
            <a:r>
              <a:rPr lang="en-AU" dirty="0"/>
              <a:t>The prodigal son</a:t>
            </a:r>
            <a:endParaRPr lang="en-US" dirty="0"/>
          </a:p>
        </p:txBody>
      </p:sp>
      <p:sp>
        <p:nvSpPr>
          <p:cNvPr id="14" name="Right Arrow 13"/>
          <p:cNvSpPr/>
          <p:nvPr/>
        </p:nvSpPr>
        <p:spPr>
          <a:xfrm rot="18065127">
            <a:off x="5193208" y="3867496"/>
            <a:ext cx="1571636" cy="785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email">
            <a:lum bright="60000"/>
          </a:blip>
          <a:srcRect/>
          <a:stretch>
            <a:fillRect/>
          </a:stretch>
        </p:blipFill>
        <p:spPr bwMode="auto">
          <a:xfrm>
            <a:off x="71438" y="1428736"/>
            <a:ext cx="9001156" cy="5143536"/>
          </a:xfrm>
          <a:prstGeom prst="rect">
            <a:avLst/>
          </a:prstGeom>
          <a:noFill/>
          <a:ln w="9525">
            <a:noFill/>
            <a:miter lim="800000"/>
            <a:headEnd/>
            <a:tailEnd/>
          </a:ln>
          <a:effectLst/>
        </p:spPr>
      </p:pic>
      <p:sp>
        <p:nvSpPr>
          <p:cNvPr id="5" name="TextBox 4"/>
          <p:cNvSpPr txBox="1"/>
          <p:nvPr/>
        </p:nvSpPr>
        <p:spPr>
          <a:xfrm>
            <a:off x="357158" y="14821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500034" y="4655304"/>
            <a:ext cx="8429684" cy="1323439"/>
          </a:xfrm>
          <a:prstGeom prst="rect">
            <a:avLst/>
          </a:prstGeom>
          <a:gradFill flip="none" rotWithShape="1">
            <a:gsLst>
              <a:gs pos="0">
                <a:schemeClr val="bg1">
                  <a:lumMod val="85000"/>
                  <a:shade val="30000"/>
                  <a:satMod val="115000"/>
                  <a:alpha val="0"/>
                </a:schemeClr>
              </a:gs>
              <a:gs pos="50000">
                <a:schemeClr val="bg1">
                  <a:lumMod val="85000"/>
                  <a:shade val="67500"/>
                  <a:satMod val="115000"/>
                </a:schemeClr>
              </a:gs>
              <a:gs pos="100000">
                <a:schemeClr val="bg1">
                  <a:lumMod val="85000"/>
                  <a:shade val="100000"/>
                  <a:satMod val="115000"/>
                </a:schemeClr>
              </a:gs>
            </a:gsLst>
            <a:path path="circle">
              <a:fillToRect l="100000" t="100000"/>
            </a:path>
            <a:tileRect r="-100000" b="-100000"/>
          </a:gradFill>
          <a:ln>
            <a:solidFill>
              <a:srgbClr val="FF0000"/>
            </a:solidFill>
          </a:ln>
        </p:spPr>
        <p:txBody>
          <a:bodyPr wrap="square">
            <a:spAutoFit/>
          </a:bodyPr>
          <a:lstStyle/>
          <a:p>
            <a:r>
              <a:rPr lang="en-US" sz="2000" b="1" u="sng" dirty="0">
                <a:solidFill>
                  <a:srgbClr val="00B050"/>
                </a:solidFill>
              </a:rPr>
              <a:t>How and where to start:</a:t>
            </a:r>
          </a:p>
          <a:p>
            <a:r>
              <a:rPr lang="en-US" sz="2000" dirty="0"/>
              <a:t>1. Confession to one’s self (preparation) – </a:t>
            </a:r>
            <a:r>
              <a:rPr lang="en-US" sz="2000" b="1" dirty="0"/>
              <a:t>alone time!</a:t>
            </a:r>
            <a:br>
              <a:rPr lang="en-US" sz="2000" dirty="0"/>
            </a:br>
            <a:r>
              <a:rPr lang="en-US" sz="2000" dirty="0"/>
              <a:t>2. Do not give excuses and justifications for your sins – </a:t>
            </a:r>
            <a:r>
              <a:rPr lang="en-US" sz="2000" b="1" dirty="0"/>
              <a:t>be honest with yourself!</a:t>
            </a:r>
            <a:br>
              <a:rPr lang="en-US" sz="2000" dirty="0"/>
            </a:br>
            <a:r>
              <a:rPr lang="en-US" sz="2000" dirty="0"/>
              <a:t>3. Do not delay repentance!! – </a:t>
            </a:r>
            <a:r>
              <a:rPr lang="en-US" sz="2000" b="1" dirty="0"/>
              <a:t>start now!</a:t>
            </a:r>
          </a:p>
        </p:txBody>
      </p:sp>
      <p:cxnSp>
        <p:nvCxnSpPr>
          <p:cNvPr id="10" name="Shape 9"/>
          <p:cNvCxnSpPr>
            <a:stCxn id="6" idx="0"/>
            <a:endCxn id="68609" idx="3"/>
          </p:cNvCxnSpPr>
          <p:nvPr/>
        </p:nvCxnSpPr>
        <p:spPr>
          <a:xfrm rot="16200000" flipV="1">
            <a:off x="4007748" y="3948176"/>
            <a:ext cx="985628" cy="428628"/>
          </a:xfrm>
          <a:prstGeom prst="bentConnector2">
            <a:avLst/>
          </a:prstGeom>
          <a:ln w="57150">
            <a:solidFill>
              <a:schemeClr val="tx1">
                <a:lumMod val="95000"/>
                <a:lumOff val="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8609" name="Picture 1"/>
          <p:cNvPicPr>
            <a:picLocks noChangeAspect="1" noChangeArrowheads="1"/>
          </p:cNvPicPr>
          <p:nvPr/>
        </p:nvPicPr>
        <p:blipFill>
          <a:blip r:embed="rId3" cstate="email"/>
          <a:srcRect/>
          <a:stretch>
            <a:fillRect/>
          </a:stretch>
        </p:blipFill>
        <p:spPr bwMode="auto">
          <a:xfrm>
            <a:off x="1000100" y="2910220"/>
            <a:ext cx="3286148" cy="1518912"/>
          </a:xfrm>
          <a:prstGeom prst="rect">
            <a:avLst/>
          </a:prstGeom>
          <a:ln>
            <a:noFill/>
          </a:ln>
          <a:effectLst>
            <a:outerShdw blurRad="190500" algn="tl" rotWithShape="0">
              <a:srgbClr val="000000">
                <a:alpha val="70000"/>
              </a:srgbClr>
            </a:outerShdw>
          </a:effectLst>
        </p:spPr>
      </p:pic>
      <p:pic>
        <p:nvPicPr>
          <p:cNvPr id="51202" name="Picture 2"/>
          <p:cNvPicPr>
            <a:picLocks noChangeAspect="1" noChangeArrowheads="1"/>
          </p:cNvPicPr>
          <p:nvPr/>
        </p:nvPicPr>
        <p:blipFill>
          <a:blip r:embed="rId4" cstate="email"/>
          <a:srcRect/>
          <a:stretch>
            <a:fillRect/>
          </a:stretch>
        </p:blipFill>
        <p:spPr bwMode="auto">
          <a:xfrm>
            <a:off x="6215074" y="1571612"/>
            <a:ext cx="2624133" cy="2991359"/>
          </a:xfrm>
          <a:prstGeom prst="rect">
            <a:avLst/>
          </a:prstGeom>
          <a:noFill/>
          <a:ln w="9525">
            <a:noFill/>
            <a:miter lim="800000"/>
            <a:headEnd/>
            <a:tailEnd/>
          </a:ln>
          <a:effectLst/>
        </p:spPr>
      </p:pic>
      <p:sp>
        <p:nvSpPr>
          <p:cNvPr id="13" name="TextBox 12"/>
          <p:cNvSpPr txBox="1"/>
          <p:nvPr/>
        </p:nvSpPr>
        <p:spPr>
          <a:xfrm>
            <a:off x="4929190" y="2071678"/>
            <a:ext cx="1357322" cy="707886"/>
          </a:xfrm>
          <a:prstGeom prst="rect">
            <a:avLst/>
          </a:prstGeom>
          <a:solidFill>
            <a:schemeClr val="accent1">
              <a:lumMod val="20000"/>
              <a:lumOff val="80000"/>
            </a:schemeClr>
          </a:solidFill>
          <a:ln>
            <a:solidFill>
              <a:srgbClr val="00B0F0"/>
            </a:solidFill>
          </a:ln>
        </p:spPr>
        <p:txBody>
          <a:bodyPr wrap="square" rtlCol="0">
            <a:spAutoFit/>
          </a:bodyPr>
          <a:lstStyle/>
          <a:p>
            <a:r>
              <a:rPr lang="en-US" sz="2000" dirty="0"/>
              <a:t>Do not give excuses!</a:t>
            </a:r>
            <a:endParaRPr lang="en-US" sz="2000" i="1" dirty="0"/>
          </a:p>
        </p:txBody>
      </p:sp>
      <p:sp>
        <p:nvSpPr>
          <p:cNvPr id="15" name="TextBox 14"/>
          <p:cNvSpPr txBox="1"/>
          <p:nvPr/>
        </p:nvSpPr>
        <p:spPr>
          <a:xfrm>
            <a:off x="6599400" y="1428736"/>
            <a:ext cx="2330318" cy="369332"/>
          </a:xfrm>
          <a:prstGeom prst="rect">
            <a:avLst/>
          </a:prstGeom>
          <a:solidFill>
            <a:schemeClr val="accent3">
              <a:lumMod val="60000"/>
              <a:lumOff val="40000"/>
            </a:schemeClr>
          </a:solidFill>
          <a:ln>
            <a:solidFill>
              <a:srgbClr val="FFFF00"/>
            </a:solidFill>
          </a:ln>
          <a:effectLst>
            <a:innerShdw blurRad="114300">
              <a:prstClr val="black"/>
            </a:innerShdw>
          </a:effectLst>
        </p:spPr>
        <p:txBody>
          <a:bodyPr wrap="none" rtlCol="0">
            <a:spAutoFit/>
          </a:bodyPr>
          <a:lstStyle/>
          <a:p>
            <a:r>
              <a:rPr lang="en-AU" dirty="0"/>
              <a:t>The man given 1 talent</a:t>
            </a:r>
            <a:endParaRPr lang="en-US" dirty="0"/>
          </a:p>
        </p:txBody>
      </p:sp>
      <p:sp>
        <p:nvSpPr>
          <p:cNvPr id="16" name="Right Arrow 15"/>
          <p:cNvSpPr/>
          <p:nvPr/>
        </p:nvSpPr>
        <p:spPr>
          <a:xfrm rot="16200000">
            <a:off x="4264381" y="3692885"/>
            <a:ext cx="2519617" cy="8102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email">
            <a:lum bright="60000"/>
          </a:blip>
          <a:srcRect/>
          <a:stretch>
            <a:fillRect/>
          </a:stretch>
        </p:blipFill>
        <p:spPr bwMode="auto">
          <a:xfrm>
            <a:off x="71438" y="1428736"/>
            <a:ext cx="9001156" cy="5143536"/>
          </a:xfrm>
          <a:prstGeom prst="rect">
            <a:avLst/>
          </a:prstGeom>
          <a:noFill/>
          <a:ln w="9525">
            <a:noFill/>
            <a:miter lim="800000"/>
            <a:headEnd/>
            <a:tailEnd/>
          </a:ln>
          <a:effectLst/>
        </p:spPr>
      </p:pic>
      <p:sp>
        <p:nvSpPr>
          <p:cNvPr id="5" name="TextBox 4"/>
          <p:cNvSpPr txBox="1"/>
          <p:nvPr/>
        </p:nvSpPr>
        <p:spPr>
          <a:xfrm>
            <a:off x="357158" y="14821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500034" y="4655304"/>
            <a:ext cx="8429684" cy="1323439"/>
          </a:xfrm>
          <a:prstGeom prst="rect">
            <a:avLst/>
          </a:prstGeom>
          <a:gradFill flip="none" rotWithShape="1">
            <a:gsLst>
              <a:gs pos="0">
                <a:schemeClr val="bg1">
                  <a:lumMod val="85000"/>
                  <a:shade val="30000"/>
                  <a:satMod val="115000"/>
                  <a:alpha val="0"/>
                </a:schemeClr>
              </a:gs>
              <a:gs pos="50000">
                <a:schemeClr val="bg1">
                  <a:lumMod val="85000"/>
                  <a:shade val="67500"/>
                  <a:satMod val="115000"/>
                </a:schemeClr>
              </a:gs>
              <a:gs pos="100000">
                <a:schemeClr val="bg1">
                  <a:lumMod val="85000"/>
                  <a:shade val="100000"/>
                  <a:satMod val="115000"/>
                </a:schemeClr>
              </a:gs>
            </a:gsLst>
            <a:path path="circle">
              <a:fillToRect l="100000" t="100000"/>
            </a:path>
            <a:tileRect r="-100000" b="-100000"/>
          </a:gradFill>
          <a:ln>
            <a:solidFill>
              <a:srgbClr val="FF0000"/>
            </a:solidFill>
          </a:ln>
        </p:spPr>
        <p:txBody>
          <a:bodyPr wrap="square">
            <a:spAutoFit/>
          </a:bodyPr>
          <a:lstStyle/>
          <a:p>
            <a:r>
              <a:rPr lang="en-US" sz="2000" b="1" u="sng" dirty="0">
                <a:solidFill>
                  <a:srgbClr val="00B050"/>
                </a:solidFill>
              </a:rPr>
              <a:t>How and where to start:</a:t>
            </a:r>
          </a:p>
          <a:p>
            <a:r>
              <a:rPr lang="en-US" sz="2000" dirty="0"/>
              <a:t>1. Confession to one’s self (preparation) – </a:t>
            </a:r>
            <a:r>
              <a:rPr lang="en-US" sz="2000" b="1" dirty="0"/>
              <a:t>alone time!</a:t>
            </a:r>
            <a:br>
              <a:rPr lang="en-US" sz="2000" dirty="0"/>
            </a:br>
            <a:r>
              <a:rPr lang="en-US" sz="2000" dirty="0"/>
              <a:t>2. Do not give excuses and justifications for your sins – </a:t>
            </a:r>
            <a:r>
              <a:rPr lang="en-US" sz="2000" b="1" dirty="0"/>
              <a:t>be honest with yourself!</a:t>
            </a:r>
            <a:br>
              <a:rPr lang="en-US" sz="2000" dirty="0"/>
            </a:br>
            <a:r>
              <a:rPr lang="en-US" sz="2000" dirty="0"/>
              <a:t>3. Do not delay repentance!! – </a:t>
            </a:r>
            <a:r>
              <a:rPr lang="en-US" sz="2000" b="1" dirty="0"/>
              <a:t>start now!</a:t>
            </a:r>
          </a:p>
        </p:txBody>
      </p:sp>
      <p:cxnSp>
        <p:nvCxnSpPr>
          <p:cNvPr id="10" name="Shape 9"/>
          <p:cNvCxnSpPr>
            <a:stCxn id="6" idx="0"/>
            <a:endCxn id="68609" idx="3"/>
          </p:cNvCxnSpPr>
          <p:nvPr/>
        </p:nvCxnSpPr>
        <p:spPr>
          <a:xfrm rot="16200000" flipV="1">
            <a:off x="4007748" y="3948176"/>
            <a:ext cx="985628" cy="428628"/>
          </a:xfrm>
          <a:prstGeom prst="bentConnector2">
            <a:avLst/>
          </a:prstGeom>
          <a:ln w="57150">
            <a:solidFill>
              <a:schemeClr val="tx1">
                <a:lumMod val="95000"/>
                <a:lumOff val="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8609" name="Picture 1"/>
          <p:cNvPicPr>
            <a:picLocks noChangeAspect="1" noChangeArrowheads="1"/>
          </p:cNvPicPr>
          <p:nvPr/>
        </p:nvPicPr>
        <p:blipFill>
          <a:blip r:embed="rId3" cstate="email"/>
          <a:srcRect/>
          <a:stretch>
            <a:fillRect/>
          </a:stretch>
        </p:blipFill>
        <p:spPr bwMode="auto">
          <a:xfrm>
            <a:off x="1000100" y="2910220"/>
            <a:ext cx="3286148" cy="1518912"/>
          </a:xfrm>
          <a:prstGeom prst="rect">
            <a:avLst/>
          </a:prstGeom>
          <a:ln>
            <a:noFill/>
          </a:ln>
          <a:effectLst>
            <a:outerShdw blurRad="190500" algn="tl" rotWithShape="0">
              <a:srgbClr val="000000">
                <a:alpha val="70000"/>
              </a:srgbClr>
            </a:outerShdw>
          </a:effectLst>
        </p:spPr>
      </p:pic>
      <p:sp>
        <p:nvSpPr>
          <p:cNvPr id="13" name="TextBox 12"/>
          <p:cNvSpPr txBox="1"/>
          <p:nvPr/>
        </p:nvSpPr>
        <p:spPr>
          <a:xfrm>
            <a:off x="1071538" y="1214422"/>
            <a:ext cx="7643866" cy="1631216"/>
          </a:xfrm>
          <a:prstGeom prst="rect">
            <a:avLst/>
          </a:prstGeom>
          <a:solidFill>
            <a:schemeClr val="accent1">
              <a:lumMod val="20000"/>
              <a:lumOff val="80000"/>
            </a:schemeClr>
          </a:solidFill>
          <a:ln w="57150">
            <a:solidFill>
              <a:srgbClr val="00B0F0"/>
            </a:solidFill>
          </a:ln>
        </p:spPr>
        <p:txBody>
          <a:bodyPr wrap="square" rtlCol="0">
            <a:spAutoFit/>
          </a:bodyPr>
          <a:lstStyle/>
          <a:p>
            <a:pPr algn="ctr"/>
            <a:r>
              <a:rPr lang="en-US" sz="2000" dirty="0"/>
              <a:t>It is not that I </a:t>
            </a:r>
            <a:r>
              <a:rPr lang="en-US" sz="2000" b="1" u="sng" dirty="0">
                <a:solidFill>
                  <a:srgbClr val="FF0000"/>
                </a:solidFill>
              </a:rPr>
              <a:t>can’t</a:t>
            </a:r>
            <a:r>
              <a:rPr lang="en-US" sz="2000" dirty="0"/>
              <a:t> stop sinning, It’s that I </a:t>
            </a:r>
            <a:r>
              <a:rPr lang="en-US" sz="2000" b="1" u="sng" dirty="0">
                <a:solidFill>
                  <a:srgbClr val="7030A0"/>
                </a:solidFill>
              </a:rPr>
              <a:t>don’t want to </a:t>
            </a:r>
            <a:r>
              <a:rPr lang="en-US" sz="2000" dirty="0"/>
              <a:t>stop sinning</a:t>
            </a:r>
          </a:p>
          <a:p>
            <a:pPr algn="ctr"/>
            <a:r>
              <a:rPr lang="en-AU" sz="2000" b="1" i="1" u="sng" dirty="0"/>
              <a:t>WHY?</a:t>
            </a:r>
          </a:p>
          <a:p>
            <a:pPr algn="ctr"/>
            <a:r>
              <a:rPr lang="en-AU" sz="2000" b="1" dirty="0">
                <a:solidFill>
                  <a:srgbClr val="7030A0"/>
                </a:solidFill>
              </a:rPr>
              <a:t>Not wanting</a:t>
            </a:r>
            <a:r>
              <a:rPr lang="en-AU" sz="2000" dirty="0">
                <a:solidFill>
                  <a:srgbClr val="7030A0"/>
                </a:solidFill>
              </a:rPr>
              <a:t> </a:t>
            </a:r>
            <a:r>
              <a:rPr lang="en-AU" sz="2000" dirty="0"/>
              <a:t>to stop </a:t>
            </a:r>
            <a:r>
              <a:rPr lang="en-AU" sz="2000" b="1" dirty="0">
                <a:solidFill>
                  <a:srgbClr val="C00000"/>
                </a:solidFill>
                <a:latin typeface="Calibri"/>
                <a:cs typeface="Calibri"/>
              </a:rPr>
              <a:t>→(leads to)→</a:t>
            </a:r>
            <a:r>
              <a:rPr lang="en-AU" sz="2000" dirty="0">
                <a:latin typeface="Calibri"/>
                <a:cs typeface="Calibri"/>
              </a:rPr>
              <a:t> I </a:t>
            </a:r>
            <a:r>
              <a:rPr lang="en-AU" sz="2000" b="1" dirty="0">
                <a:solidFill>
                  <a:srgbClr val="FF0000"/>
                </a:solidFill>
                <a:latin typeface="Calibri"/>
                <a:cs typeface="Calibri"/>
              </a:rPr>
              <a:t>can’t</a:t>
            </a:r>
            <a:r>
              <a:rPr lang="en-AU" sz="2000" dirty="0">
                <a:latin typeface="Calibri"/>
                <a:cs typeface="Calibri"/>
              </a:rPr>
              <a:t> stop</a:t>
            </a:r>
          </a:p>
          <a:p>
            <a:pPr algn="ctr"/>
            <a:r>
              <a:rPr lang="en-AU" sz="2000" b="1" i="1" u="sng" dirty="0">
                <a:latin typeface="Calibri"/>
                <a:cs typeface="Calibri"/>
              </a:rPr>
              <a:t>THUS</a:t>
            </a:r>
          </a:p>
          <a:p>
            <a:pPr algn="ctr"/>
            <a:r>
              <a:rPr lang="en-AU" sz="2000" dirty="0">
                <a:latin typeface="Calibri"/>
                <a:cs typeface="Calibri"/>
              </a:rPr>
              <a:t>I </a:t>
            </a:r>
            <a:r>
              <a:rPr lang="en-AU" sz="2000" b="1" u="sng" dirty="0">
                <a:solidFill>
                  <a:srgbClr val="00B050"/>
                </a:solidFill>
                <a:latin typeface="Calibri"/>
                <a:cs typeface="Calibri"/>
              </a:rPr>
              <a:t>CAN</a:t>
            </a:r>
            <a:r>
              <a:rPr lang="en-AU" sz="2000" dirty="0">
                <a:latin typeface="Calibri"/>
                <a:cs typeface="Calibri"/>
              </a:rPr>
              <a:t> stop sinning IF I </a:t>
            </a:r>
            <a:r>
              <a:rPr lang="en-AU" sz="2000" b="1" u="sng" dirty="0">
                <a:solidFill>
                  <a:srgbClr val="00B050"/>
                </a:solidFill>
                <a:latin typeface="Calibri"/>
                <a:cs typeface="Calibri"/>
              </a:rPr>
              <a:t>WANT</a:t>
            </a:r>
            <a:r>
              <a:rPr lang="en-AU" sz="2000" dirty="0">
                <a:latin typeface="Calibri"/>
                <a:cs typeface="Calibri"/>
              </a:rPr>
              <a:t> to stop sinning!</a:t>
            </a:r>
            <a:endParaRPr lang="en-US" sz="2000" dirty="0"/>
          </a:p>
        </p:txBody>
      </p:sp>
      <p:sp>
        <p:nvSpPr>
          <p:cNvPr id="16" name="Right Arrow 15"/>
          <p:cNvSpPr/>
          <p:nvPr/>
        </p:nvSpPr>
        <p:spPr>
          <a:xfrm rot="16200000">
            <a:off x="4274027" y="3702527"/>
            <a:ext cx="2500327" cy="8102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email">
            <a:lum bright="60000"/>
          </a:blip>
          <a:srcRect/>
          <a:stretch>
            <a:fillRect/>
          </a:stretch>
        </p:blipFill>
        <p:spPr bwMode="auto">
          <a:xfrm>
            <a:off x="71438" y="1428736"/>
            <a:ext cx="9001156" cy="5143536"/>
          </a:xfrm>
          <a:prstGeom prst="rect">
            <a:avLst/>
          </a:prstGeom>
          <a:noFill/>
          <a:ln w="9525">
            <a:noFill/>
            <a:miter lim="800000"/>
            <a:headEnd/>
            <a:tailEnd/>
          </a:ln>
          <a:effectLst/>
        </p:spPr>
      </p:pic>
      <p:sp>
        <p:nvSpPr>
          <p:cNvPr id="5" name="TextBox 4"/>
          <p:cNvSpPr txBox="1"/>
          <p:nvPr/>
        </p:nvSpPr>
        <p:spPr>
          <a:xfrm>
            <a:off x="357158" y="14821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500034" y="4655304"/>
            <a:ext cx="8429684" cy="1323439"/>
          </a:xfrm>
          <a:prstGeom prst="rect">
            <a:avLst/>
          </a:prstGeom>
          <a:gradFill flip="none" rotWithShape="1">
            <a:gsLst>
              <a:gs pos="0">
                <a:schemeClr val="bg1">
                  <a:lumMod val="85000"/>
                  <a:shade val="30000"/>
                  <a:satMod val="115000"/>
                  <a:alpha val="0"/>
                </a:schemeClr>
              </a:gs>
              <a:gs pos="50000">
                <a:schemeClr val="bg1">
                  <a:lumMod val="85000"/>
                  <a:shade val="67500"/>
                  <a:satMod val="115000"/>
                </a:schemeClr>
              </a:gs>
              <a:gs pos="100000">
                <a:schemeClr val="bg1">
                  <a:lumMod val="85000"/>
                  <a:shade val="100000"/>
                  <a:satMod val="115000"/>
                </a:schemeClr>
              </a:gs>
            </a:gsLst>
            <a:path path="circle">
              <a:fillToRect l="100000" t="100000"/>
            </a:path>
            <a:tileRect r="-100000" b="-100000"/>
          </a:gradFill>
          <a:ln>
            <a:solidFill>
              <a:srgbClr val="FF0000"/>
            </a:solidFill>
          </a:ln>
        </p:spPr>
        <p:txBody>
          <a:bodyPr wrap="square">
            <a:spAutoFit/>
          </a:bodyPr>
          <a:lstStyle/>
          <a:p>
            <a:r>
              <a:rPr lang="en-US" sz="2000" b="1" u="sng" dirty="0">
                <a:solidFill>
                  <a:srgbClr val="00B050"/>
                </a:solidFill>
              </a:rPr>
              <a:t>How and where to start:</a:t>
            </a:r>
          </a:p>
          <a:p>
            <a:r>
              <a:rPr lang="en-US" sz="2000" dirty="0"/>
              <a:t>1. Confession to one’s self (preparation) – </a:t>
            </a:r>
            <a:r>
              <a:rPr lang="en-US" sz="2000" b="1" dirty="0"/>
              <a:t>alone time!</a:t>
            </a:r>
            <a:br>
              <a:rPr lang="en-US" sz="2000" dirty="0"/>
            </a:br>
            <a:r>
              <a:rPr lang="en-US" sz="2000" dirty="0"/>
              <a:t>2. Do not give excuses and justifications for your sins – </a:t>
            </a:r>
            <a:r>
              <a:rPr lang="en-US" sz="2000" b="1" dirty="0"/>
              <a:t>be honest with yourself!</a:t>
            </a:r>
            <a:br>
              <a:rPr lang="en-US" sz="2000" dirty="0"/>
            </a:br>
            <a:r>
              <a:rPr lang="en-US" sz="2000" dirty="0"/>
              <a:t>3. Do not delay repentance!! – </a:t>
            </a:r>
            <a:r>
              <a:rPr lang="en-US" sz="2000" b="1" dirty="0"/>
              <a:t>start now!</a:t>
            </a:r>
          </a:p>
        </p:txBody>
      </p:sp>
      <p:cxnSp>
        <p:nvCxnSpPr>
          <p:cNvPr id="10" name="Shape 9"/>
          <p:cNvCxnSpPr>
            <a:stCxn id="6" idx="0"/>
            <a:endCxn id="68609" idx="3"/>
          </p:cNvCxnSpPr>
          <p:nvPr/>
        </p:nvCxnSpPr>
        <p:spPr>
          <a:xfrm rot="16200000" flipV="1">
            <a:off x="4007748" y="3948176"/>
            <a:ext cx="985628" cy="428628"/>
          </a:xfrm>
          <a:prstGeom prst="bentConnector2">
            <a:avLst/>
          </a:prstGeom>
          <a:ln w="57150">
            <a:solidFill>
              <a:schemeClr val="tx1">
                <a:lumMod val="95000"/>
                <a:lumOff val="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8609" name="Picture 1"/>
          <p:cNvPicPr>
            <a:picLocks noChangeAspect="1" noChangeArrowheads="1"/>
          </p:cNvPicPr>
          <p:nvPr/>
        </p:nvPicPr>
        <p:blipFill>
          <a:blip r:embed="rId3" cstate="email"/>
          <a:srcRect/>
          <a:stretch>
            <a:fillRect/>
          </a:stretch>
        </p:blipFill>
        <p:spPr bwMode="auto">
          <a:xfrm>
            <a:off x="1000100" y="2910220"/>
            <a:ext cx="3286148" cy="1518912"/>
          </a:xfrm>
          <a:prstGeom prst="rect">
            <a:avLst/>
          </a:prstGeom>
          <a:ln>
            <a:noFill/>
          </a:ln>
          <a:effectLst>
            <a:outerShdw blurRad="190500" algn="tl" rotWithShape="0">
              <a:srgbClr val="000000">
                <a:alpha val="70000"/>
              </a:srgbClr>
            </a:outerShdw>
          </a:effectLst>
        </p:spPr>
      </p:pic>
      <p:sp>
        <p:nvSpPr>
          <p:cNvPr id="16" name="Right Arrow 15"/>
          <p:cNvSpPr/>
          <p:nvPr/>
        </p:nvSpPr>
        <p:spPr>
          <a:xfrm rot="17537964">
            <a:off x="3920562" y="3787362"/>
            <a:ext cx="3205469" cy="8102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500166" y="1571612"/>
            <a:ext cx="7429552" cy="1077218"/>
          </a:xfrm>
          <a:prstGeom prst="rect">
            <a:avLst/>
          </a:prstGeom>
          <a:solidFill>
            <a:srgbClr val="FFFF00"/>
          </a:solidFill>
          <a:ln>
            <a:solidFill>
              <a:srgbClr val="FF0000"/>
            </a:solidFill>
          </a:ln>
          <a:effectLst>
            <a:glow rad="139700">
              <a:schemeClr val="accent2">
                <a:satMod val="175000"/>
                <a:alpha val="40000"/>
              </a:schemeClr>
            </a:glow>
          </a:effectLst>
        </p:spPr>
        <p:txBody>
          <a:bodyPr wrap="square" rtlCol="0">
            <a:spAutoFit/>
          </a:bodyPr>
          <a:lstStyle/>
          <a:p>
            <a:r>
              <a:rPr lang="en-AU" sz="3200" u="sng" dirty="0"/>
              <a:t>Continual</a:t>
            </a:r>
            <a:r>
              <a:rPr lang="en-AU" sz="3200" dirty="0"/>
              <a:t> delay of repentance = </a:t>
            </a:r>
            <a:r>
              <a:rPr lang="en-AU" sz="3200" u="sng" dirty="0"/>
              <a:t>REJECTION</a:t>
            </a:r>
            <a:r>
              <a:rPr lang="en-AU" sz="3200" dirty="0"/>
              <a:t> of repentance.</a:t>
            </a:r>
            <a:endParaRPr lang="en-US" sz="3200" dirty="0"/>
          </a:p>
        </p:txBody>
      </p:sp>
      <p:pic>
        <p:nvPicPr>
          <p:cNvPr id="12" name="Picture 2"/>
          <p:cNvPicPr>
            <a:picLocks noChangeAspect="1" noChangeArrowheads="1"/>
          </p:cNvPicPr>
          <p:nvPr/>
        </p:nvPicPr>
        <p:blipFill>
          <a:blip r:embed="rId4" cstate="email"/>
          <a:srcRect/>
          <a:stretch>
            <a:fillRect/>
          </a:stretch>
        </p:blipFill>
        <p:spPr bwMode="auto">
          <a:xfrm>
            <a:off x="315163" y="1571612"/>
            <a:ext cx="1042127" cy="923908"/>
          </a:xfrm>
          <a:prstGeom prst="rect">
            <a:avLst/>
          </a:prstGeom>
          <a:noFill/>
          <a:ln w="9525">
            <a:noFill/>
            <a:miter lim="800000"/>
            <a:headEnd/>
            <a:tailEnd/>
          </a:ln>
          <a:effec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email">
            <a:lum bright="60000"/>
          </a:blip>
          <a:srcRect/>
          <a:stretch>
            <a:fillRect/>
          </a:stretch>
        </p:blipFill>
        <p:spPr bwMode="auto">
          <a:xfrm>
            <a:off x="71438" y="1428736"/>
            <a:ext cx="9001156" cy="5143536"/>
          </a:xfrm>
          <a:prstGeom prst="rect">
            <a:avLst/>
          </a:prstGeom>
          <a:noFill/>
          <a:ln w="9525">
            <a:noFill/>
            <a:miter lim="800000"/>
            <a:headEnd/>
            <a:tailEnd/>
          </a:ln>
          <a:effectLst/>
        </p:spPr>
      </p:pic>
      <p:sp>
        <p:nvSpPr>
          <p:cNvPr id="5" name="TextBox 4"/>
          <p:cNvSpPr txBox="1"/>
          <p:nvPr/>
        </p:nvSpPr>
        <p:spPr>
          <a:xfrm>
            <a:off x="357158" y="14821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500034" y="4655304"/>
            <a:ext cx="8429684" cy="1323439"/>
          </a:xfrm>
          <a:prstGeom prst="rect">
            <a:avLst/>
          </a:prstGeom>
          <a:gradFill flip="none" rotWithShape="1">
            <a:gsLst>
              <a:gs pos="0">
                <a:schemeClr val="bg1">
                  <a:lumMod val="85000"/>
                  <a:shade val="30000"/>
                  <a:satMod val="115000"/>
                  <a:alpha val="0"/>
                </a:schemeClr>
              </a:gs>
              <a:gs pos="50000">
                <a:schemeClr val="bg1">
                  <a:lumMod val="85000"/>
                  <a:shade val="67500"/>
                  <a:satMod val="115000"/>
                </a:schemeClr>
              </a:gs>
              <a:gs pos="100000">
                <a:schemeClr val="bg1">
                  <a:lumMod val="85000"/>
                  <a:shade val="100000"/>
                  <a:satMod val="115000"/>
                </a:schemeClr>
              </a:gs>
            </a:gsLst>
            <a:path path="circle">
              <a:fillToRect l="100000" t="100000"/>
            </a:path>
            <a:tileRect r="-100000" b="-100000"/>
          </a:gradFill>
          <a:ln>
            <a:solidFill>
              <a:srgbClr val="FF0000"/>
            </a:solidFill>
          </a:ln>
        </p:spPr>
        <p:txBody>
          <a:bodyPr wrap="square">
            <a:spAutoFit/>
          </a:bodyPr>
          <a:lstStyle/>
          <a:p>
            <a:r>
              <a:rPr lang="en-US" sz="2000" b="1" u="sng" dirty="0">
                <a:solidFill>
                  <a:srgbClr val="00B050"/>
                </a:solidFill>
              </a:rPr>
              <a:t>How and where to start:</a:t>
            </a:r>
          </a:p>
          <a:p>
            <a:r>
              <a:rPr lang="en-US" sz="2000" dirty="0"/>
              <a:t>1. Confession to one’s self (preparation) – </a:t>
            </a:r>
            <a:r>
              <a:rPr lang="en-US" sz="2000" b="1" dirty="0"/>
              <a:t>alone time!</a:t>
            </a:r>
            <a:br>
              <a:rPr lang="en-US" sz="2000" dirty="0"/>
            </a:br>
            <a:r>
              <a:rPr lang="en-US" sz="2000" dirty="0"/>
              <a:t>2. Do not give excuses and justifications for your sins – </a:t>
            </a:r>
            <a:r>
              <a:rPr lang="en-US" sz="2000" b="1" dirty="0"/>
              <a:t>be honest with yourself!</a:t>
            </a:r>
            <a:br>
              <a:rPr lang="en-US" sz="2000" dirty="0"/>
            </a:br>
            <a:r>
              <a:rPr lang="en-US" sz="2000" dirty="0"/>
              <a:t>3. Do not delay repentance!! – </a:t>
            </a:r>
            <a:r>
              <a:rPr lang="en-US" sz="2000" b="1" dirty="0"/>
              <a:t>start now!</a:t>
            </a:r>
          </a:p>
        </p:txBody>
      </p:sp>
      <p:cxnSp>
        <p:nvCxnSpPr>
          <p:cNvPr id="10" name="Shape 9"/>
          <p:cNvCxnSpPr>
            <a:stCxn id="6" idx="0"/>
            <a:endCxn id="68609" idx="3"/>
          </p:cNvCxnSpPr>
          <p:nvPr/>
        </p:nvCxnSpPr>
        <p:spPr>
          <a:xfrm rot="16200000" flipV="1">
            <a:off x="4007748" y="3948176"/>
            <a:ext cx="985628" cy="428628"/>
          </a:xfrm>
          <a:prstGeom prst="bentConnector2">
            <a:avLst/>
          </a:prstGeom>
          <a:ln w="57150">
            <a:solidFill>
              <a:schemeClr val="tx1">
                <a:lumMod val="95000"/>
                <a:lumOff val="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8609" name="Picture 1"/>
          <p:cNvPicPr>
            <a:picLocks noChangeAspect="1" noChangeArrowheads="1"/>
          </p:cNvPicPr>
          <p:nvPr/>
        </p:nvPicPr>
        <p:blipFill>
          <a:blip r:embed="rId3" cstate="email"/>
          <a:srcRect/>
          <a:stretch>
            <a:fillRect/>
          </a:stretch>
        </p:blipFill>
        <p:spPr bwMode="auto">
          <a:xfrm>
            <a:off x="1000100" y="2910220"/>
            <a:ext cx="3286148" cy="1518912"/>
          </a:xfrm>
          <a:prstGeom prst="rect">
            <a:avLst/>
          </a:prstGeom>
          <a:ln>
            <a:noFill/>
          </a:ln>
          <a:effectLst>
            <a:outerShdw blurRad="190500" algn="tl" rotWithShape="0">
              <a:srgbClr val="000000">
                <a:alpha val="70000"/>
              </a:srgbClr>
            </a:outerShdw>
          </a:effectLst>
        </p:spPr>
      </p:pic>
      <p:pic>
        <p:nvPicPr>
          <p:cNvPr id="13" name="Picture 2"/>
          <p:cNvPicPr>
            <a:picLocks noChangeAspect="1" noChangeArrowheads="1"/>
          </p:cNvPicPr>
          <p:nvPr/>
        </p:nvPicPr>
        <p:blipFill>
          <a:blip r:embed="rId4" cstate="email"/>
          <a:srcRect/>
          <a:stretch>
            <a:fillRect/>
          </a:stretch>
        </p:blipFill>
        <p:spPr bwMode="auto">
          <a:xfrm>
            <a:off x="7143768" y="857232"/>
            <a:ext cx="1862136" cy="2259335"/>
          </a:xfrm>
          <a:prstGeom prst="rect">
            <a:avLst/>
          </a:prstGeom>
          <a:noFill/>
          <a:ln w="9525">
            <a:noFill/>
            <a:miter lim="800000"/>
            <a:headEnd/>
            <a:tailEnd/>
          </a:ln>
          <a:effectLst/>
        </p:spPr>
      </p:pic>
      <p:sp>
        <p:nvSpPr>
          <p:cNvPr id="14" name="TextBox 13"/>
          <p:cNvSpPr txBox="1"/>
          <p:nvPr/>
        </p:nvSpPr>
        <p:spPr>
          <a:xfrm>
            <a:off x="3571868" y="1214422"/>
            <a:ext cx="3500462" cy="1754326"/>
          </a:xfrm>
          <a:prstGeom prst="rect">
            <a:avLst/>
          </a:prstGeom>
          <a:blipFill>
            <a:blip r:embed="rId5"/>
            <a:tile tx="0" ty="0" sx="100000" sy="100000" flip="none" algn="tl"/>
          </a:blipFill>
          <a:ln>
            <a:solidFill>
              <a:schemeClr val="tx1"/>
            </a:solidFill>
          </a:ln>
        </p:spPr>
        <p:txBody>
          <a:bodyPr wrap="square" rtlCol="0">
            <a:spAutoFit/>
          </a:bodyPr>
          <a:lstStyle/>
          <a:p>
            <a:r>
              <a:rPr lang="en-AU" b="1" u="sng" dirty="0"/>
              <a:t>Pharaoh:</a:t>
            </a:r>
          </a:p>
          <a:p>
            <a:r>
              <a:rPr lang="en-US" dirty="0"/>
              <a:t>“I have sinned this time…Entreat the Lord, that there may be no more mighty thundering and hail, for it is enough. I will let you go” (Ex 9:27-28)</a:t>
            </a:r>
          </a:p>
        </p:txBody>
      </p:sp>
      <p:pic>
        <p:nvPicPr>
          <p:cNvPr id="15" name="Picture 3"/>
          <p:cNvPicPr>
            <a:picLocks noChangeAspect="1" noChangeArrowheads="1"/>
          </p:cNvPicPr>
          <p:nvPr/>
        </p:nvPicPr>
        <p:blipFill>
          <a:blip r:embed="rId6" cstate="email"/>
          <a:srcRect/>
          <a:stretch>
            <a:fillRect/>
          </a:stretch>
        </p:blipFill>
        <p:spPr bwMode="auto">
          <a:xfrm>
            <a:off x="214282" y="1285860"/>
            <a:ext cx="1584011" cy="785818"/>
          </a:xfrm>
          <a:prstGeom prst="rect">
            <a:avLst/>
          </a:prstGeom>
          <a:noFill/>
          <a:ln w="9525">
            <a:noFill/>
            <a:miter lim="800000"/>
            <a:headEnd/>
            <a:tailEnd/>
          </a:ln>
          <a:effectLst/>
        </p:spPr>
      </p:pic>
      <p:sp>
        <p:nvSpPr>
          <p:cNvPr id="17" name="TextBox 16"/>
          <p:cNvSpPr txBox="1"/>
          <p:nvPr/>
        </p:nvSpPr>
        <p:spPr>
          <a:xfrm>
            <a:off x="142844" y="2000240"/>
            <a:ext cx="1500198" cy="646331"/>
          </a:xfrm>
          <a:prstGeom prst="rect">
            <a:avLst/>
          </a:prstGeom>
          <a:noFill/>
        </p:spPr>
        <p:txBody>
          <a:bodyPr wrap="square" rtlCol="0">
            <a:spAutoFit/>
          </a:bodyPr>
          <a:lstStyle/>
          <a:p>
            <a:r>
              <a:rPr lang="en-AU" dirty="0"/>
              <a:t>Plague of Hail </a:t>
            </a:r>
          </a:p>
          <a:p>
            <a:r>
              <a:rPr lang="en-AU" dirty="0"/>
              <a:t>&amp;thunder</a:t>
            </a:r>
            <a:endParaRPr lang="en-US" dirty="0"/>
          </a:p>
        </p:txBody>
      </p:sp>
      <p:pic>
        <p:nvPicPr>
          <p:cNvPr id="18" name="Picture 2"/>
          <p:cNvPicPr>
            <a:picLocks noChangeAspect="1" noChangeArrowheads="1"/>
          </p:cNvPicPr>
          <p:nvPr/>
        </p:nvPicPr>
        <p:blipFill>
          <a:blip r:embed="rId7" cstate="email"/>
          <a:srcRect/>
          <a:stretch>
            <a:fillRect/>
          </a:stretch>
        </p:blipFill>
        <p:spPr bwMode="auto">
          <a:xfrm>
            <a:off x="1571604" y="1500422"/>
            <a:ext cx="1428760" cy="953060"/>
          </a:xfrm>
          <a:prstGeom prst="rect">
            <a:avLst/>
          </a:prstGeom>
          <a:noFill/>
          <a:ln w="9525">
            <a:noFill/>
            <a:miter lim="800000"/>
            <a:headEnd/>
            <a:tailEnd/>
          </a:ln>
          <a:effectLst/>
        </p:spPr>
      </p:pic>
      <p:sp>
        <p:nvSpPr>
          <p:cNvPr id="19" name="TextBox 18"/>
          <p:cNvSpPr txBox="1"/>
          <p:nvPr/>
        </p:nvSpPr>
        <p:spPr>
          <a:xfrm>
            <a:off x="1142976" y="2416726"/>
            <a:ext cx="1785950" cy="369332"/>
          </a:xfrm>
          <a:prstGeom prst="rect">
            <a:avLst/>
          </a:prstGeom>
          <a:noFill/>
        </p:spPr>
        <p:txBody>
          <a:bodyPr wrap="square" rtlCol="0">
            <a:spAutoFit/>
          </a:bodyPr>
          <a:lstStyle/>
          <a:p>
            <a:r>
              <a:rPr lang="en-AU" dirty="0"/>
              <a:t>Plague of locusts</a:t>
            </a:r>
            <a:endParaRPr lang="en-US" dirty="0"/>
          </a:p>
        </p:txBody>
      </p:sp>
      <p:sp>
        <p:nvSpPr>
          <p:cNvPr id="20" name="TextBox 19"/>
          <p:cNvSpPr txBox="1"/>
          <p:nvPr/>
        </p:nvSpPr>
        <p:spPr>
          <a:xfrm>
            <a:off x="6429388" y="2643182"/>
            <a:ext cx="2643206" cy="2308324"/>
          </a:xfrm>
          <a:prstGeom prst="rect">
            <a:avLst/>
          </a:prstGeom>
          <a:blipFill>
            <a:blip r:embed="rId5"/>
            <a:tile tx="0" ty="0" sx="100000" sy="100000" flip="none" algn="tl"/>
          </a:blipFill>
          <a:ln>
            <a:solidFill>
              <a:schemeClr val="tx1"/>
            </a:solidFill>
          </a:ln>
        </p:spPr>
        <p:txBody>
          <a:bodyPr wrap="square" rtlCol="0">
            <a:spAutoFit/>
          </a:bodyPr>
          <a:lstStyle/>
          <a:p>
            <a:r>
              <a:rPr lang="en-AU" b="1" u="sng" dirty="0"/>
              <a:t>Pharaoh to Moses and Aaron:</a:t>
            </a:r>
          </a:p>
          <a:p>
            <a:r>
              <a:rPr lang="en-US" dirty="0"/>
              <a:t>“I have sinned against the Lord your God and against you. ..entreat the Lord your God, that He may take away from me this death only” (Ex 10:16-17)</a:t>
            </a:r>
          </a:p>
        </p:txBody>
      </p:sp>
      <p:sp>
        <p:nvSpPr>
          <p:cNvPr id="16" name="Right Arrow 15"/>
          <p:cNvSpPr/>
          <p:nvPr/>
        </p:nvSpPr>
        <p:spPr>
          <a:xfrm rot="17873898">
            <a:off x="4081501" y="3837611"/>
            <a:ext cx="3133249" cy="9023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email">
            <a:lum bright="60000"/>
          </a:blip>
          <a:srcRect/>
          <a:stretch>
            <a:fillRect/>
          </a:stretch>
        </p:blipFill>
        <p:spPr bwMode="auto">
          <a:xfrm>
            <a:off x="71438" y="1428736"/>
            <a:ext cx="9001156" cy="5143536"/>
          </a:xfrm>
          <a:prstGeom prst="rect">
            <a:avLst/>
          </a:prstGeom>
          <a:noFill/>
          <a:ln w="9525">
            <a:noFill/>
            <a:miter lim="800000"/>
            <a:headEnd/>
            <a:tailEnd/>
          </a:ln>
          <a:effectLst/>
        </p:spPr>
      </p:pic>
      <p:sp>
        <p:nvSpPr>
          <p:cNvPr id="5" name="TextBox 4"/>
          <p:cNvSpPr txBox="1"/>
          <p:nvPr/>
        </p:nvSpPr>
        <p:spPr>
          <a:xfrm>
            <a:off x="357158" y="14821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500034" y="4655304"/>
            <a:ext cx="8429684" cy="1323439"/>
          </a:xfrm>
          <a:prstGeom prst="rect">
            <a:avLst/>
          </a:prstGeom>
          <a:gradFill flip="none" rotWithShape="1">
            <a:gsLst>
              <a:gs pos="0">
                <a:schemeClr val="bg1">
                  <a:lumMod val="85000"/>
                  <a:shade val="30000"/>
                  <a:satMod val="115000"/>
                  <a:alpha val="0"/>
                </a:schemeClr>
              </a:gs>
              <a:gs pos="50000">
                <a:schemeClr val="bg1">
                  <a:lumMod val="85000"/>
                  <a:shade val="67500"/>
                  <a:satMod val="115000"/>
                </a:schemeClr>
              </a:gs>
              <a:gs pos="100000">
                <a:schemeClr val="bg1">
                  <a:lumMod val="85000"/>
                  <a:shade val="100000"/>
                  <a:satMod val="115000"/>
                </a:schemeClr>
              </a:gs>
            </a:gsLst>
            <a:path path="circle">
              <a:fillToRect l="100000" t="100000"/>
            </a:path>
            <a:tileRect r="-100000" b="-100000"/>
          </a:gradFill>
          <a:ln>
            <a:solidFill>
              <a:srgbClr val="FF0000"/>
            </a:solidFill>
          </a:ln>
        </p:spPr>
        <p:txBody>
          <a:bodyPr wrap="square">
            <a:spAutoFit/>
          </a:bodyPr>
          <a:lstStyle/>
          <a:p>
            <a:r>
              <a:rPr lang="en-US" sz="2000" b="1" u="sng" dirty="0">
                <a:solidFill>
                  <a:srgbClr val="00B050"/>
                </a:solidFill>
              </a:rPr>
              <a:t>How and where to start:</a:t>
            </a:r>
          </a:p>
          <a:p>
            <a:r>
              <a:rPr lang="en-US" sz="2000" dirty="0"/>
              <a:t>1. Confession to one’s self (preparation) – </a:t>
            </a:r>
            <a:r>
              <a:rPr lang="en-US" sz="2000" b="1" dirty="0"/>
              <a:t>alone time!</a:t>
            </a:r>
            <a:br>
              <a:rPr lang="en-US" sz="2000" dirty="0"/>
            </a:br>
            <a:r>
              <a:rPr lang="en-US" sz="2000" dirty="0"/>
              <a:t>2. Do not give excuses and justifications for your sins – </a:t>
            </a:r>
            <a:r>
              <a:rPr lang="en-US" sz="2000" b="1" dirty="0"/>
              <a:t>be honest with yourself!</a:t>
            </a:r>
            <a:br>
              <a:rPr lang="en-US" sz="2000" dirty="0"/>
            </a:br>
            <a:r>
              <a:rPr lang="en-US" sz="2000" dirty="0"/>
              <a:t>3. Do not delay repentance!! – </a:t>
            </a:r>
            <a:r>
              <a:rPr lang="en-US" sz="2000" b="1" dirty="0"/>
              <a:t>start now!</a:t>
            </a:r>
          </a:p>
        </p:txBody>
      </p:sp>
      <p:cxnSp>
        <p:nvCxnSpPr>
          <p:cNvPr id="10" name="Shape 9"/>
          <p:cNvCxnSpPr>
            <a:stCxn id="6" idx="0"/>
            <a:endCxn id="68609" idx="3"/>
          </p:cNvCxnSpPr>
          <p:nvPr/>
        </p:nvCxnSpPr>
        <p:spPr>
          <a:xfrm rot="16200000" flipV="1">
            <a:off x="4007748" y="3948176"/>
            <a:ext cx="985628" cy="428628"/>
          </a:xfrm>
          <a:prstGeom prst="bentConnector2">
            <a:avLst/>
          </a:prstGeom>
          <a:ln w="57150">
            <a:solidFill>
              <a:schemeClr val="tx1">
                <a:lumMod val="95000"/>
                <a:lumOff val="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8609" name="Picture 1"/>
          <p:cNvPicPr>
            <a:picLocks noChangeAspect="1" noChangeArrowheads="1"/>
          </p:cNvPicPr>
          <p:nvPr/>
        </p:nvPicPr>
        <p:blipFill>
          <a:blip r:embed="rId3" cstate="email"/>
          <a:srcRect/>
          <a:stretch>
            <a:fillRect/>
          </a:stretch>
        </p:blipFill>
        <p:spPr bwMode="auto">
          <a:xfrm>
            <a:off x="1000100" y="2910220"/>
            <a:ext cx="3286148" cy="1518912"/>
          </a:xfrm>
          <a:prstGeom prst="rect">
            <a:avLst/>
          </a:prstGeom>
          <a:ln>
            <a:noFill/>
          </a:ln>
          <a:effectLst>
            <a:outerShdw blurRad="190500" algn="tl" rotWithShape="0">
              <a:srgbClr val="000000">
                <a:alpha val="70000"/>
              </a:srgbClr>
            </a:outerShdw>
          </a:effectLst>
        </p:spPr>
      </p:pic>
      <p:sp>
        <p:nvSpPr>
          <p:cNvPr id="16" name="Right Arrow 15"/>
          <p:cNvSpPr/>
          <p:nvPr/>
        </p:nvSpPr>
        <p:spPr>
          <a:xfrm rot="17873898">
            <a:off x="4038814" y="3766710"/>
            <a:ext cx="3293700" cy="9023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428728" y="1285860"/>
            <a:ext cx="7429552" cy="1384995"/>
          </a:xfrm>
          <a:prstGeom prst="rect">
            <a:avLst/>
          </a:prstGeom>
          <a:solidFill>
            <a:srgbClr val="FFFF00"/>
          </a:solidFill>
          <a:ln>
            <a:solidFill>
              <a:srgbClr val="FF0000"/>
            </a:solidFill>
          </a:ln>
          <a:effectLst>
            <a:glow rad="139700">
              <a:schemeClr val="accent2">
                <a:satMod val="175000"/>
                <a:alpha val="40000"/>
              </a:schemeClr>
            </a:glow>
          </a:effectLst>
        </p:spPr>
        <p:txBody>
          <a:bodyPr wrap="square" rtlCol="0">
            <a:spAutoFit/>
          </a:bodyPr>
          <a:lstStyle/>
          <a:p>
            <a:r>
              <a:rPr lang="en-US" sz="2800" dirty="0"/>
              <a:t>One can have the expression of repentance in their mouth, due to situational hardships, but repentance was is not in the heart.</a:t>
            </a:r>
          </a:p>
        </p:txBody>
      </p:sp>
      <p:pic>
        <p:nvPicPr>
          <p:cNvPr id="22" name="Picture 2"/>
          <p:cNvPicPr>
            <a:picLocks noChangeAspect="1" noChangeArrowheads="1"/>
          </p:cNvPicPr>
          <p:nvPr/>
        </p:nvPicPr>
        <p:blipFill>
          <a:blip r:embed="rId4" cstate="email"/>
          <a:srcRect/>
          <a:stretch>
            <a:fillRect/>
          </a:stretch>
        </p:blipFill>
        <p:spPr bwMode="auto">
          <a:xfrm>
            <a:off x="243725" y="1285860"/>
            <a:ext cx="1042127" cy="923908"/>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tx1">
                <a:lumMod val="85000"/>
                <a:lumOff val="15000"/>
              </a:schemeClr>
            </a:gs>
            <a:gs pos="64999">
              <a:srgbClr val="F0EBD5"/>
            </a:gs>
            <a:gs pos="100000">
              <a:srgbClr val="D1C39F"/>
            </a:gs>
          </a:gsLst>
          <a:lin ang="30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en-AU" dirty="0"/>
              <a:t>Salvation</a:t>
            </a:r>
            <a:endParaRPr lang="en-US" dirty="0"/>
          </a:p>
        </p:txBody>
      </p:sp>
      <p:sp>
        <p:nvSpPr>
          <p:cNvPr id="3" name="Content Placeholder 2"/>
          <p:cNvSpPr>
            <a:spLocks noGrp="1"/>
          </p:cNvSpPr>
          <p:nvPr>
            <p:ph idx="1"/>
          </p:nvPr>
        </p:nvSpPr>
        <p:spPr/>
        <p:txBody>
          <a:bodyPr>
            <a:normAutofit/>
          </a:bodyPr>
          <a:lstStyle/>
          <a:p>
            <a:pPr>
              <a:buNone/>
            </a:pPr>
            <a:r>
              <a:rPr lang="en-AU" b="1" u="sng" dirty="0"/>
              <a:t>SALVATION</a:t>
            </a:r>
            <a:r>
              <a:rPr lang="en-AU" b="1" dirty="0"/>
              <a:t> - </a:t>
            </a:r>
            <a:r>
              <a:rPr lang="en-AU" dirty="0"/>
              <a:t>as we understand it: </a:t>
            </a:r>
          </a:p>
          <a:p>
            <a:pPr marL="514350" indent="-514350">
              <a:buAutoNum type="arabicPeriod"/>
            </a:pPr>
            <a:r>
              <a:rPr lang="en-AU" dirty="0"/>
              <a:t>Is </a:t>
            </a:r>
            <a:r>
              <a:rPr lang="en-AU" b="1" u="sng" dirty="0"/>
              <a:t>unity with Christ</a:t>
            </a:r>
          </a:p>
          <a:p>
            <a:pPr marL="514350" indent="-514350">
              <a:buNone/>
            </a:pPr>
            <a:endParaRPr lang="en-AU" b="1" u="sng" dirty="0"/>
          </a:p>
          <a:p>
            <a:pPr marL="514350" indent="-514350">
              <a:buNone/>
            </a:pPr>
            <a:endParaRPr lang="en-AU" b="1" u="sng" dirty="0"/>
          </a:p>
          <a:p>
            <a:pPr marL="514350" indent="-514350">
              <a:buNone/>
            </a:pPr>
            <a:endParaRPr lang="en-AU" dirty="0"/>
          </a:p>
        </p:txBody>
      </p:sp>
      <p:pic>
        <p:nvPicPr>
          <p:cNvPr id="57345" name="Picture 1"/>
          <p:cNvPicPr>
            <a:picLocks noChangeAspect="1" noChangeArrowheads="1"/>
          </p:cNvPicPr>
          <p:nvPr/>
        </p:nvPicPr>
        <p:blipFill>
          <a:blip r:embed="rId2" cstate="email"/>
          <a:srcRect/>
          <a:stretch>
            <a:fillRect/>
          </a:stretch>
        </p:blipFill>
        <p:spPr bwMode="auto">
          <a:xfrm>
            <a:off x="285720" y="3286124"/>
            <a:ext cx="8643998" cy="2928958"/>
          </a:xfrm>
          <a:prstGeom prst="rect">
            <a:avLst/>
          </a:prstGeom>
          <a:ln>
            <a:noFill/>
          </a:ln>
          <a:effectLst>
            <a:softEdge rad="112500"/>
          </a:effectLst>
        </p:spPr>
      </p:pic>
      <p:sp>
        <p:nvSpPr>
          <p:cNvPr id="9" name="Rectangle 8"/>
          <p:cNvSpPr/>
          <p:nvPr/>
        </p:nvSpPr>
        <p:spPr>
          <a:xfrm>
            <a:off x="428596" y="3357562"/>
            <a:ext cx="8286808" cy="1938992"/>
          </a:xfrm>
          <a:prstGeom prst="rect">
            <a:avLst/>
          </a:prstGeom>
        </p:spPr>
        <p:txBody>
          <a:bodyPr wrap="square">
            <a:spAutoFit/>
          </a:bodyPr>
          <a:lstStyle/>
          <a:p>
            <a:r>
              <a:rPr lang="en-US" sz="4000" b="1" dirty="0">
                <a:solidFill>
                  <a:srgbClr val="FF0000"/>
                </a:solidFill>
                <a:latin typeface="Arial Black" pitchFamily="34" charset="0"/>
              </a:rPr>
              <a:t>The Lord is my strength, my praise, and has become </a:t>
            </a:r>
            <a:r>
              <a:rPr lang="en-US" sz="4000" b="1" u="sng" dirty="0">
                <a:solidFill>
                  <a:srgbClr val="FF0000"/>
                </a:solidFill>
                <a:latin typeface="Arial Black" pitchFamily="34" charset="0"/>
              </a:rPr>
              <a:t>my holy salvation</a:t>
            </a:r>
          </a:p>
        </p:txBody>
      </p:sp>
      <p:pic>
        <p:nvPicPr>
          <p:cNvPr id="60417" name="Picture 1"/>
          <p:cNvPicPr>
            <a:picLocks noChangeAspect="1" noChangeArrowheads="1"/>
          </p:cNvPicPr>
          <p:nvPr/>
        </p:nvPicPr>
        <p:blipFill>
          <a:blip r:embed="rId3" cstate="email"/>
          <a:srcRect/>
          <a:stretch>
            <a:fillRect/>
          </a:stretch>
        </p:blipFill>
        <p:spPr bwMode="auto">
          <a:xfrm>
            <a:off x="7649932" y="4542381"/>
            <a:ext cx="1208348" cy="1601263"/>
          </a:xfrm>
          <a:prstGeom prst="rect">
            <a:avLst/>
          </a:prstGeom>
          <a:ln>
            <a:noFill/>
          </a:ln>
          <a:effectLst>
            <a:softEdge rad="112500"/>
          </a:effectLst>
        </p:spPr>
      </p:pic>
      <p:sp>
        <p:nvSpPr>
          <p:cNvPr id="7" name="TextBox 6"/>
          <p:cNvSpPr txBox="1"/>
          <p:nvPr/>
        </p:nvSpPr>
        <p:spPr>
          <a:xfrm>
            <a:off x="5500694" y="2905780"/>
            <a:ext cx="3413820" cy="523220"/>
          </a:xfrm>
          <a:prstGeom prst="rect">
            <a:avLst/>
          </a:prstGeom>
          <a:noFill/>
        </p:spPr>
        <p:txBody>
          <a:bodyPr wrap="none" rtlCol="0">
            <a:spAutoFit/>
          </a:bodyPr>
          <a:lstStyle/>
          <a:p>
            <a:r>
              <a:rPr lang="en-AU" sz="2800" dirty="0" err="1">
                <a:latin typeface="Broadway" pitchFamily="82" charset="0"/>
              </a:rPr>
              <a:t>Thok-te-ti</a:t>
            </a:r>
            <a:r>
              <a:rPr lang="en-AU" sz="2800" dirty="0">
                <a:latin typeface="Broadway" pitchFamily="82" charset="0"/>
              </a:rPr>
              <a:t> </a:t>
            </a:r>
            <a:r>
              <a:rPr lang="en-AU" sz="2800" dirty="0" err="1">
                <a:latin typeface="Broadway" pitchFamily="82" charset="0"/>
              </a:rPr>
              <a:t>gom</a:t>
            </a:r>
            <a:r>
              <a:rPr lang="en-AU" sz="2800" dirty="0">
                <a:latin typeface="Broadway" pitchFamily="82" charset="0"/>
              </a:rPr>
              <a:t>…</a:t>
            </a:r>
            <a:endParaRPr lang="en-US" sz="2800" dirty="0">
              <a:latin typeface="Broadway" pitchFamily="82"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email">
            <a:lum bright="60000"/>
          </a:blip>
          <a:srcRect/>
          <a:stretch>
            <a:fillRect/>
          </a:stretch>
        </p:blipFill>
        <p:spPr bwMode="auto">
          <a:xfrm>
            <a:off x="71438" y="1428736"/>
            <a:ext cx="9001156" cy="5143536"/>
          </a:xfrm>
          <a:prstGeom prst="rect">
            <a:avLst/>
          </a:prstGeom>
          <a:noFill/>
          <a:ln w="9525">
            <a:noFill/>
            <a:miter lim="800000"/>
            <a:headEnd/>
            <a:tailEnd/>
          </a:ln>
          <a:effectLst/>
        </p:spPr>
      </p:pic>
      <p:sp>
        <p:nvSpPr>
          <p:cNvPr id="5" name="TextBox 4"/>
          <p:cNvSpPr txBox="1"/>
          <p:nvPr/>
        </p:nvSpPr>
        <p:spPr>
          <a:xfrm>
            <a:off x="357158" y="14821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500034" y="4655304"/>
            <a:ext cx="8429684" cy="1323439"/>
          </a:xfrm>
          <a:prstGeom prst="rect">
            <a:avLst/>
          </a:prstGeom>
          <a:gradFill flip="none" rotWithShape="1">
            <a:gsLst>
              <a:gs pos="0">
                <a:schemeClr val="bg1">
                  <a:lumMod val="85000"/>
                  <a:shade val="30000"/>
                  <a:satMod val="115000"/>
                  <a:alpha val="0"/>
                </a:schemeClr>
              </a:gs>
              <a:gs pos="50000">
                <a:schemeClr val="bg1">
                  <a:lumMod val="85000"/>
                  <a:shade val="67500"/>
                  <a:satMod val="115000"/>
                </a:schemeClr>
              </a:gs>
              <a:gs pos="100000">
                <a:schemeClr val="bg1">
                  <a:lumMod val="85000"/>
                  <a:shade val="100000"/>
                  <a:satMod val="115000"/>
                </a:schemeClr>
              </a:gs>
            </a:gsLst>
            <a:path path="circle">
              <a:fillToRect l="100000" t="100000"/>
            </a:path>
            <a:tileRect r="-100000" b="-100000"/>
          </a:gradFill>
          <a:ln>
            <a:solidFill>
              <a:srgbClr val="FF0000"/>
            </a:solidFill>
          </a:ln>
        </p:spPr>
        <p:txBody>
          <a:bodyPr wrap="square">
            <a:spAutoFit/>
          </a:bodyPr>
          <a:lstStyle/>
          <a:p>
            <a:r>
              <a:rPr lang="en-US" sz="2000" b="1" u="sng" dirty="0">
                <a:solidFill>
                  <a:srgbClr val="00B050"/>
                </a:solidFill>
              </a:rPr>
              <a:t>How and where to start:</a:t>
            </a:r>
          </a:p>
          <a:p>
            <a:r>
              <a:rPr lang="en-US" sz="2000" dirty="0"/>
              <a:t>1. Confession to one’s self (preparation) – </a:t>
            </a:r>
            <a:r>
              <a:rPr lang="en-US" sz="2000" b="1" dirty="0"/>
              <a:t>alone time!</a:t>
            </a:r>
            <a:br>
              <a:rPr lang="en-US" sz="2000" dirty="0"/>
            </a:br>
            <a:r>
              <a:rPr lang="en-US" sz="2000" dirty="0"/>
              <a:t>2. Do not give excuses and justifications for your sins – </a:t>
            </a:r>
            <a:r>
              <a:rPr lang="en-US" sz="2000" b="1" dirty="0"/>
              <a:t>be honest with yourself!</a:t>
            </a:r>
            <a:br>
              <a:rPr lang="en-US" sz="2000" dirty="0"/>
            </a:br>
            <a:r>
              <a:rPr lang="en-US" sz="2000" dirty="0"/>
              <a:t>3. Do not delay repentance!! – </a:t>
            </a:r>
            <a:r>
              <a:rPr lang="en-US" sz="2000" b="1" dirty="0"/>
              <a:t>start now!</a:t>
            </a:r>
          </a:p>
        </p:txBody>
      </p:sp>
      <p:cxnSp>
        <p:nvCxnSpPr>
          <p:cNvPr id="10" name="Shape 9"/>
          <p:cNvCxnSpPr>
            <a:stCxn id="6" idx="0"/>
            <a:endCxn id="68609" idx="3"/>
          </p:cNvCxnSpPr>
          <p:nvPr/>
        </p:nvCxnSpPr>
        <p:spPr>
          <a:xfrm rot="16200000" flipV="1">
            <a:off x="4007748" y="3948176"/>
            <a:ext cx="985628" cy="428628"/>
          </a:xfrm>
          <a:prstGeom prst="bentConnector2">
            <a:avLst/>
          </a:prstGeom>
          <a:ln w="57150">
            <a:solidFill>
              <a:schemeClr val="tx1">
                <a:lumMod val="95000"/>
                <a:lumOff val="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8609" name="Picture 1"/>
          <p:cNvPicPr>
            <a:picLocks noChangeAspect="1" noChangeArrowheads="1"/>
          </p:cNvPicPr>
          <p:nvPr/>
        </p:nvPicPr>
        <p:blipFill>
          <a:blip r:embed="rId3" cstate="email"/>
          <a:srcRect/>
          <a:stretch>
            <a:fillRect/>
          </a:stretch>
        </p:blipFill>
        <p:spPr bwMode="auto">
          <a:xfrm>
            <a:off x="1000100" y="2910220"/>
            <a:ext cx="3286148" cy="1518912"/>
          </a:xfrm>
          <a:prstGeom prst="rect">
            <a:avLst/>
          </a:prstGeom>
          <a:ln>
            <a:noFill/>
          </a:ln>
          <a:effectLst>
            <a:outerShdw blurRad="190500" algn="tl" rotWithShape="0">
              <a:srgbClr val="000000">
                <a:alpha val="70000"/>
              </a:srgbClr>
            </a:outerShdw>
          </a:effectLst>
        </p:spPr>
      </p:pic>
      <p:pic>
        <p:nvPicPr>
          <p:cNvPr id="11" name="Picture 2"/>
          <p:cNvPicPr>
            <a:picLocks noChangeAspect="1" noChangeArrowheads="1"/>
          </p:cNvPicPr>
          <p:nvPr/>
        </p:nvPicPr>
        <p:blipFill>
          <a:blip r:embed="rId4" cstate="email"/>
          <a:srcRect/>
          <a:stretch>
            <a:fillRect/>
          </a:stretch>
        </p:blipFill>
        <p:spPr bwMode="auto">
          <a:xfrm>
            <a:off x="3857620" y="1285860"/>
            <a:ext cx="5214974" cy="1571636"/>
          </a:xfrm>
          <a:prstGeom prst="rect">
            <a:avLst/>
          </a:prstGeom>
          <a:noFill/>
          <a:ln w="28575">
            <a:solidFill>
              <a:schemeClr val="tx1">
                <a:lumMod val="85000"/>
                <a:lumOff val="15000"/>
              </a:schemeClr>
            </a:solidFill>
            <a:miter lim="800000"/>
            <a:headEnd/>
            <a:tailEnd/>
          </a:ln>
          <a:effectLst/>
        </p:spPr>
      </p:pic>
      <p:sp>
        <p:nvSpPr>
          <p:cNvPr id="16" name="Right Arrow 15"/>
          <p:cNvSpPr/>
          <p:nvPr/>
        </p:nvSpPr>
        <p:spPr>
          <a:xfrm rot="17873898">
            <a:off x="4038814" y="3766710"/>
            <a:ext cx="3293700" cy="9023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email">
            <a:lum bright="60000"/>
          </a:blip>
          <a:srcRect/>
          <a:stretch>
            <a:fillRect/>
          </a:stretch>
        </p:blipFill>
        <p:spPr bwMode="auto">
          <a:xfrm>
            <a:off x="71438" y="1428736"/>
            <a:ext cx="9001156" cy="5143536"/>
          </a:xfrm>
          <a:prstGeom prst="rect">
            <a:avLst/>
          </a:prstGeom>
          <a:noFill/>
          <a:ln w="9525">
            <a:noFill/>
            <a:miter lim="800000"/>
            <a:headEnd/>
            <a:tailEnd/>
          </a:ln>
          <a:effectLst/>
        </p:spPr>
      </p:pic>
      <p:sp>
        <p:nvSpPr>
          <p:cNvPr id="5" name="TextBox 4"/>
          <p:cNvSpPr txBox="1"/>
          <p:nvPr/>
        </p:nvSpPr>
        <p:spPr>
          <a:xfrm>
            <a:off x="357158" y="14821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500034" y="4655304"/>
            <a:ext cx="8429684" cy="1323439"/>
          </a:xfrm>
          <a:prstGeom prst="rect">
            <a:avLst/>
          </a:prstGeom>
          <a:gradFill flip="none" rotWithShape="1">
            <a:gsLst>
              <a:gs pos="0">
                <a:schemeClr val="bg1">
                  <a:lumMod val="85000"/>
                  <a:shade val="30000"/>
                  <a:satMod val="115000"/>
                  <a:alpha val="0"/>
                </a:schemeClr>
              </a:gs>
              <a:gs pos="50000">
                <a:schemeClr val="bg1">
                  <a:lumMod val="85000"/>
                  <a:shade val="67500"/>
                  <a:satMod val="115000"/>
                </a:schemeClr>
              </a:gs>
              <a:gs pos="100000">
                <a:schemeClr val="bg1">
                  <a:lumMod val="85000"/>
                  <a:shade val="100000"/>
                  <a:satMod val="115000"/>
                </a:schemeClr>
              </a:gs>
            </a:gsLst>
            <a:path path="circle">
              <a:fillToRect l="100000" t="100000"/>
            </a:path>
            <a:tileRect r="-100000" b="-100000"/>
          </a:gradFill>
          <a:ln>
            <a:solidFill>
              <a:srgbClr val="FF0000"/>
            </a:solidFill>
          </a:ln>
        </p:spPr>
        <p:txBody>
          <a:bodyPr wrap="square">
            <a:spAutoFit/>
          </a:bodyPr>
          <a:lstStyle/>
          <a:p>
            <a:r>
              <a:rPr lang="en-US" sz="2000" b="1" u="sng" dirty="0">
                <a:solidFill>
                  <a:srgbClr val="00B050"/>
                </a:solidFill>
              </a:rPr>
              <a:t>How and where to start:</a:t>
            </a:r>
          </a:p>
          <a:p>
            <a:r>
              <a:rPr lang="en-US" sz="2000" dirty="0"/>
              <a:t>1. Confession to one’s self (preparation) – </a:t>
            </a:r>
            <a:r>
              <a:rPr lang="en-US" sz="2000" b="1" dirty="0"/>
              <a:t>alone time!</a:t>
            </a:r>
            <a:br>
              <a:rPr lang="en-US" sz="2000" dirty="0"/>
            </a:br>
            <a:r>
              <a:rPr lang="en-US" sz="2000" dirty="0"/>
              <a:t>2. Do not give excuses and justifications for your sins – </a:t>
            </a:r>
            <a:r>
              <a:rPr lang="en-US" sz="2000" b="1" dirty="0"/>
              <a:t>be honest with yourself!</a:t>
            </a:r>
            <a:br>
              <a:rPr lang="en-US" sz="2000" dirty="0"/>
            </a:br>
            <a:r>
              <a:rPr lang="en-US" sz="2000" dirty="0"/>
              <a:t>3. Do not delay repentance!! – </a:t>
            </a:r>
            <a:r>
              <a:rPr lang="en-US" sz="2000" b="1" dirty="0"/>
              <a:t>start now!</a:t>
            </a:r>
          </a:p>
        </p:txBody>
      </p:sp>
      <p:cxnSp>
        <p:nvCxnSpPr>
          <p:cNvPr id="10" name="Shape 9"/>
          <p:cNvCxnSpPr>
            <a:stCxn id="6" idx="0"/>
            <a:endCxn id="68609" idx="3"/>
          </p:cNvCxnSpPr>
          <p:nvPr/>
        </p:nvCxnSpPr>
        <p:spPr>
          <a:xfrm rot="16200000" flipV="1">
            <a:off x="4007748" y="3948176"/>
            <a:ext cx="985628" cy="428628"/>
          </a:xfrm>
          <a:prstGeom prst="bentConnector2">
            <a:avLst/>
          </a:prstGeom>
          <a:ln w="57150">
            <a:solidFill>
              <a:schemeClr val="tx1">
                <a:lumMod val="95000"/>
                <a:lumOff val="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8609" name="Picture 1"/>
          <p:cNvPicPr>
            <a:picLocks noChangeAspect="1" noChangeArrowheads="1"/>
          </p:cNvPicPr>
          <p:nvPr/>
        </p:nvPicPr>
        <p:blipFill>
          <a:blip r:embed="rId3" cstate="email"/>
          <a:srcRect/>
          <a:stretch>
            <a:fillRect/>
          </a:stretch>
        </p:blipFill>
        <p:spPr bwMode="auto">
          <a:xfrm>
            <a:off x="1000100" y="2910220"/>
            <a:ext cx="3286148" cy="1518912"/>
          </a:xfrm>
          <a:prstGeom prst="rect">
            <a:avLst/>
          </a:prstGeom>
          <a:ln>
            <a:noFill/>
          </a:ln>
          <a:effectLst>
            <a:outerShdw blurRad="190500" algn="tl" rotWithShape="0">
              <a:srgbClr val="000000">
                <a:alpha val="70000"/>
              </a:srgbClr>
            </a:outerShdw>
          </a:effectLst>
        </p:spPr>
      </p:pic>
      <p:pic>
        <p:nvPicPr>
          <p:cNvPr id="9" name="Picture 6"/>
          <p:cNvPicPr>
            <a:picLocks noChangeAspect="1" noChangeArrowheads="1"/>
          </p:cNvPicPr>
          <p:nvPr/>
        </p:nvPicPr>
        <p:blipFill>
          <a:blip r:embed="rId4" cstate="email"/>
          <a:srcRect/>
          <a:stretch>
            <a:fillRect/>
          </a:stretch>
        </p:blipFill>
        <p:spPr bwMode="auto">
          <a:xfrm>
            <a:off x="4824064" y="1214422"/>
            <a:ext cx="4206253" cy="3286148"/>
          </a:xfrm>
          <a:prstGeom prst="rect">
            <a:avLst/>
          </a:prstGeom>
          <a:noFill/>
          <a:ln w="9525">
            <a:solidFill>
              <a:srgbClr val="FF0000"/>
            </a:solidFill>
            <a:miter lim="800000"/>
            <a:headEnd/>
            <a:tailEnd/>
          </a:ln>
          <a:effectLst/>
        </p:spPr>
      </p:pic>
      <p:sp>
        <p:nvSpPr>
          <p:cNvPr id="12" name="Rectangle 11"/>
          <p:cNvSpPr/>
          <p:nvPr/>
        </p:nvSpPr>
        <p:spPr>
          <a:xfrm>
            <a:off x="4857752" y="2938533"/>
            <a:ext cx="4000528" cy="1323439"/>
          </a:xfrm>
          <a:prstGeom prst="rect">
            <a:avLst/>
          </a:prstGeom>
        </p:spPr>
        <p:txBody>
          <a:bodyPr wrap="square">
            <a:spAutoFit/>
          </a:bodyPr>
          <a:lstStyle/>
          <a:p>
            <a:r>
              <a:rPr lang="en-US" sz="1600" b="1" u="sng" dirty="0"/>
              <a:t>Delaying repentance demonstrates </a:t>
            </a:r>
          </a:p>
          <a:p>
            <a:pPr>
              <a:buFont typeface="Arial" pitchFamily="34" charset="0"/>
              <a:buChar char="•"/>
            </a:pPr>
            <a:r>
              <a:rPr lang="en-US" sz="1600" b="1" dirty="0"/>
              <a:t>  lack of love to God</a:t>
            </a:r>
          </a:p>
          <a:p>
            <a:pPr>
              <a:buFont typeface="Arial" pitchFamily="34" charset="0"/>
              <a:buChar char="•"/>
            </a:pPr>
            <a:r>
              <a:rPr lang="en-US" sz="1600" b="1" dirty="0"/>
              <a:t>  rejecting life and reconciliation with Him</a:t>
            </a:r>
          </a:p>
          <a:p>
            <a:pPr>
              <a:buFont typeface="Arial" pitchFamily="34" charset="0"/>
              <a:buChar char="•"/>
            </a:pPr>
            <a:r>
              <a:rPr lang="en-US" sz="1600" b="1" dirty="0"/>
              <a:t>  love of sin still remains in the heart</a:t>
            </a:r>
          </a:p>
          <a:p>
            <a:pPr>
              <a:buFont typeface="Arial" pitchFamily="34" charset="0"/>
              <a:buChar char="•"/>
            </a:pPr>
            <a:r>
              <a:rPr lang="en-US" sz="1600" b="1" dirty="0"/>
              <a:t>  lack of seriousness in the desire to repent</a:t>
            </a:r>
          </a:p>
        </p:txBody>
      </p:sp>
      <p:sp>
        <p:nvSpPr>
          <p:cNvPr id="16" name="Right Arrow 15"/>
          <p:cNvSpPr/>
          <p:nvPr/>
        </p:nvSpPr>
        <p:spPr>
          <a:xfrm rot="17873898">
            <a:off x="4531862" y="4585633"/>
            <a:ext cx="1440472" cy="9023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email">
            <a:lum bright="60000"/>
          </a:blip>
          <a:srcRect/>
          <a:stretch>
            <a:fillRect/>
          </a:stretch>
        </p:blipFill>
        <p:spPr bwMode="auto">
          <a:xfrm>
            <a:off x="71438" y="1428736"/>
            <a:ext cx="9001156" cy="5143536"/>
          </a:xfrm>
          <a:prstGeom prst="rect">
            <a:avLst/>
          </a:prstGeom>
          <a:noFill/>
          <a:ln w="9525">
            <a:noFill/>
            <a:miter lim="800000"/>
            <a:headEnd/>
            <a:tailEnd/>
          </a:ln>
          <a:effectLst/>
        </p:spPr>
      </p:pic>
      <p:sp>
        <p:nvSpPr>
          <p:cNvPr id="5" name="TextBox 4"/>
          <p:cNvSpPr txBox="1"/>
          <p:nvPr/>
        </p:nvSpPr>
        <p:spPr>
          <a:xfrm>
            <a:off x="357158" y="1785926"/>
            <a:ext cx="8447634"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REPENTANCE &amp; CONFESSION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2" name="TextBox 11"/>
          <p:cNvSpPr txBox="1"/>
          <p:nvPr/>
        </p:nvSpPr>
        <p:spPr>
          <a:xfrm>
            <a:off x="5143504" y="2857496"/>
            <a:ext cx="3786214" cy="3231654"/>
          </a:xfrm>
          <a:prstGeom prst="rect">
            <a:avLst/>
          </a:prstGeom>
          <a:solidFill>
            <a:schemeClr val="accent6">
              <a:lumMod val="40000"/>
              <a:lumOff val="60000"/>
            </a:schemeClr>
          </a:solidFill>
          <a:effectLst>
            <a:glow rad="139700">
              <a:schemeClr val="accent6">
                <a:satMod val="175000"/>
                <a:alpha val="40000"/>
              </a:schemeClr>
            </a:glow>
          </a:effectLst>
        </p:spPr>
        <p:txBody>
          <a:bodyPr wrap="square" rtlCol="0">
            <a:spAutoFit/>
          </a:bodyPr>
          <a:lstStyle/>
          <a:p>
            <a:r>
              <a:rPr lang="en-AU" sz="2800" b="1" u="sng" dirty="0"/>
              <a:t>Pitfalls and barriers:</a:t>
            </a:r>
          </a:p>
          <a:p>
            <a:pPr>
              <a:buFont typeface="Arial" pitchFamily="34" charset="0"/>
              <a:buChar char="•"/>
            </a:pPr>
            <a:r>
              <a:rPr lang="en-AU" sz="2000" dirty="0"/>
              <a:t>  </a:t>
            </a:r>
            <a:r>
              <a:rPr lang="en-AU" sz="2000" b="1" u="sng" dirty="0">
                <a:solidFill>
                  <a:srgbClr val="C00000"/>
                </a:solidFill>
              </a:rPr>
              <a:t>PREOCCUPATIONS</a:t>
            </a:r>
          </a:p>
          <a:p>
            <a:r>
              <a:rPr lang="en-AU" sz="2000" dirty="0">
                <a:latin typeface="Calibri"/>
                <a:cs typeface="Calibri"/>
              </a:rPr>
              <a:t> got no time for alone </a:t>
            </a:r>
            <a:br>
              <a:rPr lang="en-AU" sz="2000" dirty="0">
                <a:latin typeface="Calibri"/>
                <a:cs typeface="Calibri"/>
              </a:rPr>
            </a:br>
            <a:r>
              <a:rPr lang="en-AU" sz="2000" dirty="0">
                <a:latin typeface="Calibri"/>
                <a:cs typeface="Calibri"/>
              </a:rPr>
              <a:t> time!</a:t>
            </a:r>
          </a:p>
          <a:p>
            <a:endParaRPr lang="en-AU" sz="2000" dirty="0"/>
          </a:p>
          <a:p>
            <a:pPr>
              <a:buFont typeface="Arial" pitchFamily="34" charset="0"/>
              <a:buChar char="•"/>
            </a:pPr>
            <a:r>
              <a:rPr lang="en-AU" sz="2000" dirty="0"/>
              <a:t>  </a:t>
            </a:r>
            <a:r>
              <a:rPr lang="en-AU" sz="2000" b="1" u="sng" dirty="0">
                <a:solidFill>
                  <a:srgbClr val="C00000"/>
                </a:solidFill>
              </a:rPr>
              <a:t>BLAMING</a:t>
            </a:r>
            <a:r>
              <a:rPr lang="en-AU" sz="2000" b="1" dirty="0">
                <a:solidFill>
                  <a:srgbClr val="C00000"/>
                </a:solidFill>
              </a:rPr>
              <a:t> </a:t>
            </a:r>
            <a:r>
              <a:rPr lang="en-AU" sz="2000" dirty="0"/>
              <a:t>others</a:t>
            </a:r>
          </a:p>
          <a:p>
            <a:endParaRPr lang="en-AU" sz="2000" dirty="0"/>
          </a:p>
          <a:p>
            <a:pPr>
              <a:buFont typeface="Arial" pitchFamily="34" charset="0"/>
              <a:buChar char="•"/>
            </a:pPr>
            <a:r>
              <a:rPr lang="en-AU" sz="2000" b="1" dirty="0"/>
              <a:t>  </a:t>
            </a:r>
            <a:r>
              <a:rPr lang="en-AU" sz="3600" b="1" u="sng" dirty="0">
                <a:solidFill>
                  <a:srgbClr val="C00000"/>
                </a:solidFill>
              </a:rPr>
              <a:t>L</a:t>
            </a:r>
            <a:r>
              <a:rPr lang="en-AU" sz="3400" b="1" u="sng" dirty="0">
                <a:solidFill>
                  <a:srgbClr val="C00000"/>
                </a:solidFill>
              </a:rPr>
              <a:t>E</a:t>
            </a:r>
            <a:r>
              <a:rPr lang="en-AU" sz="3200" b="1" u="sng" dirty="0">
                <a:solidFill>
                  <a:srgbClr val="C00000"/>
                </a:solidFill>
              </a:rPr>
              <a:t>S</a:t>
            </a:r>
            <a:r>
              <a:rPr lang="en-AU" sz="3000" b="1" u="sng" dirty="0">
                <a:solidFill>
                  <a:srgbClr val="C00000"/>
                </a:solidFill>
              </a:rPr>
              <a:t>S</a:t>
            </a:r>
            <a:r>
              <a:rPr lang="en-AU" sz="2800" b="1" u="sng" dirty="0">
                <a:solidFill>
                  <a:srgbClr val="C00000"/>
                </a:solidFill>
              </a:rPr>
              <a:t>E</a:t>
            </a:r>
            <a:r>
              <a:rPr lang="en-AU" sz="2700" b="1" u="sng" dirty="0">
                <a:solidFill>
                  <a:srgbClr val="C00000"/>
                </a:solidFill>
              </a:rPr>
              <a:t>N</a:t>
            </a:r>
            <a:r>
              <a:rPr lang="en-AU" sz="2600" b="1" u="sng" dirty="0">
                <a:solidFill>
                  <a:srgbClr val="C00000"/>
                </a:solidFill>
              </a:rPr>
              <a:t>I</a:t>
            </a:r>
            <a:r>
              <a:rPr lang="en-AU" sz="2500" b="1" u="sng" dirty="0">
                <a:solidFill>
                  <a:srgbClr val="C00000"/>
                </a:solidFill>
              </a:rPr>
              <a:t>N</a:t>
            </a:r>
            <a:r>
              <a:rPr lang="en-AU" sz="2400" b="1" u="sng" dirty="0">
                <a:solidFill>
                  <a:srgbClr val="C00000"/>
                </a:solidFill>
              </a:rPr>
              <a:t>G</a:t>
            </a:r>
            <a:r>
              <a:rPr lang="en-AU" sz="2000" b="1" dirty="0"/>
              <a:t> the seriousness of a sin.</a:t>
            </a:r>
            <a:endParaRPr lang="en-US" sz="2000" dirty="0"/>
          </a:p>
        </p:txBody>
      </p:sp>
      <p:pic>
        <p:nvPicPr>
          <p:cNvPr id="13" name="Picture 1"/>
          <p:cNvPicPr>
            <a:picLocks noChangeAspect="1" noChangeArrowheads="1"/>
          </p:cNvPicPr>
          <p:nvPr/>
        </p:nvPicPr>
        <p:blipFill>
          <a:blip r:embed="rId3" cstate="email"/>
          <a:srcRect/>
          <a:stretch>
            <a:fillRect/>
          </a:stretch>
        </p:blipFill>
        <p:spPr bwMode="auto">
          <a:xfrm>
            <a:off x="296047" y="2786059"/>
            <a:ext cx="4681313" cy="1928826"/>
          </a:xfrm>
          <a:prstGeom prst="rect">
            <a:avLst/>
          </a:prstGeom>
          <a:noFill/>
          <a:ln w="9525">
            <a:noFill/>
            <a:miter lim="800000"/>
            <a:headEnd/>
            <a:tailEnd/>
          </a:ln>
          <a:effectLst/>
        </p:spPr>
      </p:pic>
      <p:pic>
        <p:nvPicPr>
          <p:cNvPr id="9" name="Picture 2" descr="See the source image"/>
          <p:cNvPicPr>
            <a:picLocks noChangeAspect="1" noChangeArrowheads="1"/>
          </p:cNvPicPr>
          <p:nvPr/>
        </p:nvPicPr>
        <p:blipFill>
          <a:blip r:embed="rId4" cstate="email"/>
          <a:srcRect/>
          <a:stretch>
            <a:fillRect/>
          </a:stretch>
        </p:blipFill>
        <p:spPr bwMode="auto">
          <a:xfrm rot="17571832">
            <a:off x="3719955" y="2770033"/>
            <a:ext cx="1480853" cy="1304114"/>
          </a:xfrm>
          <a:prstGeom prst="rect">
            <a:avLst/>
          </a:prstGeom>
          <a:noFill/>
        </p:spPr>
      </p:pic>
      <p:pic>
        <p:nvPicPr>
          <p:cNvPr id="79874" name="Picture 2" descr="C:\Users\John Azer\AppData\Local\Microsoft\Windows\INetCache\IE\IY32HAQ7\d8hlqbn-b74039a4-4401-4979-8b00-93abce3c14a5[1].png"/>
          <p:cNvPicPr>
            <a:picLocks noChangeAspect="1" noChangeArrowheads="1"/>
          </p:cNvPicPr>
          <p:nvPr/>
        </p:nvPicPr>
        <p:blipFill>
          <a:blip r:embed="rId5" cstate="email"/>
          <a:srcRect/>
          <a:stretch>
            <a:fillRect/>
          </a:stretch>
        </p:blipFill>
        <p:spPr bwMode="auto">
          <a:xfrm>
            <a:off x="7500958" y="3357562"/>
            <a:ext cx="642942" cy="600079"/>
          </a:xfrm>
          <a:prstGeom prst="rect">
            <a:avLst/>
          </a:prstGeom>
          <a:noFill/>
        </p:spPr>
      </p:pic>
      <p:pic>
        <p:nvPicPr>
          <p:cNvPr id="79883" name="Picture 11"/>
          <p:cNvPicPr>
            <a:picLocks noChangeAspect="1" noChangeArrowheads="1"/>
          </p:cNvPicPr>
          <p:nvPr/>
        </p:nvPicPr>
        <p:blipFill>
          <a:blip r:embed="rId6" cstate="email"/>
          <a:srcRect/>
          <a:stretch>
            <a:fillRect/>
          </a:stretch>
        </p:blipFill>
        <p:spPr bwMode="auto">
          <a:xfrm>
            <a:off x="7215206" y="4000504"/>
            <a:ext cx="1500198" cy="1368078"/>
          </a:xfrm>
          <a:prstGeom prst="rect">
            <a:avLst/>
          </a:prstGeom>
          <a:ln>
            <a:noFill/>
          </a:ln>
          <a:effectLst>
            <a:softEdge rad="112500"/>
          </a:effectLst>
        </p:spPr>
      </p:pic>
      <p:pic>
        <p:nvPicPr>
          <p:cNvPr id="79891" name="Picture 19"/>
          <p:cNvPicPr>
            <a:picLocks noChangeAspect="1" noChangeArrowheads="1"/>
          </p:cNvPicPr>
          <p:nvPr/>
        </p:nvPicPr>
        <p:blipFill>
          <a:blip r:embed="rId7" cstate="email"/>
          <a:srcRect/>
          <a:stretch>
            <a:fillRect/>
          </a:stretch>
        </p:blipFill>
        <p:spPr bwMode="auto">
          <a:xfrm>
            <a:off x="3714744" y="4857760"/>
            <a:ext cx="1295245" cy="1833161"/>
          </a:xfrm>
          <a:prstGeom prst="rect">
            <a:avLst/>
          </a:prstGeom>
          <a:noFill/>
          <a:ln w="9525">
            <a:noFill/>
            <a:miter lim="800000"/>
            <a:headEnd/>
            <a:tailEnd/>
          </a:ln>
          <a:effectLst/>
        </p:spPr>
      </p:pic>
      <p:sp>
        <p:nvSpPr>
          <p:cNvPr id="31" name="Oval Callout 30"/>
          <p:cNvSpPr/>
          <p:nvPr/>
        </p:nvSpPr>
        <p:spPr>
          <a:xfrm>
            <a:off x="1785918" y="4786322"/>
            <a:ext cx="2000264" cy="785818"/>
          </a:xfrm>
          <a:prstGeom prst="wedgeEllipseCallout">
            <a:avLst>
              <a:gd name="adj1" fmla="val 61691"/>
              <a:gd name="adj2" fmla="val 33434"/>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dirty="0" err="1"/>
              <a:t>Chilaaaaaax</a:t>
            </a:r>
            <a:endParaRPr lang="en-US" dirty="0"/>
          </a:p>
        </p:txBody>
      </p:sp>
      <p:sp>
        <p:nvSpPr>
          <p:cNvPr id="14" name="Title 1"/>
          <p:cNvSpPr>
            <a:spLocks noGrp="1"/>
          </p:cNvSpPr>
          <p:nvPr>
            <p:ph type="title"/>
          </p:nvPr>
        </p:nvSpPr>
        <p:spPr/>
        <p:txBody>
          <a:bodyPr>
            <a:noAutofit/>
          </a:bodyPr>
          <a:lstStyle/>
          <a:p>
            <a:r>
              <a:rPr lang="en-AU" sz="3600" dirty="0"/>
              <a:t>The Sacrament of Confession</a:t>
            </a:r>
            <a:endParaRPr lang="en-US" sz="36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689119"/>
            <a:ext cx="8229600" cy="4525963"/>
          </a:xfrm>
        </p:spPr>
        <p:txBody>
          <a:bodyPr/>
          <a:lstStyle/>
          <a:p>
            <a:pPr>
              <a:buFont typeface="Wingdings" pitchFamily="2" charset="2"/>
              <a:buChar char="q"/>
            </a:pPr>
            <a:r>
              <a:rPr lang="en-AU" dirty="0"/>
              <a:t>Born with sin</a:t>
            </a:r>
          </a:p>
          <a:p>
            <a:pPr>
              <a:buFont typeface="Wingdings" pitchFamily="2" charset="2"/>
              <a:buChar char="q"/>
            </a:pPr>
            <a:r>
              <a:rPr lang="en-AU" dirty="0"/>
              <a:t>Baptised</a:t>
            </a:r>
          </a:p>
          <a:p>
            <a:pPr>
              <a:buFont typeface="Wingdings" pitchFamily="2" charset="2"/>
              <a:buChar char="q"/>
            </a:pPr>
            <a:r>
              <a:rPr lang="en-AU" dirty="0"/>
              <a:t>Cleansed from sin</a:t>
            </a:r>
          </a:p>
          <a:p>
            <a:pPr>
              <a:buFont typeface="Wingdings" pitchFamily="2" charset="2"/>
              <a:buChar char="q"/>
            </a:pPr>
            <a:r>
              <a:rPr lang="en-AU" dirty="0"/>
              <a:t>Reunited with God</a:t>
            </a:r>
          </a:p>
          <a:p>
            <a:pPr>
              <a:buFont typeface="Wingdings" pitchFamily="2" charset="2"/>
              <a:buChar char="q"/>
            </a:pPr>
            <a:r>
              <a:rPr lang="en-AU" dirty="0"/>
              <a:t>I sinned in my life</a:t>
            </a:r>
          </a:p>
          <a:p>
            <a:pPr>
              <a:buFont typeface="Wingdings" pitchFamily="2" charset="2"/>
              <a:buChar char="q"/>
            </a:pPr>
            <a:r>
              <a:rPr lang="en-AU" dirty="0"/>
              <a:t>I repented and confessed</a:t>
            </a:r>
          </a:p>
          <a:p>
            <a:pPr>
              <a:buFont typeface="Wingdings" pitchFamily="2" charset="2"/>
              <a:buChar char="q"/>
            </a:pPr>
            <a:r>
              <a:rPr lang="en-AU" dirty="0">
                <a:solidFill>
                  <a:srgbClr val="FF0000"/>
                </a:solidFill>
              </a:rPr>
              <a:t>BUT ….. How do I </a:t>
            </a:r>
            <a:r>
              <a:rPr lang="en-AU" b="1" u="sng" dirty="0">
                <a:solidFill>
                  <a:srgbClr val="FF0000"/>
                </a:solidFill>
              </a:rPr>
              <a:t>REUNITE</a:t>
            </a:r>
            <a:r>
              <a:rPr lang="en-AU" dirty="0">
                <a:solidFill>
                  <a:srgbClr val="FF0000"/>
                </a:solidFill>
              </a:rPr>
              <a:t> with God?</a:t>
            </a:r>
            <a:endParaRPr lang="en-US" dirty="0">
              <a:solidFill>
                <a:srgbClr val="FF0000"/>
              </a:solidFill>
            </a:endParaRPr>
          </a:p>
        </p:txBody>
      </p:sp>
      <p:pic>
        <p:nvPicPr>
          <p:cNvPr id="98308" name="Picture 4" descr="C:\Users\John Azer\AppData\Local\Microsoft\Windows\INetCache\IE\EUKKOL1J\885px-Checkmark_green.svg[1].png"/>
          <p:cNvPicPr>
            <a:picLocks noChangeAspect="1" noChangeArrowheads="1"/>
          </p:cNvPicPr>
          <p:nvPr/>
        </p:nvPicPr>
        <p:blipFill>
          <a:blip r:embed="rId2" cstate="email"/>
          <a:srcRect/>
          <a:stretch>
            <a:fillRect/>
          </a:stretch>
        </p:blipFill>
        <p:spPr bwMode="auto">
          <a:xfrm>
            <a:off x="500034" y="1645928"/>
            <a:ext cx="572932" cy="497188"/>
          </a:xfrm>
          <a:prstGeom prst="rect">
            <a:avLst/>
          </a:prstGeom>
          <a:noFill/>
        </p:spPr>
      </p:pic>
      <p:pic>
        <p:nvPicPr>
          <p:cNvPr id="12" name="Picture 4" descr="C:\Users\John Azer\AppData\Local\Microsoft\Windows\INetCache\IE\EUKKOL1J\885px-Checkmark_green.svg[1].png"/>
          <p:cNvPicPr>
            <a:picLocks noChangeAspect="1" noChangeArrowheads="1"/>
          </p:cNvPicPr>
          <p:nvPr/>
        </p:nvPicPr>
        <p:blipFill>
          <a:blip r:embed="rId2" cstate="email"/>
          <a:srcRect/>
          <a:stretch>
            <a:fillRect/>
          </a:stretch>
        </p:blipFill>
        <p:spPr bwMode="auto">
          <a:xfrm>
            <a:off x="500034" y="2217432"/>
            <a:ext cx="572932" cy="497188"/>
          </a:xfrm>
          <a:prstGeom prst="rect">
            <a:avLst/>
          </a:prstGeom>
          <a:noFill/>
        </p:spPr>
      </p:pic>
      <p:pic>
        <p:nvPicPr>
          <p:cNvPr id="13" name="Picture 4" descr="C:\Users\John Azer\AppData\Local\Microsoft\Windows\INetCache\IE\EUKKOL1J\885px-Checkmark_green.svg[1].png"/>
          <p:cNvPicPr>
            <a:picLocks noChangeAspect="1" noChangeArrowheads="1"/>
          </p:cNvPicPr>
          <p:nvPr/>
        </p:nvPicPr>
        <p:blipFill>
          <a:blip r:embed="rId2" cstate="email"/>
          <a:srcRect/>
          <a:stretch>
            <a:fillRect/>
          </a:stretch>
        </p:blipFill>
        <p:spPr bwMode="auto">
          <a:xfrm>
            <a:off x="500034" y="2788936"/>
            <a:ext cx="572932" cy="497188"/>
          </a:xfrm>
          <a:prstGeom prst="rect">
            <a:avLst/>
          </a:prstGeom>
          <a:noFill/>
        </p:spPr>
      </p:pic>
      <p:pic>
        <p:nvPicPr>
          <p:cNvPr id="14" name="Picture 4" descr="C:\Users\John Azer\AppData\Local\Microsoft\Windows\INetCache\IE\EUKKOL1J\885px-Checkmark_green.svg[1].png"/>
          <p:cNvPicPr>
            <a:picLocks noChangeAspect="1" noChangeArrowheads="1"/>
          </p:cNvPicPr>
          <p:nvPr/>
        </p:nvPicPr>
        <p:blipFill>
          <a:blip r:embed="rId2" cstate="email"/>
          <a:srcRect/>
          <a:stretch>
            <a:fillRect/>
          </a:stretch>
        </p:blipFill>
        <p:spPr bwMode="auto">
          <a:xfrm>
            <a:off x="500034" y="3360440"/>
            <a:ext cx="572932" cy="497188"/>
          </a:xfrm>
          <a:prstGeom prst="rect">
            <a:avLst/>
          </a:prstGeom>
          <a:noFill/>
        </p:spPr>
      </p:pic>
      <p:pic>
        <p:nvPicPr>
          <p:cNvPr id="15" name="Picture 4" descr="C:\Users\John Azer\AppData\Local\Microsoft\Windows\INetCache\IE\EUKKOL1J\885px-Checkmark_green.svg[1].png"/>
          <p:cNvPicPr>
            <a:picLocks noChangeAspect="1" noChangeArrowheads="1"/>
          </p:cNvPicPr>
          <p:nvPr/>
        </p:nvPicPr>
        <p:blipFill>
          <a:blip r:embed="rId2" cstate="email"/>
          <a:srcRect/>
          <a:stretch>
            <a:fillRect/>
          </a:stretch>
        </p:blipFill>
        <p:spPr bwMode="auto">
          <a:xfrm>
            <a:off x="570044" y="3931944"/>
            <a:ext cx="572932" cy="497188"/>
          </a:xfrm>
          <a:prstGeom prst="rect">
            <a:avLst/>
          </a:prstGeom>
          <a:noFill/>
        </p:spPr>
      </p:pic>
      <p:pic>
        <p:nvPicPr>
          <p:cNvPr id="16" name="Picture 4" descr="C:\Users\John Azer\AppData\Local\Microsoft\Windows\INetCache\IE\EUKKOL1J\885px-Checkmark_green.svg[1].png"/>
          <p:cNvPicPr>
            <a:picLocks noChangeAspect="1" noChangeArrowheads="1"/>
          </p:cNvPicPr>
          <p:nvPr/>
        </p:nvPicPr>
        <p:blipFill>
          <a:blip r:embed="rId2" cstate="email"/>
          <a:srcRect/>
          <a:stretch>
            <a:fillRect/>
          </a:stretch>
        </p:blipFill>
        <p:spPr bwMode="auto">
          <a:xfrm>
            <a:off x="571472" y="4574886"/>
            <a:ext cx="572932" cy="497188"/>
          </a:xfrm>
          <a:prstGeom prst="rect">
            <a:avLst/>
          </a:prstGeom>
          <a:noFill/>
        </p:spPr>
      </p:pic>
      <p:pic>
        <p:nvPicPr>
          <p:cNvPr id="98309" name="Picture 5"/>
          <p:cNvPicPr>
            <a:picLocks noChangeAspect="1" noChangeArrowheads="1"/>
          </p:cNvPicPr>
          <p:nvPr/>
        </p:nvPicPr>
        <p:blipFill>
          <a:blip r:embed="rId3" cstate="email"/>
          <a:srcRect/>
          <a:stretch>
            <a:fillRect/>
          </a:stretch>
        </p:blipFill>
        <p:spPr bwMode="auto">
          <a:xfrm>
            <a:off x="5429256" y="3065438"/>
            <a:ext cx="3000396" cy="2046306"/>
          </a:xfrm>
          <a:prstGeom prst="rect">
            <a:avLst/>
          </a:prstGeom>
          <a:noFill/>
          <a:ln w="76200">
            <a:solidFill>
              <a:srgbClr val="FF0000"/>
            </a:solidFill>
            <a:miter lim="800000"/>
            <a:headEnd/>
            <a:tailEnd/>
          </a:ln>
          <a:effectLst/>
        </p:spPr>
      </p:pic>
      <p:sp>
        <p:nvSpPr>
          <p:cNvPr id="17" name="Title 1"/>
          <p:cNvSpPr>
            <a:spLocks noGrp="1"/>
          </p:cNvSpPr>
          <p:nvPr>
            <p:ph type="title"/>
          </p:nvPr>
        </p:nvSpPr>
        <p:spPr/>
        <p:txBody>
          <a:bodyPr>
            <a:noAutofit/>
          </a:bodyPr>
          <a:lstStyle/>
          <a:p>
            <a:r>
              <a:rPr lang="en-AU" sz="3600" dirty="0"/>
              <a:t>The Sacrament of Confession</a:t>
            </a:r>
            <a:endParaRPr lang="en-US" sz="36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3" name="Picture 3"/>
          <p:cNvPicPr>
            <a:picLocks noChangeAspect="1" noChangeArrowheads="1"/>
          </p:cNvPicPr>
          <p:nvPr/>
        </p:nvPicPr>
        <p:blipFill>
          <a:blip r:embed="rId2"/>
          <a:srcRect/>
          <a:stretch>
            <a:fillRect/>
          </a:stretch>
        </p:blipFill>
        <p:spPr bwMode="auto">
          <a:xfrm>
            <a:off x="1238250" y="1500174"/>
            <a:ext cx="6667500" cy="3286125"/>
          </a:xfrm>
          <a:prstGeom prst="rect">
            <a:avLst/>
          </a:prstGeom>
          <a:noFill/>
          <a:ln w="9525">
            <a:noFill/>
            <a:miter lim="800000"/>
            <a:headEnd/>
            <a:tailEnd/>
          </a:ln>
          <a:effectLst/>
        </p:spPr>
      </p:pic>
      <p:sp>
        <p:nvSpPr>
          <p:cNvPr id="5" name="TextBox 4"/>
          <p:cNvSpPr txBox="1"/>
          <p:nvPr/>
        </p:nvSpPr>
        <p:spPr>
          <a:xfrm>
            <a:off x="2857488" y="4500558"/>
            <a:ext cx="3436838"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EUCHARIST</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57488" y="1571612"/>
            <a:ext cx="3436838"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EUCHARIST</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142876" y="2643182"/>
            <a:ext cx="8858280" cy="95410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b="1" dirty="0"/>
              <a:t>The Eucharist is the Sacrament of all Sacraments in which the faithful receive the REAL Body and Blood of Christ. </a:t>
            </a:r>
          </a:p>
        </p:txBody>
      </p:sp>
      <p:pic>
        <p:nvPicPr>
          <p:cNvPr id="91138" name="Picture 2"/>
          <p:cNvPicPr>
            <a:picLocks noChangeAspect="1" noChangeArrowheads="1"/>
          </p:cNvPicPr>
          <p:nvPr/>
        </p:nvPicPr>
        <p:blipFill>
          <a:blip r:embed="rId2" cstate="email"/>
          <a:srcRect/>
          <a:stretch>
            <a:fillRect/>
          </a:stretch>
        </p:blipFill>
        <p:spPr bwMode="auto">
          <a:xfrm>
            <a:off x="4838005" y="3714752"/>
            <a:ext cx="2091449" cy="1406613"/>
          </a:xfrm>
          <a:prstGeom prst="rect">
            <a:avLst/>
          </a:prstGeom>
          <a:noFill/>
          <a:ln w="9525">
            <a:noFill/>
            <a:miter lim="800000"/>
            <a:headEnd/>
            <a:tailEnd/>
          </a:ln>
          <a:effectLst/>
        </p:spPr>
      </p:pic>
      <p:sp>
        <p:nvSpPr>
          <p:cNvPr id="7" name="TextBox 6"/>
          <p:cNvSpPr txBox="1"/>
          <p:nvPr/>
        </p:nvSpPr>
        <p:spPr>
          <a:xfrm>
            <a:off x="500034" y="4201547"/>
            <a:ext cx="1443024" cy="584775"/>
          </a:xfrm>
          <a:prstGeom prst="rect">
            <a:avLst/>
          </a:prstGeom>
          <a:noFill/>
        </p:spPr>
        <p:txBody>
          <a:bodyPr wrap="none" rtlCol="0">
            <a:spAutoFit/>
          </a:bodyPr>
          <a:lstStyle/>
          <a:p>
            <a:r>
              <a:rPr lang="en-AU" sz="3200" b="1" dirty="0">
                <a:solidFill>
                  <a:srgbClr val="FF0000"/>
                </a:solidFill>
              </a:rPr>
              <a:t>VISIBLE</a:t>
            </a:r>
            <a:endParaRPr lang="en-US" sz="3200" b="1" dirty="0">
              <a:solidFill>
                <a:srgbClr val="FF0000"/>
              </a:solidFill>
            </a:endParaRPr>
          </a:p>
        </p:txBody>
      </p:sp>
      <p:sp>
        <p:nvSpPr>
          <p:cNvPr id="8" name="TextBox 7"/>
          <p:cNvSpPr txBox="1"/>
          <p:nvPr/>
        </p:nvSpPr>
        <p:spPr>
          <a:xfrm>
            <a:off x="7000892" y="4201547"/>
            <a:ext cx="1779654" cy="584775"/>
          </a:xfrm>
          <a:prstGeom prst="rect">
            <a:avLst/>
          </a:prstGeom>
          <a:noFill/>
        </p:spPr>
        <p:txBody>
          <a:bodyPr wrap="none" rtlCol="0">
            <a:spAutoFit/>
          </a:bodyPr>
          <a:lstStyle/>
          <a:p>
            <a:r>
              <a:rPr lang="en-AU" sz="3200" dirty="0">
                <a:ln>
                  <a:solidFill>
                    <a:schemeClr val="tx1"/>
                  </a:solidFill>
                  <a:prstDash val="dash"/>
                </a:ln>
                <a:solidFill>
                  <a:schemeClr val="accent2">
                    <a:lumMod val="20000"/>
                    <a:lumOff val="80000"/>
                  </a:schemeClr>
                </a:solidFill>
              </a:rPr>
              <a:t>INVISIBLE</a:t>
            </a:r>
            <a:endParaRPr lang="en-US" sz="3200" dirty="0">
              <a:ln>
                <a:solidFill>
                  <a:schemeClr val="tx1"/>
                </a:solidFill>
                <a:prstDash val="dash"/>
              </a:ln>
              <a:solidFill>
                <a:schemeClr val="accent2">
                  <a:lumMod val="20000"/>
                  <a:lumOff val="80000"/>
                </a:schemeClr>
              </a:solidFill>
            </a:endParaRPr>
          </a:p>
        </p:txBody>
      </p:sp>
      <p:pic>
        <p:nvPicPr>
          <p:cNvPr id="9" name="Picture 4"/>
          <p:cNvPicPr>
            <a:picLocks noChangeAspect="1" noChangeArrowheads="1"/>
          </p:cNvPicPr>
          <p:nvPr/>
        </p:nvPicPr>
        <p:blipFill>
          <a:blip r:embed="rId3" cstate="email"/>
          <a:srcRect/>
          <a:stretch>
            <a:fillRect/>
          </a:stretch>
        </p:blipFill>
        <p:spPr bwMode="auto">
          <a:xfrm>
            <a:off x="1909047" y="3987417"/>
            <a:ext cx="1428760" cy="1156095"/>
          </a:xfrm>
          <a:prstGeom prst="rect">
            <a:avLst/>
          </a:prstGeom>
          <a:ln>
            <a:noFill/>
          </a:ln>
          <a:effectLst>
            <a:softEdge rad="112500"/>
          </a:effectLst>
        </p:spPr>
      </p:pic>
      <p:pic>
        <p:nvPicPr>
          <p:cNvPr id="91139" name="Picture 3"/>
          <p:cNvPicPr>
            <a:picLocks noChangeAspect="1" noChangeArrowheads="1"/>
          </p:cNvPicPr>
          <p:nvPr/>
        </p:nvPicPr>
        <p:blipFill>
          <a:blip r:embed="rId4" cstate="email"/>
          <a:srcRect/>
          <a:stretch>
            <a:fillRect/>
          </a:stretch>
        </p:blipFill>
        <p:spPr bwMode="auto">
          <a:xfrm>
            <a:off x="3337807" y="3929066"/>
            <a:ext cx="653480" cy="1214432"/>
          </a:xfrm>
          <a:prstGeom prst="rect">
            <a:avLst/>
          </a:prstGeom>
          <a:noFill/>
          <a:ln w="9525">
            <a:noFill/>
            <a:miter lim="800000"/>
            <a:headEnd/>
            <a:tailEnd/>
          </a:ln>
          <a:effectLst/>
        </p:spPr>
      </p:pic>
      <p:sp>
        <p:nvSpPr>
          <p:cNvPr id="11" name="Rectangle 10"/>
          <p:cNvSpPr/>
          <p:nvPr/>
        </p:nvSpPr>
        <p:spPr>
          <a:xfrm>
            <a:off x="142844" y="5214950"/>
            <a:ext cx="8786874" cy="1200329"/>
          </a:xfrm>
          <a:prstGeom prst="rect">
            <a:avLst/>
          </a:prstGeom>
          <a:solidFill>
            <a:schemeClr val="accent6">
              <a:lumMod val="60000"/>
              <a:lumOff val="40000"/>
            </a:schemeClr>
          </a:solidFill>
          <a:ln>
            <a:solidFill>
              <a:srgbClr val="FFC000"/>
            </a:solidFill>
          </a:ln>
        </p:spPr>
        <p:txBody>
          <a:bodyPr wrap="square">
            <a:spAutoFit/>
          </a:bodyPr>
          <a:lstStyle/>
          <a:p>
            <a:r>
              <a:rPr lang="en-US" dirty="0"/>
              <a:t>“And now you ask how the bread becomes the body of Christ, and the wine and the water become the blood of Christ. I shall tell you. The Holy Spirit comes upon them, and achieves things which surpass every word and thought ... Let it be enough for you to understand that this takes place by the Holy Spirit” </a:t>
            </a:r>
            <a:r>
              <a:rPr lang="en-US" b="1" dirty="0"/>
              <a:t>(St. John of Damascus).</a:t>
            </a:r>
          </a:p>
        </p:txBody>
      </p:sp>
      <p:sp>
        <p:nvSpPr>
          <p:cNvPr id="13" name="Title 1"/>
          <p:cNvSpPr>
            <a:spLocks noGrp="1"/>
          </p:cNvSpPr>
          <p:nvPr>
            <p:ph type="title"/>
          </p:nvPr>
        </p:nvSpPr>
        <p:spPr/>
        <p:txBody>
          <a:bodyPr>
            <a:noAutofit/>
          </a:bodyPr>
          <a:lstStyle/>
          <a:p>
            <a:r>
              <a:rPr lang="en-AU" sz="3600" dirty="0"/>
              <a:t>The Sacrament of Eucharist</a:t>
            </a:r>
            <a:endParaRPr lang="en-US" sz="36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dirty="0"/>
              <a:t>The Sacrament of Eucharist</a:t>
            </a:r>
            <a:endParaRPr lang="en-US" sz="3600" dirty="0"/>
          </a:p>
        </p:txBody>
      </p:sp>
      <p:sp>
        <p:nvSpPr>
          <p:cNvPr id="5" name="TextBox 4"/>
          <p:cNvSpPr txBox="1"/>
          <p:nvPr/>
        </p:nvSpPr>
        <p:spPr>
          <a:xfrm>
            <a:off x="2857488" y="1571612"/>
            <a:ext cx="3436838"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EUCHARIST</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142876" y="2643182"/>
            <a:ext cx="8858280" cy="3108543"/>
          </a:xfrm>
          <a:prstGeom prst="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8100000" scaled="1"/>
            <a:tileRect/>
          </a:gradFill>
        </p:spPr>
        <p:txBody>
          <a:bodyPr wrap="square">
            <a:spAutoFit/>
          </a:bodyPr>
          <a:lstStyle/>
          <a:p>
            <a:pPr algn="ctr"/>
            <a:r>
              <a:rPr lang="en-US" sz="2800" dirty="0"/>
              <a:t>“Most assuredly, I say to you, unless you eat the flesh</a:t>
            </a:r>
          </a:p>
          <a:p>
            <a:pPr algn="ctr"/>
            <a:r>
              <a:rPr lang="en-US" sz="2800" dirty="0"/>
              <a:t>of the Son of Man and drink His blood, </a:t>
            </a:r>
            <a:r>
              <a:rPr lang="en-US" sz="2800" b="1" u="sng" dirty="0"/>
              <a:t>you have no</a:t>
            </a:r>
          </a:p>
          <a:p>
            <a:pPr algn="ctr"/>
            <a:r>
              <a:rPr lang="en-US" sz="2800" b="1" u="sng" dirty="0"/>
              <a:t>life in you</a:t>
            </a:r>
            <a:r>
              <a:rPr lang="en-US" sz="2800" dirty="0"/>
              <a:t>. Whoever eats My flesh and drinks My blood</a:t>
            </a:r>
          </a:p>
          <a:p>
            <a:pPr algn="ctr"/>
            <a:r>
              <a:rPr lang="en-US" sz="2800" dirty="0"/>
              <a:t>has eternal life, and I will raise him up at the last</a:t>
            </a:r>
          </a:p>
          <a:p>
            <a:pPr algn="ctr"/>
            <a:r>
              <a:rPr lang="en-US" sz="2800" dirty="0"/>
              <a:t>day. For My flesh is food indeed and My blood is drink indeed. </a:t>
            </a:r>
            <a:r>
              <a:rPr lang="en-US" sz="2800" b="1" u="sng" dirty="0">
                <a:solidFill>
                  <a:srgbClr val="FF0000"/>
                </a:solidFill>
              </a:rPr>
              <a:t>He who eats My flesh and drinks My blood ABIDES</a:t>
            </a:r>
          </a:p>
          <a:p>
            <a:pPr algn="ctr"/>
            <a:r>
              <a:rPr lang="en-US" sz="2800" b="1" u="sng" dirty="0">
                <a:solidFill>
                  <a:srgbClr val="FF0000"/>
                </a:solidFill>
              </a:rPr>
              <a:t>in Me and I in him</a:t>
            </a:r>
            <a:r>
              <a:rPr lang="en-US" sz="2800" dirty="0"/>
              <a:t>” (John. 6:53-58).</a:t>
            </a:r>
          </a:p>
        </p:txBody>
      </p:sp>
      <p:sp>
        <p:nvSpPr>
          <p:cNvPr id="7" name="TextBox 6"/>
          <p:cNvSpPr txBox="1"/>
          <p:nvPr/>
        </p:nvSpPr>
        <p:spPr>
          <a:xfrm>
            <a:off x="7786710" y="5917188"/>
            <a:ext cx="1189749" cy="369332"/>
          </a:xfrm>
          <a:prstGeom prst="rect">
            <a:avLst/>
          </a:prstGeom>
          <a:noFill/>
        </p:spPr>
        <p:txBody>
          <a:bodyPr wrap="none" rtlCol="0">
            <a:spAutoFit/>
          </a:bodyPr>
          <a:lstStyle/>
          <a:p>
            <a:r>
              <a:rPr lang="en-AU" i="1" dirty="0"/>
              <a:t>“REUNITE”</a:t>
            </a:r>
            <a:endParaRPr lang="en-US" i="1" dirty="0"/>
          </a:p>
        </p:txBody>
      </p:sp>
      <p:cxnSp>
        <p:nvCxnSpPr>
          <p:cNvPr id="9" name="Straight Arrow Connector 8"/>
          <p:cNvCxnSpPr/>
          <p:nvPr/>
        </p:nvCxnSpPr>
        <p:spPr>
          <a:xfrm rot="16200000" flipV="1">
            <a:off x="8025057" y="5596173"/>
            <a:ext cx="642942" cy="2337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b="1" dirty="0"/>
              <a:t>The Sacrament of Eucharist</a:t>
            </a:r>
            <a:br>
              <a:rPr lang="en-AU" sz="3600" b="1" dirty="0"/>
            </a:br>
            <a:r>
              <a:rPr lang="en-AU" sz="3600" b="1" dirty="0"/>
              <a:t>and SALVATION!</a:t>
            </a:r>
            <a:endParaRPr lang="en-US" sz="3600" b="1" dirty="0"/>
          </a:p>
        </p:txBody>
      </p:sp>
      <p:sp>
        <p:nvSpPr>
          <p:cNvPr id="5" name="TextBox 4"/>
          <p:cNvSpPr txBox="1"/>
          <p:nvPr/>
        </p:nvSpPr>
        <p:spPr>
          <a:xfrm>
            <a:off x="2857488" y="1571612"/>
            <a:ext cx="3436838"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EUCHARIST</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142876" y="2643182"/>
            <a:ext cx="8858280" cy="2246769"/>
          </a:xfrm>
          <a:prstGeom prst="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100000" t="100000"/>
            </a:path>
            <a:tileRect r="-100000" b="-100000"/>
          </a:gradFill>
        </p:spPr>
        <p:txBody>
          <a:bodyPr wrap="square">
            <a:spAutoFit/>
          </a:bodyPr>
          <a:lstStyle/>
          <a:p>
            <a:pPr algn="ctr"/>
            <a:r>
              <a:rPr lang="en-US" sz="2800" i="1" dirty="0"/>
              <a:t>“</a:t>
            </a:r>
            <a:r>
              <a:rPr lang="en-US" sz="2800" b="1" i="1" dirty="0"/>
              <a:t>So, if anyone asks, </a:t>
            </a:r>
            <a:r>
              <a:rPr lang="en-US" sz="2800" b="1" i="1" dirty="0">
                <a:solidFill>
                  <a:srgbClr val="FF0000"/>
                </a:solidFill>
              </a:rPr>
              <a:t>'Is salvation possible without the</a:t>
            </a:r>
          </a:p>
          <a:p>
            <a:pPr algn="ctr"/>
            <a:r>
              <a:rPr lang="en-US" sz="2800" b="1" i="1" dirty="0">
                <a:solidFill>
                  <a:srgbClr val="FF0000"/>
                </a:solidFill>
              </a:rPr>
              <a:t>holy communion?' I say, 'No</a:t>
            </a:r>
            <a:r>
              <a:rPr lang="en-US" sz="2800" b="1" i="1" dirty="0"/>
              <a:t>, this this is impossible..</a:t>
            </a:r>
          </a:p>
          <a:p>
            <a:pPr algn="ctr"/>
            <a:r>
              <a:rPr lang="en-US" sz="2800" b="1" i="1" dirty="0"/>
              <a:t>because the flesh of the Lord is given for us: salvation</a:t>
            </a:r>
          </a:p>
          <a:p>
            <a:pPr algn="ctr"/>
            <a:r>
              <a:rPr lang="en-US" sz="2800" b="1" i="1" dirty="0"/>
              <a:t>and remission of sins and eternal life for whoever</a:t>
            </a:r>
          </a:p>
          <a:p>
            <a:pPr algn="ctr"/>
            <a:r>
              <a:rPr lang="en-US" sz="2800" b="1" i="1" dirty="0"/>
              <a:t>partakes of it..”</a:t>
            </a:r>
          </a:p>
        </p:txBody>
      </p:sp>
      <p:pic>
        <p:nvPicPr>
          <p:cNvPr id="7" name="Picture 4"/>
          <p:cNvPicPr>
            <a:picLocks noChangeAspect="1" noChangeArrowheads="1"/>
          </p:cNvPicPr>
          <p:nvPr/>
        </p:nvPicPr>
        <p:blipFill>
          <a:blip r:embed="rId2" cstate="email"/>
          <a:srcRect/>
          <a:stretch>
            <a:fillRect/>
          </a:stretch>
        </p:blipFill>
        <p:spPr bwMode="auto">
          <a:xfrm>
            <a:off x="1888044" y="4429132"/>
            <a:ext cx="1398072" cy="2301754"/>
          </a:xfrm>
          <a:prstGeom prst="rect">
            <a:avLst/>
          </a:prstGeom>
          <a:noFill/>
          <a:ln w="28575">
            <a:solidFill>
              <a:schemeClr val="accent6">
                <a:lumMod val="75000"/>
              </a:schemeClr>
            </a:solidFill>
            <a:miter lim="800000"/>
            <a:headEnd/>
            <a:tailEnd/>
          </a:ln>
          <a:effectLst/>
        </p:spPr>
      </p:pic>
      <p:pic>
        <p:nvPicPr>
          <p:cNvPr id="8" name="Picture 1"/>
          <p:cNvPicPr>
            <a:picLocks noChangeAspect="1" noChangeArrowheads="1"/>
          </p:cNvPicPr>
          <p:nvPr/>
        </p:nvPicPr>
        <p:blipFill>
          <a:blip r:embed="rId3" cstate="email"/>
          <a:srcRect/>
          <a:stretch>
            <a:fillRect/>
          </a:stretch>
        </p:blipFill>
        <p:spPr bwMode="auto">
          <a:xfrm rot="492816">
            <a:off x="5781543" y="4526513"/>
            <a:ext cx="1509739" cy="2039926"/>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3" name="Picture 1"/>
          <p:cNvPicPr>
            <a:picLocks noChangeAspect="1" noChangeArrowheads="1"/>
          </p:cNvPicPr>
          <p:nvPr/>
        </p:nvPicPr>
        <p:blipFill>
          <a:blip r:embed="rId2">
            <a:lum bright="40000" contrast="-30000"/>
          </a:blip>
          <a:srcRect/>
          <a:stretch>
            <a:fillRect/>
          </a:stretch>
        </p:blipFill>
        <p:spPr bwMode="auto">
          <a:xfrm>
            <a:off x="571472" y="3643314"/>
            <a:ext cx="8215370" cy="2788179"/>
          </a:xfrm>
          <a:prstGeom prst="rect">
            <a:avLst/>
          </a:prstGeom>
          <a:noFill/>
          <a:ln w="9525">
            <a:noFill/>
            <a:miter lim="800000"/>
            <a:headEnd/>
            <a:tailEnd/>
          </a:ln>
          <a:effectLst/>
        </p:spPr>
      </p:pic>
      <p:sp>
        <p:nvSpPr>
          <p:cNvPr id="2" name="Title 1"/>
          <p:cNvSpPr>
            <a:spLocks noGrp="1"/>
          </p:cNvSpPr>
          <p:nvPr>
            <p:ph type="title"/>
          </p:nvPr>
        </p:nvSpPr>
        <p:spPr/>
        <p:txBody>
          <a:bodyPr>
            <a:noAutofit/>
          </a:bodyPr>
          <a:lstStyle/>
          <a:p>
            <a:r>
              <a:rPr lang="en-AU" sz="3600" dirty="0"/>
              <a:t>The Sacrament of Eucharist</a:t>
            </a:r>
            <a:endParaRPr lang="en-US" sz="3600" dirty="0"/>
          </a:p>
        </p:txBody>
      </p:sp>
      <p:sp>
        <p:nvSpPr>
          <p:cNvPr id="5" name="TextBox 4"/>
          <p:cNvSpPr txBox="1"/>
          <p:nvPr/>
        </p:nvSpPr>
        <p:spPr>
          <a:xfrm>
            <a:off x="2857488" y="1571612"/>
            <a:ext cx="3436838" cy="923330"/>
          </a:xfrm>
          <a:prstGeom prst="rect">
            <a:avLst/>
          </a:prstGeom>
          <a:solidFill>
            <a:srgbClr val="00B0F0"/>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A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EUCHARIST</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5"/>
          <p:cNvSpPr/>
          <p:nvPr/>
        </p:nvSpPr>
        <p:spPr>
          <a:xfrm>
            <a:off x="428596" y="2643182"/>
            <a:ext cx="8429684" cy="2000548"/>
          </a:xfrm>
          <a:prstGeom prst="rect">
            <a:avLst/>
          </a:prstGeom>
        </p:spPr>
        <p:txBody>
          <a:bodyPr wrap="square">
            <a:spAutoFit/>
          </a:bodyPr>
          <a:lstStyle/>
          <a:p>
            <a:pPr algn="ctr"/>
            <a:r>
              <a:rPr lang="en-US" sz="4000" b="1" u="sng" dirty="0">
                <a:solidFill>
                  <a:srgbClr val="FF0000"/>
                </a:solidFill>
              </a:rPr>
              <a:t>Unification of Believers</a:t>
            </a:r>
          </a:p>
          <a:p>
            <a:pPr algn="ctr"/>
            <a:endParaRPr lang="en-US" sz="2800" dirty="0"/>
          </a:p>
          <a:p>
            <a:pPr algn="ctr"/>
            <a:r>
              <a:rPr lang="en-US" sz="2800" b="1" dirty="0">
                <a:solidFill>
                  <a:srgbClr val="002060"/>
                </a:solidFill>
              </a:rPr>
              <a:t>“For we, being many, are one bread and one body; for we all partake of that one bread” (1 </a:t>
            </a:r>
            <a:r>
              <a:rPr lang="en-US" sz="2800" b="1" dirty="0" err="1">
                <a:solidFill>
                  <a:srgbClr val="002060"/>
                </a:solidFill>
              </a:rPr>
              <a:t>Cor</a:t>
            </a:r>
            <a:r>
              <a:rPr lang="en-US" sz="2800" b="1" dirty="0">
                <a:solidFill>
                  <a:srgbClr val="002060"/>
                </a:solidFill>
              </a:rPr>
              <a:t> 10:17)</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9000"/>
            <a:lum/>
          </a:blip>
          <a:srcRect/>
          <a:tile tx="0" ty="0" sx="100000" sy="100000" flip="none" algn="tl"/>
        </a:blipFill>
        <a:effectLst/>
      </p:bgPr>
    </p:bg>
    <p:spTree>
      <p:nvGrpSpPr>
        <p:cNvPr id="1" name=""/>
        <p:cNvGrpSpPr/>
        <p:nvPr/>
      </p:nvGrpSpPr>
      <p:grpSpPr>
        <a:xfrm>
          <a:off x="0" y="0"/>
          <a:ext cx="0" cy="0"/>
          <a:chOff x="0" y="0"/>
          <a:chExt cx="0" cy="0"/>
        </a:xfrm>
      </p:grpSpPr>
      <p:sp>
        <p:nvSpPr>
          <p:cNvPr id="10" name="Rectangle 9"/>
          <p:cNvSpPr/>
          <p:nvPr/>
        </p:nvSpPr>
        <p:spPr>
          <a:xfrm>
            <a:off x="642878" y="1500174"/>
            <a:ext cx="7929618" cy="830997"/>
          </a:xfrm>
          <a:prstGeom prst="rect">
            <a:avLst/>
          </a:prstGeom>
          <a:ln/>
          <a:effectLst>
            <a:glow rad="228600">
              <a:schemeClr val="accent6">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n-US" sz="2400" b="1" dirty="0"/>
              <a:t>when we receive communion, we actually participate in the body and blood of Christ, not just eat symbols of them!</a:t>
            </a:r>
          </a:p>
        </p:txBody>
      </p:sp>
      <p:sp>
        <p:nvSpPr>
          <p:cNvPr id="2" name="Title 1"/>
          <p:cNvSpPr>
            <a:spLocks noGrp="1"/>
          </p:cNvSpPr>
          <p:nvPr>
            <p:ph type="title"/>
          </p:nvPr>
        </p:nvSpPr>
        <p:spPr/>
        <p:txBody>
          <a:bodyPr>
            <a:noAutofit/>
          </a:bodyPr>
          <a:lstStyle/>
          <a:p>
            <a:r>
              <a:rPr lang="en-AU" sz="3600" dirty="0"/>
              <a:t>The Sacrament of Eucharist</a:t>
            </a:r>
            <a:endParaRPr lang="en-US" sz="3600" dirty="0"/>
          </a:p>
        </p:txBody>
      </p:sp>
      <p:pic>
        <p:nvPicPr>
          <p:cNvPr id="96258" name="Picture 2" descr="C:\Users\John Azer\AppData\Local\Microsoft\Windows\INetCache\IE\IY32HAQ7\92331-map-photography-brass-stock-scroll-furniture[1].png"/>
          <p:cNvPicPr>
            <a:picLocks noChangeAspect="1" noChangeArrowheads="1"/>
          </p:cNvPicPr>
          <p:nvPr/>
        </p:nvPicPr>
        <p:blipFill>
          <a:blip r:embed="rId3"/>
          <a:srcRect/>
          <a:stretch>
            <a:fillRect/>
          </a:stretch>
        </p:blipFill>
        <p:spPr bwMode="auto">
          <a:xfrm>
            <a:off x="-142908" y="1500174"/>
            <a:ext cx="9358346" cy="5429288"/>
          </a:xfrm>
          <a:prstGeom prst="rect">
            <a:avLst/>
          </a:prstGeom>
          <a:noFill/>
        </p:spPr>
      </p:pic>
      <p:sp>
        <p:nvSpPr>
          <p:cNvPr id="6" name="Rectangle 5"/>
          <p:cNvSpPr/>
          <p:nvPr/>
        </p:nvSpPr>
        <p:spPr>
          <a:xfrm>
            <a:off x="1996301" y="2762904"/>
            <a:ext cx="5147435" cy="523220"/>
          </a:xfrm>
          <a:prstGeom prst="rect">
            <a:avLst/>
          </a:prstGeom>
        </p:spPr>
        <p:txBody>
          <a:bodyPr wrap="none">
            <a:spAutoFit/>
          </a:bodyPr>
          <a:lstStyle/>
          <a:p>
            <a:r>
              <a:rPr lang="en-US" sz="2800" b="1" dirty="0"/>
              <a:t>St Paul’s Letter to the Corinthians</a:t>
            </a:r>
            <a:endParaRPr lang="en-US" sz="2800" dirty="0"/>
          </a:p>
        </p:txBody>
      </p:sp>
      <p:sp>
        <p:nvSpPr>
          <p:cNvPr id="8" name="TextBox 7"/>
          <p:cNvSpPr txBox="1"/>
          <p:nvPr/>
        </p:nvSpPr>
        <p:spPr>
          <a:xfrm>
            <a:off x="934524" y="3286124"/>
            <a:ext cx="7572394" cy="2246769"/>
          </a:xfrm>
          <a:prstGeom prst="rect">
            <a:avLst/>
          </a:prstGeom>
          <a:noFill/>
        </p:spPr>
        <p:txBody>
          <a:bodyPr wrap="none" rtlCol="0">
            <a:spAutoFit/>
          </a:bodyPr>
          <a:lstStyle/>
          <a:p>
            <a:r>
              <a:rPr lang="en-US" sz="2000" b="1" dirty="0"/>
              <a:t>"The cup of blessing which we bless, is it not a participation in the </a:t>
            </a:r>
          </a:p>
          <a:p>
            <a:r>
              <a:rPr lang="en-US" sz="2000" b="1" dirty="0"/>
              <a:t>blood of Christ? The bread which we break, is it not a participation </a:t>
            </a:r>
          </a:p>
          <a:p>
            <a:r>
              <a:rPr lang="en-US" sz="2000" b="1" dirty="0"/>
              <a:t>in the body of Christ?" (1 </a:t>
            </a:r>
            <a:r>
              <a:rPr lang="en-US" sz="2000" b="1" dirty="0" err="1"/>
              <a:t>Cor</a:t>
            </a:r>
            <a:r>
              <a:rPr lang="en-US" sz="2000" b="1" dirty="0"/>
              <a:t> 10:16) </a:t>
            </a:r>
          </a:p>
          <a:p>
            <a:r>
              <a:rPr lang="en-US" sz="2000" b="1" dirty="0"/>
              <a:t>"Therefore whoever eats the bread and drinks the cup of the Lord </a:t>
            </a:r>
          </a:p>
          <a:p>
            <a:r>
              <a:rPr lang="en-US" sz="2000" b="1" dirty="0"/>
              <a:t>unworthily will have to answer for the body and blood of the Lord.. </a:t>
            </a:r>
          </a:p>
          <a:p>
            <a:r>
              <a:rPr lang="en-US" sz="2000" b="1" dirty="0"/>
              <a:t>For anyone who eats and drinks without discerning the body, eats </a:t>
            </a:r>
          </a:p>
          <a:p>
            <a:r>
              <a:rPr lang="en-US" sz="2000" b="1" dirty="0"/>
              <a:t>and drinks judgment on himself" (1 Cor. 11:27, 29).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tx1">
                <a:lumMod val="85000"/>
                <a:lumOff val="15000"/>
              </a:schemeClr>
            </a:gs>
            <a:gs pos="64999">
              <a:srgbClr val="F0EBD5"/>
            </a:gs>
            <a:gs pos="100000">
              <a:srgbClr val="D1C39F"/>
            </a:gs>
          </a:gsLst>
          <a:lin ang="30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en-AU" dirty="0"/>
              <a:t>Salvation</a:t>
            </a:r>
            <a:endParaRPr lang="en-US" dirty="0"/>
          </a:p>
        </p:txBody>
      </p:sp>
      <p:sp>
        <p:nvSpPr>
          <p:cNvPr id="3" name="Content Placeholder 2"/>
          <p:cNvSpPr>
            <a:spLocks noGrp="1"/>
          </p:cNvSpPr>
          <p:nvPr>
            <p:ph idx="1"/>
          </p:nvPr>
        </p:nvSpPr>
        <p:spPr/>
        <p:txBody>
          <a:bodyPr>
            <a:normAutofit/>
          </a:bodyPr>
          <a:lstStyle/>
          <a:p>
            <a:pPr>
              <a:buNone/>
            </a:pPr>
            <a:r>
              <a:rPr lang="en-AU" b="1" u="sng" dirty="0">
                <a:solidFill>
                  <a:srgbClr val="FF0000"/>
                </a:solidFill>
              </a:rPr>
              <a:t>SALVATION</a:t>
            </a:r>
            <a:r>
              <a:rPr lang="en-AU" b="1" dirty="0"/>
              <a:t> - </a:t>
            </a:r>
            <a:r>
              <a:rPr lang="en-AU" dirty="0"/>
              <a:t>as we understand it: </a:t>
            </a:r>
          </a:p>
          <a:p>
            <a:pPr marL="514350" indent="-514350">
              <a:buAutoNum type="arabicPeriod"/>
            </a:pPr>
            <a:r>
              <a:rPr lang="en-AU" dirty="0"/>
              <a:t>Is </a:t>
            </a:r>
            <a:r>
              <a:rPr lang="en-AU" b="1" u="sng" dirty="0">
                <a:solidFill>
                  <a:srgbClr val="FF0000"/>
                </a:solidFill>
              </a:rPr>
              <a:t>unity with Christ</a:t>
            </a:r>
            <a:r>
              <a:rPr lang="en-AU" dirty="0">
                <a:solidFill>
                  <a:srgbClr val="FF0000"/>
                </a:solidFill>
              </a:rPr>
              <a:t> </a:t>
            </a:r>
            <a:r>
              <a:rPr lang="en-AU" dirty="0">
                <a:latin typeface="Calibri"/>
                <a:cs typeface="Calibri"/>
              </a:rPr>
              <a:t>→ which:</a:t>
            </a:r>
            <a:endParaRPr lang="en-AU" b="1" u="sng" dirty="0"/>
          </a:p>
          <a:p>
            <a:pPr marL="514350" indent="-514350">
              <a:buAutoNum type="arabicPeriod"/>
            </a:pPr>
            <a:r>
              <a:rPr lang="en-AU" dirty="0"/>
              <a:t>needed </a:t>
            </a:r>
            <a:r>
              <a:rPr lang="en-AU" b="1" u="sng" dirty="0">
                <a:solidFill>
                  <a:srgbClr val="FF0000"/>
                </a:solidFill>
              </a:rPr>
              <a:t>shedding of blood </a:t>
            </a:r>
            <a:r>
              <a:rPr lang="en-AU" dirty="0"/>
              <a:t>and death</a:t>
            </a:r>
          </a:p>
          <a:p>
            <a:pPr marL="514350" indent="-514350">
              <a:buFont typeface="Arial" pitchFamily="34" charset="0"/>
              <a:buAutoNum type="arabicPeriod"/>
            </a:pPr>
            <a:r>
              <a:rPr lang="en-AU" dirty="0"/>
              <a:t>leading to </a:t>
            </a:r>
            <a:r>
              <a:rPr lang="en-AU" b="1" u="sng" dirty="0">
                <a:solidFill>
                  <a:srgbClr val="FF0000"/>
                </a:solidFill>
              </a:rPr>
              <a:t>remission</a:t>
            </a:r>
            <a:r>
              <a:rPr lang="en-AU" dirty="0"/>
              <a:t> of “sins”.</a:t>
            </a:r>
          </a:p>
          <a:p>
            <a:pPr marL="514350" indent="-514350">
              <a:buNone/>
            </a:pPr>
            <a:endParaRPr lang="en-AU" dirty="0"/>
          </a:p>
        </p:txBody>
      </p:sp>
      <p:sp>
        <p:nvSpPr>
          <p:cNvPr id="4" name="Rectangle 3"/>
          <p:cNvSpPr/>
          <p:nvPr/>
        </p:nvSpPr>
        <p:spPr>
          <a:xfrm>
            <a:off x="428596" y="4286256"/>
            <a:ext cx="6786610" cy="1077218"/>
          </a:xfrm>
          <a:prstGeom prst="rect">
            <a:avLst/>
          </a:prstGeom>
          <a:solidFill>
            <a:srgbClr val="FFFF00"/>
          </a:solidFill>
          <a:ln>
            <a:solidFill>
              <a:schemeClr val="accent2">
                <a:lumMod val="75000"/>
              </a:schemeClr>
            </a:solidFill>
          </a:ln>
          <a:effectLst>
            <a:glow rad="101600">
              <a:schemeClr val="accent2">
                <a:satMod val="175000"/>
                <a:alpha val="40000"/>
              </a:schemeClr>
            </a:glow>
          </a:effectLst>
        </p:spPr>
        <p:txBody>
          <a:bodyPr wrap="square">
            <a:spAutoFit/>
          </a:bodyPr>
          <a:lstStyle/>
          <a:p>
            <a:r>
              <a:rPr lang="en-AU" sz="3200" dirty="0"/>
              <a:t>Without </a:t>
            </a:r>
            <a:r>
              <a:rPr lang="en-AU" sz="3200" b="1" u="sng" dirty="0">
                <a:solidFill>
                  <a:srgbClr val="FF0000"/>
                </a:solidFill>
              </a:rPr>
              <a:t>shedding of blood </a:t>
            </a:r>
            <a:r>
              <a:rPr lang="en-AU" sz="3200" dirty="0"/>
              <a:t>(i.e. death) there is no </a:t>
            </a:r>
            <a:r>
              <a:rPr lang="en-AU" sz="3200" b="1" u="sng" dirty="0">
                <a:solidFill>
                  <a:srgbClr val="FF0000"/>
                </a:solidFill>
              </a:rPr>
              <a:t>remission</a:t>
            </a:r>
            <a:r>
              <a:rPr lang="en-AU" sz="3200" dirty="0"/>
              <a:t> (Heb 9:22)</a:t>
            </a:r>
            <a:endParaRPr lang="en-US" sz="3200" dirty="0"/>
          </a:p>
        </p:txBody>
      </p:sp>
      <p:pic>
        <p:nvPicPr>
          <p:cNvPr id="5" name="Picture 1"/>
          <p:cNvPicPr>
            <a:picLocks noChangeAspect="1" noChangeArrowheads="1"/>
          </p:cNvPicPr>
          <p:nvPr/>
        </p:nvPicPr>
        <p:blipFill>
          <a:blip r:embed="rId2" cstate="email"/>
          <a:srcRect/>
          <a:stretch>
            <a:fillRect/>
          </a:stretch>
        </p:blipFill>
        <p:spPr bwMode="auto">
          <a:xfrm>
            <a:off x="6072198" y="4929198"/>
            <a:ext cx="2714614" cy="1526216"/>
          </a:xfrm>
          <a:prstGeom prst="round2DiagRect">
            <a:avLst>
              <a:gd name="adj1" fmla="val 16667"/>
              <a:gd name="adj2" fmla="val 0"/>
            </a:avLst>
          </a:prstGeom>
          <a:ln w="88900" cap="sq">
            <a:solidFill>
              <a:schemeClr val="accent6">
                <a:lumMod val="60000"/>
                <a:lumOff val="40000"/>
              </a:schemeClr>
            </a:solidFill>
            <a:miter lim="800000"/>
          </a:ln>
          <a:effectLst>
            <a:outerShdw blurRad="254000" algn="tl" rotWithShape="0">
              <a:srgbClr val="000000">
                <a:alpha val="43000"/>
              </a:srgbClr>
            </a:outerShdw>
          </a:effectLst>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dirty="0"/>
              <a:t>The Sacrament of Eucharist</a:t>
            </a:r>
            <a:endParaRPr lang="en-US" sz="3600" dirty="0"/>
          </a:p>
        </p:txBody>
      </p:sp>
      <p:sp>
        <p:nvSpPr>
          <p:cNvPr id="6" name="Rectangle 5"/>
          <p:cNvSpPr/>
          <p:nvPr/>
        </p:nvSpPr>
        <p:spPr>
          <a:xfrm>
            <a:off x="741292" y="1714488"/>
            <a:ext cx="1665841" cy="523220"/>
          </a:xfrm>
          <a:prstGeom prst="rect">
            <a:avLst/>
          </a:prstGeom>
        </p:spPr>
        <p:txBody>
          <a:bodyPr wrap="none">
            <a:spAutoFit/>
          </a:bodyPr>
          <a:lstStyle/>
          <a:p>
            <a:r>
              <a:rPr lang="en-US" sz="2800" b="1" dirty="0"/>
              <a:t>Born </a:t>
            </a:r>
            <a:r>
              <a:rPr lang="en-US" sz="2800" b="1" dirty="0">
                <a:solidFill>
                  <a:schemeClr val="bg1">
                    <a:lumMod val="65000"/>
                  </a:schemeClr>
                </a:solidFill>
              </a:rPr>
              <a:t>+ </a:t>
            </a:r>
            <a:r>
              <a:rPr lang="en-US" sz="2800" b="1" u="sng" dirty="0">
                <a:solidFill>
                  <a:schemeClr val="bg1">
                    <a:lumMod val="65000"/>
                  </a:schemeClr>
                </a:solidFill>
              </a:rPr>
              <a:t>sin</a:t>
            </a:r>
            <a:endParaRPr lang="en-US" sz="2800" u="sng" dirty="0">
              <a:solidFill>
                <a:schemeClr val="bg1">
                  <a:lumMod val="65000"/>
                </a:schemeClr>
              </a:solidFill>
            </a:endParaRPr>
          </a:p>
        </p:txBody>
      </p:sp>
      <p:sp>
        <p:nvSpPr>
          <p:cNvPr id="9" name="Rectangle 8"/>
          <p:cNvSpPr/>
          <p:nvPr/>
        </p:nvSpPr>
        <p:spPr>
          <a:xfrm>
            <a:off x="1027044" y="2119962"/>
            <a:ext cx="1484894" cy="523220"/>
          </a:xfrm>
          <a:prstGeom prst="rect">
            <a:avLst/>
          </a:prstGeom>
        </p:spPr>
        <p:txBody>
          <a:bodyPr wrap="none">
            <a:spAutoFit/>
          </a:bodyPr>
          <a:lstStyle/>
          <a:p>
            <a:r>
              <a:rPr lang="en-US" sz="2800" b="1" dirty="0"/>
              <a:t>Baptized</a:t>
            </a:r>
            <a:endParaRPr lang="en-US" sz="2800" dirty="0"/>
          </a:p>
        </p:txBody>
      </p:sp>
      <p:sp>
        <p:nvSpPr>
          <p:cNvPr id="11" name="Rectangle 10"/>
          <p:cNvSpPr/>
          <p:nvPr/>
        </p:nvSpPr>
        <p:spPr>
          <a:xfrm>
            <a:off x="1478455" y="2548590"/>
            <a:ext cx="1834605" cy="523220"/>
          </a:xfrm>
          <a:prstGeom prst="rect">
            <a:avLst/>
          </a:prstGeom>
        </p:spPr>
        <p:txBody>
          <a:bodyPr wrap="none">
            <a:spAutoFit/>
          </a:bodyPr>
          <a:lstStyle/>
          <a:p>
            <a:r>
              <a:rPr lang="en-US" sz="2800" b="1" dirty="0">
                <a:latin typeface="Calibri"/>
                <a:cs typeface="Calibri"/>
              </a:rPr>
              <a:t>“salvation”</a:t>
            </a:r>
            <a:endParaRPr lang="en-US" sz="2800" dirty="0"/>
          </a:p>
        </p:txBody>
      </p:sp>
      <p:sp>
        <p:nvSpPr>
          <p:cNvPr id="12" name="Rectangle 11"/>
          <p:cNvSpPr/>
          <p:nvPr/>
        </p:nvSpPr>
        <p:spPr>
          <a:xfrm>
            <a:off x="2098614" y="3000372"/>
            <a:ext cx="1517018" cy="523220"/>
          </a:xfrm>
          <a:prstGeom prst="rect">
            <a:avLst/>
          </a:prstGeom>
        </p:spPr>
        <p:txBody>
          <a:bodyPr wrap="none">
            <a:spAutoFit/>
          </a:bodyPr>
          <a:lstStyle/>
          <a:p>
            <a:r>
              <a:rPr lang="en-US" sz="2800" b="1" dirty="0"/>
              <a:t>Sin again</a:t>
            </a:r>
            <a:endParaRPr lang="en-US" sz="2800" dirty="0"/>
          </a:p>
        </p:txBody>
      </p:sp>
      <p:sp>
        <p:nvSpPr>
          <p:cNvPr id="13" name="Rectangle 12"/>
          <p:cNvSpPr/>
          <p:nvPr/>
        </p:nvSpPr>
        <p:spPr>
          <a:xfrm>
            <a:off x="2955870" y="3857628"/>
            <a:ext cx="1177566" cy="523220"/>
          </a:xfrm>
          <a:prstGeom prst="rect">
            <a:avLst/>
          </a:prstGeom>
        </p:spPr>
        <p:txBody>
          <a:bodyPr wrap="none">
            <a:spAutoFit/>
          </a:bodyPr>
          <a:lstStyle/>
          <a:p>
            <a:r>
              <a:rPr lang="en-US" sz="2800" b="1" dirty="0"/>
              <a:t>repent</a:t>
            </a:r>
            <a:endParaRPr lang="en-US" sz="2800" dirty="0"/>
          </a:p>
        </p:txBody>
      </p:sp>
      <p:sp>
        <p:nvSpPr>
          <p:cNvPr id="14" name="Rectangle 13"/>
          <p:cNvSpPr/>
          <p:nvPr/>
        </p:nvSpPr>
        <p:spPr>
          <a:xfrm>
            <a:off x="3308526" y="4214818"/>
            <a:ext cx="1372171" cy="523220"/>
          </a:xfrm>
          <a:prstGeom prst="rect">
            <a:avLst/>
          </a:prstGeom>
        </p:spPr>
        <p:txBody>
          <a:bodyPr wrap="none">
            <a:spAutoFit/>
          </a:bodyPr>
          <a:lstStyle/>
          <a:p>
            <a:r>
              <a:rPr lang="en-US" sz="2800" b="1" dirty="0"/>
              <a:t> confess</a:t>
            </a:r>
            <a:endParaRPr lang="en-US" sz="2800" dirty="0"/>
          </a:p>
        </p:txBody>
      </p:sp>
      <p:sp>
        <p:nvSpPr>
          <p:cNvPr id="15" name="Rectangle 14"/>
          <p:cNvSpPr/>
          <p:nvPr/>
        </p:nvSpPr>
        <p:spPr>
          <a:xfrm>
            <a:off x="3598812" y="4572008"/>
            <a:ext cx="1552797" cy="523220"/>
          </a:xfrm>
          <a:prstGeom prst="rect">
            <a:avLst/>
          </a:prstGeom>
        </p:spPr>
        <p:txBody>
          <a:bodyPr wrap="none">
            <a:spAutoFit/>
          </a:bodyPr>
          <a:lstStyle/>
          <a:p>
            <a:r>
              <a:rPr lang="en-US" sz="2800" b="1" dirty="0">
                <a:solidFill>
                  <a:srgbClr val="FF0000"/>
                </a:solidFill>
              </a:rPr>
              <a:t>Eucharist</a:t>
            </a:r>
            <a:endParaRPr lang="en-US" sz="2800" dirty="0">
              <a:solidFill>
                <a:srgbClr val="FF0000"/>
              </a:solidFill>
            </a:endParaRPr>
          </a:p>
        </p:txBody>
      </p:sp>
      <p:sp>
        <p:nvSpPr>
          <p:cNvPr id="16" name="Rectangle 15"/>
          <p:cNvSpPr/>
          <p:nvPr/>
        </p:nvSpPr>
        <p:spPr>
          <a:xfrm>
            <a:off x="3913023" y="4977482"/>
            <a:ext cx="2114681" cy="523220"/>
          </a:xfrm>
          <a:prstGeom prst="rect">
            <a:avLst/>
          </a:prstGeom>
        </p:spPr>
        <p:txBody>
          <a:bodyPr wrap="none">
            <a:spAutoFit/>
          </a:bodyPr>
          <a:lstStyle/>
          <a:p>
            <a:r>
              <a:rPr lang="en-US" sz="2800" b="1" dirty="0"/>
              <a:t>Abide in God</a:t>
            </a:r>
            <a:endParaRPr lang="en-US" sz="2800" dirty="0"/>
          </a:p>
        </p:txBody>
      </p:sp>
      <p:sp>
        <p:nvSpPr>
          <p:cNvPr id="17" name="Rectangle 16"/>
          <p:cNvSpPr/>
          <p:nvPr/>
        </p:nvSpPr>
        <p:spPr>
          <a:xfrm>
            <a:off x="2455804" y="3429000"/>
            <a:ext cx="5688096" cy="523220"/>
          </a:xfrm>
          <a:prstGeom prst="rect">
            <a:avLst/>
          </a:prstGeom>
        </p:spPr>
        <p:txBody>
          <a:bodyPr wrap="none">
            <a:spAutoFit/>
          </a:bodyPr>
          <a:lstStyle/>
          <a:p>
            <a:r>
              <a:rPr lang="en-US" sz="2800" b="1" dirty="0">
                <a:latin typeface="Calibri"/>
                <a:cs typeface="Calibri"/>
              </a:rPr>
              <a:t>Separate from God = “lose salvation”</a:t>
            </a:r>
            <a:endParaRPr lang="en-US" sz="2800" dirty="0"/>
          </a:p>
        </p:txBody>
      </p:sp>
      <p:sp>
        <p:nvSpPr>
          <p:cNvPr id="18" name="Rectangle 17"/>
          <p:cNvSpPr/>
          <p:nvPr/>
        </p:nvSpPr>
        <p:spPr>
          <a:xfrm>
            <a:off x="4170316" y="5357826"/>
            <a:ext cx="2612446" cy="523220"/>
          </a:xfrm>
          <a:prstGeom prst="rect">
            <a:avLst/>
          </a:prstGeom>
        </p:spPr>
        <p:txBody>
          <a:bodyPr wrap="none">
            <a:spAutoFit/>
          </a:bodyPr>
          <a:lstStyle/>
          <a:p>
            <a:r>
              <a:rPr lang="en-US" sz="2800" b="1" dirty="0">
                <a:latin typeface="Calibri"/>
                <a:cs typeface="Calibri"/>
              </a:rPr>
              <a:t>Regain salvation</a:t>
            </a:r>
            <a:endParaRPr lang="en-US" sz="2800" dirty="0"/>
          </a:p>
        </p:txBody>
      </p:sp>
      <p:sp>
        <p:nvSpPr>
          <p:cNvPr id="19" name="Curved Left Arrow 18"/>
          <p:cNvSpPr/>
          <p:nvPr/>
        </p:nvSpPr>
        <p:spPr>
          <a:xfrm>
            <a:off x="2455804" y="1928802"/>
            <a:ext cx="285752" cy="500066"/>
          </a:xfrm>
          <a:prstGeom prst="curvedLeftArrow">
            <a:avLst>
              <a:gd name="adj1" fmla="val 25000"/>
              <a:gd name="adj2" fmla="val 50000"/>
              <a:gd name="adj3" fmla="val 7398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Curved Left Arrow 19"/>
          <p:cNvSpPr/>
          <p:nvPr/>
        </p:nvSpPr>
        <p:spPr>
          <a:xfrm rot="19098924" flipH="1">
            <a:off x="828707" y="2411936"/>
            <a:ext cx="500066" cy="882952"/>
          </a:xfrm>
          <a:prstGeom prst="curvedLeftArrow">
            <a:avLst>
              <a:gd name="adj1" fmla="val 25000"/>
              <a:gd name="adj2" fmla="val 60669"/>
              <a:gd name="adj3" fmla="val 7398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Curved Left Arrow 20"/>
          <p:cNvSpPr/>
          <p:nvPr/>
        </p:nvSpPr>
        <p:spPr>
          <a:xfrm rot="19824249">
            <a:off x="3455936" y="2571744"/>
            <a:ext cx="357190" cy="714380"/>
          </a:xfrm>
          <a:prstGeom prst="curvedLeftArrow">
            <a:avLst>
              <a:gd name="adj1" fmla="val 25000"/>
              <a:gd name="adj2" fmla="val 50000"/>
              <a:gd name="adj3" fmla="val 7398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Curved Left Arrow 21"/>
          <p:cNvSpPr/>
          <p:nvPr/>
        </p:nvSpPr>
        <p:spPr>
          <a:xfrm rot="19098924" flipH="1">
            <a:off x="1971715" y="3412066"/>
            <a:ext cx="500066" cy="882952"/>
          </a:xfrm>
          <a:prstGeom prst="curvedLeftArrow">
            <a:avLst>
              <a:gd name="adj1" fmla="val 25000"/>
              <a:gd name="adj2" fmla="val 60669"/>
              <a:gd name="adj3" fmla="val 7398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Curved Left Arrow 23"/>
          <p:cNvSpPr/>
          <p:nvPr/>
        </p:nvSpPr>
        <p:spPr>
          <a:xfrm rot="19098924" flipH="1">
            <a:off x="2775561" y="4173801"/>
            <a:ext cx="500066" cy="828734"/>
          </a:xfrm>
          <a:prstGeom prst="curvedLeftArrow">
            <a:avLst>
              <a:gd name="adj1" fmla="val 25000"/>
              <a:gd name="adj2" fmla="val 60669"/>
              <a:gd name="adj3" fmla="val 7398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Curved Left Arrow 24"/>
          <p:cNvSpPr/>
          <p:nvPr/>
        </p:nvSpPr>
        <p:spPr>
          <a:xfrm rot="19098924" flipH="1">
            <a:off x="3596759" y="5276319"/>
            <a:ext cx="500066" cy="828734"/>
          </a:xfrm>
          <a:prstGeom prst="curvedLeftArrow">
            <a:avLst>
              <a:gd name="adj1" fmla="val 25000"/>
              <a:gd name="adj2" fmla="val 60669"/>
              <a:gd name="adj3" fmla="val 7398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Curved Left Arrow 27"/>
          <p:cNvSpPr/>
          <p:nvPr/>
        </p:nvSpPr>
        <p:spPr>
          <a:xfrm rot="1901047">
            <a:off x="4190149" y="3885964"/>
            <a:ext cx="285752" cy="428628"/>
          </a:xfrm>
          <a:prstGeom prst="curved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Curved Left Arrow 30"/>
          <p:cNvSpPr/>
          <p:nvPr/>
        </p:nvSpPr>
        <p:spPr>
          <a:xfrm rot="18976765">
            <a:off x="4859156" y="4147588"/>
            <a:ext cx="522093" cy="755725"/>
          </a:xfrm>
          <a:prstGeom prst="curved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4" name="Elbow Connector 33"/>
          <p:cNvCxnSpPr>
            <a:stCxn id="18" idx="3"/>
          </p:cNvCxnSpPr>
          <p:nvPr/>
        </p:nvCxnSpPr>
        <p:spPr>
          <a:xfrm flipH="1" flipV="1">
            <a:off x="3956002" y="3214686"/>
            <a:ext cx="2826760" cy="2404750"/>
          </a:xfrm>
          <a:prstGeom prst="bentConnector3">
            <a:avLst>
              <a:gd name="adj1" fmla="val -57620"/>
            </a:avLst>
          </a:prstGeom>
          <a:ln w="762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8" name="Picture 6"/>
          <p:cNvPicPr>
            <a:picLocks noChangeAspect="1" noChangeArrowheads="1"/>
          </p:cNvPicPr>
          <p:nvPr/>
        </p:nvPicPr>
        <p:blipFill>
          <a:blip r:embed="rId2"/>
          <a:srcRect t="10959"/>
          <a:stretch>
            <a:fillRect/>
          </a:stretch>
        </p:blipFill>
        <p:spPr bwMode="auto">
          <a:xfrm>
            <a:off x="0" y="0"/>
            <a:ext cx="9144000" cy="6858000"/>
          </a:xfrm>
          <a:prstGeom prst="rect">
            <a:avLst/>
          </a:prstGeom>
          <a:noFill/>
          <a:ln w="9525">
            <a:noFill/>
            <a:miter lim="800000"/>
            <a:headEnd/>
            <a:tailEnd/>
          </a:ln>
          <a:effectLst/>
        </p:spPr>
      </p:pic>
      <p:sp>
        <p:nvSpPr>
          <p:cNvPr id="3" name="Content Placeholder 2"/>
          <p:cNvSpPr>
            <a:spLocks noGrp="1"/>
          </p:cNvSpPr>
          <p:nvPr>
            <p:ph idx="1"/>
          </p:nvPr>
        </p:nvSpPr>
        <p:spPr/>
        <p:txBody>
          <a:bodyPr/>
          <a:lstStyle/>
          <a:p>
            <a:pPr>
              <a:buNone/>
            </a:pPr>
            <a:endParaRPr lang="en-AU" dirty="0"/>
          </a:p>
          <a:p>
            <a:pPr>
              <a:buNone/>
            </a:pPr>
            <a:endParaRPr lang="en-US" dirty="0"/>
          </a:p>
          <a:p>
            <a:endParaRPr lang="en-US" dirty="0"/>
          </a:p>
          <a:p>
            <a:endParaRPr lang="en-US" dirty="0"/>
          </a:p>
          <a:p>
            <a:pPr>
              <a:buNone/>
            </a:pPr>
            <a:br>
              <a:rPr lang="en-US" dirty="0"/>
            </a:br>
            <a:endParaRPr lang="en-US" dirty="0"/>
          </a:p>
        </p:txBody>
      </p:sp>
      <p:sp>
        <p:nvSpPr>
          <p:cNvPr id="16" name="Rectangle 15"/>
          <p:cNvSpPr/>
          <p:nvPr/>
        </p:nvSpPr>
        <p:spPr>
          <a:xfrm>
            <a:off x="71406" y="3072372"/>
            <a:ext cx="6429420" cy="2862322"/>
          </a:xfrm>
          <a:prstGeom prst="rect">
            <a:avLst/>
          </a:prstGeom>
        </p:spPr>
        <p:txBody>
          <a:bodyPr wrap="square">
            <a:spAutoFit/>
          </a:bodyPr>
          <a:lstStyle/>
          <a:p>
            <a:pPr>
              <a:buNone/>
            </a:pPr>
            <a:r>
              <a:rPr lang="en-US" sz="6000" dirty="0">
                <a:latin typeface="Freestyle Script" pitchFamily="66" charset="0"/>
              </a:rPr>
              <a:t>Salvation…MUST be attained through </a:t>
            </a:r>
            <a:r>
              <a:rPr lang="en-US" sz="6000" b="1" u="sng" dirty="0">
                <a:solidFill>
                  <a:srgbClr val="FF0000"/>
                </a:solidFill>
                <a:latin typeface="Freestyle Script" pitchFamily="66" charset="0"/>
              </a:rPr>
              <a:t>death of sin and the church sacraments !</a:t>
            </a:r>
            <a:endParaRPr lang="en-US" sz="6000" dirty="0">
              <a:latin typeface="Freestyle Script" pitchFamily="66"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a:srcRect t="30459"/>
          <a:stretch>
            <a:fillRect/>
          </a:stretch>
        </p:blipFill>
        <p:spPr bwMode="auto">
          <a:xfrm>
            <a:off x="0" y="0"/>
            <a:ext cx="9144000" cy="6858000"/>
          </a:xfrm>
          <a:prstGeom prst="rect">
            <a:avLst/>
          </a:prstGeom>
          <a:noFill/>
          <a:ln w="9525">
            <a:noFill/>
            <a:miter lim="800000"/>
            <a:headEnd/>
            <a:tailEnd/>
          </a:ln>
          <a:effectLst/>
        </p:spPr>
      </p:pic>
      <p:sp>
        <p:nvSpPr>
          <p:cNvPr id="3" name="Content Placeholder 2"/>
          <p:cNvSpPr>
            <a:spLocks noGrp="1"/>
          </p:cNvSpPr>
          <p:nvPr>
            <p:ph idx="1"/>
          </p:nvPr>
        </p:nvSpPr>
        <p:spPr>
          <a:xfrm>
            <a:off x="1028704" y="2428868"/>
            <a:ext cx="4829180" cy="4143404"/>
          </a:xfrm>
        </p:spPr>
        <p:txBody>
          <a:bodyPr>
            <a:normAutofit fontScale="92500" lnSpcReduction="20000"/>
          </a:bodyPr>
          <a:lstStyle/>
          <a:p>
            <a:r>
              <a:rPr lang="en-AU" dirty="0">
                <a:solidFill>
                  <a:schemeClr val="bg1"/>
                </a:solidFill>
              </a:rPr>
              <a:t>What is Salvation</a:t>
            </a:r>
          </a:p>
          <a:p>
            <a:r>
              <a:rPr lang="en-AU" dirty="0">
                <a:solidFill>
                  <a:schemeClr val="bg1"/>
                </a:solidFill>
              </a:rPr>
              <a:t>Importance of salvation </a:t>
            </a:r>
          </a:p>
          <a:p>
            <a:r>
              <a:rPr lang="en-AU" dirty="0">
                <a:solidFill>
                  <a:schemeClr val="bg1"/>
                </a:solidFill>
              </a:rPr>
              <a:t>How we attain salvation</a:t>
            </a:r>
          </a:p>
          <a:p>
            <a:r>
              <a:rPr lang="en-AU" dirty="0">
                <a:solidFill>
                  <a:schemeClr val="bg1"/>
                </a:solidFill>
              </a:rPr>
              <a:t>Conditions for salvation</a:t>
            </a:r>
          </a:p>
          <a:p>
            <a:pPr lvl="1"/>
            <a:r>
              <a:rPr lang="en-AU" dirty="0">
                <a:solidFill>
                  <a:schemeClr val="bg1"/>
                </a:solidFill>
              </a:rPr>
              <a:t>Faith</a:t>
            </a:r>
          </a:p>
          <a:p>
            <a:pPr lvl="2"/>
            <a:r>
              <a:rPr lang="en-AU" dirty="0">
                <a:solidFill>
                  <a:schemeClr val="bg1"/>
                </a:solidFill>
              </a:rPr>
              <a:t>Works and Love</a:t>
            </a:r>
          </a:p>
          <a:p>
            <a:pPr lvl="1"/>
            <a:r>
              <a:rPr lang="en-AU" dirty="0">
                <a:solidFill>
                  <a:schemeClr val="bg1"/>
                </a:solidFill>
              </a:rPr>
              <a:t>Sacraments (redemptive)</a:t>
            </a:r>
          </a:p>
          <a:p>
            <a:pPr lvl="2"/>
            <a:r>
              <a:rPr lang="en-AU" dirty="0">
                <a:solidFill>
                  <a:schemeClr val="bg1"/>
                </a:solidFill>
              </a:rPr>
              <a:t>Baptism, Holy </a:t>
            </a:r>
            <a:r>
              <a:rPr lang="en-AU" dirty="0" err="1">
                <a:solidFill>
                  <a:schemeClr val="bg1"/>
                </a:solidFill>
              </a:rPr>
              <a:t>Mayroon</a:t>
            </a:r>
            <a:r>
              <a:rPr lang="en-AU" dirty="0">
                <a:solidFill>
                  <a:schemeClr val="bg1"/>
                </a:solidFill>
              </a:rPr>
              <a:t>, </a:t>
            </a:r>
          </a:p>
          <a:p>
            <a:pPr lvl="2"/>
            <a:r>
              <a:rPr lang="en-AU" dirty="0">
                <a:solidFill>
                  <a:schemeClr val="bg1"/>
                </a:solidFill>
              </a:rPr>
              <a:t>Repentance &amp; Confession</a:t>
            </a:r>
          </a:p>
          <a:p>
            <a:pPr lvl="2"/>
            <a:r>
              <a:rPr lang="en-AU" dirty="0">
                <a:solidFill>
                  <a:schemeClr val="bg1"/>
                </a:solidFill>
              </a:rPr>
              <a:t>Eucharist.</a:t>
            </a:r>
          </a:p>
          <a:p>
            <a:pPr lvl="2">
              <a:buNone/>
            </a:pPr>
            <a:endParaRPr lang="en-AU" dirty="0">
              <a:solidFill>
                <a:schemeClr val="bg1"/>
              </a:solidFill>
            </a:endParaRPr>
          </a:p>
          <a:p>
            <a:endParaRPr lang="en-US" dirty="0">
              <a:solidFill>
                <a:schemeClr val="bg1"/>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email"/>
          <a:srcRect/>
          <a:stretch>
            <a:fillRect/>
          </a:stretch>
        </p:blipFill>
        <p:spPr bwMode="auto">
          <a:xfrm rot="4317203">
            <a:off x="7008222" y="240944"/>
            <a:ext cx="1801469" cy="1783454"/>
          </a:xfrm>
          <a:prstGeom prst="rect">
            <a:avLst/>
          </a:prstGeom>
          <a:noFill/>
          <a:ln w="9525">
            <a:noFill/>
            <a:miter lim="800000"/>
            <a:headEnd/>
            <a:tailEnd/>
          </a:ln>
          <a:effectLst/>
        </p:spPr>
      </p:pic>
      <p:pic>
        <p:nvPicPr>
          <p:cNvPr id="104451" name="Picture 3"/>
          <p:cNvPicPr>
            <a:picLocks noChangeAspect="1" noChangeArrowheads="1"/>
          </p:cNvPicPr>
          <p:nvPr/>
        </p:nvPicPr>
        <p:blipFill>
          <a:blip r:embed="rId3" cstate="email"/>
          <a:srcRect/>
          <a:stretch>
            <a:fillRect/>
          </a:stretch>
        </p:blipFill>
        <p:spPr bwMode="auto">
          <a:xfrm>
            <a:off x="-31" y="-24"/>
            <a:ext cx="1785950" cy="176809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AU" dirty="0"/>
              <a:t>Take Home Messages</a:t>
            </a:r>
            <a:endParaRPr lang="en-US" dirty="0"/>
          </a:p>
        </p:txBody>
      </p:sp>
      <p:sp>
        <p:nvSpPr>
          <p:cNvPr id="3" name="Content Placeholder 2"/>
          <p:cNvSpPr>
            <a:spLocks noGrp="1"/>
          </p:cNvSpPr>
          <p:nvPr>
            <p:ph idx="1"/>
          </p:nvPr>
        </p:nvSpPr>
        <p:spPr/>
        <p:txBody>
          <a:bodyPr>
            <a:normAutofit fontScale="92500" lnSpcReduction="10000"/>
            <a:scene3d>
              <a:camera prst="orthographicFront"/>
              <a:lightRig rig="threePt" dir="t">
                <a:rot lat="0" lon="0" rev="2400000"/>
              </a:lightRig>
            </a:scene3d>
          </a:bodyPr>
          <a:lstStyle/>
          <a:p>
            <a:r>
              <a:rPr lang="en-AU" dirty="0"/>
              <a:t>“</a:t>
            </a:r>
            <a:r>
              <a:rPr lang="en-AU" dirty="0">
                <a:solidFill>
                  <a:srgbClr val="FF0000"/>
                </a:solidFill>
              </a:rPr>
              <a:t>I believe, help my unbelieve</a:t>
            </a:r>
            <a:r>
              <a:rPr lang="en-AU" dirty="0"/>
              <a:t>”</a:t>
            </a:r>
          </a:p>
          <a:p>
            <a:r>
              <a:rPr lang="en-AU" dirty="0"/>
              <a:t>“I </a:t>
            </a:r>
            <a:r>
              <a:rPr lang="en-AU" b="1" u="sng" dirty="0"/>
              <a:t>can’t</a:t>
            </a:r>
            <a:r>
              <a:rPr lang="en-AU" dirty="0"/>
              <a:t> stop sin </a:t>
            </a:r>
            <a:r>
              <a:rPr lang="en-AU" dirty="0">
                <a:solidFill>
                  <a:srgbClr val="FF0000"/>
                </a:solidFill>
              </a:rPr>
              <a:t>vs</a:t>
            </a:r>
            <a:r>
              <a:rPr lang="en-AU" dirty="0"/>
              <a:t>. I </a:t>
            </a:r>
            <a:r>
              <a:rPr lang="en-AU" b="1" u="sng" dirty="0"/>
              <a:t>don’t</a:t>
            </a:r>
            <a:r>
              <a:rPr lang="en-AU" dirty="0"/>
              <a:t> want to stop sin”</a:t>
            </a:r>
          </a:p>
          <a:p>
            <a:r>
              <a:rPr lang="en-AU" b="1" u="sng" dirty="0">
                <a:solidFill>
                  <a:srgbClr val="FF0000"/>
                </a:solidFill>
              </a:rPr>
              <a:t>RPNT</a:t>
            </a:r>
            <a:r>
              <a:rPr lang="en-AU" dirty="0"/>
              <a:t> when you Repent!</a:t>
            </a:r>
          </a:p>
          <a:p>
            <a:r>
              <a:rPr lang="en-AU" dirty="0"/>
              <a:t>Don’t just love, but </a:t>
            </a:r>
            <a:r>
              <a:rPr lang="en-AU" b="1" u="sng" dirty="0">
                <a:solidFill>
                  <a:srgbClr val="FF0000"/>
                </a:solidFill>
              </a:rPr>
              <a:t>L.O.V.E.</a:t>
            </a:r>
            <a:r>
              <a:rPr lang="en-AU" dirty="0"/>
              <a:t>!</a:t>
            </a:r>
          </a:p>
          <a:p>
            <a:r>
              <a:rPr lang="en-AU" dirty="0"/>
              <a:t>Do not delay repentance</a:t>
            </a:r>
          </a:p>
          <a:p>
            <a:r>
              <a:rPr lang="en-AU" dirty="0"/>
              <a:t>Beware of “lessening” the seriousness of a sin</a:t>
            </a:r>
          </a:p>
          <a:p>
            <a:r>
              <a:rPr lang="en-AU" sz="4400" dirty="0">
                <a:ln w="12700">
                  <a:solidFill>
                    <a:schemeClr val="tx1"/>
                  </a:solidFill>
                  <a:miter lim="800000"/>
                </a:ln>
                <a:solidFill>
                  <a:srgbClr val="FF0000"/>
                </a:solidFill>
                <a:effectLst>
                  <a:innerShdw blurRad="63500" dist="1016000" dir="6300000">
                    <a:srgbClr val="FFC000">
                      <a:alpha val="49000"/>
                    </a:srgbClr>
                  </a:innerShdw>
                </a:effectLst>
              </a:rPr>
              <a:t>My </a:t>
            </a:r>
            <a:r>
              <a:rPr lang="en-AU" sz="4400" u="sng" dirty="0">
                <a:ln w="12700">
                  <a:solidFill>
                    <a:schemeClr val="tx1"/>
                  </a:solidFill>
                  <a:miter lim="800000"/>
                </a:ln>
                <a:solidFill>
                  <a:srgbClr val="FF0000"/>
                </a:solidFill>
                <a:effectLst>
                  <a:innerShdw blurRad="63500" dist="1016000" dir="6300000">
                    <a:srgbClr val="FFC000">
                      <a:alpha val="49000"/>
                    </a:srgbClr>
                  </a:innerShdw>
                </a:effectLst>
              </a:rPr>
              <a:t>salvation</a:t>
            </a:r>
            <a:r>
              <a:rPr lang="en-AU" sz="4400" dirty="0">
                <a:ln w="12700">
                  <a:solidFill>
                    <a:schemeClr val="tx1"/>
                  </a:solidFill>
                  <a:miter lim="800000"/>
                </a:ln>
                <a:solidFill>
                  <a:srgbClr val="FF0000"/>
                </a:solidFill>
                <a:effectLst>
                  <a:innerShdw blurRad="63500" dist="1016000" dir="6300000">
                    <a:srgbClr val="FFC000">
                      <a:alpha val="49000"/>
                    </a:srgbClr>
                  </a:innerShdw>
                </a:effectLst>
              </a:rPr>
              <a:t> is through the church and the sacraments!</a:t>
            </a:r>
          </a:p>
          <a:p>
            <a:pPr>
              <a:buNone/>
            </a:pP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descr="See the source image"/>
          <p:cNvPicPr>
            <a:picLocks noChangeAspect="1" noChangeArrowheads="1"/>
          </p:cNvPicPr>
          <p:nvPr/>
        </p:nvPicPr>
        <p:blipFill>
          <a:blip r:embed="rId2">
            <a:lum bright="66000"/>
          </a:blip>
          <a:srcRect/>
          <a:stretch>
            <a:fillRect/>
          </a:stretch>
        </p:blipFill>
        <p:spPr bwMode="auto">
          <a:xfrm>
            <a:off x="0" y="1"/>
            <a:ext cx="9144000" cy="6858000"/>
          </a:xfrm>
          <a:prstGeom prst="rect">
            <a:avLst/>
          </a:prstGeom>
          <a:noFill/>
        </p:spPr>
      </p:pic>
      <p:sp>
        <p:nvSpPr>
          <p:cNvPr id="5" name="TextBox 4"/>
          <p:cNvSpPr txBox="1"/>
          <p:nvPr/>
        </p:nvSpPr>
        <p:spPr>
          <a:xfrm>
            <a:off x="2643174" y="1445113"/>
            <a:ext cx="4071966" cy="76944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AU"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THANK YOU! </a:t>
            </a:r>
            <a:r>
              <a:rPr lang="en-AU"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sym typeface="Wingdings" pitchFamily="2" charset="2"/>
              </a:rPr>
              <a:t></a:t>
            </a:r>
          </a:p>
        </p:txBody>
      </p:sp>
      <p:sp>
        <p:nvSpPr>
          <p:cNvPr id="6" name="TextBox 5"/>
          <p:cNvSpPr txBox="1"/>
          <p:nvPr/>
        </p:nvSpPr>
        <p:spPr>
          <a:xfrm>
            <a:off x="357158" y="2347264"/>
            <a:ext cx="8360430" cy="193899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AU" sz="120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rPr>
              <a:t>QUESTIONS?</a:t>
            </a:r>
            <a:endParaRPr lang="en-US" sz="120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email"/>
          <a:srcRect/>
          <a:stretch>
            <a:fillRect/>
          </a:stretch>
        </p:blipFill>
        <p:spPr bwMode="auto">
          <a:xfrm>
            <a:off x="1630384" y="1643050"/>
            <a:ext cx="6013450" cy="4857784"/>
          </a:xfrm>
          <a:prstGeom prst="rect">
            <a:avLst/>
          </a:prstGeom>
          <a:noFill/>
          <a:ln w="9525">
            <a:noFill/>
            <a:miter lim="800000"/>
            <a:headEnd/>
            <a:tailEnd/>
          </a:ln>
          <a:effectLst/>
        </p:spPr>
      </p:pic>
      <p:sp>
        <p:nvSpPr>
          <p:cNvPr id="2" name="Title 1"/>
          <p:cNvSpPr>
            <a:spLocks noGrp="1"/>
          </p:cNvSpPr>
          <p:nvPr>
            <p:ph type="title"/>
          </p:nvPr>
        </p:nvSpPr>
        <p:spPr>
          <a:gradFill>
            <a:gsLst>
              <a:gs pos="100000">
                <a:srgbClr val="00B050">
                  <a:alpha val="3000"/>
                </a:srgbClr>
              </a:gs>
              <a:gs pos="25000">
                <a:srgbClr val="FF6633"/>
              </a:gs>
              <a:gs pos="50000">
                <a:srgbClr val="FFFF00"/>
              </a:gs>
              <a:gs pos="75000">
                <a:srgbClr val="01A78F"/>
              </a:gs>
              <a:gs pos="100000">
                <a:srgbClr val="3366FF"/>
              </a:gs>
            </a:gsLst>
            <a:lin ang="3000000" scaled="0"/>
          </a:gradFill>
          <a:ln w="38100">
            <a:solidFill>
              <a:schemeClr val="tx1"/>
            </a:solidFill>
          </a:ln>
        </p:spPr>
        <p:txBody>
          <a:bodyPr>
            <a:normAutofit fontScale="90000"/>
          </a:bodyPr>
          <a:lstStyle/>
          <a:p>
            <a:r>
              <a:rPr lang="en-AU" b="1" u="sng" dirty="0"/>
              <a:t>THREE</a:t>
            </a:r>
            <a:r>
              <a:rPr lang="en-AU" dirty="0"/>
              <a:t> Conditions </a:t>
            </a:r>
            <a:br>
              <a:rPr lang="en-AU" dirty="0"/>
            </a:br>
            <a:r>
              <a:rPr lang="en-AU" dirty="0"/>
              <a:t>“Essentials” for Salvation</a:t>
            </a:r>
            <a:endParaRPr lang="en-US" dirty="0"/>
          </a:p>
        </p:txBody>
      </p:sp>
      <p:sp>
        <p:nvSpPr>
          <p:cNvPr id="5" name="Rectangle 4"/>
          <p:cNvSpPr/>
          <p:nvPr/>
        </p:nvSpPr>
        <p:spPr>
          <a:xfrm>
            <a:off x="2786050" y="4000504"/>
            <a:ext cx="1357306" cy="707886"/>
          </a:xfrm>
          <a:prstGeom prst="rect">
            <a:avLst/>
          </a:prstGeom>
        </p:spPr>
        <p:txBody>
          <a:bodyPr wrap="square">
            <a:spAutoFit/>
          </a:bodyPr>
          <a:lstStyle/>
          <a:p>
            <a:r>
              <a:rPr lang="en-AU" sz="4000" b="1" dirty="0"/>
              <a:t>Faith</a:t>
            </a:r>
          </a:p>
        </p:txBody>
      </p:sp>
      <p:sp>
        <p:nvSpPr>
          <p:cNvPr id="6" name="Rectangle 5"/>
          <p:cNvSpPr/>
          <p:nvPr/>
        </p:nvSpPr>
        <p:spPr>
          <a:xfrm>
            <a:off x="3357554" y="2058407"/>
            <a:ext cx="2643190" cy="646331"/>
          </a:xfrm>
          <a:prstGeom prst="rect">
            <a:avLst/>
          </a:prstGeom>
        </p:spPr>
        <p:txBody>
          <a:bodyPr wrap="square">
            <a:spAutoFit/>
          </a:bodyPr>
          <a:lstStyle/>
          <a:p>
            <a:r>
              <a:rPr lang="en-AU" sz="3600" b="1" dirty="0"/>
              <a:t>Sacraments</a:t>
            </a:r>
          </a:p>
        </p:txBody>
      </p:sp>
      <p:sp>
        <p:nvSpPr>
          <p:cNvPr id="7" name="Rectangle 6"/>
          <p:cNvSpPr/>
          <p:nvPr/>
        </p:nvSpPr>
        <p:spPr>
          <a:xfrm>
            <a:off x="5072066" y="3643314"/>
            <a:ext cx="1339149" cy="1200329"/>
          </a:xfrm>
          <a:prstGeom prst="rect">
            <a:avLst/>
          </a:prstGeom>
        </p:spPr>
        <p:txBody>
          <a:bodyPr wrap="none">
            <a:spAutoFit/>
          </a:bodyPr>
          <a:lstStyle/>
          <a:p>
            <a:r>
              <a:rPr lang="en-AU" sz="3600" b="1" dirty="0"/>
              <a:t>Good </a:t>
            </a:r>
          </a:p>
          <a:p>
            <a:r>
              <a:rPr lang="en-AU" sz="3600" b="1" dirty="0"/>
              <a:t>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en-AU" dirty="0"/>
              <a:t>FAITH - The Christian Coptic Orthodox</a:t>
            </a:r>
            <a:endParaRPr lang="en-US" dirty="0"/>
          </a:p>
        </p:txBody>
      </p:sp>
      <p:sp>
        <p:nvSpPr>
          <p:cNvPr id="3" name="Content Placeholder 2"/>
          <p:cNvSpPr>
            <a:spLocks noGrp="1"/>
          </p:cNvSpPr>
          <p:nvPr>
            <p:ph idx="1"/>
          </p:nvPr>
        </p:nvSpPr>
        <p:spPr/>
        <p:txBody>
          <a:bodyPr/>
          <a:lstStyle/>
          <a:p>
            <a:r>
              <a:rPr lang="en-US" i="1" dirty="0"/>
              <a:t>“Now faith is the substance of things hoped for, </a:t>
            </a:r>
            <a:r>
              <a:rPr lang="en-US" b="1" i="1" u="sng" dirty="0"/>
              <a:t>the evidence of things not seen</a:t>
            </a:r>
            <a:r>
              <a:rPr lang="en-US" i="1" dirty="0"/>
              <a:t>” </a:t>
            </a:r>
          </a:p>
          <a:p>
            <a:pPr>
              <a:buNone/>
            </a:pPr>
            <a:r>
              <a:rPr lang="en-US" i="1" dirty="0"/>
              <a:t>	</a:t>
            </a:r>
            <a:r>
              <a:rPr lang="en-US" b="1" i="1" dirty="0">
                <a:solidFill>
                  <a:srgbClr val="00B0F0"/>
                </a:solidFill>
              </a:rPr>
              <a:t>Heb. 11:1</a:t>
            </a:r>
          </a:p>
          <a:p>
            <a:pPr>
              <a:buNone/>
            </a:pPr>
            <a:endParaRPr lang="en-AU" b="1" i="1" dirty="0">
              <a:solidFill>
                <a:srgbClr val="00B0F0"/>
              </a:solidFill>
            </a:endParaRPr>
          </a:p>
        </p:txBody>
      </p:sp>
      <p:pic>
        <p:nvPicPr>
          <p:cNvPr id="4" name="Picture 1"/>
          <p:cNvPicPr>
            <a:picLocks noChangeAspect="1" noChangeArrowheads="1"/>
          </p:cNvPicPr>
          <p:nvPr/>
        </p:nvPicPr>
        <p:blipFill>
          <a:blip r:embed="rId2" cstate="email"/>
          <a:srcRect/>
          <a:stretch>
            <a:fillRect/>
          </a:stretch>
        </p:blipFill>
        <p:spPr bwMode="auto">
          <a:xfrm>
            <a:off x="2643174" y="2786058"/>
            <a:ext cx="1524763" cy="857256"/>
          </a:xfrm>
          <a:prstGeom prst="round2DiagRect">
            <a:avLst>
              <a:gd name="adj1" fmla="val 16667"/>
              <a:gd name="adj2" fmla="val 0"/>
            </a:avLst>
          </a:prstGeom>
          <a:ln w="88900" cap="sq">
            <a:solidFill>
              <a:srgbClr val="FFFFFF"/>
            </a:solidFill>
            <a:miter lim="800000"/>
          </a:ln>
          <a:effectLst>
            <a:outerShdw blurRad="76200" dir="18900000" sy="23000" kx="-1200000" algn="bl" rotWithShape="0">
              <a:prstClr val="black">
                <a:alpha val="20000"/>
              </a:prstClr>
            </a:outerShdw>
          </a:effectLst>
        </p:spPr>
      </p:pic>
      <p:sp>
        <p:nvSpPr>
          <p:cNvPr id="5" name="TextBox 4"/>
          <p:cNvSpPr txBox="1"/>
          <p:nvPr/>
        </p:nvSpPr>
        <p:spPr>
          <a:xfrm>
            <a:off x="785786" y="3786190"/>
            <a:ext cx="7929618" cy="1569660"/>
          </a:xfrm>
          <a:prstGeom prst="rect">
            <a:avLst/>
          </a:prstGeom>
          <a:noFill/>
        </p:spPr>
        <p:txBody>
          <a:bodyPr wrap="square" rtlCol="0">
            <a:spAutoFit/>
          </a:bodyPr>
          <a:lstStyle/>
          <a:p>
            <a:r>
              <a:rPr lang="en-US" sz="3200" b="1" dirty="0">
                <a:solidFill>
                  <a:srgbClr val="FF0000"/>
                </a:solidFill>
                <a:latin typeface="Calibri"/>
                <a:cs typeface="Calibri"/>
              </a:rPr>
              <a:t>→ Faith is complete trust in God, and believing without seeing. </a:t>
            </a:r>
            <a:r>
              <a:rPr lang="en-US" sz="3200" i="1" dirty="0">
                <a:solidFill>
                  <a:srgbClr val="FF0000"/>
                </a:solidFill>
                <a:latin typeface="Calibri"/>
                <a:cs typeface="Calibri"/>
              </a:rPr>
              <a:t>Once you see – there is no need for faith!</a:t>
            </a:r>
          </a:p>
        </p:txBody>
      </p:sp>
      <p:sp>
        <p:nvSpPr>
          <p:cNvPr id="6" name="Rectangle 5"/>
          <p:cNvSpPr/>
          <p:nvPr/>
        </p:nvSpPr>
        <p:spPr>
          <a:xfrm>
            <a:off x="3429024" y="5214950"/>
            <a:ext cx="5286380" cy="1569660"/>
          </a:xfrm>
          <a:prstGeom prst="rect">
            <a:avLst/>
          </a:prstGeom>
        </p:spPr>
        <p:txBody>
          <a:bodyPr wrap="square">
            <a:spAutoFit/>
          </a:bodyPr>
          <a:lstStyle/>
          <a:p>
            <a:r>
              <a:rPr lang="en-US" sz="2400" i="1" dirty="0">
                <a:solidFill>
                  <a:srgbClr val="C00000"/>
                </a:solidFill>
              </a:rPr>
              <a:t>“because you have seen Me, you have believed. </a:t>
            </a:r>
            <a:r>
              <a:rPr lang="en-US" sz="2400" b="1" i="1" dirty="0">
                <a:solidFill>
                  <a:srgbClr val="C00000"/>
                </a:solidFill>
              </a:rPr>
              <a:t>Blessed are those who have not seen and yet have believed</a:t>
            </a:r>
            <a:r>
              <a:rPr lang="en-US" sz="2400" i="1" dirty="0">
                <a:solidFill>
                  <a:srgbClr val="C00000"/>
                </a:solidFill>
              </a:rPr>
              <a:t>.” </a:t>
            </a:r>
          </a:p>
          <a:p>
            <a:r>
              <a:rPr lang="en-US" sz="2400" i="1" dirty="0">
                <a:solidFill>
                  <a:srgbClr val="C00000"/>
                </a:solidFill>
              </a:rPr>
              <a:t>John 20:29</a:t>
            </a:r>
          </a:p>
        </p:txBody>
      </p:sp>
      <p:pic>
        <p:nvPicPr>
          <p:cNvPr id="45057" name="Picture 1"/>
          <p:cNvPicPr>
            <a:picLocks noChangeAspect="1" noChangeArrowheads="1"/>
          </p:cNvPicPr>
          <p:nvPr/>
        </p:nvPicPr>
        <p:blipFill>
          <a:blip r:embed="rId3" cstate="email"/>
          <a:srcRect/>
          <a:stretch>
            <a:fillRect/>
          </a:stretch>
        </p:blipFill>
        <p:spPr bwMode="auto">
          <a:xfrm>
            <a:off x="1500198" y="5411243"/>
            <a:ext cx="1849422" cy="1232467"/>
          </a:xfrm>
          <a:prstGeom prst="rect">
            <a:avLst/>
          </a:prstGeom>
          <a:noFill/>
          <a:ln w="9525">
            <a:noFill/>
            <a:miter lim="800000"/>
            <a:headEnd/>
            <a:tailEnd/>
          </a:ln>
          <a:effectLst>
            <a:outerShdw blurRad="76200" dir="13500000" sy="23000" kx="1200000" algn="br" rotWithShape="0">
              <a:prstClr val="black">
                <a:alpha val="20000"/>
              </a:prstClr>
            </a:outerShdw>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12038</TotalTime>
  <Words>4441</Words>
  <Application>Microsoft Macintosh PowerPoint</Application>
  <PresentationFormat>On-screen Show (4:3)</PresentationFormat>
  <Paragraphs>536</Paragraphs>
  <Slides>74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74</vt:i4>
      </vt:variant>
    </vt:vector>
  </HeadingPairs>
  <TitlesOfParts>
    <vt:vector size="83" baseType="lpstr">
      <vt:lpstr>Brush Script MT</vt:lpstr>
      <vt:lpstr>Arial</vt:lpstr>
      <vt:lpstr>Arial Black</vt:lpstr>
      <vt:lpstr>Broadway</vt:lpstr>
      <vt:lpstr>Calibri</vt:lpstr>
      <vt:lpstr>Freestyle Script</vt:lpstr>
      <vt:lpstr>Lucida Handwriting</vt:lpstr>
      <vt:lpstr>Wingdings</vt:lpstr>
      <vt:lpstr>Office Theme</vt:lpstr>
      <vt:lpstr>Conditions for Salvation</vt:lpstr>
      <vt:lpstr>Salvation</vt:lpstr>
      <vt:lpstr>Salvation</vt:lpstr>
      <vt:lpstr>Salvation</vt:lpstr>
      <vt:lpstr>Salvation</vt:lpstr>
      <vt:lpstr>Salvation</vt:lpstr>
      <vt:lpstr>Salvation</vt:lpstr>
      <vt:lpstr>THREE Conditions  “Essentials” for Salvation</vt:lpstr>
      <vt:lpstr>FAITH - The Christian Coptic Orthodox</vt:lpstr>
      <vt:lpstr>FAITH</vt:lpstr>
      <vt:lpstr>FAITH</vt:lpstr>
      <vt:lpstr>FAITH</vt:lpstr>
      <vt:lpstr>FAITH</vt:lpstr>
      <vt:lpstr>FAITH  WORKS &amp; LOVE – as per the Bible…</vt:lpstr>
      <vt:lpstr>FAITH  WORKS &amp; LOVE</vt:lpstr>
      <vt:lpstr>FAITH  WORKS &amp; LOVE</vt:lpstr>
      <vt:lpstr>FAITH  WORKS &amp; LOVE</vt:lpstr>
      <vt:lpstr>FAITH  WORKS &amp; LOVE</vt:lpstr>
      <vt:lpstr>FAITH  WORKS &amp; LOVE</vt:lpstr>
      <vt:lpstr>FAITH  WORKS &amp; LOVE</vt:lpstr>
      <vt:lpstr>FAITH  WORKS &amp; LOVE</vt:lpstr>
      <vt:lpstr>FAITH  WORKS &amp; LOVE</vt:lpstr>
      <vt:lpstr>FAITH  WORKS &amp; LOVE</vt:lpstr>
      <vt:lpstr>FAITH  WORKS &amp; LOVE</vt:lpstr>
      <vt:lpstr>End result of LIVING FAITH</vt:lpstr>
      <vt:lpstr>THREE Conditions  “Essentials” for Salvation</vt:lpstr>
      <vt:lpstr>PowerPoint Presentation</vt:lpstr>
      <vt:lpstr>The 7 sacraments</vt:lpstr>
      <vt:lpstr>WHAT is a sacrament?</vt:lpstr>
      <vt:lpstr>The 7 sacraments - visible &amp; invisible</vt:lpstr>
      <vt:lpstr>WHAT is a sacrament?</vt:lpstr>
      <vt:lpstr>The Sacraments &amp; the Invisible Grace</vt:lpstr>
      <vt:lpstr>WHY do we have sacraments? </vt:lpstr>
      <vt:lpstr>WHY do we have sacraments? </vt:lpstr>
      <vt:lpstr>The 7 sacraments  a common theme~ SALVATION ~</vt:lpstr>
      <vt:lpstr>Sacraments and Salvation</vt:lpstr>
      <vt:lpstr>Sacraments and Salvation</vt:lpstr>
      <vt:lpstr>Sacraments and Salvation ~ Baptism ~</vt:lpstr>
      <vt:lpstr>Sacraments and Salvation ~ Baptism ~</vt:lpstr>
      <vt:lpstr>Baptism - OLD testament</vt:lpstr>
      <vt:lpstr>Baptism - OLD testament</vt:lpstr>
      <vt:lpstr>Baptism – transition into the NEW testament</vt:lpstr>
      <vt:lpstr>Baptism – transition into the NEW testament</vt:lpstr>
      <vt:lpstr>Baptism – in the NEW testament</vt:lpstr>
      <vt:lpstr>Baptism – in the NEW testament</vt:lpstr>
      <vt:lpstr>ANOTHER PROBLEM!</vt:lpstr>
      <vt:lpstr>Solution:</vt:lpstr>
      <vt:lpstr>Biblical evidence of repentance and confession</vt:lpstr>
      <vt:lpstr>Christ himself asks us to repent…</vt:lpstr>
      <vt:lpstr>The Sacrament of Confession</vt:lpstr>
      <vt:lpstr>How can I repent?</vt:lpstr>
      <vt:lpstr>The Sacrament of Confession</vt:lpstr>
      <vt:lpstr>The Sacrament of Confession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Sacrament of Confession</vt:lpstr>
      <vt:lpstr>The Sacrament of Confession</vt:lpstr>
      <vt:lpstr>PowerPoint Presentation</vt:lpstr>
      <vt:lpstr>The Sacrament of Eucharist</vt:lpstr>
      <vt:lpstr>The Sacrament of Eucharist</vt:lpstr>
      <vt:lpstr>The Sacrament of Eucharist and SALVATION!</vt:lpstr>
      <vt:lpstr>The Sacrament of Eucharist</vt:lpstr>
      <vt:lpstr>The Sacrament of Eucharist</vt:lpstr>
      <vt:lpstr>The Sacrament of Eucharist</vt:lpstr>
      <vt:lpstr>PowerPoint Presentation</vt:lpstr>
      <vt:lpstr>PowerPoint Presentation</vt:lpstr>
      <vt:lpstr>Take Home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Azer</dc:creator>
  <cp:lastModifiedBy>WGI - Sam Menshawy</cp:lastModifiedBy>
  <cp:revision>40</cp:revision>
  <dcterms:created xsi:type="dcterms:W3CDTF">2022-09-29T14:48:42Z</dcterms:created>
  <dcterms:modified xsi:type="dcterms:W3CDTF">2022-10-10T19:54:37Z</dcterms:modified>
</cp:coreProperties>
</file>