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4"/>
  </p:notesMasterIdLst>
  <p:sldIdLst>
    <p:sldId id="256" r:id="rId2"/>
    <p:sldId id="267" r:id="rId3"/>
    <p:sldId id="269" r:id="rId4"/>
    <p:sldId id="259" r:id="rId5"/>
    <p:sldId id="261" r:id="rId6"/>
    <p:sldId id="271" r:id="rId7"/>
    <p:sldId id="258" r:id="rId8"/>
    <p:sldId id="266" r:id="rId9"/>
    <p:sldId id="272" r:id="rId10"/>
    <p:sldId id="264" r:id="rId11"/>
    <p:sldId id="265" r:id="rId12"/>
    <p:sldId id="268" r:id="rId13"/>
  </p:sldIdLst>
  <p:sldSz cx="9144000" cy="6858000" type="screen4x3"/>
  <p:notesSz cx="7010400" cy="9296400"/>
  <p:defaultTextStyle>
    <a:defPPr>
      <a:defRPr lang="en-CA"/>
    </a:defPPr>
    <a:lvl1pPr algn="l" rtl="0" fontAlgn="base">
      <a:spcBef>
        <a:spcPct val="0"/>
      </a:spcBef>
      <a:spcAft>
        <a:spcPct val="0"/>
      </a:spcAft>
      <a:defRPr kern="1200">
        <a:solidFill>
          <a:schemeClr val="tx1"/>
        </a:solidFill>
        <a:latin typeface="Comic Sans MS" pitchFamily="66" charset="0"/>
        <a:ea typeface="+mn-ea"/>
        <a:cs typeface="+mn-cs"/>
      </a:defRPr>
    </a:lvl1pPr>
    <a:lvl2pPr marL="457200" algn="l" rtl="0" fontAlgn="base">
      <a:spcBef>
        <a:spcPct val="0"/>
      </a:spcBef>
      <a:spcAft>
        <a:spcPct val="0"/>
      </a:spcAft>
      <a:defRPr kern="1200">
        <a:solidFill>
          <a:schemeClr val="tx1"/>
        </a:solidFill>
        <a:latin typeface="Comic Sans MS" pitchFamily="66" charset="0"/>
        <a:ea typeface="+mn-ea"/>
        <a:cs typeface="+mn-cs"/>
      </a:defRPr>
    </a:lvl2pPr>
    <a:lvl3pPr marL="914400" algn="l" rtl="0" fontAlgn="base">
      <a:spcBef>
        <a:spcPct val="0"/>
      </a:spcBef>
      <a:spcAft>
        <a:spcPct val="0"/>
      </a:spcAft>
      <a:defRPr kern="1200">
        <a:solidFill>
          <a:schemeClr val="tx1"/>
        </a:solidFill>
        <a:latin typeface="Comic Sans MS" pitchFamily="66" charset="0"/>
        <a:ea typeface="+mn-ea"/>
        <a:cs typeface="+mn-cs"/>
      </a:defRPr>
    </a:lvl3pPr>
    <a:lvl4pPr marL="1371600" algn="l" rtl="0" fontAlgn="base">
      <a:spcBef>
        <a:spcPct val="0"/>
      </a:spcBef>
      <a:spcAft>
        <a:spcPct val="0"/>
      </a:spcAft>
      <a:defRPr kern="1200">
        <a:solidFill>
          <a:schemeClr val="tx1"/>
        </a:solidFill>
        <a:latin typeface="Comic Sans MS" pitchFamily="66" charset="0"/>
        <a:ea typeface="+mn-ea"/>
        <a:cs typeface="+mn-cs"/>
      </a:defRPr>
    </a:lvl4pPr>
    <a:lvl5pPr marL="1828800" algn="l" rtl="0" fontAlgn="base">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391" autoAdjust="0"/>
  </p:normalViewPr>
  <p:slideViewPr>
    <p:cSldViewPr>
      <p:cViewPr varScale="1">
        <p:scale>
          <a:sx n="74" d="100"/>
          <a:sy n="74" d="100"/>
        </p:scale>
        <p:origin x="-205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6B3EB5C-5913-4C98-B50D-69621591203A}" type="datetimeFigureOut">
              <a:rPr lang="en-US" smtClean="0"/>
              <a:t>9/20/2019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A100A48-00AD-4A65-BC4C-6E2526BAACBC}" type="slidenum">
              <a:rPr lang="en-US" smtClean="0"/>
              <a:t>‹#›</a:t>
            </a:fld>
            <a:endParaRPr lang="en-US"/>
          </a:p>
        </p:txBody>
      </p:sp>
    </p:spTree>
    <p:extLst>
      <p:ext uri="{BB962C8B-B14F-4D97-AF65-F5344CB8AC3E}">
        <p14:creationId xmlns:p14="http://schemas.microsoft.com/office/powerpoint/2010/main" val="492694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week you had an introduction to service.</a:t>
            </a:r>
          </a:p>
          <a:p>
            <a:r>
              <a:rPr lang="en-US" dirty="0" smtClean="0"/>
              <a:t>This</a:t>
            </a:r>
            <a:r>
              <a:rPr lang="en-US" baseline="0" dirty="0" smtClean="0"/>
              <a:t> week we will cover 3 important characteristics of service. But in order to get the full benefit and true meaning of these characteristics and in tern service in general, we need to change our perspectives a little bit.</a:t>
            </a:r>
          </a:p>
          <a:p>
            <a:r>
              <a:rPr lang="en-US" baseline="0" dirty="0" smtClean="0"/>
              <a:t>We live in a self-centered society where everything revolves around me (my schedule, my plans, my goals, my needs, my wants).</a:t>
            </a:r>
          </a:p>
          <a:p>
            <a:r>
              <a:rPr lang="en-US" baseline="0" dirty="0" smtClean="0"/>
              <a:t>When looking at and learning about service (and really our spiritual lives as whole), we need to eliminate the self-centered perspective and make everything Christ-centered. </a:t>
            </a:r>
            <a:endParaRPr lang="en-US" dirty="0"/>
          </a:p>
        </p:txBody>
      </p:sp>
      <p:sp>
        <p:nvSpPr>
          <p:cNvPr id="4" name="Slide Number Placeholder 3"/>
          <p:cNvSpPr>
            <a:spLocks noGrp="1"/>
          </p:cNvSpPr>
          <p:nvPr>
            <p:ph type="sldNum" sz="quarter" idx="10"/>
          </p:nvPr>
        </p:nvSpPr>
        <p:spPr/>
        <p:txBody>
          <a:bodyPr/>
          <a:lstStyle/>
          <a:p>
            <a:fld id="{DA100A48-00AD-4A65-BC4C-6E2526BAACBC}" type="slidenum">
              <a:rPr lang="en-US" smtClean="0"/>
              <a:t>1</a:t>
            </a:fld>
            <a:endParaRPr lang="en-US"/>
          </a:p>
        </p:txBody>
      </p:sp>
    </p:spTree>
    <p:extLst>
      <p:ext uri="{BB962C8B-B14F-4D97-AF65-F5344CB8AC3E}">
        <p14:creationId xmlns:p14="http://schemas.microsoft.com/office/powerpoint/2010/main" val="2946248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smtClean="0">
                <a:solidFill>
                  <a:schemeClr val="tx1"/>
                </a:solidFill>
                <a:latin typeface="+mn-lt"/>
              </a:rPr>
              <a:t>St- Luke reminds us that “We </a:t>
            </a:r>
            <a:r>
              <a:rPr lang="en-US" sz="1200" b="0" dirty="0">
                <a:solidFill>
                  <a:schemeClr val="tx1"/>
                </a:solidFill>
                <a:latin typeface="+mn-lt"/>
              </a:rPr>
              <a:t>Are Unworthy Servants</a:t>
            </a:r>
            <a:r>
              <a:rPr lang="en-US" sz="1200" b="0" dirty="0" smtClean="0">
                <a:solidFill>
                  <a:schemeClr val="tx1"/>
                </a:solidFill>
                <a:latin typeface="+mn-lt"/>
              </a:rPr>
              <a:t>.”</a:t>
            </a:r>
            <a:r>
              <a:rPr lang="en-US" sz="1200" b="0" baseline="0" dirty="0" smtClean="0">
                <a:solidFill>
                  <a:schemeClr val="tx1"/>
                </a:solidFill>
                <a:latin typeface="+mn-lt"/>
              </a:rPr>
              <a:t> </a:t>
            </a:r>
            <a:r>
              <a:rPr lang="en-US" sz="1200" b="0" dirty="0" smtClean="0">
                <a:solidFill>
                  <a:schemeClr val="tx1"/>
                </a:solidFill>
                <a:latin typeface="+mn-lt"/>
              </a:rPr>
              <a:t>Luke </a:t>
            </a:r>
            <a:r>
              <a:rPr lang="en-US" sz="1200" b="0" dirty="0">
                <a:solidFill>
                  <a:schemeClr val="tx1"/>
                </a:solidFill>
                <a:latin typeface="+mn-lt"/>
              </a:rPr>
              <a:t>7:10</a:t>
            </a:r>
          </a:p>
          <a:p>
            <a:endParaRPr lang="en-US" sz="1200" dirty="0" smtClean="0">
              <a:solidFill>
                <a:schemeClr val="tx1"/>
              </a:solidFill>
              <a:latin typeface="+mn-lt"/>
            </a:endParaRPr>
          </a:p>
          <a:p>
            <a:r>
              <a:rPr lang="en-US" sz="1200" dirty="0" smtClean="0">
                <a:solidFill>
                  <a:schemeClr val="tx1"/>
                </a:solidFill>
                <a:latin typeface="+mn-lt"/>
              </a:rPr>
              <a:t>Anytime</a:t>
            </a:r>
            <a:r>
              <a:rPr lang="en-US" sz="1200" baseline="0" dirty="0" smtClean="0">
                <a:solidFill>
                  <a:schemeClr val="tx1"/>
                </a:solidFill>
                <a:latin typeface="+mn-lt"/>
              </a:rPr>
              <a:t> you notice that pride is trickling into your service, remind yourself that:</a:t>
            </a:r>
          </a:p>
          <a:p>
            <a:pPr marL="457200" indent="-457200">
              <a:buAutoNum type="arabicPeriod"/>
            </a:pPr>
            <a:r>
              <a:rPr lang="en-US" sz="1200" dirty="0" smtClean="0">
                <a:solidFill>
                  <a:schemeClr val="tx1"/>
                </a:solidFill>
                <a:latin typeface="+mn-lt"/>
              </a:rPr>
              <a:t>Where you came from &amp; where you are going</a:t>
            </a:r>
            <a:r>
              <a:rPr lang="en-US" sz="1200" baseline="0" dirty="0" smtClean="0">
                <a:solidFill>
                  <a:schemeClr val="tx1"/>
                </a:solidFill>
                <a:latin typeface="+mn-lt"/>
              </a:rPr>
              <a:t>. God told Adam after pride got the best of him that </a:t>
            </a:r>
            <a:r>
              <a:rPr lang="en-US" sz="1200" dirty="0" smtClean="0">
                <a:solidFill>
                  <a:schemeClr val="tx1"/>
                </a:solidFill>
                <a:latin typeface="+mn-lt"/>
              </a:rPr>
              <a:t>“For dust you are, and to dust you shall return.” Gen 3:19</a:t>
            </a:r>
          </a:p>
          <a:p>
            <a:pPr marL="457200" indent="-457200">
              <a:buAutoNum type="arabicPeriod"/>
            </a:pPr>
            <a:endParaRPr lang="en-US" sz="1200" dirty="0" smtClean="0">
              <a:solidFill>
                <a:schemeClr val="tx1"/>
              </a:solidFill>
              <a:latin typeface="+mn-lt"/>
            </a:endParaRPr>
          </a:p>
          <a:p>
            <a:pPr marL="457200" indent="-457200">
              <a:buAutoNum type="arabicPeriod"/>
            </a:pPr>
            <a:r>
              <a:rPr lang="en-US" sz="1200" dirty="0" smtClean="0">
                <a:solidFill>
                  <a:schemeClr val="tx1"/>
                </a:solidFill>
                <a:latin typeface="+mn-lt"/>
              </a:rPr>
              <a:t>We are all sinners:</a:t>
            </a:r>
            <a:r>
              <a:rPr lang="en-US" sz="1200" baseline="0" dirty="0" smtClean="0">
                <a:solidFill>
                  <a:schemeClr val="tx1"/>
                </a:solidFill>
                <a:latin typeface="+mn-lt"/>
              </a:rPr>
              <a:t> </a:t>
            </a:r>
            <a:r>
              <a:rPr lang="en-US" sz="1200" dirty="0" smtClean="0">
                <a:solidFill>
                  <a:schemeClr val="tx1"/>
                </a:solidFill>
                <a:latin typeface="+mn-lt"/>
              </a:rPr>
              <a:t>We aren’t perfect; we won’t become perfect.</a:t>
            </a:r>
            <a:r>
              <a:rPr lang="en-US" sz="1200" baseline="0" dirty="0" smtClean="0">
                <a:solidFill>
                  <a:schemeClr val="tx1"/>
                </a:solidFill>
                <a:latin typeface="+mn-lt"/>
              </a:rPr>
              <a:t> </a:t>
            </a:r>
            <a:r>
              <a:rPr lang="en-US" sz="1200" dirty="0" smtClean="0">
                <a:solidFill>
                  <a:schemeClr val="tx1"/>
                </a:solidFill>
                <a:latin typeface="+mn-lt"/>
              </a:rPr>
              <a:t>We aren’t better than those we serve with or those we serve</a:t>
            </a:r>
          </a:p>
          <a:p>
            <a:pPr marL="457200" indent="-457200">
              <a:buAutoNum type="arabicPeriod"/>
            </a:pPr>
            <a:endParaRPr lang="en-US" sz="1200" dirty="0" smtClean="0">
              <a:solidFill>
                <a:schemeClr val="tx1"/>
              </a:solidFill>
              <a:latin typeface="+mn-lt"/>
            </a:endParaRPr>
          </a:p>
          <a:p>
            <a:pPr marL="457200" indent="-457200">
              <a:buAutoNum type="arabicPeriod"/>
            </a:pPr>
            <a:r>
              <a:rPr lang="en-US" sz="1200" dirty="0" smtClean="0">
                <a:solidFill>
                  <a:schemeClr val="tx1"/>
                </a:solidFill>
                <a:latin typeface="+mn-lt"/>
              </a:rPr>
              <a:t>Service is not a right, it is a blessing and a privilege.</a:t>
            </a:r>
            <a:r>
              <a:rPr lang="en-US" sz="1200" baseline="0" dirty="0" smtClean="0">
                <a:solidFill>
                  <a:schemeClr val="tx1"/>
                </a:solidFill>
                <a:latin typeface="+mn-lt"/>
              </a:rPr>
              <a:t> </a:t>
            </a:r>
            <a:r>
              <a:rPr lang="en-US" sz="1200" dirty="0" smtClean="0">
                <a:solidFill>
                  <a:schemeClr val="tx1"/>
                </a:solidFill>
                <a:latin typeface="+mn-lt"/>
              </a:rPr>
              <a:t>No one is qualified, no one is worthy to serve</a:t>
            </a:r>
          </a:p>
          <a:p>
            <a:pPr marL="457200" indent="-457200">
              <a:buAutoNum type="arabicPeriod"/>
            </a:pPr>
            <a:endParaRPr lang="en-US" sz="1200" dirty="0" smtClean="0">
              <a:solidFill>
                <a:schemeClr val="tx1"/>
              </a:solidFill>
              <a:latin typeface="+mn-lt"/>
            </a:endParaRPr>
          </a:p>
          <a:p>
            <a:pPr marL="457200" indent="-457200">
              <a:buAutoNum type="arabicPeriod"/>
            </a:pPr>
            <a:r>
              <a:rPr lang="en-US" sz="1200" dirty="0" smtClean="0">
                <a:solidFill>
                  <a:schemeClr val="tx1"/>
                </a:solidFill>
                <a:latin typeface="+mn-lt"/>
              </a:rPr>
              <a:t>God doesn’t need your service.</a:t>
            </a:r>
            <a:r>
              <a:rPr lang="en-US" sz="1200" baseline="0" dirty="0" smtClean="0">
                <a:solidFill>
                  <a:schemeClr val="tx1"/>
                </a:solidFill>
                <a:latin typeface="+mn-lt"/>
              </a:rPr>
              <a:t> </a:t>
            </a:r>
            <a:r>
              <a:rPr lang="en-US" sz="1200" dirty="0" smtClean="0">
                <a:solidFill>
                  <a:schemeClr val="tx1"/>
                </a:solidFill>
                <a:latin typeface="+mn-lt"/>
              </a:rPr>
              <a:t>He can easily manage His church + children w/o us. Instead we are the ones who are in need or serving in</a:t>
            </a:r>
            <a:r>
              <a:rPr lang="en-US" sz="1200" baseline="0" dirty="0" smtClean="0">
                <a:solidFill>
                  <a:schemeClr val="tx1"/>
                </a:solidFill>
                <a:latin typeface="+mn-lt"/>
              </a:rPr>
              <a:t> order to gain </a:t>
            </a:r>
            <a:r>
              <a:rPr lang="en-US" sz="1200" dirty="0" smtClean="0">
                <a:solidFill>
                  <a:schemeClr val="tx1"/>
                </a:solidFill>
                <a:latin typeface="+mn-lt"/>
              </a:rPr>
              <a:t>self-fulfillment, spiritual growth, and obviously to</a:t>
            </a:r>
            <a:r>
              <a:rPr lang="en-US" sz="1200" baseline="0" dirty="0" smtClean="0">
                <a:solidFill>
                  <a:schemeClr val="tx1"/>
                </a:solidFill>
                <a:latin typeface="+mn-lt"/>
              </a:rPr>
              <a:t> help us achieve the </a:t>
            </a:r>
            <a:r>
              <a:rPr lang="en-US" sz="1200" dirty="0" smtClean="0">
                <a:solidFill>
                  <a:schemeClr val="tx1"/>
                </a:solidFill>
                <a:latin typeface="+mn-lt"/>
              </a:rPr>
              <a:t>heavenly reward</a:t>
            </a:r>
            <a:endParaRPr lang="en-US" sz="1200" baseline="0" dirty="0" smtClean="0">
              <a:solidFill>
                <a:schemeClr val="tx1"/>
              </a:solidFill>
              <a:latin typeface="+mn-lt"/>
            </a:endParaRPr>
          </a:p>
          <a:p>
            <a:pPr marL="457200" indent="-457200">
              <a:buAutoNum type="arabicPeriod"/>
            </a:pPr>
            <a:endParaRPr lang="en-US" sz="1200" baseline="0" dirty="0" smtClean="0">
              <a:solidFill>
                <a:schemeClr val="tx1"/>
              </a:solidFill>
              <a:latin typeface="+mn-lt"/>
            </a:endParaRPr>
          </a:p>
          <a:p>
            <a:pPr marL="0" indent="0">
              <a:buNone/>
            </a:pPr>
            <a:r>
              <a:rPr lang="en-US" sz="1200" baseline="0" dirty="0" smtClean="0">
                <a:solidFill>
                  <a:schemeClr val="tx1"/>
                </a:solidFill>
                <a:latin typeface="+mn-lt"/>
              </a:rPr>
              <a:t>Lastly remember this verse from 2 Corinthians: </a:t>
            </a:r>
            <a:r>
              <a:rPr lang="en-US" sz="1200" dirty="0" smtClean="0">
                <a:solidFill>
                  <a:schemeClr val="tx1"/>
                </a:solidFill>
                <a:latin typeface="+mn-lt"/>
              </a:rPr>
              <a:t>“Not that we are sufficient of ourselves to think of anything as </a:t>
            </a:r>
            <a:r>
              <a:rPr lang="en-US" sz="1200" i="1" dirty="0" smtClean="0">
                <a:solidFill>
                  <a:schemeClr val="tx1"/>
                </a:solidFill>
                <a:latin typeface="+mn-lt"/>
              </a:rPr>
              <a:t>being</a:t>
            </a:r>
            <a:r>
              <a:rPr lang="en-US" sz="1200" dirty="0" smtClean="0">
                <a:solidFill>
                  <a:schemeClr val="tx1"/>
                </a:solidFill>
                <a:latin typeface="+mn-lt"/>
              </a:rPr>
              <a:t> from ourselves, but our sufficiency </a:t>
            </a:r>
            <a:r>
              <a:rPr lang="en-US" sz="1200" i="1" dirty="0" smtClean="0">
                <a:solidFill>
                  <a:schemeClr val="tx1"/>
                </a:solidFill>
                <a:latin typeface="+mn-lt"/>
              </a:rPr>
              <a:t>is</a:t>
            </a:r>
            <a:r>
              <a:rPr lang="en-US" sz="1200" dirty="0" smtClean="0">
                <a:solidFill>
                  <a:schemeClr val="tx1"/>
                </a:solidFill>
                <a:latin typeface="+mn-lt"/>
              </a:rPr>
              <a:t> from God,” 2 </a:t>
            </a:r>
            <a:r>
              <a:rPr lang="en-US" sz="1200" dirty="0" err="1" smtClean="0">
                <a:solidFill>
                  <a:schemeClr val="tx1"/>
                </a:solidFill>
                <a:latin typeface="+mn-lt"/>
              </a:rPr>
              <a:t>Cor</a:t>
            </a:r>
            <a:r>
              <a:rPr lang="en-US" sz="1200" dirty="0" smtClean="0">
                <a:solidFill>
                  <a:schemeClr val="tx1"/>
                </a:solidFill>
                <a:latin typeface="+mn-lt"/>
              </a:rPr>
              <a:t> 3:5</a:t>
            </a:r>
          </a:p>
          <a:p>
            <a:endParaRPr lang="en-US" sz="1200" dirty="0">
              <a:latin typeface="+mn-lt"/>
            </a:endParaRPr>
          </a:p>
        </p:txBody>
      </p:sp>
      <p:sp>
        <p:nvSpPr>
          <p:cNvPr id="4" name="Slide Number Placeholder 3"/>
          <p:cNvSpPr>
            <a:spLocks noGrp="1"/>
          </p:cNvSpPr>
          <p:nvPr>
            <p:ph type="sldNum" sz="quarter" idx="10"/>
          </p:nvPr>
        </p:nvSpPr>
        <p:spPr/>
        <p:txBody>
          <a:bodyPr/>
          <a:lstStyle/>
          <a:p>
            <a:fld id="{DA100A48-00AD-4A65-BC4C-6E2526BAACBC}" type="slidenum">
              <a:rPr lang="en-US" smtClean="0"/>
              <a:t>10</a:t>
            </a:fld>
            <a:endParaRPr lang="en-US"/>
          </a:p>
        </p:txBody>
      </p:sp>
    </p:spTree>
    <p:extLst>
      <p:ext uri="{BB962C8B-B14F-4D97-AF65-F5344CB8AC3E}">
        <p14:creationId xmlns:p14="http://schemas.microsoft.com/office/powerpoint/2010/main" val="532604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0" dirty="0" smtClean="0">
                <a:solidFill>
                  <a:srgbClr val="993300"/>
                </a:solidFill>
                <a:cs typeface="ScriptS" panose="00000400000000000000" pitchFamily="2" charset="0"/>
              </a:rPr>
              <a:t>I’d like to end with a reminder of the heavenly reward that God is calling us to; lets open our bibles to Matt 25:31-40</a:t>
            </a:r>
          </a:p>
          <a:p>
            <a:pPr marL="0" indent="0">
              <a:buNone/>
            </a:pPr>
            <a:endParaRPr lang="en-US" sz="1200" b="0" dirty="0" smtClean="0">
              <a:solidFill>
                <a:srgbClr val="993300"/>
              </a:solidFill>
              <a:cs typeface="ScriptS" panose="00000400000000000000" pitchFamily="2" charset="0"/>
            </a:endParaRPr>
          </a:p>
          <a:p>
            <a:pPr marL="0" indent="0">
              <a:buNone/>
            </a:pPr>
            <a:r>
              <a:rPr lang="en-US" sz="1200" b="0" dirty="0" smtClean="0">
                <a:solidFill>
                  <a:srgbClr val="993300"/>
                </a:solidFill>
                <a:cs typeface="ScriptS" panose="00000400000000000000" pitchFamily="2" charset="0"/>
              </a:rPr>
              <a:t>“</a:t>
            </a:r>
            <a:r>
              <a:rPr lang="en-US" sz="1200" b="0" dirty="0" smtClean="0">
                <a:solidFill>
                  <a:srgbClr val="993300"/>
                </a:solidFill>
                <a:cs typeface="ScriptS" panose="00000400000000000000" pitchFamily="2" charset="0"/>
              </a:rPr>
              <a:t>When the Son of Man comes in His glory, and all the holy angels with Him, then He will sit on the throne of His glory. All the nations will be gathered before Him, and He will separate them one from another, as a shepherd divides his sheep from the goats. And He will set the sheep on His right hand, but the goats on the left. Then the King will say to those on His right hand, ‘Come, you blessed of My Father, inherit the kingdom prepared for you from the foundation of the world: for I was hungry and you gave Me food; I was thirsty and you gave Me drink; I was a stranger and you took Me in; I was naked and you clothed Me; I was sick and you visited Me; I was in prison and you came to Me. Then the righteous will answer Him, saying, ‘Lord, when did we see You hungry and feed You, or thirsty and give You drink? When did we see You a stranger and take You in, or naked and clothe You? Or when did we see You sick, or in prison, and come to You?’ And the King will answer and say to them, ‘Assuredly, I say to you, inasmuch as you did it to one of the least of these My brethren, you did it to Me.’ Matt 25:31-40</a:t>
            </a:r>
            <a:endParaRPr lang="en-US" sz="1200" b="0" dirty="0">
              <a:solidFill>
                <a:schemeClr val="tx1"/>
              </a:solidFill>
              <a:cs typeface="ScriptS" panose="00000400000000000000" pitchFamily="2" charset="0"/>
            </a:endParaRPr>
          </a:p>
        </p:txBody>
      </p:sp>
      <p:sp>
        <p:nvSpPr>
          <p:cNvPr id="4" name="Slide Number Placeholder 3"/>
          <p:cNvSpPr>
            <a:spLocks noGrp="1"/>
          </p:cNvSpPr>
          <p:nvPr>
            <p:ph type="sldNum" sz="quarter" idx="10"/>
          </p:nvPr>
        </p:nvSpPr>
        <p:spPr/>
        <p:txBody>
          <a:bodyPr/>
          <a:lstStyle/>
          <a:p>
            <a:fld id="{DA100A48-00AD-4A65-BC4C-6E2526BAACBC}" type="slidenum">
              <a:rPr lang="en-US" smtClean="0"/>
              <a:t>11</a:t>
            </a:fld>
            <a:endParaRPr lang="en-US"/>
          </a:p>
        </p:txBody>
      </p:sp>
    </p:spTree>
    <p:extLst>
      <p:ext uri="{BB962C8B-B14F-4D97-AF65-F5344CB8AC3E}">
        <p14:creationId xmlns:p14="http://schemas.microsoft.com/office/powerpoint/2010/main" val="1814695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100A48-00AD-4A65-BC4C-6E2526BAACBC}" type="slidenum">
              <a:rPr lang="en-US" smtClean="0"/>
              <a:t>12</a:t>
            </a:fld>
            <a:endParaRPr lang="en-US"/>
          </a:p>
        </p:txBody>
      </p:sp>
    </p:spTree>
    <p:extLst>
      <p:ext uri="{BB962C8B-B14F-4D97-AF65-F5344CB8AC3E}">
        <p14:creationId xmlns:p14="http://schemas.microsoft.com/office/powerpoint/2010/main" val="2066633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by reading a short passage from the</a:t>
            </a:r>
            <a:r>
              <a:rPr lang="en-US" baseline="0" dirty="0" smtClean="0"/>
              <a:t> Gospel of Matthew:</a:t>
            </a:r>
          </a:p>
          <a:p>
            <a:r>
              <a:rPr lang="en-US" sz="1200" b="0" i="0" kern="1200" dirty="0" smtClean="0">
                <a:solidFill>
                  <a:schemeClr val="tx1"/>
                </a:solidFill>
                <a:effectLst/>
                <a:latin typeface="+mn-lt"/>
                <a:ea typeface="+mn-ea"/>
                <a:cs typeface="+mn-cs"/>
              </a:rPr>
              <a:t>But when the Pharisees heard that He had silenced the Sadducees, they gathered together. Then one of them, a lawyer, asked </a:t>
            </a:r>
            <a:r>
              <a:rPr lang="en-US" sz="1200" b="0" i="1" kern="1200" dirty="0" smtClean="0">
                <a:solidFill>
                  <a:schemeClr val="tx1"/>
                </a:solidFill>
                <a:effectLst/>
                <a:latin typeface="+mn-lt"/>
                <a:ea typeface="+mn-ea"/>
                <a:cs typeface="+mn-cs"/>
              </a:rPr>
              <a:t>Him a question,</a:t>
            </a:r>
            <a:r>
              <a:rPr lang="en-US" sz="1200" b="0" i="0" kern="1200" dirty="0" smtClean="0">
                <a:solidFill>
                  <a:schemeClr val="tx1"/>
                </a:solidFill>
                <a:effectLst/>
                <a:latin typeface="+mn-lt"/>
                <a:ea typeface="+mn-ea"/>
                <a:cs typeface="+mn-cs"/>
              </a:rPr>
              <a:t> testing Him, and saying,</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“Teacher, which </a:t>
            </a:r>
            <a:r>
              <a:rPr lang="en-US" sz="1200" b="0" i="1" kern="1200" dirty="0" smtClean="0">
                <a:solidFill>
                  <a:schemeClr val="tx1"/>
                </a:solidFill>
                <a:effectLst/>
                <a:latin typeface="+mn-lt"/>
                <a:ea typeface="+mn-ea"/>
                <a:cs typeface="+mn-cs"/>
              </a:rPr>
              <a:t>is</a:t>
            </a:r>
            <a:r>
              <a:rPr lang="en-US" sz="1200" b="0" i="0" kern="1200" dirty="0" smtClean="0">
                <a:solidFill>
                  <a:schemeClr val="tx1"/>
                </a:solidFill>
                <a:effectLst/>
                <a:latin typeface="+mn-lt"/>
                <a:ea typeface="+mn-ea"/>
                <a:cs typeface="+mn-cs"/>
              </a:rPr>
              <a:t> the great commandment in the law?”</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Jesus said to him, “‘You shall love the </a:t>
            </a:r>
            <a:r>
              <a:rPr lang="en-US" sz="1200" b="0" i="0" kern="1200" cap="small" dirty="0" smtClean="0">
                <a:solidFill>
                  <a:schemeClr val="tx1"/>
                </a:solidFill>
                <a:effectLst/>
                <a:latin typeface="+mn-lt"/>
                <a:ea typeface="+mn-ea"/>
                <a:cs typeface="+mn-cs"/>
              </a:rPr>
              <a:t>Lord</a:t>
            </a:r>
            <a:r>
              <a:rPr lang="en-US" sz="1200" b="0" i="0" kern="1200" dirty="0" smtClean="0">
                <a:solidFill>
                  <a:schemeClr val="tx1"/>
                </a:solidFill>
                <a:effectLst/>
                <a:latin typeface="+mn-lt"/>
                <a:ea typeface="+mn-ea"/>
                <a:cs typeface="+mn-cs"/>
              </a:rPr>
              <a:t> your God with all your heart, with all your soul, and with all your mind.’ This is </a:t>
            </a:r>
            <a:r>
              <a:rPr lang="en-US" sz="1200" b="0" i="1" kern="1200" dirty="0" smtClean="0">
                <a:solidFill>
                  <a:schemeClr val="tx1"/>
                </a:solidFill>
                <a:effectLst/>
                <a:latin typeface="+mn-lt"/>
                <a:ea typeface="+mn-ea"/>
                <a:cs typeface="+mn-cs"/>
              </a:rPr>
              <a:t>the</a:t>
            </a:r>
            <a:r>
              <a:rPr lang="en-US" sz="1200" b="0" i="0" kern="1200" dirty="0" smtClean="0">
                <a:solidFill>
                  <a:schemeClr val="tx1"/>
                </a:solidFill>
                <a:effectLst/>
                <a:latin typeface="+mn-lt"/>
                <a:ea typeface="+mn-ea"/>
                <a:cs typeface="+mn-cs"/>
              </a:rPr>
              <a:t> first and great commandment. And </a:t>
            </a:r>
            <a:r>
              <a:rPr lang="en-US" sz="1200" b="0" i="1" kern="1200" dirty="0" smtClean="0">
                <a:solidFill>
                  <a:schemeClr val="tx1"/>
                </a:solidFill>
                <a:effectLst/>
                <a:latin typeface="+mn-lt"/>
                <a:ea typeface="+mn-ea"/>
                <a:cs typeface="+mn-cs"/>
              </a:rPr>
              <a:t>the</a:t>
            </a:r>
            <a:r>
              <a:rPr lang="en-US" sz="1200" b="0" i="0" kern="1200" dirty="0" smtClean="0">
                <a:solidFill>
                  <a:schemeClr val="tx1"/>
                </a:solidFill>
                <a:effectLst/>
                <a:latin typeface="+mn-lt"/>
                <a:ea typeface="+mn-ea"/>
                <a:cs typeface="+mn-cs"/>
              </a:rPr>
              <a:t> second </a:t>
            </a:r>
            <a:r>
              <a:rPr lang="en-US" sz="1200" b="0" i="1" kern="1200" dirty="0" smtClean="0">
                <a:solidFill>
                  <a:schemeClr val="tx1"/>
                </a:solidFill>
                <a:effectLst/>
                <a:latin typeface="+mn-lt"/>
                <a:ea typeface="+mn-ea"/>
                <a:cs typeface="+mn-cs"/>
              </a:rPr>
              <a:t>is</a:t>
            </a:r>
            <a:r>
              <a:rPr lang="en-US" sz="1200" b="0" i="0" kern="1200" dirty="0" smtClean="0">
                <a:solidFill>
                  <a:schemeClr val="tx1"/>
                </a:solidFill>
                <a:effectLst/>
                <a:latin typeface="+mn-lt"/>
                <a:ea typeface="+mn-ea"/>
                <a:cs typeface="+mn-cs"/>
              </a:rPr>
              <a:t> like it: ‘You shall love your neighbor as yourself.’ On these two commandments hang all the Law and the Prophets.”</a:t>
            </a:r>
          </a:p>
          <a:p>
            <a:endParaRPr lang="en-US" dirty="0" smtClean="0"/>
          </a:p>
          <a:p>
            <a:r>
              <a:rPr lang="en-US" dirty="0" smtClean="0"/>
              <a:t>Do you know how many commandments the Pharisees</a:t>
            </a:r>
            <a:r>
              <a:rPr lang="en-US" baseline="0" dirty="0" smtClean="0"/>
              <a:t> had found prior to testing Christ with this question? 613. So when Christ responds with “Love the Lord your God” and “your neighbor as yourself”, then concludes with the statement that all the other commandments hang from these, it really emphasizes the importance of this characteristic for us as servants.</a:t>
            </a:r>
          </a:p>
          <a:p>
            <a:endParaRPr lang="en-US" baseline="0" dirty="0" smtClean="0"/>
          </a:p>
          <a:p>
            <a:r>
              <a:rPr lang="en-US" baseline="0" dirty="0" smtClean="0"/>
              <a:t>But how can we accomplish these commandments? The bible again provides the answer in John 15: 10 and says “</a:t>
            </a:r>
            <a:r>
              <a:rPr lang="en-US" b="1" baseline="30000" dirty="0"/>
              <a:t> </a:t>
            </a:r>
            <a:r>
              <a:rPr lang="en-US" dirty="0"/>
              <a:t>If you keep My commandments, you will abide in My love, just as I have kept My Father’s commandments and abide in His love.” One cannot </a:t>
            </a:r>
            <a:r>
              <a:rPr lang="en-US" b="1" dirty="0"/>
              <a:t>love</a:t>
            </a:r>
            <a:r>
              <a:rPr lang="en-US" dirty="0"/>
              <a:t> God and disobey His </a:t>
            </a:r>
            <a:r>
              <a:rPr lang="en-US" b="1" dirty="0"/>
              <a:t>commandments</a:t>
            </a:r>
            <a:r>
              <a:rPr lang="en-US" dirty="0"/>
              <a:t>. To love God is to obey Him.</a:t>
            </a:r>
            <a:endParaRPr lang="en-US" baseline="0" dirty="0" smtClean="0"/>
          </a:p>
          <a:p>
            <a:endParaRPr lang="en-US" baseline="0" dirty="0" smtClean="0"/>
          </a:p>
          <a:p>
            <a:r>
              <a:rPr lang="en-US" dirty="0"/>
              <a:t>The </a:t>
            </a:r>
            <a:r>
              <a:rPr lang="en-US" b="1" dirty="0"/>
              <a:t>second</a:t>
            </a:r>
            <a:r>
              <a:rPr lang="en-US" dirty="0"/>
              <a:t> commandment must be understood as </a:t>
            </a:r>
            <a:r>
              <a:rPr lang="en-US" dirty="0" smtClean="0"/>
              <a:t>written; It </a:t>
            </a:r>
            <a:r>
              <a:rPr lang="en-US" dirty="0"/>
              <a:t>is often misinterpreted, “You shall love your neighbor as you love yourself,” which destroys the force of the statement. How much we love ourselves is not the standard by which Christ is calling us to love others. Rather, we are called to love our neighbor as being of the same nature as we ourselves are, as being created in God's image and likeness just as we are. </a:t>
            </a:r>
            <a:r>
              <a:rPr lang="en-US" dirty="0" smtClean="0"/>
              <a:t>So just as we are heirs to His Kingdome</a:t>
            </a:r>
            <a:r>
              <a:rPr lang="en-US" baseline="0" dirty="0" smtClean="0"/>
              <a:t> and are loved unconditionally, this is how we are expected to love others since they too are sons and daughters of the Most High.</a:t>
            </a:r>
          </a:p>
          <a:p>
            <a:endParaRPr lang="en-US" dirty="0" smtClean="0"/>
          </a:p>
          <a:p>
            <a:r>
              <a:rPr lang="en-US" sz="1200" b="0" i="0" kern="1200" dirty="0" smtClean="0">
                <a:solidFill>
                  <a:schemeClr val="tx1"/>
                </a:solidFill>
                <a:effectLst/>
                <a:latin typeface="+mn-lt"/>
                <a:ea typeface="+mn-ea"/>
                <a:cs typeface="+mn-cs"/>
              </a:rPr>
              <a:t>“He who does not love does not know God, for God is love.” 1</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Jn</a:t>
            </a:r>
            <a:r>
              <a:rPr lang="en-US" sz="1200" b="0" i="0" kern="1200" baseline="0" dirty="0" smtClean="0">
                <a:solidFill>
                  <a:schemeClr val="tx1"/>
                </a:solidFill>
                <a:effectLst/>
                <a:latin typeface="+mn-lt"/>
                <a:ea typeface="+mn-ea"/>
                <a:cs typeface="+mn-cs"/>
              </a:rPr>
              <a:t> 4:8</a:t>
            </a:r>
          </a:p>
          <a:p>
            <a:endParaRPr lang="en-US" dirty="0" smtClean="0"/>
          </a:p>
          <a:p>
            <a:pPr defTabSz="931774"/>
            <a:r>
              <a:rPr lang="en-US" dirty="0" smtClean="0"/>
              <a:t>A servant is a person who knows God, whose heart is full of His love, and who has tasted how good life with Him is so he goes telling others about God. His words enter the hearts of those who hear him if his life corresponds with what he says. </a:t>
            </a:r>
          </a:p>
          <a:p>
            <a:endParaRPr lang="en-US" dirty="0" smtClean="0"/>
          </a:p>
          <a:p>
            <a:r>
              <a:rPr lang="en-US" dirty="0" smtClean="0"/>
              <a:t>But</a:t>
            </a:r>
            <a:r>
              <a:rPr lang="en-US" baseline="0" dirty="0" smtClean="0"/>
              <a:t> t</a:t>
            </a:r>
            <a:r>
              <a:rPr lang="en-US" dirty="0" smtClean="0"/>
              <a:t>o do that, he has to be at a higher spiritual level than those whom he is serving. He has to be pure in his thoughts, his behavior and his life in general. Through his life, he shows to those whom he serves, the true way of life. </a:t>
            </a:r>
          </a:p>
          <a:p>
            <a:endParaRPr lang="en-US" dirty="0" smtClean="0"/>
          </a:p>
          <a:p>
            <a:r>
              <a:rPr lang="en-US" dirty="0" smtClean="0"/>
              <a:t>The bible is full of stories</a:t>
            </a:r>
            <a:r>
              <a:rPr lang="en-US" baseline="0" dirty="0" smtClean="0"/>
              <a:t> with references to mountains or hills within them. The Fathers teach us that generally, these references are a symbolism of the person leaving the earthly things for the heavenly things or in other words elevating themselves spiritually. Isaiah t</a:t>
            </a:r>
            <a:r>
              <a:rPr lang="en-US" dirty="0" smtClean="0"/>
              <a:t>he prophet said, “O Zion, You who bring good tidings, Get up into the high mountain; O Jerusalem, You who bring good tidings, Lift up your voice with strength, Lift it up, be not afraid; Say to the cities of Judah, “Behold your God” (Isaiah 40:9). This means that whoever teaches others about the heavenly matters has to leave the earthly levels and has to stand on a high mountain. The servant has to be at a spiritual level higher than those whoever he is serving. It is obvious that the water flows from an upper level to a lower level and not the opposite. </a:t>
            </a:r>
          </a:p>
          <a:p>
            <a:endParaRPr lang="en-US" dirty="0" smtClean="0"/>
          </a:p>
          <a:p>
            <a:r>
              <a:rPr lang="en-US" dirty="0" smtClean="0"/>
              <a:t>It is not the duty of the servant to teach others the Word of God but to lead them to it. It is not his duty to describe to them the Lord’s way, but to let them walk in His way and to accompany them. It is not enough that he gives an overwhelming speech, but he must help them accept Christ. He must also be an example of virtue. The hand that cleans has to be clean itself to be able to clean, lest it makes other things dirty. Therefore, the prophet says, “Depart! Depart! Go out from there, touch no unclean thing. Go out from the midst of her, be clean, you who bear the vessels of the Lord” (Isaiah 52:11). Who are those who carry the vessels of the Lord except those servants who carry souls to bring them closer to God? The Lord said to Ananias concerning Paul, “He is a chosen vessel of Mine to bear My name before Gentiles, kings, and the children of Israel” (Acts 9:15).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A100A48-00AD-4A65-BC4C-6E2526BAACBC}" type="slidenum">
              <a:rPr lang="en-US" smtClean="0"/>
              <a:t>2</a:t>
            </a:fld>
            <a:endParaRPr lang="en-US"/>
          </a:p>
        </p:txBody>
      </p:sp>
    </p:spTree>
    <p:extLst>
      <p:ext uri="{BB962C8B-B14F-4D97-AF65-F5344CB8AC3E}">
        <p14:creationId xmlns:p14="http://schemas.microsoft.com/office/powerpoint/2010/main" val="4158323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Close your eyes and try to picture </a:t>
            </a:r>
            <a:r>
              <a:rPr lang="en-US" dirty="0"/>
              <a:t>this: </a:t>
            </a:r>
          </a:p>
          <a:p>
            <a:pPr defTabSz="931774"/>
            <a:endParaRPr lang="en-US" dirty="0"/>
          </a:p>
          <a:p>
            <a:pPr defTabSz="931774"/>
            <a:r>
              <a:rPr lang="en-US" dirty="0"/>
              <a:t>The disciples enter the </a:t>
            </a:r>
            <a:r>
              <a:rPr lang="en-US" dirty="0" smtClean="0"/>
              <a:t>upper room</a:t>
            </a:r>
            <a:r>
              <a:rPr lang="en-US" dirty="0"/>
              <a:t>, one by one, and take their places around the table. On the wall hangs a towel, and on the floor sit a pitcher and a basin. Any one of the disciples could volunteer for the job, but not one </a:t>
            </a:r>
            <a:r>
              <a:rPr lang="en-US" dirty="0" smtClean="0"/>
              <a:t>does.</a:t>
            </a:r>
            <a:r>
              <a:rPr lang="en-US" baseline="0" dirty="0" smtClean="0"/>
              <a:t> </a:t>
            </a:r>
            <a:r>
              <a:rPr lang="en-US" dirty="0" smtClean="0"/>
              <a:t>After </a:t>
            </a:r>
            <a:r>
              <a:rPr lang="en-US" dirty="0"/>
              <a:t>a few moments Jesus stands and removes His outer garment. He wraps a servant’s girdle around His waist, takes up the basin, and kneels before </a:t>
            </a:r>
            <a:r>
              <a:rPr lang="en-US" dirty="0" smtClean="0"/>
              <a:t>Peter. </a:t>
            </a:r>
            <a:r>
              <a:rPr lang="en-US" dirty="0"/>
              <a:t>He unlaces a sandal and gently lifts the foot, places it in the basin, covers it with water, and begins to bathe </a:t>
            </a:r>
            <a:r>
              <a:rPr lang="en-US" dirty="0" smtClean="0"/>
              <a:t>it.</a:t>
            </a:r>
            <a:r>
              <a:rPr lang="en-US" baseline="0" dirty="0" smtClean="0"/>
              <a:t> </a:t>
            </a:r>
            <a:r>
              <a:rPr lang="en-US" dirty="0" smtClean="0"/>
              <a:t>In </a:t>
            </a:r>
            <a:r>
              <a:rPr lang="en-US" dirty="0"/>
              <a:t>Jesus’ day the washing of feet was a task reserved not just for servants but for the lowest of servants.</a:t>
            </a:r>
            <a:r>
              <a:rPr lang="en-US" dirty="0" smtClean="0"/>
              <a:t/>
            </a:r>
            <a:br>
              <a:rPr lang="en-US" dirty="0" smtClean="0"/>
            </a:br>
            <a:r>
              <a:rPr lang="en-US" dirty="0" smtClean="0"/>
              <a:t/>
            </a:r>
            <a:br>
              <a:rPr lang="en-US" dirty="0" smtClean="0"/>
            </a:br>
            <a:r>
              <a:rPr lang="en-US" dirty="0"/>
              <a:t>In this case the One with the towel and basin is the King of the </a:t>
            </a:r>
            <a:r>
              <a:rPr lang="en-US" dirty="0" smtClean="0"/>
              <a:t>universe.</a:t>
            </a:r>
            <a:r>
              <a:rPr lang="en-US" baseline="0" dirty="0" smtClean="0"/>
              <a:t> </a:t>
            </a:r>
            <a:r>
              <a:rPr lang="en-US" dirty="0" smtClean="0"/>
              <a:t>Hands </a:t>
            </a:r>
            <a:r>
              <a:rPr lang="en-US" dirty="0"/>
              <a:t>that shaped the stars now wash away filth. And the One before whom all nations will one day kneel now kneels before His disciples. Hours before His own death, Jesus’ concern is </a:t>
            </a:r>
            <a:r>
              <a:rPr lang="en-US" dirty="0" smtClean="0"/>
              <a:t>singular.</a:t>
            </a:r>
            <a:r>
              <a:rPr lang="en-US" baseline="0" dirty="0" smtClean="0"/>
              <a:t> </a:t>
            </a:r>
            <a:r>
              <a:rPr lang="en-US" dirty="0" smtClean="0"/>
              <a:t>He </a:t>
            </a:r>
            <a:r>
              <a:rPr lang="en-US" dirty="0"/>
              <a:t>wants His disciples to know how much He loves them. We want to define what it means to be a servant and He leaves them with the perfect example to </a:t>
            </a:r>
            <a:r>
              <a:rPr lang="en-US" dirty="0" smtClean="0"/>
              <a:t>follow:</a:t>
            </a:r>
          </a:p>
          <a:p>
            <a:pPr defTabSz="931774"/>
            <a:endParaRPr lang="en-US" dirty="0" smtClean="0"/>
          </a:p>
          <a:p>
            <a:pPr marL="0" marR="0" indent="0" algn="l" defTabSz="931774" rtl="0" eaLnBrk="1" fontAlgn="auto" latinLnBrk="0" hangingPunct="1">
              <a:lnSpc>
                <a:spcPct val="100000"/>
              </a:lnSpc>
              <a:spcBef>
                <a:spcPts val="0"/>
              </a:spcBef>
              <a:spcAft>
                <a:spcPts val="0"/>
              </a:spcAft>
              <a:buClrTx/>
              <a:buSzTx/>
              <a:buFontTx/>
              <a:buNone/>
              <a:tabLst/>
              <a:defRPr/>
            </a:pPr>
            <a:r>
              <a:rPr lang="en-US" sz="1200" dirty="0" smtClean="0">
                <a:solidFill>
                  <a:srgbClr val="993300"/>
                </a:solidFill>
              </a:rPr>
              <a:t>“You call Me ‘</a:t>
            </a:r>
            <a:r>
              <a:rPr lang="en-US" sz="1200" i="1" u="sng" dirty="0" smtClean="0">
                <a:solidFill>
                  <a:srgbClr val="993300"/>
                </a:solidFill>
              </a:rPr>
              <a:t>Teacher’</a:t>
            </a:r>
            <a:r>
              <a:rPr lang="en-US" sz="1200" dirty="0" smtClean="0">
                <a:solidFill>
                  <a:srgbClr val="993300"/>
                </a:solidFill>
              </a:rPr>
              <a:t> and ‘</a:t>
            </a:r>
            <a:r>
              <a:rPr lang="en-US" sz="1200" i="1" u="sng" dirty="0" smtClean="0">
                <a:solidFill>
                  <a:srgbClr val="993300"/>
                </a:solidFill>
              </a:rPr>
              <a:t>Lord’</a:t>
            </a:r>
            <a:r>
              <a:rPr lang="en-US" sz="1200" dirty="0" smtClean="0">
                <a:solidFill>
                  <a:srgbClr val="993300"/>
                </a:solidFill>
              </a:rPr>
              <a:t>, and you say well, for so I am. If I then, your Lord and Teacher, have washed your feet, you also ought to wash one another’s feet. </a:t>
            </a:r>
            <a:r>
              <a:rPr lang="en-US" sz="1200" b="1" dirty="0" smtClean="0">
                <a:solidFill>
                  <a:srgbClr val="993300"/>
                </a:solidFill>
              </a:rPr>
              <a:t>For I have given you an </a:t>
            </a:r>
            <a:r>
              <a:rPr lang="en-US" sz="1200" b="1" u="sng" dirty="0" smtClean="0">
                <a:solidFill>
                  <a:srgbClr val="993300"/>
                </a:solidFill>
              </a:rPr>
              <a:t>example</a:t>
            </a:r>
            <a:r>
              <a:rPr lang="en-US" sz="1200" b="1" dirty="0" smtClean="0">
                <a:solidFill>
                  <a:srgbClr val="993300"/>
                </a:solidFill>
              </a:rPr>
              <a:t>, that you should do as I have done to you.</a:t>
            </a:r>
            <a:r>
              <a:rPr lang="en-US" sz="1200" dirty="0" smtClean="0">
                <a:solidFill>
                  <a:srgbClr val="993300"/>
                </a:solidFill>
              </a:rPr>
              <a:t> Most assuredly, I say to you, a servant is not greater than his master; nor is he who is sent greater than he who sent him. If you know these things, </a:t>
            </a:r>
            <a:r>
              <a:rPr lang="en-US" sz="1200" i="1" u="sng" dirty="0" smtClean="0">
                <a:solidFill>
                  <a:srgbClr val="993300"/>
                </a:solidFill>
              </a:rPr>
              <a:t>blessed are you if you do them</a:t>
            </a:r>
            <a:r>
              <a:rPr lang="en-US" sz="1200" dirty="0" smtClean="0">
                <a:solidFill>
                  <a:srgbClr val="993300"/>
                </a:solidFill>
              </a:rPr>
              <a:t>.” </a:t>
            </a:r>
            <a:r>
              <a:rPr lang="en-US" sz="1200" dirty="0" err="1" smtClean="0">
                <a:solidFill>
                  <a:srgbClr val="993300"/>
                </a:solidFill>
              </a:rPr>
              <a:t>Jn</a:t>
            </a:r>
            <a:r>
              <a:rPr lang="en-US" sz="1200" dirty="0" smtClean="0">
                <a:solidFill>
                  <a:srgbClr val="993300"/>
                </a:solidFill>
              </a:rPr>
              <a:t> 13:13-17</a:t>
            </a:r>
          </a:p>
          <a:p>
            <a:pPr defTabSz="931774"/>
            <a:endParaRPr lang="en-US" dirty="0" smtClean="0"/>
          </a:p>
          <a:p>
            <a:pPr defTabSz="931774"/>
            <a:endParaRPr lang="en-US" dirty="0" smtClean="0"/>
          </a:p>
        </p:txBody>
      </p:sp>
      <p:sp>
        <p:nvSpPr>
          <p:cNvPr id="4" name="Slide Number Placeholder 3"/>
          <p:cNvSpPr>
            <a:spLocks noGrp="1"/>
          </p:cNvSpPr>
          <p:nvPr>
            <p:ph type="sldNum" sz="quarter" idx="10"/>
          </p:nvPr>
        </p:nvSpPr>
        <p:spPr/>
        <p:txBody>
          <a:bodyPr/>
          <a:lstStyle/>
          <a:p>
            <a:fld id="{DA100A48-00AD-4A65-BC4C-6E2526BAACBC}" type="slidenum">
              <a:rPr lang="en-US" smtClean="0"/>
              <a:t>3</a:t>
            </a:fld>
            <a:endParaRPr lang="en-US"/>
          </a:p>
        </p:txBody>
      </p:sp>
    </p:spTree>
    <p:extLst>
      <p:ext uri="{BB962C8B-B14F-4D97-AF65-F5344CB8AC3E}">
        <p14:creationId xmlns:p14="http://schemas.microsoft.com/office/powerpoint/2010/main" val="1175275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sz="1200" dirty="0" smtClean="0"/>
              <a:t>As</a:t>
            </a:r>
            <a:r>
              <a:rPr lang="en-US" sz="1200" baseline="0" dirty="0" smtClean="0"/>
              <a:t> servants, we are called to be</a:t>
            </a:r>
            <a:r>
              <a:rPr lang="en-US" sz="1200" dirty="0" smtClean="0"/>
              <a:t> </a:t>
            </a:r>
            <a:r>
              <a:rPr lang="en-US" sz="1200" dirty="0"/>
              <a:t>role </a:t>
            </a:r>
            <a:r>
              <a:rPr lang="en-US" sz="1200" dirty="0" smtClean="0"/>
              <a:t>models </a:t>
            </a:r>
            <a:r>
              <a:rPr lang="en-US" sz="1200" dirty="0"/>
              <a:t>in </a:t>
            </a:r>
            <a:r>
              <a:rPr lang="en-US" sz="1200" u="sng" dirty="0"/>
              <a:t>everything that </a:t>
            </a:r>
            <a:r>
              <a:rPr lang="en-US" sz="1200" u="sng" dirty="0" smtClean="0"/>
              <a:t>we do</a:t>
            </a:r>
            <a:r>
              <a:rPr lang="en-US" sz="1200" u="none" dirty="0" smtClean="0"/>
              <a:t>;</a:t>
            </a:r>
            <a:r>
              <a:rPr lang="en-US" sz="1200" u="none" baseline="0" dirty="0" smtClean="0"/>
              <a:t> and yes that includes things that are </a:t>
            </a:r>
            <a:r>
              <a:rPr lang="en-US" sz="1200" dirty="0" smtClean="0"/>
              <a:t>seen </a:t>
            </a:r>
            <a:r>
              <a:rPr lang="en-US" sz="1200" dirty="0"/>
              <a:t>and </a:t>
            </a:r>
            <a:r>
              <a:rPr lang="en-US" sz="1200" dirty="0" smtClean="0"/>
              <a:t>unseen. </a:t>
            </a:r>
            <a:r>
              <a:rPr lang="en-US" sz="1200" dirty="0"/>
              <a:t>Romans 2 reminds us that “…you are a guide for the blind, a light for those who are in the dark,</a:t>
            </a:r>
            <a:r>
              <a:rPr lang="en-US" sz="1200" b="1" baseline="30000" dirty="0"/>
              <a:t> </a:t>
            </a:r>
            <a:r>
              <a:rPr lang="en-US" sz="1200" dirty="0"/>
              <a:t>an instructor of the foolish, a teacher of little children…” </a:t>
            </a:r>
          </a:p>
          <a:p>
            <a:pPr defTabSz="931774"/>
            <a:endParaRPr lang="en-US" sz="1200" dirty="0"/>
          </a:p>
          <a:p>
            <a:pPr defTabSz="931774"/>
            <a:r>
              <a:rPr lang="en-US" sz="1200" dirty="0" smtClean="0"/>
              <a:t>A fundamental aspect of a role model is serving by action and not just by words. </a:t>
            </a:r>
            <a:r>
              <a:rPr lang="en-US" sz="1200" baseline="0" dirty="0" smtClean="0"/>
              <a:t> And that’s because a</a:t>
            </a:r>
            <a:r>
              <a:rPr lang="en-US" sz="1200" dirty="0" smtClean="0"/>
              <a:t>ctions have a much great and</a:t>
            </a:r>
            <a:r>
              <a:rPr lang="en-US" sz="1200" baseline="0" dirty="0" smtClean="0"/>
              <a:t> longer lasting impact on our human psyche</a:t>
            </a:r>
            <a:r>
              <a:rPr lang="en-US" sz="1200" dirty="0" smtClean="0"/>
              <a:t>. So before we can start preaching or lecturing, we need to ensure that our</a:t>
            </a:r>
            <a:r>
              <a:rPr lang="en-US" sz="1200" baseline="0" dirty="0" smtClean="0"/>
              <a:t> actions are representative of a servant and his/her service</a:t>
            </a:r>
            <a:r>
              <a:rPr lang="en-US" sz="1200" dirty="0" smtClean="0"/>
              <a:t>. </a:t>
            </a:r>
          </a:p>
          <a:p>
            <a:pPr defTabSz="931774"/>
            <a:endParaRPr lang="en-US" sz="1200" dirty="0" smtClean="0"/>
          </a:p>
          <a:p>
            <a:pPr marL="0" marR="0" indent="0" algn="l" defTabSz="931774" rtl="0" eaLnBrk="1" fontAlgn="auto" latinLnBrk="0" hangingPunct="1">
              <a:lnSpc>
                <a:spcPct val="100000"/>
              </a:lnSpc>
              <a:spcBef>
                <a:spcPts val="0"/>
              </a:spcBef>
              <a:spcAft>
                <a:spcPts val="0"/>
              </a:spcAft>
              <a:buClrTx/>
              <a:buSzTx/>
              <a:buFontTx/>
              <a:buNone/>
              <a:tabLst/>
              <a:defRPr/>
            </a:pPr>
            <a:r>
              <a:rPr lang="en-US" sz="1200" dirty="0" smtClean="0"/>
              <a:t>Our key verse for this characteristic</a:t>
            </a:r>
            <a:r>
              <a:rPr lang="en-US" sz="1200" baseline="0" dirty="0" smtClean="0"/>
              <a:t> is: </a:t>
            </a:r>
            <a:r>
              <a:rPr lang="en-US" sz="1200" dirty="0" smtClean="0">
                <a:solidFill>
                  <a:srgbClr val="993300"/>
                </a:solidFill>
              </a:rPr>
              <a:t>“Let your light so shine before men, that they may see your good works and glorify your Father in heaven.” Matt 5:16</a:t>
            </a:r>
          </a:p>
          <a:p>
            <a:pPr defTabSz="931774"/>
            <a:endParaRPr lang="en-US" sz="1200" dirty="0" smtClean="0"/>
          </a:p>
          <a:p>
            <a:pPr defTabSz="931774"/>
            <a:r>
              <a:rPr lang="en-US" sz="1200" dirty="0" smtClean="0"/>
              <a:t>Also, in the Epistle of St. James we read “Thus also faith in itself, if it does not have works, is dead.” (James 2:17).</a:t>
            </a:r>
          </a:p>
          <a:p>
            <a:pPr defTabSz="931774"/>
            <a:endParaRPr lang="en-US" sz="1200" dirty="0" smtClean="0"/>
          </a:p>
          <a:p>
            <a:r>
              <a:rPr lang="en-US" sz="1200" dirty="0" smtClean="0"/>
              <a:t>I mentioned being a role model in everything</a:t>
            </a:r>
            <a:r>
              <a:rPr lang="en-US" sz="1200" baseline="0" dirty="0" smtClean="0"/>
              <a:t> we do, both seen and unseen; why is that important?</a:t>
            </a:r>
          </a:p>
          <a:p>
            <a:r>
              <a:rPr lang="en-US" sz="1200" dirty="0" smtClean="0"/>
              <a:t>St. Paul emphasizes this in his writings to the Corinthians: “We give no offense in anything, </a:t>
            </a:r>
            <a:r>
              <a:rPr lang="en-US" sz="1200" b="1" dirty="0" smtClean="0"/>
              <a:t>that our ministry may not be blamed</a:t>
            </a:r>
            <a:r>
              <a:rPr lang="en-US" sz="1200" dirty="0" smtClean="0"/>
              <a:t>. But in all things we commend ourselves as ministers of God: in much patience, in tribulations, in needs, in distresses, in stripes, in imprisonments, in tumults, in labors, in sleeplessness, in </a:t>
            </a:r>
            <a:r>
              <a:rPr lang="en-US" sz="1200" dirty="0" err="1" smtClean="0"/>
              <a:t>fastings</a:t>
            </a:r>
            <a:r>
              <a:rPr lang="en-US" sz="1200" dirty="0" smtClean="0"/>
              <a:t>; by purity, by knowledge, by longsuffering, by kindness, by the Holy Spirit, by sincere love, by the word of truth, by the power of God, by the armor of righteousness on the right hand and on the left” (2 Corinthians 6:3-7). He wrote to his disciple Timothy saying, “Take heed to yourself and to the doctrine. Continue in them, for in doing this you will save both yourself and those who hear you” (1 Timothy 4:16). Notice how St. Paul is correlating the life of Timothy to his service among the people. Mere words emerging from an unrighteous soul cannot change the lives of those served and reach the depths of their souls. </a:t>
            </a:r>
          </a:p>
          <a:p>
            <a:endParaRPr lang="en-US" sz="1200" dirty="0" smtClean="0">
              <a:solidFill>
                <a:srgbClr val="993300"/>
              </a:solidFill>
            </a:endParaRPr>
          </a:p>
          <a:p>
            <a:r>
              <a:rPr lang="en-US" sz="1200" dirty="0" smtClean="0">
                <a:solidFill>
                  <a:srgbClr val="993300"/>
                </a:solidFill>
              </a:rPr>
              <a:t>Start </a:t>
            </a:r>
            <a:r>
              <a:rPr lang="en-US" sz="1200" dirty="0">
                <a:solidFill>
                  <a:srgbClr val="993300"/>
                </a:solidFill>
              </a:rPr>
              <a:t>by changing 1-2 things</a:t>
            </a:r>
          </a:p>
          <a:p>
            <a:pPr lvl="1"/>
            <a:r>
              <a:rPr lang="en-US" sz="1200" dirty="0">
                <a:solidFill>
                  <a:srgbClr val="993300"/>
                </a:solidFill>
              </a:rPr>
              <a:t>Ex: eliminate swearing</a:t>
            </a:r>
          </a:p>
          <a:p>
            <a:pPr lvl="1"/>
            <a:r>
              <a:rPr lang="en-US" sz="1200" dirty="0">
                <a:solidFill>
                  <a:srgbClr val="993300"/>
                </a:solidFill>
              </a:rPr>
              <a:t>Ex: help w/ church related activities</a:t>
            </a:r>
          </a:p>
          <a:p>
            <a:r>
              <a:rPr lang="en-US" sz="1200" dirty="0">
                <a:solidFill>
                  <a:srgbClr val="993300"/>
                </a:solidFill>
              </a:rPr>
              <a:t>Result:</a:t>
            </a:r>
          </a:p>
          <a:p>
            <a:pPr lvl="1"/>
            <a:r>
              <a:rPr lang="en-US" sz="1200" dirty="0">
                <a:solidFill>
                  <a:srgbClr val="993300"/>
                </a:solidFill>
              </a:rPr>
              <a:t>Living/experiencing these services will allow you to speak/preach of it later</a:t>
            </a:r>
          </a:p>
          <a:p>
            <a:pPr lvl="1"/>
            <a:r>
              <a:rPr lang="en-US" sz="1200" dirty="0">
                <a:solidFill>
                  <a:srgbClr val="993300"/>
                </a:solidFill>
              </a:rPr>
              <a:t>People will notice your actions first and will be more receptive of your words later</a:t>
            </a:r>
          </a:p>
          <a:p>
            <a:pPr defTabSz="931774"/>
            <a:endParaRPr lang="en-US" sz="1200" dirty="0" smtClean="0"/>
          </a:p>
          <a:p>
            <a:pPr defTabSz="931774">
              <a:defRPr/>
            </a:pPr>
            <a:endParaRPr lang="en-US" sz="1200" dirty="0" smtClean="0"/>
          </a:p>
          <a:p>
            <a:pPr defTabSz="931774">
              <a:defRPr/>
            </a:pPr>
            <a:r>
              <a:rPr lang="en-US" sz="1200" dirty="0" smtClean="0"/>
              <a:t>But</a:t>
            </a:r>
            <a:r>
              <a:rPr lang="en-US" sz="1200" baseline="0" dirty="0" smtClean="0"/>
              <a:t> never forget, we aren’t meant to </a:t>
            </a:r>
            <a:r>
              <a:rPr lang="en-US" sz="1200" dirty="0" smtClean="0"/>
              <a:t>a role model in </a:t>
            </a:r>
            <a:r>
              <a:rPr lang="en-US" sz="1200" dirty="0"/>
              <a:t>order to selfishly shout, “Look at me!” </a:t>
            </a:r>
            <a:r>
              <a:rPr lang="en-US" sz="1200" dirty="0" smtClean="0"/>
              <a:t>We do so </a:t>
            </a:r>
            <a:r>
              <a:rPr lang="en-US" sz="1200" dirty="0" err="1" smtClean="0"/>
              <a:t>so</a:t>
            </a:r>
            <a:r>
              <a:rPr lang="en-US" sz="1200" dirty="0" smtClean="0"/>
              <a:t> that our “light so shine before men, that they may see your good works and glorify</a:t>
            </a:r>
            <a:r>
              <a:rPr lang="en-US" sz="1200" baseline="0" dirty="0" smtClean="0"/>
              <a:t> your Father in heaven.”</a:t>
            </a:r>
            <a:endParaRPr lang="en-US" sz="1200" dirty="0"/>
          </a:p>
        </p:txBody>
      </p:sp>
      <p:sp>
        <p:nvSpPr>
          <p:cNvPr id="4" name="Slide Number Placeholder 3"/>
          <p:cNvSpPr>
            <a:spLocks noGrp="1"/>
          </p:cNvSpPr>
          <p:nvPr>
            <p:ph type="sldNum" sz="quarter" idx="10"/>
          </p:nvPr>
        </p:nvSpPr>
        <p:spPr/>
        <p:txBody>
          <a:bodyPr/>
          <a:lstStyle/>
          <a:p>
            <a:fld id="{DA100A48-00AD-4A65-BC4C-6E2526BAACBC}" type="slidenum">
              <a:rPr lang="en-US" smtClean="0"/>
              <a:t>4</a:t>
            </a:fld>
            <a:endParaRPr lang="en-US"/>
          </a:p>
        </p:txBody>
      </p:sp>
    </p:spTree>
    <p:extLst>
      <p:ext uri="{BB962C8B-B14F-4D97-AF65-F5344CB8AC3E}">
        <p14:creationId xmlns:p14="http://schemas.microsoft.com/office/powerpoint/2010/main" val="117527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Again</a:t>
            </a:r>
            <a:r>
              <a:rPr lang="en-US" dirty="0">
                <a:solidFill>
                  <a:schemeClr val="tx1"/>
                </a:solidFill>
              </a:rPr>
              <a:t>, Christ provides the ultimate example when it comes to sacrifice and self-denial when </a:t>
            </a:r>
          </a:p>
          <a:p>
            <a:r>
              <a:rPr lang="en-US" dirty="0">
                <a:solidFill>
                  <a:schemeClr val="tx1"/>
                </a:solidFill>
              </a:rPr>
              <a:t>“</a:t>
            </a:r>
            <a:r>
              <a:rPr lang="en-US" b="1" dirty="0">
                <a:solidFill>
                  <a:schemeClr val="tx1"/>
                </a:solidFill>
              </a:rPr>
              <a:t>Greater</a:t>
            </a:r>
            <a:r>
              <a:rPr lang="en-US" dirty="0">
                <a:solidFill>
                  <a:schemeClr val="tx1"/>
                </a:solidFill>
              </a:rPr>
              <a:t> </a:t>
            </a:r>
            <a:r>
              <a:rPr lang="en-US" b="1" dirty="0">
                <a:solidFill>
                  <a:schemeClr val="tx1"/>
                </a:solidFill>
              </a:rPr>
              <a:t>love</a:t>
            </a:r>
            <a:r>
              <a:rPr lang="en-US" dirty="0">
                <a:solidFill>
                  <a:schemeClr val="tx1"/>
                </a:solidFill>
              </a:rPr>
              <a:t> has </a:t>
            </a:r>
            <a:r>
              <a:rPr lang="en-US" b="1" dirty="0">
                <a:solidFill>
                  <a:schemeClr val="tx1"/>
                </a:solidFill>
              </a:rPr>
              <a:t>no</a:t>
            </a:r>
            <a:r>
              <a:rPr lang="en-US" dirty="0">
                <a:solidFill>
                  <a:schemeClr val="tx1"/>
                </a:solidFill>
              </a:rPr>
              <a:t> one than this, than to lay down one’s life for his friends.” </a:t>
            </a:r>
            <a:r>
              <a:rPr lang="en-US" dirty="0" err="1">
                <a:solidFill>
                  <a:schemeClr val="tx1"/>
                </a:solidFill>
              </a:rPr>
              <a:t>Jn</a:t>
            </a:r>
            <a:r>
              <a:rPr lang="en-US" dirty="0">
                <a:solidFill>
                  <a:schemeClr val="tx1"/>
                </a:solidFill>
              </a:rPr>
              <a:t> 15:!3</a:t>
            </a:r>
            <a:endParaRPr lang="en-US" dirty="0" smtClean="0">
              <a:solidFill>
                <a:schemeClr val="tx1"/>
              </a:solidFill>
            </a:endParaRPr>
          </a:p>
          <a:p>
            <a:endParaRPr lang="en-US" dirty="0" smtClean="0">
              <a:solidFill>
                <a:schemeClr val="tx1"/>
              </a:solidFill>
            </a:endParaRPr>
          </a:p>
          <a:p>
            <a:pPr defTabSz="931774">
              <a:defRPr/>
            </a:pPr>
            <a:r>
              <a:rPr lang="en-US" dirty="0">
                <a:solidFill>
                  <a:schemeClr val="tx1"/>
                </a:solidFill>
              </a:rPr>
              <a:t>Sacrifice for others as Christ sacrificed for you/us:</a:t>
            </a:r>
          </a:p>
          <a:p>
            <a:pPr defTabSz="931774">
              <a:defRPr/>
            </a:pPr>
            <a:r>
              <a:rPr lang="en-US" dirty="0">
                <a:solidFill>
                  <a:schemeClr val="tx1"/>
                </a:solidFill>
              </a:rPr>
              <a:t>Ex: When a new pope is enthroned, two interesting things that happen before he enters the church for the first time </a:t>
            </a:r>
          </a:p>
          <a:p>
            <a:pPr marL="232943" indent="-232943" defTabSz="931774">
              <a:buFontTx/>
              <a:buAutoNum type="arabicPeriod"/>
              <a:defRPr/>
            </a:pPr>
            <a:r>
              <a:rPr lang="en-US" dirty="0">
                <a:solidFill>
                  <a:schemeClr val="tx1"/>
                </a:solidFill>
              </a:rPr>
              <a:t>The church doors are locked; the keeper or the steward of the church gives him the keys to the church to open, symbolizing the hand-over of the responsibility of serving and shepherding the flock to the new pope</a:t>
            </a:r>
          </a:p>
          <a:p>
            <a:pPr marL="232943" indent="-232943" defTabSz="931774">
              <a:buFontTx/>
              <a:buAutoNum type="arabicPeriod"/>
              <a:defRPr/>
            </a:pPr>
            <a:r>
              <a:rPr lang="en-US" dirty="0">
                <a:solidFill>
                  <a:schemeClr val="tx1"/>
                </a:solidFill>
              </a:rPr>
              <a:t>Next they begin singing O-</a:t>
            </a:r>
            <a:r>
              <a:rPr lang="en-US" dirty="0" err="1">
                <a:solidFill>
                  <a:schemeClr val="tx1"/>
                </a:solidFill>
              </a:rPr>
              <a:t>Monogenise</a:t>
            </a:r>
            <a:r>
              <a:rPr lang="en-US" dirty="0">
                <a:solidFill>
                  <a:schemeClr val="tx1"/>
                </a:solidFill>
              </a:rPr>
              <a:t> which is a hymn we sing on Good Friday at the 6</a:t>
            </a:r>
            <a:r>
              <a:rPr lang="en-US" baseline="30000" dirty="0">
                <a:solidFill>
                  <a:schemeClr val="tx1"/>
                </a:solidFill>
              </a:rPr>
              <a:t>th</a:t>
            </a:r>
            <a:r>
              <a:rPr lang="en-US" dirty="0">
                <a:solidFill>
                  <a:schemeClr val="tx1"/>
                </a:solidFill>
              </a:rPr>
              <a:t> Hour which is the hour of His crucifixion. The hymns reminds us of the sacrifice that Christ made for us which also symbolizes the sacrifice that the Pope will need to make on behalf of the flock he’s been chosen to </a:t>
            </a:r>
            <a:r>
              <a:rPr lang="en-US" dirty="0" smtClean="0">
                <a:solidFill>
                  <a:schemeClr val="tx1"/>
                </a:solidFill>
              </a:rPr>
              <a:t>shepherd. </a:t>
            </a:r>
            <a:r>
              <a:rPr lang="en-US" dirty="0">
                <a:solidFill>
                  <a:schemeClr val="tx1"/>
                </a:solidFill>
              </a:rPr>
              <a:t>The hymns ends with the words:</a:t>
            </a:r>
          </a:p>
          <a:p>
            <a:pPr defTabSz="931774">
              <a:defRPr/>
            </a:pPr>
            <a:r>
              <a:rPr lang="en-US" dirty="0" smtClean="0">
                <a:solidFill>
                  <a:schemeClr val="tx1"/>
                </a:solidFill>
              </a:rPr>
              <a:t>Holy </a:t>
            </a:r>
            <a:r>
              <a:rPr lang="en-US" dirty="0">
                <a:solidFill>
                  <a:schemeClr val="tx1"/>
                </a:solidFill>
              </a:rPr>
              <a:t>God, who being God, for our sake, became man without change.</a:t>
            </a:r>
          </a:p>
          <a:p>
            <a:pPr defTabSz="931774">
              <a:defRPr/>
            </a:pPr>
            <a:r>
              <a:rPr lang="en-US" dirty="0" smtClean="0">
                <a:solidFill>
                  <a:schemeClr val="tx1"/>
                </a:solidFill>
              </a:rPr>
              <a:t>Holy </a:t>
            </a:r>
            <a:r>
              <a:rPr lang="en-US" dirty="0">
                <a:solidFill>
                  <a:schemeClr val="tx1"/>
                </a:solidFill>
              </a:rPr>
              <a:t>Mighty, who by weakness showed forth what is greater than power.</a:t>
            </a:r>
          </a:p>
          <a:p>
            <a:pPr defTabSz="931774">
              <a:defRPr/>
            </a:pPr>
            <a:r>
              <a:rPr lang="en-US" dirty="0" smtClean="0">
                <a:solidFill>
                  <a:schemeClr val="tx1"/>
                </a:solidFill>
              </a:rPr>
              <a:t>Holy </a:t>
            </a:r>
            <a:r>
              <a:rPr lang="en-US" dirty="0">
                <a:solidFill>
                  <a:schemeClr val="tx1"/>
                </a:solidFill>
              </a:rPr>
              <a:t>Immortal, who was crucified for our sake, and endured death in His flesh, the Eternal and Immortal.</a:t>
            </a:r>
          </a:p>
          <a:p>
            <a:endParaRPr lang="en-US" dirty="0" smtClean="0">
              <a:solidFill>
                <a:schemeClr val="tx1"/>
              </a:solidFill>
            </a:endParaRPr>
          </a:p>
          <a:p>
            <a:r>
              <a:rPr lang="en-US" dirty="0" smtClean="0">
                <a:solidFill>
                  <a:schemeClr val="tx1"/>
                </a:solidFill>
              </a:rPr>
              <a:t>We won’t sing this hymn for you guys when you graduate from this program, but similarly</a:t>
            </a:r>
            <a:r>
              <a:rPr lang="en-US" baseline="0" dirty="0" smtClean="0">
                <a:solidFill>
                  <a:schemeClr val="tx1"/>
                </a:solidFill>
              </a:rPr>
              <a:t> to the Pope who is entrusted to Sheppard the entire flock, you too might be entrusted to help shepherd one person or maybe even an entire class. And that will require self-denial and sacrifice. You will be asked to put the service and those being served ahead of yourself. And at times that will be difficult to do, but in those moments is when you need to remember this picture and the sacrifice that was made for you.</a:t>
            </a:r>
          </a:p>
          <a:p>
            <a:endParaRPr lang="en-US" baseline="0" dirty="0" smtClean="0">
              <a:solidFill>
                <a:schemeClr val="tx1"/>
              </a:solidFill>
            </a:endParaRPr>
          </a:p>
          <a:p>
            <a:r>
              <a:rPr lang="en-US" baseline="0" dirty="0" smtClean="0">
                <a:solidFill>
                  <a:schemeClr val="tx1"/>
                </a:solidFill>
              </a:rPr>
              <a:t>And  rest assured that it is in those moments or partially because of those moments that we hope to hear “</a:t>
            </a:r>
            <a:r>
              <a:rPr lang="en-US" dirty="0">
                <a:solidFill>
                  <a:schemeClr val="tx1"/>
                </a:solidFill>
              </a:rPr>
              <a:t>‘Well </a:t>
            </a:r>
            <a:r>
              <a:rPr lang="en-US" i="1" dirty="0">
                <a:solidFill>
                  <a:schemeClr val="tx1"/>
                </a:solidFill>
              </a:rPr>
              <a:t>done,</a:t>
            </a:r>
            <a:r>
              <a:rPr lang="en-US" dirty="0">
                <a:solidFill>
                  <a:schemeClr val="tx1"/>
                </a:solidFill>
              </a:rPr>
              <a:t> good and faithful servant; you were faithful over a few things, I will make you ruler over many things. </a:t>
            </a:r>
            <a:r>
              <a:rPr lang="en-US" b="1" dirty="0">
                <a:solidFill>
                  <a:schemeClr val="tx1"/>
                </a:solidFill>
              </a:rPr>
              <a:t>Enter</a:t>
            </a:r>
            <a:r>
              <a:rPr lang="en-US" dirty="0">
                <a:solidFill>
                  <a:schemeClr val="tx1"/>
                </a:solidFill>
              </a:rPr>
              <a:t> </a:t>
            </a:r>
            <a:r>
              <a:rPr lang="en-US" b="1" dirty="0">
                <a:solidFill>
                  <a:schemeClr val="tx1"/>
                </a:solidFill>
              </a:rPr>
              <a:t>into</a:t>
            </a:r>
            <a:r>
              <a:rPr lang="en-US" dirty="0">
                <a:solidFill>
                  <a:schemeClr val="tx1"/>
                </a:solidFill>
              </a:rPr>
              <a:t> </a:t>
            </a:r>
            <a:r>
              <a:rPr lang="en-US" b="1" dirty="0">
                <a:solidFill>
                  <a:schemeClr val="tx1"/>
                </a:solidFill>
              </a:rPr>
              <a:t>the</a:t>
            </a:r>
            <a:r>
              <a:rPr lang="en-US" dirty="0">
                <a:solidFill>
                  <a:schemeClr val="tx1"/>
                </a:solidFill>
              </a:rPr>
              <a:t> </a:t>
            </a:r>
            <a:r>
              <a:rPr lang="en-US" b="1" dirty="0">
                <a:solidFill>
                  <a:schemeClr val="tx1"/>
                </a:solidFill>
              </a:rPr>
              <a:t>joy</a:t>
            </a:r>
            <a:r>
              <a:rPr lang="en-US" dirty="0">
                <a:solidFill>
                  <a:schemeClr val="tx1"/>
                </a:solidFill>
              </a:rPr>
              <a:t> </a:t>
            </a:r>
            <a:r>
              <a:rPr lang="en-US" b="1" dirty="0">
                <a:solidFill>
                  <a:schemeClr val="tx1"/>
                </a:solidFill>
              </a:rPr>
              <a:t>of</a:t>
            </a:r>
            <a:r>
              <a:rPr lang="en-US" dirty="0">
                <a:solidFill>
                  <a:schemeClr val="tx1"/>
                </a:solidFill>
              </a:rPr>
              <a:t> your lord.’ Matt </a:t>
            </a:r>
            <a:r>
              <a:rPr lang="en-US" dirty="0" smtClean="0">
                <a:solidFill>
                  <a:schemeClr val="tx1"/>
                </a:solidFill>
              </a:rPr>
              <a:t>25:21</a:t>
            </a:r>
          </a:p>
          <a:p>
            <a:endParaRPr lang="en-US" dirty="0" smtClean="0">
              <a:solidFill>
                <a:schemeClr val="tx1"/>
              </a:solidFill>
            </a:endParaRPr>
          </a:p>
          <a:p>
            <a:r>
              <a:rPr lang="en-US" dirty="0" smtClean="0">
                <a:solidFill>
                  <a:schemeClr val="tx1"/>
                </a:solidFill>
              </a:rPr>
              <a:t>Examples of sacrifice:</a:t>
            </a:r>
          </a:p>
          <a:p>
            <a:r>
              <a:rPr lang="en-US" dirty="0" smtClean="0">
                <a:solidFill>
                  <a:schemeClr val="tx1"/>
                </a:solidFill>
              </a:rPr>
              <a:t>Put your service above your comfort</a:t>
            </a:r>
            <a:r>
              <a:rPr lang="en-US" baseline="0" dirty="0" smtClean="0">
                <a:solidFill>
                  <a:schemeClr val="tx1"/>
                </a:solidFill>
              </a:rPr>
              <a:t> </a:t>
            </a:r>
          </a:p>
          <a:p>
            <a:r>
              <a:rPr lang="en-US" dirty="0" smtClean="0">
                <a:solidFill>
                  <a:schemeClr val="tx1"/>
                </a:solidFill>
              </a:rPr>
              <a:t>Serve instead of sleeping or hanging</a:t>
            </a:r>
            <a:r>
              <a:rPr lang="en-US" baseline="0" dirty="0" smtClean="0">
                <a:solidFill>
                  <a:schemeClr val="tx1"/>
                </a:solidFill>
              </a:rPr>
              <a:t> out with friends</a:t>
            </a:r>
          </a:p>
          <a:p>
            <a:r>
              <a:rPr lang="en-US" baseline="0" dirty="0" smtClean="0">
                <a:solidFill>
                  <a:schemeClr val="tx1"/>
                </a:solidFill>
              </a:rPr>
              <a:t>Make peace with others even when you don’t think you are at fault</a:t>
            </a:r>
          </a:p>
          <a:p>
            <a:r>
              <a:rPr lang="en-US" baseline="0" dirty="0" smtClean="0">
                <a:solidFill>
                  <a:schemeClr val="tx1"/>
                </a:solidFill>
              </a:rPr>
              <a:t>Serve when your body is at its prime not when its tired</a:t>
            </a:r>
          </a:p>
          <a:p>
            <a:r>
              <a:rPr lang="en-US" baseline="0" dirty="0" smtClean="0">
                <a:solidFill>
                  <a:schemeClr val="tx1"/>
                </a:solidFill>
              </a:rPr>
              <a:t>Serve with a smile even though you may not be feeling it</a:t>
            </a:r>
          </a:p>
          <a:p>
            <a:r>
              <a:rPr lang="en-US" baseline="0" dirty="0" smtClean="0">
                <a:solidFill>
                  <a:schemeClr val="tx1"/>
                </a:solidFill>
              </a:rPr>
              <a:t>Serve willingly even before being asked</a:t>
            </a:r>
          </a:p>
          <a:p>
            <a:r>
              <a:rPr lang="en-US" baseline="0" dirty="0" smtClean="0">
                <a:solidFill>
                  <a:schemeClr val="tx1"/>
                </a:solidFill>
              </a:rPr>
              <a:t>Start by serving in areas of interest but progress into other areas of need as well</a:t>
            </a:r>
            <a:endParaRPr lang="en-US" dirty="0" smtClean="0">
              <a:solidFill>
                <a:schemeClr val="tx1"/>
              </a:solidFill>
            </a:endParaRPr>
          </a:p>
          <a:p>
            <a:pPr lvl="1" algn="l"/>
            <a:endParaRPr lang="en-US" sz="1200" dirty="0" smtClean="0">
              <a:solidFill>
                <a:schemeClr val="tx1"/>
              </a:solidFill>
            </a:endParaRPr>
          </a:p>
          <a:p>
            <a:endParaRPr lang="en-US" dirty="0" smtClean="0">
              <a:solidFill>
                <a:schemeClr val="tx1"/>
              </a:solidFill>
            </a:endParaRPr>
          </a:p>
        </p:txBody>
      </p:sp>
      <p:sp>
        <p:nvSpPr>
          <p:cNvPr id="4" name="Slide Number Placeholder 3"/>
          <p:cNvSpPr>
            <a:spLocks noGrp="1"/>
          </p:cNvSpPr>
          <p:nvPr>
            <p:ph type="sldNum" sz="quarter" idx="10"/>
          </p:nvPr>
        </p:nvSpPr>
        <p:spPr/>
        <p:txBody>
          <a:bodyPr/>
          <a:lstStyle/>
          <a:p>
            <a:fld id="{DA100A48-00AD-4A65-BC4C-6E2526BAACBC}" type="slidenum">
              <a:rPr lang="en-US" smtClean="0"/>
              <a:t>5</a:t>
            </a:fld>
            <a:endParaRPr lang="en-US"/>
          </a:p>
        </p:txBody>
      </p:sp>
    </p:spTree>
    <p:extLst>
      <p:ext uri="{BB962C8B-B14F-4D97-AF65-F5344CB8AC3E}">
        <p14:creationId xmlns:p14="http://schemas.microsoft.com/office/powerpoint/2010/main" val="2910957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Let me leave you with the rest of the verse we previously mentioned:</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“You are the light of the world. A city that is set on a hill cannot be hidden. Nor do they light a lamp and put it under a basket. Instead they put it on , but on a lampstand, and</a:t>
            </a:r>
            <a:r>
              <a:rPr lang="en-US" sz="1200" b="0" i="0" kern="1200" baseline="0" dirty="0" smtClean="0">
                <a:solidFill>
                  <a:schemeClr val="tx1"/>
                </a:solidFill>
                <a:effectLst/>
                <a:latin typeface="+mn-lt"/>
                <a:ea typeface="+mn-ea"/>
                <a:cs typeface="+mn-cs"/>
              </a:rPr>
              <a:t> it gives light to all who are in the house. Matt 5:14-15</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And Glory be to God forever Amen.</a:t>
            </a:r>
            <a:endParaRPr lang="en-US" dirty="0" smtClean="0"/>
          </a:p>
        </p:txBody>
      </p:sp>
      <p:sp>
        <p:nvSpPr>
          <p:cNvPr id="4" name="Slide Number Placeholder 3"/>
          <p:cNvSpPr>
            <a:spLocks noGrp="1"/>
          </p:cNvSpPr>
          <p:nvPr>
            <p:ph type="sldNum" sz="quarter" idx="10"/>
          </p:nvPr>
        </p:nvSpPr>
        <p:spPr/>
        <p:txBody>
          <a:bodyPr/>
          <a:lstStyle/>
          <a:p>
            <a:fld id="{DA100A48-00AD-4A65-BC4C-6E2526BAACBC}" type="slidenum">
              <a:rPr lang="en-US" smtClean="0"/>
              <a:t>6</a:t>
            </a:fld>
            <a:endParaRPr lang="en-US"/>
          </a:p>
        </p:txBody>
      </p:sp>
    </p:spTree>
    <p:extLst>
      <p:ext uri="{BB962C8B-B14F-4D97-AF65-F5344CB8AC3E}">
        <p14:creationId xmlns:p14="http://schemas.microsoft.com/office/powerpoint/2010/main" val="2910957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Today we’ll delve into 3 additional characteristics starting with Maturity.</a:t>
            </a:r>
          </a:p>
          <a:p>
            <a:r>
              <a:rPr lang="en-US" baseline="0" dirty="0" smtClean="0"/>
              <a:t>We live in a self-centered society where everything revolves around me (my schedule, my plans, my goals, my needs, my wants).</a:t>
            </a:r>
          </a:p>
          <a:p>
            <a:r>
              <a:rPr lang="en-US" baseline="0" dirty="0" smtClean="0"/>
              <a:t>When looking at and learning about service (and really our spiritual lives as whole), we need to eliminate the self-centered perspective and make everything Christ-centered. </a:t>
            </a:r>
            <a:endParaRPr lang="en-US" dirty="0" smtClean="0"/>
          </a:p>
          <a:p>
            <a:r>
              <a:rPr lang="en-US" dirty="0" smtClean="0"/>
              <a:t>St-James confirms this and</a:t>
            </a:r>
            <a:r>
              <a:rPr lang="en-US" baseline="0" dirty="0" smtClean="0"/>
              <a:t> says “</a:t>
            </a:r>
            <a:r>
              <a:rPr lang="en-US" sz="1200" b="0" i="0" kern="1200" dirty="0" smtClean="0">
                <a:solidFill>
                  <a:schemeClr val="tx1"/>
                </a:solidFill>
                <a:effectLst/>
                <a:latin typeface="+mn-lt"/>
                <a:ea typeface="+mn-ea"/>
                <a:cs typeface="+mn-cs"/>
              </a:rPr>
              <a:t>For where envy and self-seeking </a:t>
            </a:r>
            <a:r>
              <a:rPr lang="en-US" sz="1200" b="0" i="1" kern="1200" dirty="0" smtClean="0">
                <a:solidFill>
                  <a:schemeClr val="tx1"/>
                </a:solidFill>
                <a:effectLst/>
                <a:latin typeface="+mn-lt"/>
                <a:ea typeface="+mn-ea"/>
                <a:cs typeface="+mn-cs"/>
              </a:rPr>
              <a:t>exist,</a:t>
            </a:r>
            <a:r>
              <a:rPr lang="en-US" sz="1200" b="0" i="0" kern="1200" dirty="0" smtClean="0">
                <a:solidFill>
                  <a:schemeClr val="tx1"/>
                </a:solidFill>
                <a:effectLst/>
                <a:latin typeface="+mn-lt"/>
                <a:ea typeface="+mn-ea"/>
                <a:cs typeface="+mn-cs"/>
              </a:rPr>
              <a:t> confusion and every evil thing </a:t>
            </a:r>
            <a:r>
              <a:rPr lang="en-US" sz="1200" b="0" i="1" kern="1200" dirty="0" smtClean="0">
                <a:solidFill>
                  <a:schemeClr val="tx1"/>
                </a:solidFill>
                <a:effectLst/>
                <a:latin typeface="+mn-lt"/>
                <a:ea typeface="+mn-ea"/>
                <a:cs typeface="+mn-cs"/>
              </a:rPr>
              <a:t>are</a:t>
            </a:r>
            <a:r>
              <a:rPr lang="en-US" sz="1200" b="0" i="0" kern="1200" dirty="0" smtClean="0">
                <a:solidFill>
                  <a:schemeClr val="tx1"/>
                </a:solidFill>
                <a:effectLst/>
                <a:latin typeface="+mn-lt"/>
                <a:ea typeface="+mn-ea"/>
                <a:cs typeface="+mn-cs"/>
              </a:rPr>
              <a:t> there.” James 3:16</a:t>
            </a:r>
            <a:endParaRPr lang="en-US" dirty="0" smtClean="0"/>
          </a:p>
          <a:p>
            <a:endParaRPr lang="en-US" dirty="0" smtClean="0"/>
          </a:p>
          <a:p>
            <a:r>
              <a:rPr lang="en-US" dirty="0" smtClean="0"/>
              <a:t>In</a:t>
            </a:r>
            <a:r>
              <a:rPr lang="en-US" baseline="0" dirty="0" smtClean="0"/>
              <a:t> </a:t>
            </a:r>
            <a:r>
              <a:rPr lang="en-US" baseline="0" dirty="0" smtClean="0"/>
              <a:t>the context of service, there are two types of maturity that we need to understand and work towards:</a:t>
            </a:r>
          </a:p>
          <a:p>
            <a:pPr marL="228600" indent="-228600">
              <a:buAutoNum type="arabicPeriod"/>
            </a:pPr>
            <a:r>
              <a:rPr lang="en-US" baseline="0" dirty="0" smtClean="0"/>
              <a:t>Spiritual maturity</a:t>
            </a:r>
          </a:p>
          <a:p>
            <a:pPr marL="228600" indent="-228600">
              <a:buAutoNum type="arabicPeriod"/>
            </a:pPr>
            <a:r>
              <a:rPr lang="en-US" baseline="0" dirty="0" smtClean="0"/>
              <a:t>Emotional/Personal maturity </a:t>
            </a:r>
          </a:p>
          <a:p>
            <a:pPr marL="228600" indent="-228600">
              <a:buAutoNum type="arabicPeriod"/>
            </a:pPr>
            <a:endParaRPr lang="en-US" baseline="0" dirty="0" smtClean="0"/>
          </a:p>
          <a:p>
            <a:pPr marL="0" indent="0">
              <a:buNone/>
            </a:pPr>
            <a:r>
              <a:rPr lang="en-US" dirty="0" smtClean="0"/>
              <a:t>St-Paul provides us with a high-level view of spiritual maturity (or immaturity) in Hebrews 5 saying: “</a:t>
            </a:r>
            <a:r>
              <a:rPr lang="en-US" sz="1200" b="1" i="0" kern="1200" baseline="300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For though by this time you ought to be teachers, you need </a:t>
            </a:r>
            <a:r>
              <a:rPr lang="en-US" sz="1200" b="0" i="1" kern="1200" dirty="0" smtClean="0">
                <a:solidFill>
                  <a:schemeClr val="tx1"/>
                </a:solidFill>
                <a:effectLst/>
                <a:latin typeface="+mn-lt"/>
                <a:ea typeface="+mn-ea"/>
                <a:cs typeface="+mn-cs"/>
              </a:rPr>
              <a:t>someone</a:t>
            </a:r>
            <a:r>
              <a:rPr lang="en-US" sz="1200" b="0" i="0" kern="1200" dirty="0" smtClean="0">
                <a:solidFill>
                  <a:schemeClr val="tx1"/>
                </a:solidFill>
                <a:effectLst/>
                <a:latin typeface="+mn-lt"/>
                <a:ea typeface="+mn-ea"/>
                <a:cs typeface="+mn-cs"/>
              </a:rPr>
              <a:t> to teach you again the first principles of the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oracles of God; and you have come to need milk and not solid food. For everyone who partakes </a:t>
            </a:r>
            <a:r>
              <a:rPr lang="en-US" sz="1200" b="0" i="1" kern="1200" dirty="0" smtClean="0">
                <a:solidFill>
                  <a:schemeClr val="tx1"/>
                </a:solidFill>
                <a:effectLst/>
                <a:latin typeface="+mn-lt"/>
                <a:ea typeface="+mn-ea"/>
                <a:cs typeface="+mn-cs"/>
              </a:rPr>
              <a:t>only</a:t>
            </a:r>
            <a:r>
              <a:rPr lang="en-US" sz="1200" b="0" i="0" kern="1200" dirty="0" smtClean="0">
                <a:solidFill>
                  <a:schemeClr val="tx1"/>
                </a:solidFill>
                <a:effectLst/>
                <a:latin typeface="+mn-lt"/>
                <a:ea typeface="+mn-ea"/>
                <a:cs typeface="+mn-cs"/>
              </a:rPr>
              <a:t> of milk </a:t>
            </a:r>
            <a:r>
              <a:rPr lang="en-US" sz="1200" b="0" i="1" kern="1200" dirty="0" smtClean="0">
                <a:solidFill>
                  <a:schemeClr val="tx1"/>
                </a:solidFill>
                <a:effectLst/>
                <a:latin typeface="+mn-lt"/>
                <a:ea typeface="+mn-ea"/>
                <a:cs typeface="+mn-cs"/>
              </a:rPr>
              <a:t>is</a:t>
            </a:r>
            <a:r>
              <a:rPr lang="en-US" sz="1200" b="0" i="0" kern="1200" dirty="0" smtClean="0">
                <a:solidFill>
                  <a:schemeClr val="tx1"/>
                </a:solidFill>
                <a:effectLst/>
                <a:latin typeface="+mn-lt"/>
                <a:ea typeface="+mn-ea"/>
                <a:cs typeface="+mn-cs"/>
              </a:rPr>
              <a:t> unskilled in the word of righteousness, for he is a babe. But solid food belongs to those who are of full age, </a:t>
            </a:r>
            <a:r>
              <a:rPr lang="en-US" sz="1200" b="0" i="1" kern="1200" dirty="0" smtClean="0">
                <a:solidFill>
                  <a:schemeClr val="tx1"/>
                </a:solidFill>
                <a:effectLst/>
                <a:latin typeface="+mn-lt"/>
                <a:ea typeface="+mn-ea"/>
                <a:cs typeface="+mn-cs"/>
              </a:rPr>
              <a:t>that is,</a:t>
            </a:r>
            <a:r>
              <a:rPr lang="en-US" sz="1200" b="0" i="0" kern="1200" dirty="0" smtClean="0">
                <a:solidFill>
                  <a:schemeClr val="tx1"/>
                </a:solidFill>
                <a:effectLst/>
                <a:latin typeface="+mn-lt"/>
                <a:ea typeface="+mn-ea"/>
                <a:cs typeface="+mn-cs"/>
              </a:rPr>
              <a:t> those who by reason of use have their senses exercised to discern both good and evil.</a:t>
            </a:r>
            <a:endParaRPr lang="en-US" dirty="0" smtClean="0"/>
          </a:p>
          <a:p>
            <a:endParaRPr lang="en-US" dirty="0" smtClean="0"/>
          </a:p>
          <a:p>
            <a:r>
              <a:rPr lang="en-US" dirty="0" smtClean="0"/>
              <a:t>But</a:t>
            </a:r>
            <a:r>
              <a:rPr lang="en-US" baseline="0" dirty="0" smtClean="0"/>
              <a:t> t</a:t>
            </a:r>
            <a:r>
              <a:rPr lang="en-US" dirty="0" smtClean="0"/>
              <a:t>o do that, he has to be at a higher spiritual level than those whom he is serving. He has to be pure in his thoughts, his behavior and his life in general. Through his life, he shows to those whom he serves, the true way of life. </a:t>
            </a:r>
          </a:p>
          <a:p>
            <a:endParaRPr lang="en-US" dirty="0" smtClean="0"/>
          </a:p>
          <a:p>
            <a:r>
              <a:rPr lang="en-US" dirty="0" smtClean="0"/>
              <a:t>The bible is full of stories</a:t>
            </a:r>
            <a:r>
              <a:rPr lang="en-US" baseline="0" dirty="0" smtClean="0"/>
              <a:t> with references to mountains or hills </a:t>
            </a:r>
            <a:r>
              <a:rPr lang="en-US" baseline="0" dirty="0" smtClean="0"/>
              <a:t>where the individual is either directed by God to climb or does so out of their willingness to serve others and in turn grow their spiritual maturity. </a:t>
            </a:r>
            <a:r>
              <a:rPr lang="en-US" baseline="0" dirty="0" smtClean="0"/>
              <a:t>The Fathers teach us that generally, these references are a symbolism of the person leaving the earthly things for the heavenly things or in other words elevating themselves spiritually. </a:t>
            </a:r>
            <a:r>
              <a:rPr lang="en-US" baseline="0" dirty="0" smtClean="0"/>
              <a:t>EX. </a:t>
            </a:r>
            <a:r>
              <a:rPr lang="en-US" b="1" baseline="0" dirty="0" smtClean="0"/>
              <a:t>Moses</a:t>
            </a:r>
            <a:r>
              <a:rPr lang="en-US" baseline="0" dirty="0" smtClean="0"/>
              <a:t>. God required him to climb mount Sinai in order to receive the commandments and then deliver God’s message to the people of Israel. “</a:t>
            </a:r>
            <a:r>
              <a:rPr lang="en-US" sz="1200" b="0" i="0" kern="1200" dirty="0" smtClean="0">
                <a:solidFill>
                  <a:schemeClr val="tx1"/>
                </a:solidFill>
                <a:effectLst/>
                <a:latin typeface="+mn-lt"/>
                <a:ea typeface="+mn-ea"/>
                <a:cs typeface="+mn-cs"/>
              </a:rPr>
              <a:t>And the </a:t>
            </a:r>
            <a:r>
              <a:rPr lang="en-US" sz="1200" b="0" i="0" kern="1200" cap="small" dirty="0" smtClean="0">
                <a:solidFill>
                  <a:schemeClr val="tx1"/>
                </a:solidFill>
                <a:effectLst/>
                <a:latin typeface="+mn-lt"/>
                <a:ea typeface="+mn-ea"/>
                <a:cs typeface="+mn-cs"/>
              </a:rPr>
              <a:t>Lord</a:t>
            </a:r>
            <a:r>
              <a:rPr lang="en-US" sz="1200" b="0" i="0" kern="1200" dirty="0" smtClean="0">
                <a:solidFill>
                  <a:schemeClr val="tx1"/>
                </a:solidFill>
                <a:effectLst/>
                <a:latin typeface="+mn-lt"/>
                <a:ea typeface="+mn-ea"/>
                <a:cs typeface="+mn-cs"/>
              </a:rPr>
              <a:t> called Moses to the top of the mountain, and Moses went up.” Gen 19:20</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Other examples:</a:t>
            </a:r>
            <a:endParaRPr lang="en-US" baseline="0" dirty="0" smtClean="0"/>
          </a:p>
          <a:p>
            <a:r>
              <a:rPr lang="en-US" baseline="0" dirty="0" smtClean="0"/>
              <a:t>Isaiah </a:t>
            </a:r>
            <a:r>
              <a:rPr lang="en-US" baseline="0" dirty="0" smtClean="0"/>
              <a:t>t</a:t>
            </a:r>
            <a:r>
              <a:rPr lang="en-US" dirty="0" smtClean="0"/>
              <a:t>he prophet said, “O Zion, You who bring good tidings, Get up into the high mountain; O Jerusalem, You who bring good tidings, Lift up your voice with strength, Lift it up, be not afraid; Say to the cities of Judah, “Behold your God” (Isaiah 40:9). This means that whoever teaches others about the heavenly matters has to leave the earthly levels and has to stand on a high mountain. The servant has to be at a spiritual level higher than those whoever he is serving. It is obvious that the water flows from an upper level to a lower level and not the opposite</a:t>
            </a:r>
            <a:r>
              <a:rPr lang="en-US" dirty="0" smtClean="0"/>
              <a:t>.</a:t>
            </a:r>
          </a:p>
          <a:p>
            <a:endParaRPr lang="en-US" dirty="0" smtClean="0"/>
          </a:p>
          <a:p>
            <a:r>
              <a:rPr lang="en-US" dirty="0" smtClean="0"/>
              <a:t>What about personal or emotional maturity?</a:t>
            </a:r>
          </a:p>
          <a:p>
            <a:r>
              <a:rPr lang="en-US" dirty="0" smtClean="0"/>
              <a:t>Take a few minutes to write down a few examples in your handout.</a:t>
            </a:r>
          </a:p>
          <a:p>
            <a:endParaRPr lang="en-US" dirty="0" smtClean="0"/>
          </a:p>
          <a:p>
            <a:r>
              <a:rPr lang="en-US" dirty="0" smtClean="0"/>
              <a:t>Balanced</a:t>
            </a:r>
            <a:r>
              <a:rPr lang="en-US" baseline="0" dirty="0" smtClean="0"/>
              <a:t> in thought and action</a:t>
            </a:r>
          </a:p>
          <a:p>
            <a:r>
              <a:rPr lang="en-US" baseline="0" dirty="0" smtClean="0"/>
              <a:t>Should not panic or lose control with anyone</a:t>
            </a:r>
          </a:p>
          <a:p>
            <a:r>
              <a:rPr lang="en-US" baseline="0" dirty="0" smtClean="0"/>
              <a:t>Must have good self-control</a:t>
            </a:r>
          </a:p>
          <a:p>
            <a:r>
              <a:rPr lang="en-US" baseline="0" dirty="0" smtClean="0"/>
              <a:t>Exercise authority with love as opposed to power</a:t>
            </a:r>
          </a:p>
          <a:p>
            <a:endParaRPr lang="en-US" baseline="0" dirty="0" smtClean="0"/>
          </a:p>
          <a:p>
            <a:r>
              <a:rPr lang="en-US" baseline="0" dirty="0" smtClean="0"/>
              <a:t>The book of James is very short (only 5 chapters) but its really focused on maturity. I recommend you read it this week. You’ll notice it highlights a lot of the examples you’ve mentioned here tonight. </a:t>
            </a:r>
            <a:endParaRPr lang="en-US" dirty="0"/>
          </a:p>
        </p:txBody>
      </p:sp>
      <p:sp>
        <p:nvSpPr>
          <p:cNvPr id="4" name="Slide Number Placeholder 3"/>
          <p:cNvSpPr>
            <a:spLocks noGrp="1"/>
          </p:cNvSpPr>
          <p:nvPr>
            <p:ph type="sldNum" sz="quarter" idx="10"/>
          </p:nvPr>
        </p:nvSpPr>
        <p:spPr/>
        <p:txBody>
          <a:bodyPr/>
          <a:lstStyle/>
          <a:p>
            <a:fld id="{DA100A48-00AD-4A65-BC4C-6E2526BAACBC}" type="slidenum">
              <a:rPr lang="en-US" smtClean="0"/>
              <a:t>7</a:t>
            </a:fld>
            <a:endParaRPr lang="en-US"/>
          </a:p>
        </p:txBody>
      </p:sp>
    </p:spTree>
    <p:extLst>
      <p:ext uri="{BB962C8B-B14F-4D97-AF65-F5344CB8AC3E}">
        <p14:creationId xmlns:p14="http://schemas.microsoft.com/office/powerpoint/2010/main" val="1522101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There is no place for superficiality in service. It’s a dangerous disease</a:t>
            </a:r>
            <a:r>
              <a:rPr lang="en-US" sz="1200" b="0" i="0" kern="1200" baseline="0" dirty="0" smtClean="0">
                <a:solidFill>
                  <a:schemeClr val="tx1"/>
                </a:solidFill>
                <a:effectLst/>
                <a:latin typeface="+mn-lt"/>
                <a:ea typeface="+mn-ea"/>
                <a:cs typeface="+mn-cs"/>
              </a:rPr>
              <a:t> which leads to spiritual stagnation and decline! Which is the complete opposite of the spiritual maturity we spoke about in the previous slide.</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When Christ began His</a:t>
            </a:r>
            <a:r>
              <a:rPr lang="en-US" sz="1200" b="0" i="0" kern="1200" baseline="0" dirty="0" smtClean="0">
                <a:solidFill>
                  <a:schemeClr val="tx1"/>
                </a:solidFill>
                <a:effectLst/>
                <a:latin typeface="+mn-lt"/>
                <a:ea typeface="+mn-ea"/>
                <a:cs typeface="+mn-cs"/>
              </a:rPr>
              <a:t> mission and started selecting the disciples that were to follow Him, He made sure to highlight the importance of sincerity and delving deep.</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Open your bible to Luke 5: 4-11</a:t>
            </a:r>
          </a:p>
          <a:p>
            <a:r>
              <a:rPr lang="en-US" sz="1200" b="0" i="0" kern="1200" dirty="0" smtClean="0">
                <a:solidFill>
                  <a:schemeClr val="tx1"/>
                </a:solidFill>
                <a:effectLst/>
                <a:latin typeface="+mn-lt"/>
                <a:ea typeface="+mn-ea"/>
                <a:cs typeface="+mn-cs"/>
              </a:rPr>
              <a:t>When He had stopped speaking, He said to Simon, “Launch out into the deep and let down your nets for a catch.”</a:t>
            </a:r>
            <a:r>
              <a:rPr lang="en-US" sz="1200" b="0" i="0" kern="1200" baseline="0" dirty="0" smtClean="0">
                <a:solidFill>
                  <a:schemeClr val="tx1"/>
                </a:solidFill>
                <a:effectLst/>
                <a:latin typeface="+mn-lt"/>
                <a:ea typeface="+mn-ea"/>
                <a:cs typeface="+mn-cs"/>
              </a:rPr>
              <a:t> </a:t>
            </a:r>
            <a:r>
              <a:rPr lang="en-US" sz="1200" b="1" i="0" kern="1200" baseline="30000" dirty="0" smtClean="0">
                <a:solidFill>
                  <a:schemeClr val="tx1"/>
                </a:solidFill>
                <a:effectLst/>
                <a:latin typeface="+mn-lt"/>
                <a:ea typeface="+mn-ea"/>
                <a:cs typeface="+mn-cs"/>
              </a:rPr>
              <a:t>5 </a:t>
            </a:r>
            <a:r>
              <a:rPr lang="en-US" sz="1200" b="0" i="0" kern="1200" dirty="0" smtClean="0">
                <a:solidFill>
                  <a:schemeClr val="tx1"/>
                </a:solidFill>
                <a:effectLst/>
                <a:latin typeface="+mn-lt"/>
                <a:ea typeface="+mn-ea"/>
                <a:cs typeface="+mn-cs"/>
              </a:rPr>
              <a:t>But Simon answered and said to Him, “Master, we have toiled all night and caught nothing; nevertheless at Your word I will let down the net.” </a:t>
            </a:r>
            <a:r>
              <a:rPr lang="en-US" sz="1200" b="1" i="0" kern="1200" baseline="30000" dirty="0" smtClean="0">
                <a:solidFill>
                  <a:schemeClr val="tx1"/>
                </a:solidFill>
                <a:effectLst/>
                <a:latin typeface="+mn-lt"/>
                <a:ea typeface="+mn-ea"/>
                <a:cs typeface="+mn-cs"/>
              </a:rPr>
              <a:t>6 </a:t>
            </a:r>
            <a:r>
              <a:rPr lang="en-US" sz="1200" b="0" i="0" kern="1200" dirty="0" smtClean="0">
                <a:solidFill>
                  <a:schemeClr val="tx1"/>
                </a:solidFill>
                <a:effectLst/>
                <a:latin typeface="+mn-lt"/>
                <a:ea typeface="+mn-ea"/>
                <a:cs typeface="+mn-cs"/>
              </a:rPr>
              <a:t>And when they had done this, they caught a great number of fish, and their net was breaking. </a:t>
            </a:r>
            <a:r>
              <a:rPr lang="en-US" sz="1200" b="1" i="0" kern="1200" baseline="30000" dirty="0" smtClean="0">
                <a:solidFill>
                  <a:schemeClr val="tx1"/>
                </a:solidFill>
                <a:effectLst/>
                <a:latin typeface="+mn-lt"/>
                <a:ea typeface="+mn-ea"/>
                <a:cs typeface="+mn-cs"/>
              </a:rPr>
              <a:t>7 </a:t>
            </a:r>
            <a:r>
              <a:rPr lang="en-US" sz="1200" b="0" i="0" kern="1200" dirty="0" smtClean="0">
                <a:solidFill>
                  <a:schemeClr val="tx1"/>
                </a:solidFill>
                <a:effectLst/>
                <a:latin typeface="+mn-lt"/>
                <a:ea typeface="+mn-ea"/>
                <a:cs typeface="+mn-cs"/>
              </a:rPr>
              <a:t>So they signaled to </a:t>
            </a:r>
            <a:r>
              <a:rPr lang="en-US" sz="1200" b="0" i="1" kern="1200" dirty="0" smtClean="0">
                <a:solidFill>
                  <a:schemeClr val="tx1"/>
                </a:solidFill>
                <a:effectLst/>
                <a:latin typeface="+mn-lt"/>
                <a:ea typeface="+mn-ea"/>
                <a:cs typeface="+mn-cs"/>
              </a:rPr>
              <a:t>their</a:t>
            </a:r>
            <a:r>
              <a:rPr lang="en-US" sz="1200" b="0" i="0" kern="1200" dirty="0" smtClean="0">
                <a:solidFill>
                  <a:schemeClr val="tx1"/>
                </a:solidFill>
                <a:effectLst/>
                <a:latin typeface="+mn-lt"/>
                <a:ea typeface="+mn-ea"/>
                <a:cs typeface="+mn-cs"/>
              </a:rPr>
              <a:t> partners in the other boat to come and help them. And they came and filled both the boats, so that they began to sink. </a:t>
            </a:r>
            <a:r>
              <a:rPr lang="en-US" sz="1200" b="1" i="0" kern="1200" baseline="30000" dirty="0" smtClean="0">
                <a:solidFill>
                  <a:schemeClr val="tx1"/>
                </a:solidFill>
                <a:effectLst/>
                <a:latin typeface="+mn-lt"/>
                <a:ea typeface="+mn-ea"/>
                <a:cs typeface="+mn-cs"/>
              </a:rPr>
              <a:t>8 </a:t>
            </a:r>
            <a:r>
              <a:rPr lang="en-US" sz="1200" b="0" i="0" kern="1200" dirty="0" smtClean="0">
                <a:solidFill>
                  <a:schemeClr val="tx1"/>
                </a:solidFill>
                <a:effectLst/>
                <a:latin typeface="+mn-lt"/>
                <a:ea typeface="+mn-ea"/>
                <a:cs typeface="+mn-cs"/>
              </a:rPr>
              <a:t>When Simon Peter saw </a:t>
            </a:r>
            <a:r>
              <a:rPr lang="en-US" sz="1200" b="0" i="1" kern="1200" dirty="0" smtClean="0">
                <a:solidFill>
                  <a:schemeClr val="tx1"/>
                </a:solidFill>
                <a:effectLst/>
                <a:latin typeface="+mn-lt"/>
                <a:ea typeface="+mn-ea"/>
                <a:cs typeface="+mn-cs"/>
              </a:rPr>
              <a:t>it,</a:t>
            </a:r>
            <a:r>
              <a:rPr lang="en-US" sz="1200" b="0" i="0" kern="1200" dirty="0" smtClean="0">
                <a:solidFill>
                  <a:schemeClr val="tx1"/>
                </a:solidFill>
                <a:effectLst/>
                <a:latin typeface="+mn-lt"/>
                <a:ea typeface="+mn-ea"/>
                <a:cs typeface="+mn-cs"/>
              </a:rPr>
              <a:t> he fell down at Jesus’ knees, saying, “Depart from me, for I am a sinful man, O Lord!”</a:t>
            </a:r>
            <a:r>
              <a:rPr lang="en-US" sz="1200" b="0" i="0" kern="1200" baseline="0" dirty="0" smtClean="0">
                <a:solidFill>
                  <a:schemeClr val="tx1"/>
                </a:solidFill>
                <a:effectLst/>
                <a:latin typeface="+mn-lt"/>
                <a:ea typeface="+mn-ea"/>
                <a:cs typeface="+mn-cs"/>
              </a:rPr>
              <a:t> </a:t>
            </a:r>
            <a:r>
              <a:rPr lang="en-US" sz="1200" b="1" i="0" kern="1200" baseline="30000" dirty="0" smtClean="0">
                <a:solidFill>
                  <a:schemeClr val="tx1"/>
                </a:solidFill>
                <a:effectLst/>
                <a:latin typeface="+mn-lt"/>
                <a:ea typeface="+mn-ea"/>
                <a:cs typeface="+mn-cs"/>
              </a:rPr>
              <a:t>9 </a:t>
            </a:r>
            <a:r>
              <a:rPr lang="en-US" sz="1200" b="0" i="0" kern="1200" dirty="0" smtClean="0">
                <a:solidFill>
                  <a:schemeClr val="tx1"/>
                </a:solidFill>
                <a:effectLst/>
                <a:latin typeface="+mn-lt"/>
                <a:ea typeface="+mn-ea"/>
                <a:cs typeface="+mn-cs"/>
              </a:rPr>
              <a:t>For he and all who were with him were astonished at the catch of fish which they had taken; </a:t>
            </a:r>
            <a:r>
              <a:rPr lang="en-US" sz="1200" b="1" i="0" kern="1200" baseline="30000" dirty="0" smtClean="0">
                <a:solidFill>
                  <a:schemeClr val="tx1"/>
                </a:solidFill>
                <a:effectLst/>
                <a:latin typeface="+mn-lt"/>
                <a:ea typeface="+mn-ea"/>
                <a:cs typeface="+mn-cs"/>
              </a:rPr>
              <a:t>10 </a:t>
            </a:r>
            <a:r>
              <a:rPr lang="en-US" sz="1200" b="0" i="0" kern="1200" dirty="0" smtClean="0">
                <a:solidFill>
                  <a:schemeClr val="tx1"/>
                </a:solidFill>
                <a:effectLst/>
                <a:latin typeface="+mn-lt"/>
                <a:ea typeface="+mn-ea"/>
                <a:cs typeface="+mn-cs"/>
              </a:rPr>
              <a:t>and so also </a:t>
            </a:r>
            <a:r>
              <a:rPr lang="en-US" sz="1200" b="0" i="1" kern="1200" dirty="0" smtClean="0">
                <a:solidFill>
                  <a:schemeClr val="tx1"/>
                </a:solidFill>
                <a:effectLst/>
                <a:latin typeface="+mn-lt"/>
                <a:ea typeface="+mn-ea"/>
                <a:cs typeface="+mn-cs"/>
              </a:rPr>
              <a:t>were</a:t>
            </a:r>
            <a:r>
              <a:rPr lang="en-US" sz="1200" b="0" i="0" kern="1200" dirty="0" smtClean="0">
                <a:solidFill>
                  <a:schemeClr val="tx1"/>
                </a:solidFill>
                <a:effectLst/>
                <a:latin typeface="+mn-lt"/>
                <a:ea typeface="+mn-ea"/>
                <a:cs typeface="+mn-cs"/>
              </a:rPr>
              <a:t> James and John, the sons of Zebedee, who were partners with Simon. And Jesus said to Simon, “Do not be afraid. From now on you will catch men.” </a:t>
            </a:r>
            <a:r>
              <a:rPr lang="en-US" sz="1200" b="1" i="0" kern="1200" baseline="30000" dirty="0" smtClean="0">
                <a:solidFill>
                  <a:schemeClr val="tx1"/>
                </a:solidFill>
                <a:effectLst/>
                <a:latin typeface="+mn-lt"/>
                <a:ea typeface="+mn-ea"/>
                <a:cs typeface="+mn-cs"/>
              </a:rPr>
              <a:t>11 </a:t>
            </a:r>
            <a:r>
              <a:rPr lang="en-US" sz="1200" b="0" i="0" kern="1200" dirty="0" smtClean="0">
                <a:solidFill>
                  <a:schemeClr val="tx1"/>
                </a:solidFill>
                <a:effectLst/>
                <a:latin typeface="+mn-lt"/>
                <a:ea typeface="+mn-ea"/>
                <a:cs typeface="+mn-cs"/>
              </a:rPr>
              <a:t>So when they had brought their boats to land, they</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forsook all and followed Him.</a:t>
            </a: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St-Paul also makes a bold request saying: “For our boasting is this: the testimony of our conscience that we conducted ourselves in the world in simplicity and </a:t>
            </a:r>
            <a:r>
              <a:rPr lang="en-US" sz="1200" b="1" i="0" u="sng" kern="1200" dirty="0" smtClean="0">
                <a:solidFill>
                  <a:schemeClr val="tx1"/>
                </a:solidFill>
                <a:effectLst/>
                <a:latin typeface="+mn-lt"/>
                <a:ea typeface="+mn-ea"/>
                <a:cs typeface="+mn-cs"/>
              </a:rPr>
              <a:t>godly sincerity</a:t>
            </a:r>
            <a:r>
              <a:rPr lang="en-US" sz="1200" b="0" i="0" kern="1200" dirty="0" smtClean="0">
                <a:solidFill>
                  <a:schemeClr val="tx1"/>
                </a:solidFill>
                <a:effectLst/>
                <a:latin typeface="+mn-lt"/>
                <a:ea typeface="+mn-ea"/>
                <a:cs typeface="+mn-cs"/>
              </a:rPr>
              <a:t>, not with fleshly wisdom but by the grace of God, and more abundantly toward you. 2 </a:t>
            </a:r>
            <a:r>
              <a:rPr lang="en-US" sz="1200" b="0" i="0" kern="1200" dirty="0" err="1" smtClean="0">
                <a:solidFill>
                  <a:schemeClr val="tx1"/>
                </a:solidFill>
                <a:effectLst/>
                <a:latin typeface="+mn-lt"/>
                <a:ea typeface="+mn-ea"/>
                <a:cs typeface="+mn-cs"/>
              </a:rPr>
              <a:t>Cor</a:t>
            </a:r>
            <a:r>
              <a:rPr lang="en-US" sz="1200" b="0" i="0" kern="1200" dirty="0" smtClean="0">
                <a:solidFill>
                  <a:schemeClr val="tx1"/>
                </a:solidFill>
                <a:effectLst/>
                <a:latin typeface="+mn-lt"/>
                <a:ea typeface="+mn-ea"/>
                <a:cs typeface="+mn-cs"/>
              </a:rPr>
              <a:t> 1:12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He goes on to say: For we are not, as so many, peddling the word of God; but as of </a:t>
            </a:r>
            <a:r>
              <a:rPr lang="en-US" sz="1200" b="1" i="0" kern="1200" dirty="0" smtClean="0">
                <a:solidFill>
                  <a:schemeClr val="tx1"/>
                </a:solidFill>
                <a:effectLst/>
                <a:latin typeface="+mn-lt"/>
                <a:ea typeface="+mn-ea"/>
                <a:cs typeface="+mn-cs"/>
              </a:rPr>
              <a:t>sincerity</a:t>
            </a:r>
            <a:r>
              <a:rPr lang="en-US" sz="1200" b="0" i="0" kern="1200" dirty="0" smtClean="0">
                <a:solidFill>
                  <a:schemeClr val="tx1"/>
                </a:solidFill>
                <a:effectLst/>
                <a:latin typeface="+mn-lt"/>
                <a:ea typeface="+mn-ea"/>
                <a:cs typeface="+mn-cs"/>
              </a:rPr>
              <a:t>, but as from God, we speak in the sight of God in Christ. 2 </a:t>
            </a:r>
            <a:r>
              <a:rPr lang="en-US" sz="1200" b="0" i="0" kern="1200" dirty="0" err="1" smtClean="0">
                <a:solidFill>
                  <a:schemeClr val="tx1"/>
                </a:solidFill>
                <a:effectLst/>
                <a:latin typeface="+mn-lt"/>
                <a:ea typeface="+mn-ea"/>
                <a:cs typeface="+mn-cs"/>
              </a:rPr>
              <a:t>Cor</a:t>
            </a:r>
            <a:r>
              <a:rPr lang="en-US" sz="1200" b="0" i="0" kern="1200" dirty="0" smtClean="0">
                <a:solidFill>
                  <a:schemeClr val="tx1"/>
                </a:solidFill>
                <a:effectLst/>
                <a:latin typeface="+mn-lt"/>
                <a:ea typeface="+mn-ea"/>
                <a:cs typeface="+mn-cs"/>
              </a:rPr>
              <a:t> 8:8</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“Bondservants, obey in all things your masters according to the flesh, not with </a:t>
            </a:r>
            <a:r>
              <a:rPr lang="en-US" sz="1200" b="0" i="0" kern="1200" dirty="0" err="1" smtClean="0">
                <a:solidFill>
                  <a:schemeClr val="tx1"/>
                </a:solidFill>
                <a:effectLst/>
                <a:latin typeface="+mn-lt"/>
                <a:ea typeface="+mn-ea"/>
                <a:cs typeface="+mn-cs"/>
              </a:rPr>
              <a:t>eyeservice</a:t>
            </a:r>
            <a:r>
              <a:rPr lang="en-US" sz="1200" b="0" i="0" kern="1200" dirty="0" smtClean="0">
                <a:solidFill>
                  <a:schemeClr val="tx1"/>
                </a:solidFill>
                <a:effectLst/>
                <a:latin typeface="+mn-lt"/>
                <a:ea typeface="+mn-ea"/>
                <a:cs typeface="+mn-cs"/>
              </a:rPr>
              <a:t>, as men-pleasers, but in </a:t>
            </a:r>
            <a:r>
              <a:rPr lang="en-US" sz="1200" b="1" i="0" kern="1200" dirty="0" smtClean="0">
                <a:solidFill>
                  <a:schemeClr val="tx1"/>
                </a:solidFill>
                <a:effectLst/>
                <a:latin typeface="+mn-lt"/>
                <a:ea typeface="+mn-ea"/>
                <a:cs typeface="+mn-cs"/>
              </a:rPr>
              <a:t>sincerity</a:t>
            </a:r>
            <a:r>
              <a:rPr lang="en-US" sz="1200" b="0" i="0" kern="1200" dirty="0" smtClean="0">
                <a:solidFill>
                  <a:schemeClr val="tx1"/>
                </a:solidFill>
                <a:effectLst/>
                <a:latin typeface="+mn-lt"/>
                <a:ea typeface="+mn-ea"/>
                <a:cs typeface="+mn-cs"/>
              </a:rPr>
              <a:t> of heart, fearing God.” Col 3:22</a:t>
            </a:r>
          </a:p>
          <a:p>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“Now therefore, fear the Lord, serve Him in </a:t>
            </a:r>
            <a:r>
              <a:rPr lang="en-US" sz="1200" b="1" i="0" kern="1200" dirty="0" smtClean="0">
                <a:solidFill>
                  <a:schemeClr val="tx1"/>
                </a:solidFill>
                <a:effectLst/>
                <a:latin typeface="+mn-lt"/>
                <a:ea typeface="+mn-ea"/>
                <a:cs typeface="+mn-cs"/>
              </a:rPr>
              <a:t>sincerity</a:t>
            </a:r>
            <a:r>
              <a:rPr lang="en-US" sz="1200" b="0" i="0" kern="1200" dirty="0" smtClean="0">
                <a:solidFill>
                  <a:schemeClr val="tx1"/>
                </a:solidFill>
                <a:effectLst/>
                <a:latin typeface="+mn-lt"/>
                <a:ea typeface="+mn-ea"/>
                <a:cs typeface="+mn-cs"/>
              </a:rPr>
              <a:t> and in truth … Serve the Lord! Josh 24:14</a:t>
            </a:r>
          </a:p>
          <a:p>
            <a:endParaRPr lang="en-US" dirty="0"/>
          </a:p>
        </p:txBody>
      </p:sp>
      <p:sp>
        <p:nvSpPr>
          <p:cNvPr id="4" name="Slide Number Placeholder 3"/>
          <p:cNvSpPr>
            <a:spLocks noGrp="1"/>
          </p:cNvSpPr>
          <p:nvPr>
            <p:ph type="sldNum" sz="quarter" idx="10"/>
          </p:nvPr>
        </p:nvSpPr>
        <p:spPr/>
        <p:txBody>
          <a:bodyPr/>
          <a:lstStyle/>
          <a:p>
            <a:fld id="{DA100A48-00AD-4A65-BC4C-6E2526BAACBC}" type="slidenum">
              <a:rPr lang="en-US" smtClean="0"/>
              <a:t>8</a:t>
            </a:fld>
            <a:endParaRPr lang="en-US"/>
          </a:p>
        </p:txBody>
      </p:sp>
    </p:spTree>
    <p:extLst>
      <p:ext uri="{BB962C8B-B14F-4D97-AF65-F5344CB8AC3E}">
        <p14:creationId xmlns:p14="http://schemas.microsoft.com/office/powerpoint/2010/main" val="4158323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We left humility as the last characteristic because humility is </a:t>
            </a:r>
            <a:r>
              <a:rPr lang="en-US" sz="1200" dirty="0" smtClean="0"/>
              <a:t>humble.</a:t>
            </a:r>
            <a:r>
              <a:rPr lang="en-US" sz="1200" baseline="0" dirty="0" smtClean="0"/>
              <a:t> </a:t>
            </a:r>
            <a:r>
              <a:rPr lang="en-US" sz="1200" dirty="0" smtClean="0"/>
              <a:t>All </a:t>
            </a:r>
            <a:r>
              <a:rPr lang="en-US" sz="1200" dirty="0" smtClean="0"/>
              <a:t>jokes aside, humility is not just the foundation</a:t>
            </a:r>
            <a:r>
              <a:rPr lang="en-US" sz="1200" baseline="0" dirty="0" smtClean="0"/>
              <a:t> of service and through which all service is facilitated, but it can also be categorized as the cornerstone to our spiritual lives. </a:t>
            </a:r>
            <a:r>
              <a:rPr lang="en-US" sz="1200" baseline="0" dirty="0" smtClean="0"/>
              <a:t>And </a:t>
            </a:r>
            <a:r>
              <a:rPr lang="en-US" sz="1200" baseline="0" dirty="0" smtClean="0"/>
              <a:t>we can’t talk about humility without referencing it’s antonym which is pride. As we all know, it was pride that brought down </a:t>
            </a:r>
            <a:r>
              <a:rPr lang="en-US" sz="1200" baseline="0" dirty="0" smtClean="0"/>
              <a:t>Satan who was originally an angel in heaven.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The famous author CS Lewis writes in his epic book Mere Christianity “ Pride is spiritual cancer; it eats up the very possibility of love, or contentment or even common sense.”</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He adds, "As </a:t>
            </a:r>
            <a:r>
              <a:rPr lang="en-US" sz="1200" dirty="0"/>
              <a:t>long as you are proud you cannot know God. A proud man is always looking down on thing and people: and, of course, as long as you are looking down you cannot see something that is above you.“ CS </a:t>
            </a:r>
            <a:r>
              <a:rPr lang="en-US" sz="1200" dirty="0" smtClean="0"/>
              <a:t>Lewis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Let’s open Matt 20:20</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Then the mother of Zebedee’s sons came to Him with her sons, kneeling down and asking something from Him. And He said to her, “What do you wish?”</a:t>
            </a:r>
          </a:p>
          <a:p>
            <a:r>
              <a:rPr lang="en-US" sz="1200" b="0" i="0" kern="1200" dirty="0" smtClean="0">
                <a:solidFill>
                  <a:schemeClr val="tx1"/>
                </a:solidFill>
                <a:effectLst/>
                <a:latin typeface="+mn-lt"/>
                <a:ea typeface="+mn-ea"/>
                <a:cs typeface="+mn-cs"/>
              </a:rPr>
              <a:t>She said to Him, “Grant that these two sons of mine may sit, one on Your right hand and the other on the left, in Your kingdom.”</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It goes on in verse 24: “And </a:t>
            </a:r>
            <a:r>
              <a:rPr lang="en-US" sz="1200" b="0" i="0" kern="1200" dirty="0" smtClean="0">
                <a:solidFill>
                  <a:schemeClr val="tx1"/>
                </a:solidFill>
                <a:effectLst/>
                <a:latin typeface="+mn-lt"/>
                <a:ea typeface="+mn-ea"/>
                <a:cs typeface="+mn-cs"/>
              </a:rPr>
              <a:t>when the ten heard </a:t>
            </a:r>
            <a:r>
              <a:rPr lang="en-US" sz="1200" b="0" i="1" kern="1200" dirty="0" smtClean="0">
                <a:solidFill>
                  <a:schemeClr val="tx1"/>
                </a:solidFill>
                <a:effectLst/>
                <a:latin typeface="+mn-lt"/>
                <a:ea typeface="+mn-ea"/>
                <a:cs typeface="+mn-cs"/>
              </a:rPr>
              <a:t>it,</a:t>
            </a:r>
            <a:r>
              <a:rPr lang="en-US" sz="1200" b="0" i="0" kern="1200" dirty="0" smtClean="0">
                <a:solidFill>
                  <a:schemeClr val="tx1"/>
                </a:solidFill>
                <a:effectLst/>
                <a:latin typeface="+mn-lt"/>
                <a:ea typeface="+mn-ea"/>
                <a:cs typeface="+mn-cs"/>
              </a:rPr>
              <a:t> they were greatly displeased with the two brothers. But Jesus called them to </a:t>
            </a:r>
            <a:r>
              <a:rPr lang="en-US" sz="1200" b="0" i="1" kern="1200" dirty="0" smtClean="0">
                <a:solidFill>
                  <a:schemeClr val="tx1"/>
                </a:solidFill>
                <a:effectLst/>
                <a:latin typeface="+mn-lt"/>
                <a:ea typeface="+mn-ea"/>
                <a:cs typeface="+mn-cs"/>
              </a:rPr>
              <a:t>Himself</a:t>
            </a:r>
            <a:r>
              <a:rPr lang="en-US" sz="1200" b="0" i="0" kern="1200" dirty="0" smtClean="0">
                <a:solidFill>
                  <a:schemeClr val="tx1"/>
                </a:solidFill>
                <a:effectLst/>
                <a:latin typeface="+mn-lt"/>
                <a:ea typeface="+mn-ea"/>
                <a:cs typeface="+mn-cs"/>
              </a:rPr>
              <a:t> and said, “You know that the rulers of the Gentiles lord it over them, and those who are great exercise authority over them. Yet it shall not be so among you; but </a:t>
            </a:r>
            <a:r>
              <a:rPr lang="en-US" sz="1200" b="0" i="1" u="sng" kern="1200" dirty="0" smtClean="0">
                <a:solidFill>
                  <a:schemeClr val="tx1"/>
                </a:solidFill>
                <a:effectLst/>
                <a:latin typeface="+mn-lt"/>
                <a:ea typeface="+mn-ea"/>
                <a:cs typeface="+mn-cs"/>
              </a:rPr>
              <a:t>whoever desires to become great among you, let him be your servant</a:t>
            </a:r>
            <a:r>
              <a:rPr lang="en-US" sz="1200" b="0" i="0" kern="1200" dirty="0" smtClean="0">
                <a:solidFill>
                  <a:schemeClr val="tx1"/>
                </a:solidFill>
                <a:effectLst/>
                <a:latin typeface="+mn-lt"/>
                <a:ea typeface="+mn-ea"/>
                <a:cs typeface="+mn-cs"/>
              </a:rPr>
              <a:t>. And whoever desires to be first among you, let him be your slave— </a:t>
            </a:r>
            <a:r>
              <a:rPr lang="en-US" sz="1200" b="0" i="1" u="sng" kern="1200" dirty="0" smtClean="0">
                <a:solidFill>
                  <a:schemeClr val="tx1"/>
                </a:solidFill>
                <a:effectLst/>
                <a:latin typeface="+mn-lt"/>
                <a:ea typeface="+mn-ea"/>
                <a:cs typeface="+mn-cs"/>
              </a:rPr>
              <a:t>just as the Son of Man did not come to be served, but to serve</a:t>
            </a:r>
            <a:r>
              <a:rPr lang="en-US" sz="1200" b="0" i="0" kern="1200" dirty="0" smtClean="0">
                <a:solidFill>
                  <a:schemeClr val="tx1"/>
                </a:solidFill>
                <a:effectLst/>
                <a:latin typeface="+mn-lt"/>
                <a:ea typeface="+mn-ea"/>
                <a:cs typeface="+mn-cs"/>
              </a:rPr>
              <a:t>, and to give His life a ransom for many.” Matt </a:t>
            </a:r>
            <a:r>
              <a:rPr lang="en-US" sz="1200" b="0" i="0" kern="1200" dirty="0" smtClean="0">
                <a:solidFill>
                  <a:schemeClr val="tx1"/>
                </a:solidFill>
                <a:effectLst/>
                <a:latin typeface="+mn-lt"/>
                <a:ea typeface="+mn-ea"/>
                <a:cs typeface="+mn-cs"/>
              </a:rPr>
              <a:t>20:24-29</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993300"/>
                </a:solidFill>
              </a:rPr>
              <a:t>“But whoever desires to become great among you shall be your servant, and whoever of you desires to be first shall be slave to all.” (Mark 10:45)</a:t>
            </a:r>
          </a:p>
          <a:p>
            <a:endParaRPr lang="en-US" sz="1200" dirty="0"/>
          </a:p>
        </p:txBody>
      </p:sp>
      <p:sp>
        <p:nvSpPr>
          <p:cNvPr id="4" name="Slide Number Placeholder 3"/>
          <p:cNvSpPr>
            <a:spLocks noGrp="1"/>
          </p:cNvSpPr>
          <p:nvPr>
            <p:ph type="sldNum" sz="quarter" idx="10"/>
          </p:nvPr>
        </p:nvSpPr>
        <p:spPr/>
        <p:txBody>
          <a:bodyPr/>
          <a:lstStyle/>
          <a:p>
            <a:fld id="{DA100A48-00AD-4A65-BC4C-6E2526BAACBC}" type="slidenum">
              <a:rPr lang="en-US" smtClean="0"/>
              <a:t>9</a:t>
            </a:fld>
            <a:endParaRPr lang="en-US"/>
          </a:p>
        </p:txBody>
      </p:sp>
    </p:spTree>
    <p:extLst>
      <p:ext uri="{BB962C8B-B14F-4D97-AF65-F5344CB8AC3E}">
        <p14:creationId xmlns:p14="http://schemas.microsoft.com/office/powerpoint/2010/main" val="1522101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Tree>
    <p:extLst>
      <p:ext uri="{BB962C8B-B14F-4D97-AF65-F5344CB8AC3E}">
        <p14:creationId xmlns:p14="http://schemas.microsoft.com/office/powerpoint/2010/main" val="251659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483447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316193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600983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24432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834614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23961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Tree>
    <p:extLst>
      <p:ext uri="{BB962C8B-B14F-4D97-AF65-F5344CB8AC3E}">
        <p14:creationId xmlns:p14="http://schemas.microsoft.com/office/powerpoint/2010/main" val="3446117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6217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5602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62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CA"/>
          </a:p>
        </p:txBody>
      </p:sp>
      <p:sp>
        <p:nvSpPr>
          <p:cNvPr id="3" name="Subtitle 2"/>
          <p:cNvSpPr>
            <a:spLocks noGrp="1"/>
          </p:cNvSpPr>
          <p:nvPr>
            <p:ph type="subTitle" idx="1"/>
          </p:nvPr>
        </p:nvSpPr>
        <p:spPr/>
        <p:txBody>
          <a:bodyPr/>
          <a:lstStyle/>
          <a:p>
            <a:endParaRPr lang="en-CA"/>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685800" y="381000"/>
            <a:ext cx="7848600" cy="1446550"/>
          </a:xfrm>
          <a:prstGeom prst="rect">
            <a:avLst/>
          </a:prstGeom>
          <a:noFill/>
        </p:spPr>
        <p:txBody>
          <a:bodyPr wrap="square" rtlCol="0">
            <a:spAutoFit/>
          </a:bodyPr>
          <a:lstStyle/>
          <a:p>
            <a:pPr algn="ctr"/>
            <a:r>
              <a:rPr lang="en-US" sz="4400" b="1" dirty="0" smtClean="0">
                <a:solidFill>
                  <a:srgbClr val="993300"/>
                </a:solidFill>
                <a:latin typeface="Algerian" panose="04020705040A02060702" pitchFamily="82" charset="0"/>
              </a:rPr>
              <a:t>Pre-Servants Module 1: </a:t>
            </a:r>
          </a:p>
          <a:p>
            <a:pPr algn="ctr"/>
            <a:r>
              <a:rPr lang="en-US" sz="4400" b="1" dirty="0" smtClean="0">
                <a:solidFill>
                  <a:srgbClr val="993300"/>
                </a:solidFill>
                <a:latin typeface="Algerian" panose="04020705040A02060702" pitchFamily="82" charset="0"/>
              </a:rPr>
              <a:t>Service 101</a:t>
            </a:r>
            <a:endParaRPr lang="en-CA" sz="4400" b="1" dirty="0">
              <a:solidFill>
                <a:srgbClr val="993300"/>
              </a:solidFill>
              <a:latin typeface="Algerian" panose="04020705040A02060702" pitchFamily="82" charset="0"/>
            </a:endParaRPr>
          </a:p>
        </p:txBody>
      </p:sp>
      <p:sp>
        <p:nvSpPr>
          <p:cNvPr id="6" name="Rectangle 5"/>
          <p:cNvSpPr/>
          <p:nvPr/>
        </p:nvSpPr>
        <p:spPr>
          <a:xfrm>
            <a:off x="990600" y="1822794"/>
            <a:ext cx="7162800" cy="1040285"/>
          </a:xfrm>
          <a:prstGeom prst="rect">
            <a:avLst/>
          </a:prstGeom>
        </p:spPr>
        <p:txBody>
          <a:bodyPr wrap="square">
            <a:spAutoFit/>
          </a:bodyPr>
          <a:lstStyle/>
          <a:p>
            <a:pPr lvl="0" algn="ctr">
              <a:spcBef>
                <a:spcPct val="20000"/>
              </a:spcBef>
            </a:pPr>
            <a:r>
              <a:rPr lang="en-US" sz="2800" b="1" kern="0" dirty="0">
                <a:solidFill>
                  <a:srgbClr val="993300"/>
                </a:solidFill>
                <a:latin typeface="Algerian" panose="04020705040A02060702" pitchFamily="82" charset="0"/>
                <a:cs typeface="ScriptS" panose="00000400000000000000" pitchFamily="2" charset="0"/>
              </a:rPr>
              <a:t>“ For we are god’s fellow workers!”</a:t>
            </a:r>
          </a:p>
          <a:p>
            <a:pPr lvl="0" algn="ctr">
              <a:spcBef>
                <a:spcPct val="20000"/>
              </a:spcBef>
            </a:pPr>
            <a:r>
              <a:rPr lang="en-US" sz="2800" b="1" kern="0" dirty="0">
                <a:solidFill>
                  <a:srgbClr val="993300"/>
                </a:solidFill>
                <a:latin typeface="Algerian" panose="04020705040A02060702" pitchFamily="82" charset="0"/>
                <a:cs typeface="ScriptS" panose="00000400000000000000" pitchFamily="2" charset="0"/>
              </a:rPr>
              <a:t>1 </a:t>
            </a:r>
            <a:r>
              <a:rPr lang="en-US" sz="2800" b="1" kern="0" dirty="0" err="1">
                <a:solidFill>
                  <a:srgbClr val="993300"/>
                </a:solidFill>
                <a:latin typeface="Algerian" panose="04020705040A02060702" pitchFamily="82" charset="0"/>
                <a:cs typeface="ScriptS" panose="00000400000000000000" pitchFamily="2" charset="0"/>
              </a:rPr>
              <a:t>Cor</a:t>
            </a:r>
            <a:r>
              <a:rPr lang="en-US" sz="2800" b="1" kern="0" dirty="0">
                <a:solidFill>
                  <a:srgbClr val="993300"/>
                </a:solidFill>
                <a:latin typeface="Algerian" panose="04020705040A02060702" pitchFamily="82" charset="0"/>
                <a:cs typeface="ScriptS" panose="00000400000000000000" pitchFamily="2" charset="0"/>
              </a:rPr>
              <a:t> 3:9</a:t>
            </a:r>
          </a:p>
        </p:txBody>
      </p:sp>
    </p:spTree>
    <p:extLst>
      <p:ext uri="{BB962C8B-B14F-4D97-AF65-F5344CB8AC3E}">
        <p14:creationId xmlns:p14="http://schemas.microsoft.com/office/powerpoint/2010/main" val="1314418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a:xfrm>
            <a:off x="457200" y="152400"/>
            <a:ext cx="8229600" cy="762000"/>
          </a:xfrm>
        </p:spPr>
        <p:txBody>
          <a:bodyPr/>
          <a:lstStyle/>
          <a:p>
            <a:r>
              <a:rPr lang="en-US" u="sng" dirty="0">
                <a:solidFill>
                  <a:srgbClr val="993300"/>
                </a:solidFill>
                <a:latin typeface="Algerian" panose="04020705040A02060702" pitchFamily="82" charset="0"/>
              </a:rPr>
              <a:t>Humility</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381000" y="1143000"/>
            <a:ext cx="6041556" cy="5257800"/>
          </a:xfrm>
        </p:spPr>
        <p:txBody>
          <a:bodyPr/>
          <a:lstStyle/>
          <a:p>
            <a:pPr lvl="1">
              <a:buFont typeface="Wingdings" panose="05000000000000000000" pitchFamily="2" charset="2"/>
              <a:buChar char="v"/>
            </a:pPr>
            <a:r>
              <a:rPr lang="en-US" sz="3200" dirty="0" smtClean="0">
                <a:solidFill>
                  <a:srgbClr val="993300"/>
                </a:solidFill>
              </a:rPr>
              <a:t>Where </a:t>
            </a:r>
            <a:r>
              <a:rPr lang="en-US" sz="3200" dirty="0" smtClean="0">
                <a:solidFill>
                  <a:srgbClr val="993300"/>
                </a:solidFill>
              </a:rPr>
              <a:t>you came from &amp; where you are going</a:t>
            </a:r>
          </a:p>
          <a:p>
            <a:pPr lvl="1">
              <a:buFont typeface="Wingdings" panose="05000000000000000000" pitchFamily="2" charset="2"/>
              <a:buChar char="v"/>
            </a:pPr>
            <a:r>
              <a:rPr lang="en-US" sz="3200" dirty="0" smtClean="0">
                <a:solidFill>
                  <a:srgbClr val="993300"/>
                </a:solidFill>
              </a:rPr>
              <a:t>We </a:t>
            </a:r>
            <a:r>
              <a:rPr lang="en-US" sz="3200" dirty="0" smtClean="0">
                <a:solidFill>
                  <a:srgbClr val="993300"/>
                </a:solidFill>
              </a:rPr>
              <a:t>are all sinners:</a:t>
            </a:r>
          </a:p>
          <a:p>
            <a:pPr lvl="1">
              <a:buFont typeface="Wingdings" panose="05000000000000000000" pitchFamily="2" charset="2"/>
              <a:buChar char="v"/>
            </a:pPr>
            <a:r>
              <a:rPr lang="en-US" sz="3200" dirty="0" smtClean="0">
                <a:solidFill>
                  <a:srgbClr val="993300"/>
                </a:solidFill>
              </a:rPr>
              <a:t>Service </a:t>
            </a:r>
            <a:r>
              <a:rPr lang="en-US" sz="3200" dirty="0" smtClean="0">
                <a:solidFill>
                  <a:srgbClr val="993300"/>
                </a:solidFill>
              </a:rPr>
              <a:t>is not a right, it is a </a:t>
            </a:r>
            <a:r>
              <a:rPr lang="en-US" sz="3200" dirty="0" smtClean="0">
                <a:solidFill>
                  <a:srgbClr val="993300"/>
                </a:solidFill>
              </a:rPr>
              <a:t>blessing &amp; </a:t>
            </a:r>
            <a:r>
              <a:rPr lang="en-US" sz="3200" dirty="0" smtClean="0">
                <a:solidFill>
                  <a:srgbClr val="993300"/>
                </a:solidFill>
              </a:rPr>
              <a:t>privilege</a:t>
            </a:r>
          </a:p>
          <a:p>
            <a:pPr lvl="1">
              <a:buFont typeface="Wingdings" panose="05000000000000000000" pitchFamily="2" charset="2"/>
              <a:buChar char="v"/>
            </a:pPr>
            <a:r>
              <a:rPr lang="en-US" sz="3200" dirty="0" smtClean="0">
                <a:solidFill>
                  <a:srgbClr val="993300"/>
                </a:solidFill>
              </a:rPr>
              <a:t>God </a:t>
            </a:r>
            <a:r>
              <a:rPr lang="en-US" sz="3200" dirty="0" smtClean="0">
                <a:solidFill>
                  <a:srgbClr val="993300"/>
                </a:solidFill>
              </a:rPr>
              <a:t>doesn’t need your </a:t>
            </a:r>
            <a:r>
              <a:rPr lang="en-US" sz="3200" dirty="0" smtClean="0">
                <a:solidFill>
                  <a:srgbClr val="993300"/>
                </a:solidFill>
              </a:rPr>
              <a:t>service</a:t>
            </a:r>
            <a:endParaRPr lang="en-US" sz="3200" dirty="0">
              <a:solidFill>
                <a:srgbClr val="993300"/>
              </a:solidFill>
            </a:endParaRPr>
          </a:p>
          <a:p>
            <a:pPr marL="857250" lvl="2" indent="0">
              <a:buNone/>
            </a:pPr>
            <a:endParaRPr lang="en-US" sz="3200" dirty="0" smtClean="0">
              <a:solidFill>
                <a:srgbClr val="993300"/>
              </a:solidFill>
            </a:endParaRPr>
          </a:p>
          <a:p>
            <a:pPr lvl="2" indent="-285750"/>
            <a:endParaRPr lang="en-US" sz="3200" dirty="0">
              <a:solidFill>
                <a:srgbClr val="993300"/>
              </a:solidFill>
            </a:endParaRPr>
          </a:p>
          <a:p>
            <a:pPr lvl="2" indent="-285750"/>
            <a:endParaRPr lang="en-US" sz="3200" dirty="0" smtClean="0">
              <a:solidFill>
                <a:srgbClr val="993300"/>
              </a:solidFill>
            </a:endParaRPr>
          </a:p>
          <a:p>
            <a:pPr marL="457200" lvl="1" indent="0">
              <a:buNone/>
            </a:pPr>
            <a:r>
              <a:rPr lang="en-US" sz="3200" dirty="0">
                <a:solidFill>
                  <a:srgbClr val="993300"/>
                </a:solidFill>
              </a:rPr>
              <a:t>	</a:t>
            </a:r>
          </a:p>
          <a:p>
            <a:pPr lvl="2"/>
            <a:endParaRPr lang="en-US" sz="3200" dirty="0" smtClean="0">
              <a:solidFill>
                <a:srgbClr val="993300"/>
              </a:solidFill>
            </a:endParaRPr>
          </a:p>
          <a:p>
            <a:pPr marL="457200" lvl="1" indent="0">
              <a:buNone/>
            </a:pPr>
            <a:endParaRPr lang="en-US" sz="3200" dirty="0" smtClean="0"/>
          </a:p>
        </p:txBody>
      </p:sp>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6893" b="2267"/>
          <a:stretch/>
        </p:blipFill>
        <p:spPr bwMode="auto">
          <a:xfrm>
            <a:off x="5632652" y="914400"/>
            <a:ext cx="3483444" cy="4456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130" t="19846" r="21241"/>
          <a:stretch/>
        </p:blipFill>
        <p:spPr bwMode="auto">
          <a:xfrm>
            <a:off x="1754423" y="4495800"/>
            <a:ext cx="4667867"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9239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 y="0"/>
            <a:ext cx="9144000" cy="6858000"/>
          </a:xfrm>
          <a:prstGeom prst="rect">
            <a:avLst/>
          </a:prstGeom>
        </p:spPr>
      </p:pic>
      <p:sp>
        <p:nvSpPr>
          <p:cNvPr id="6" name="Title 5"/>
          <p:cNvSpPr>
            <a:spLocks noGrp="1"/>
          </p:cNvSpPr>
          <p:nvPr>
            <p:ph type="title"/>
          </p:nvPr>
        </p:nvSpPr>
        <p:spPr>
          <a:xfrm>
            <a:off x="457200" y="76200"/>
            <a:ext cx="8229600" cy="838200"/>
          </a:xfrm>
        </p:spPr>
        <p:txBody>
          <a:bodyPr/>
          <a:lstStyle/>
          <a:p>
            <a:r>
              <a:rPr lang="en-US" u="sng" dirty="0">
                <a:solidFill>
                  <a:srgbClr val="993300"/>
                </a:solidFill>
                <a:latin typeface="Algerian" panose="04020705040A02060702" pitchFamily="82" charset="0"/>
              </a:rPr>
              <a:t>Heavenly Reward</a:t>
            </a:r>
            <a:endParaRPr lang="en-CA" u="sng" dirty="0">
              <a:solidFill>
                <a:srgbClr val="993300"/>
              </a:solidFill>
              <a:latin typeface="Algerian" panose="04020705040A02060702" pitchFamily="82" charset="0"/>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0874" y="839068"/>
            <a:ext cx="4595812" cy="3019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732" t="9144" r="2169" b="14022"/>
          <a:stretch/>
        </p:blipFill>
        <p:spPr bwMode="auto">
          <a:xfrm>
            <a:off x="1395479" y="4097627"/>
            <a:ext cx="6346602" cy="2692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8882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CA"/>
          </a:p>
        </p:txBody>
      </p:sp>
      <p:sp>
        <p:nvSpPr>
          <p:cNvPr id="3" name="Subtitle 2"/>
          <p:cNvSpPr>
            <a:spLocks noGrp="1"/>
          </p:cNvSpPr>
          <p:nvPr>
            <p:ph type="subTitle" idx="1"/>
          </p:nvPr>
        </p:nvSpPr>
        <p:spPr/>
        <p:txBody>
          <a:bodyPr/>
          <a:lstStyle/>
          <a:p>
            <a:endParaRPr lang="en-CA"/>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26" name="Picture 2" descr="Image result for jesus washing feet coptic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6530" y="-24245"/>
            <a:ext cx="4662574" cy="684414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1447800"/>
            <a:ext cx="4572000" cy="3477875"/>
          </a:xfrm>
          <a:prstGeom prst="rect">
            <a:avLst/>
          </a:prstGeom>
        </p:spPr>
        <p:txBody>
          <a:bodyPr>
            <a:spAutoFit/>
          </a:bodyPr>
          <a:lstStyle/>
          <a:p>
            <a:pPr algn="ctr"/>
            <a:r>
              <a:rPr lang="en-US" sz="4400" dirty="0">
                <a:latin typeface="Algerian" panose="04020705040A02060702" pitchFamily="82" charset="0"/>
              </a:rPr>
              <a:t>“If anyone </a:t>
            </a:r>
            <a:r>
              <a:rPr lang="en-US" sz="4400" dirty="0">
                <a:solidFill>
                  <a:srgbClr val="FF0000"/>
                </a:solidFill>
                <a:latin typeface="Algerian" panose="04020705040A02060702" pitchFamily="82" charset="0"/>
              </a:rPr>
              <a:t>serves Me</a:t>
            </a:r>
            <a:r>
              <a:rPr lang="en-US" sz="4400" dirty="0">
                <a:latin typeface="Algerian" panose="04020705040A02060702" pitchFamily="82" charset="0"/>
              </a:rPr>
              <a:t>, him My Father will honor!” </a:t>
            </a:r>
            <a:endParaRPr lang="en-US" sz="4400" dirty="0" smtClean="0">
              <a:latin typeface="Algerian" panose="04020705040A02060702" pitchFamily="82" charset="0"/>
            </a:endParaRPr>
          </a:p>
          <a:p>
            <a:pPr algn="ctr"/>
            <a:r>
              <a:rPr lang="en-US" sz="4400" dirty="0" err="1" smtClean="0">
                <a:latin typeface="Algerian" panose="04020705040A02060702" pitchFamily="82" charset="0"/>
              </a:rPr>
              <a:t>Jn</a:t>
            </a:r>
            <a:r>
              <a:rPr lang="en-US" sz="4400" dirty="0" smtClean="0">
                <a:latin typeface="Algerian" panose="04020705040A02060702" pitchFamily="82" charset="0"/>
              </a:rPr>
              <a:t> 12:26</a:t>
            </a:r>
            <a:endParaRPr lang="en-US" sz="4400" dirty="0">
              <a:latin typeface="Algerian" panose="04020705040A02060702" pitchFamily="82" charset="0"/>
            </a:endParaRPr>
          </a:p>
        </p:txBody>
      </p:sp>
    </p:spTree>
    <p:extLst>
      <p:ext uri="{BB962C8B-B14F-4D97-AF65-F5344CB8AC3E}">
        <p14:creationId xmlns:p14="http://schemas.microsoft.com/office/powerpoint/2010/main" val="2611469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p:txBody>
          <a:bodyPr/>
          <a:lstStyle/>
          <a:p>
            <a:r>
              <a:rPr lang="en-US" u="sng" dirty="0" smtClean="0">
                <a:solidFill>
                  <a:srgbClr val="993300"/>
                </a:solidFill>
                <a:latin typeface="Algerian" panose="04020705040A02060702" pitchFamily="82" charset="0"/>
              </a:rPr>
              <a:t>Love of God</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57200" y="1371601"/>
            <a:ext cx="5105400" cy="4191000"/>
          </a:xfrm>
        </p:spPr>
        <p:txBody>
          <a:bodyPr/>
          <a:lstStyle/>
          <a:p>
            <a:pPr marL="0" indent="0">
              <a:buNone/>
            </a:pPr>
            <a:r>
              <a:rPr lang="en-US" sz="2400" dirty="0"/>
              <a:t>“Teacher, which </a:t>
            </a:r>
            <a:r>
              <a:rPr lang="en-US" sz="2400" i="1" dirty="0"/>
              <a:t>is</a:t>
            </a:r>
            <a:r>
              <a:rPr lang="en-US" sz="2400" dirty="0"/>
              <a:t> the great commandment in the law</a:t>
            </a:r>
            <a:r>
              <a:rPr lang="en-US" sz="2400" dirty="0" smtClean="0"/>
              <a:t>?” Jesus </a:t>
            </a:r>
            <a:r>
              <a:rPr lang="en-US" sz="2400" dirty="0"/>
              <a:t>said to him, “‘</a:t>
            </a:r>
            <a:r>
              <a:rPr lang="en-US" sz="2400" b="1" dirty="0">
                <a:solidFill>
                  <a:srgbClr val="FF0000"/>
                </a:solidFill>
              </a:rPr>
              <a:t>You shall love the </a:t>
            </a:r>
            <a:r>
              <a:rPr lang="en-US" sz="2400" b="1" cap="small" dirty="0">
                <a:solidFill>
                  <a:srgbClr val="FF0000"/>
                </a:solidFill>
              </a:rPr>
              <a:t>Lord</a:t>
            </a:r>
            <a:r>
              <a:rPr lang="en-US" sz="2400" b="1" dirty="0">
                <a:solidFill>
                  <a:srgbClr val="FF0000"/>
                </a:solidFill>
              </a:rPr>
              <a:t> your God</a:t>
            </a:r>
            <a:r>
              <a:rPr lang="en-US" sz="2400" dirty="0"/>
              <a:t> </a:t>
            </a:r>
            <a:r>
              <a:rPr lang="en-US" sz="2400" b="1" dirty="0">
                <a:solidFill>
                  <a:srgbClr val="FF0000"/>
                </a:solidFill>
              </a:rPr>
              <a:t>with all your heart, with all your soul, and with all your mind.’</a:t>
            </a:r>
            <a:r>
              <a:rPr lang="en-US" sz="2400" dirty="0"/>
              <a:t> </a:t>
            </a:r>
            <a:r>
              <a:rPr lang="en-US" sz="2400" dirty="0" smtClean="0"/>
              <a:t>This is the first and great commandment. And the second</a:t>
            </a:r>
            <a:r>
              <a:rPr lang="en-US" sz="2400" dirty="0"/>
              <a:t> </a:t>
            </a:r>
            <a:r>
              <a:rPr lang="en-US" sz="2400" i="1" dirty="0"/>
              <a:t>is</a:t>
            </a:r>
            <a:r>
              <a:rPr lang="en-US" sz="2400" dirty="0"/>
              <a:t> like it: ‘You shall love your neighbor as </a:t>
            </a:r>
            <a:r>
              <a:rPr lang="en-US" sz="2400" dirty="0" smtClean="0"/>
              <a:t>yourself.’ On </a:t>
            </a:r>
            <a:r>
              <a:rPr lang="en-US" sz="2400" dirty="0"/>
              <a:t>these two commandments hang all the Law and the Prophets</a:t>
            </a:r>
            <a:r>
              <a:rPr lang="en-US" sz="2400" dirty="0" smtClean="0"/>
              <a:t>.” Matt 22: 36-40</a:t>
            </a:r>
            <a:endParaRPr lang="en-US" sz="2400" dirty="0"/>
          </a:p>
          <a:p>
            <a:pPr marL="0" indent="0">
              <a:buNone/>
            </a:pPr>
            <a:endParaRPr lang="en-US" sz="2400" b="1" dirty="0" smtClean="0">
              <a:solidFill>
                <a:srgbClr val="993300"/>
              </a:solidFill>
              <a:cs typeface="ScriptS" panose="00000400000000000000" pitchFamily="2"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3842" y="1426076"/>
            <a:ext cx="3100228" cy="3984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1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a:xfrm>
            <a:off x="457200" y="152400"/>
            <a:ext cx="8229600" cy="1143000"/>
          </a:xfrm>
        </p:spPr>
        <p:txBody>
          <a:bodyPr/>
          <a:lstStyle/>
          <a:p>
            <a:r>
              <a:rPr lang="en-US" u="sng" dirty="0" smtClean="0">
                <a:solidFill>
                  <a:srgbClr val="993300"/>
                </a:solidFill>
                <a:latin typeface="Algerian" panose="04020705040A02060702" pitchFamily="82" charset="0"/>
              </a:rPr>
              <a:t>Action vs. Words</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29491" y="984650"/>
            <a:ext cx="4800600" cy="5638800"/>
          </a:xfrm>
        </p:spPr>
        <p:txBody>
          <a:bodyPr/>
          <a:lstStyle/>
          <a:p>
            <a:pPr marL="0" indent="0">
              <a:buNone/>
            </a:pPr>
            <a:r>
              <a:rPr lang="en-US" sz="2400" dirty="0" smtClean="0">
                <a:solidFill>
                  <a:srgbClr val="993300"/>
                </a:solidFill>
              </a:rPr>
              <a:t>“You </a:t>
            </a:r>
            <a:r>
              <a:rPr lang="en-US" sz="2400" dirty="0">
                <a:solidFill>
                  <a:srgbClr val="993300"/>
                </a:solidFill>
              </a:rPr>
              <a:t>call Me </a:t>
            </a:r>
            <a:r>
              <a:rPr lang="en-US" sz="2400" dirty="0" smtClean="0">
                <a:solidFill>
                  <a:srgbClr val="993300"/>
                </a:solidFill>
              </a:rPr>
              <a:t>‘</a:t>
            </a:r>
            <a:r>
              <a:rPr lang="en-US" sz="2400" i="1" u="sng" dirty="0" smtClean="0">
                <a:solidFill>
                  <a:srgbClr val="993300"/>
                </a:solidFill>
              </a:rPr>
              <a:t>Teacher’</a:t>
            </a:r>
            <a:r>
              <a:rPr lang="en-US" sz="2400" dirty="0" smtClean="0">
                <a:solidFill>
                  <a:srgbClr val="993300"/>
                </a:solidFill>
              </a:rPr>
              <a:t> </a:t>
            </a:r>
            <a:r>
              <a:rPr lang="en-US" sz="2400" dirty="0">
                <a:solidFill>
                  <a:srgbClr val="993300"/>
                </a:solidFill>
              </a:rPr>
              <a:t>and </a:t>
            </a:r>
            <a:r>
              <a:rPr lang="en-US" sz="2400" dirty="0" smtClean="0">
                <a:solidFill>
                  <a:srgbClr val="993300"/>
                </a:solidFill>
              </a:rPr>
              <a:t>‘</a:t>
            </a:r>
            <a:r>
              <a:rPr lang="en-US" sz="2400" i="1" u="sng" dirty="0" smtClean="0">
                <a:solidFill>
                  <a:srgbClr val="993300"/>
                </a:solidFill>
              </a:rPr>
              <a:t>Lord’</a:t>
            </a:r>
            <a:r>
              <a:rPr lang="en-US" sz="2400" dirty="0" smtClean="0">
                <a:solidFill>
                  <a:srgbClr val="993300"/>
                </a:solidFill>
              </a:rPr>
              <a:t>, </a:t>
            </a:r>
            <a:r>
              <a:rPr lang="en-US" sz="2400" dirty="0">
                <a:solidFill>
                  <a:srgbClr val="993300"/>
                </a:solidFill>
              </a:rPr>
              <a:t>and you say well, for so I am. </a:t>
            </a:r>
            <a:r>
              <a:rPr lang="en-US" sz="2400" dirty="0" smtClean="0">
                <a:solidFill>
                  <a:srgbClr val="993300"/>
                </a:solidFill>
              </a:rPr>
              <a:t>If I then</a:t>
            </a:r>
            <a:r>
              <a:rPr lang="en-US" sz="2400" dirty="0">
                <a:solidFill>
                  <a:srgbClr val="993300"/>
                </a:solidFill>
              </a:rPr>
              <a:t>, your Lord and Teacher, have washed your feet, you also ought to wash one another’s feet. </a:t>
            </a:r>
            <a:r>
              <a:rPr lang="en-US" sz="2400" b="1" dirty="0" smtClean="0">
                <a:solidFill>
                  <a:srgbClr val="993300"/>
                </a:solidFill>
              </a:rPr>
              <a:t>For</a:t>
            </a:r>
            <a:r>
              <a:rPr lang="en-US" sz="2400" b="1" dirty="0">
                <a:solidFill>
                  <a:srgbClr val="993300"/>
                </a:solidFill>
              </a:rPr>
              <a:t> I have given you an </a:t>
            </a:r>
            <a:r>
              <a:rPr lang="en-US" sz="2400" b="1" u="sng" dirty="0">
                <a:solidFill>
                  <a:srgbClr val="993300"/>
                </a:solidFill>
              </a:rPr>
              <a:t>example</a:t>
            </a:r>
            <a:r>
              <a:rPr lang="en-US" sz="2400" b="1" dirty="0">
                <a:solidFill>
                  <a:srgbClr val="993300"/>
                </a:solidFill>
              </a:rPr>
              <a:t>, that you should do as I have done </a:t>
            </a:r>
            <a:r>
              <a:rPr lang="en-US" sz="2400" b="1" dirty="0" smtClean="0">
                <a:solidFill>
                  <a:srgbClr val="993300"/>
                </a:solidFill>
              </a:rPr>
              <a:t>to you</a:t>
            </a:r>
            <a:r>
              <a:rPr lang="en-US" sz="2400" b="1" dirty="0">
                <a:solidFill>
                  <a:srgbClr val="993300"/>
                </a:solidFill>
              </a:rPr>
              <a:t>.</a:t>
            </a:r>
            <a:r>
              <a:rPr lang="en-US" sz="2400" dirty="0">
                <a:solidFill>
                  <a:srgbClr val="993300"/>
                </a:solidFill>
              </a:rPr>
              <a:t> </a:t>
            </a:r>
            <a:r>
              <a:rPr lang="en-US" sz="2400" dirty="0" smtClean="0">
                <a:solidFill>
                  <a:srgbClr val="993300"/>
                </a:solidFill>
              </a:rPr>
              <a:t>Most </a:t>
            </a:r>
            <a:r>
              <a:rPr lang="en-US" sz="2400" dirty="0">
                <a:solidFill>
                  <a:srgbClr val="993300"/>
                </a:solidFill>
              </a:rPr>
              <a:t>assuredly, I say to you, a servant is not greater than his master; nor is he who is sent greater than he who sent him. </a:t>
            </a:r>
            <a:r>
              <a:rPr lang="en-US" sz="2400" dirty="0" smtClean="0">
                <a:solidFill>
                  <a:srgbClr val="993300"/>
                </a:solidFill>
              </a:rPr>
              <a:t>If </a:t>
            </a:r>
            <a:r>
              <a:rPr lang="en-US" sz="2400" dirty="0">
                <a:solidFill>
                  <a:srgbClr val="993300"/>
                </a:solidFill>
              </a:rPr>
              <a:t>you know these things, </a:t>
            </a:r>
            <a:r>
              <a:rPr lang="en-US" sz="2400" i="1" u="sng" dirty="0">
                <a:solidFill>
                  <a:srgbClr val="993300"/>
                </a:solidFill>
              </a:rPr>
              <a:t>blessed are you if you do them</a:t>
            </a:r>
            <a:r>
              <a:rPr lang="en-US" sz="2400" dirty="0" smtClean="0">
                <a:solidFill>
                  <a:srgbClr val="993300"/>
                </a:solidFill>
              </a:rPr>
              <a:t>.” </a:t>
            </a:r>
            <a:r>
              <a:rPr lang="en-US" sz="2400" dirty="0" err="1" smtClean="0">
                <a:solidFill>
                  <a:srgbClr val="993300"/>
                </a:solidFill>
              </a:rPr>
              <a:t>Jn</a:t>
            </a:r>
            <a:r>
              <a:rPr lang="en-US" sz="2400" dirty="0" smtClean="0">
                <a:solidFill>
                  <a:srgbClr val="993300"/>
                </a:solidFill>
              </a:rPr>
              <a:t> 13:13-17</a:t>
            </a:r>
            <a:endParaRPr lang="en-US" sz="2400" dirty="0">
              <a:solidFill>
                <a:srgbClr val="993300"/>
              </a:solidFill>
            </a:endParaRPr>
          </a:p>
          <a:p>
            <a:endParaRPr lang="en-US" sz="2400" dirty="0" smtClean="0">
              <a:solidFill>
                <a:srgbClr val="993300"/>
              </a:solidFill>
            </a:endParaRPr>
          </a:p>
          <a:p>
            <a:endParaRPr lang="en-US" sz="2400" dirty="0" smtClean="0">
              <a:solidFill>
                <a:srgbClr val="993300"/>
              </a:solidFill>
            </a:endParaRPr>
          </a:p>
          <a:p>
            <a:endParaRPr lang="en-US" sz="2400" dirty="0" smtClean="0">
              <a:solidFill>
                <a:srgbClr val="993300"/>
              </a:solidFill>
            </a:endParaRPr>
          </a:p>
          <a:p>
            <a:endParaRPr lang="en-CA"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984650"/>
            <a:ext cx="3733800" cy="548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0349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a:xfrm>
            <a:off x="457200" y="152400"/>
            <a:ext cx="8229600" cy="1143000"/>
          </a:xfrm>
        </p:spPr>
        <p:txBody>
          <a:bodyPr/>
          <a:lstStyle/>
          <a:p>
            <a:r>
              <a:rPr lang="en-US" u="sng" dirty="0" smtClean="0">
                <a:solidFill>
                  <a:srgbClr val="993300"/>
                </a:solidFill>
                <a:latin typeface="Algerian" panose="04020705040A02060702" pitchFamily="82" charset="0"/>
              </a:rPr>
              <a:t>Action vs. Words</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57200" y="914400"/>
            <a:ext cx="8458200" cy="2667000"/>
          </a:xfrm>
        </p:spPr>
        <p:txBody>
          <a:bodyPr/>
          <a:lstStyle/>
          <a:p>
            <a:r>
              <a:rPr lang="en-US" sz="2400" u="sng" dirty="0" smtClean="0">
                <a:solidFill>
                  <a:srgbClr val="993300"/>
                </a:solidFill>
              </a:rPr>
              <a:t>Role </a:t>
            </a:r>
            <a:r>
              <a:rPr lang="en-US" sz="2400" u="sng" dirty="0">
                <a:solidFill>
                  <a:srgbClr val="993300"/>
                </a:solidFill>
              </a:rPr>
              <a:t>M</a:t>
            </a:r>
            <a:r>
              <a:rPr lang="en-US" sz="2400" u="sng" dirty="0" smtClean="0">
                <a:solidFill>
                  <a:srgbClr val="993300"/>
                </a:solidFill>
              </a:rPr>
              <a:t>odel </a:t>
            </a:r>
            <a:r>
              <a:rPr lang="en-US" sz="2400" dirty="0" smtClean="0">
                <a:solidFill>
                  <a:srgbClr val="993300"/>
                </a:solidFill>
              </a:rPr>
              <a:t>in </a:t>
            </a:r>
            <a:r>
              <a:rPr lang="en-US" sz="2400" u="sng" dirty="0" smtClean="0">
                <a:solidFill>
                  <a:srgbClr val="993300"/>
                </a:solidFill>
              </a:rPr>
              <a:t>EVERYTHING</a:t>
            </a:r>
            <a:r>
              <a:rPr lang="en-US" sz="2400" dirty="0" smtClean="0">
                <a:solidFill>
                  <a:srgbClr val="993300"/>
                </a:solidFill>
              </a:rPr>
              <a:t> </a:t>
            </a:r>
          </a:p>
          <a:p>
            <a:pPr marL="0" indent="0">
              <a:buNone/>
            </a:pPr>
            <a:endParaRPr lang="en-US" sz="2000" dirty="0">
              <a:solidFill>
                <a:srgbClr val="993300"/>
              </a:solidFill>
            </a:endParaRPr>
          </a:p>
          <a:p>
            <a:r>
              <a:rPr lang="en-US" sz="2400" dirty="0" smtClean="0">
                <a:solidFill>
                  <a:srgbClr val="993300"/>
                </a:solidFill>
              </a:rPr>
              <a:t>Actions have greatest impact </a:t>
            </a:r>
            <a:endParaRPr lang="en-US" sz="2400" dirty="0">
              <a:solidFill>
                <a:srgbClr val="993300"/>
              </a:solidFill>
            </a:endParaRPr>
          </a:p>
          <a:p>
            <a:pPr marL="0" indent="0">
              <a:buNone/>
            </a:pPr>
            <a:r>
              <a:rPr lang="en-US" sz="2000" dirty="0" smtClean="0">
                <a:solidFill>
                  <a:srgbClr val="993300"/>
                </a:solidFill>
              </a:rPr>
              <a:t>“Thus faith in itself, if it does not have works, is dead!” (James 2:17)</a:t>
            </a:r>
          </a:p>
          <a:p>
            <a:endParaRPr lang="en-US" sz="2400" dirty="0" smtClean="0"/>
          </a:p>
          <a:p>
            <a:endParaRPr lang="en-US" sz="2400" dirty="0" smtClean="0">
              <a:solidFill>
                <a:srgbClr val="993300"/>
              </a:solidFill>
            </a:endParaRPr>
          </a:p>
          <a:p>
            <a:endParaRPr lang="en-US" sz="2400" dirty="0" smtClean="0">
              <a:solidFill>
                <a:srgbClr val="993300"/>
              </a:solidFill>
            </a:endParaRPr>
          </a:p>
          <a:p>
            <a:endParaRPr lang="en-US" sz="2400" dirty="0" smtClean="0">
              <a:solidFill>
                <a:srgbClr val="993300"/>
              </a:solidFill>
            </a:endParaRPr>
          </a:p>
          <a:p>
            <a:endParaRPr lang="en-US" sz="2400" dirty="0" smtClean="0">
              <a:solidFill>
                <a:srgbClr val="993300"/>
              </a:solidFill>
            </a:endParaRPr>
          </a:p>
          <a:p>
            <a:endParaRPr lang="en-CA" dirty="0"/>
          </a:p>
        </p:txBody>
      </p: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743201"/>
            <a:ext cx="9177864"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95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a:xfrm>
            <a:off x="457200" y="152400"/>
            <a:ext cx="8229600" cy="792162"/>
          </a:xfrm>
        </p:spPr>
        <p:txBody>
          <a:bodyPr/>
          <a:lstStyle/>
          <a:p>
            <a:r>
              <a:rPr lang="en-US" u="sng" dirty="0">
                <a:solidFill>
                  <a:srgbClr val="993300"/>
                </a:solidFill>
                <a:latin typeface="Algerian" panose="04020705040A02060702" pitchFamily="82" charset="0"/>
              </a:rPr>
              <a:t>Self-Denial &amp; Sacrifice</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685800" y="4800600"/>
            <a:ext cx="7772400" cy="1828800"/>
          </a:xfrm>
        </p:spPr>
        <p:txBody>
          <a:bodyPr/>
          <a:lstStyle/>
          <a:p>
            <a:pPr marL="0" indent="0" algn="ctr">
              <a:buNone/>
            </a:pPr>
            <a:r>
              <a:rPr lang="en-US" sz="2000" b="1" dirty="0" smtClean="0">
                <a:solidFill>
                  <a:srgbClr val="993300"/>
                </a:solidFill>
              </a:rPr>
              <a:t>“Now they do it to obtain a perishable crown, but we for an imperishable crown. Therefore I run thus: not with uncertainty. Thus I fight: not as one who beats the air. </a:t>
            </a:r>
            <a:r>
              <a:rPr lang="en-US" sz="2000" b="1" u="sng" dirty="0" smtClean="0">
                <a:solidFill>
                  <a:srgbClr val="993300"/>
                </a:solidFill>
              </a:rPr>
              <a:t>But I discipline my body and bring it into subjection</a:t>
            </a:r>
            <a:r>
              <a:rPr lang="en-US" sz="2000" b="1" dirty="0" smtClean="0">
                <a:solidFill>
                  <a:srgbClr val="993300"/>
                </a:solidFill>
              </a:rPr>
              <a:t>, lest, when I have preached to others, I myself should become </a:t>
            </a:r>
            <a:r>
              <a:rPr lang="en-US" sz="2000" b="1" u="sng" dirty="0" smtClean="0">
                <a:solidFill>
                  <a:srgbClr val="993300"/>
                </a:solidFill>
              </a:rPr>
              <a:t>disqualified</a:t>
            </a:r>
            <a:r>
              <a:rPr lang="en-US" sz="2000" b="1" dirty="0" smtClean="0">
                <a:solidFill>
                  <a:srgbClr val="993300"/>
                </a:solidFill>
              </a:rPr>
              <a:t>.” 1 </a:t>
            </a:r>
            <a:r>
              <a:rPr lang="en-US" sz="2000" b="1" dirty="0" err="1" smtClean="0">
                <a:solidFill>
                  <a:srgbClr val="993300"/>
                </a:solidFill>
              </a:rPr>
              <a:t>Cor</a:t>
            </a:r>
            <a:r>
              <a:rPr lang="en-US" sz="2000" b="1" dirty="0" smtClean="0">
                <a:solidFill>
                  <a:srgbClr val="993300"/>
                </a:solidFill>
              </a:rPr>
              <a:t> 9:24-27</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509909"/>
            <a:ext cx="6324600" cy="2964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4784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075" name="Picture 3" descr="C:\Users\sfaltas\Desktop\Personal File\SS\Lessons\Characteristics of a Servant\IMG_35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729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71952"/>
          </a:xfrm>
          <a:prstGeom prst="rect">
            <a:avLst/>
          </a:prstGeom>
        </p:spPr>
      </p:pic>
      <p:sp>
        <p:nvSpPr>
          <p:cNvPr id="6" name="Title 5"/>
          <p:cNvSpPr>
            <a:spLocks noGrp="1"/>
          </p:cNvSpPr>
          <p:nvPr>
            <p:ph type="title"/>
          </p:nvPr>
        </p:nvSpPr>
        <p:spPr>
          <a:xfrm>
            <a:off x="457200" y="152400"/>
            <a:ext cx="8229600" cy="762000"/>
          </a:xfrm>
        </p:spPr>
        <p:txBody>
          <a:bodyPr/>
          <a:lstStyle/>
          <a:p>
            <a:r>
              <a:rPr lang="en-US" u="sng" dirty="0" smtClean="0">
                <a:solidFill>
                  <a:srgbClr val="993300"/>
                </a:solidFill>
                <a:latin typeface="Algerian" panose="04020705040A02060702" pitchFamily="82" charset="0"/>
              </a:rPr>
              <a:t>Maturity</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57200" y="1143000"/>
            <a:ext cx="8229600" cy="5562600"/>
          </a:xfrm>
        </p:spPr>
        <p:txBody>
          <a:bodyPr/>
          <a:lstStyle/>
          <a:p>
            <a:pPr lvl="2" indent="-285750"/>
            <a:endParaRPr lang="en-US" sz="1600" dirty="0" smtClean="0">
              <a:solidFill>
                <a:srgbClr val="993300"/>
              </a:solidFill>
            </a:endParaRPr>
          </a:p>
          <a:p>
            <a:pPr lvl="1">
              <a:buFont typeface="Wingdings" panose="05000000000000000000" pitchFamily="2" charset="2"/>
              <a:buChar char="v"/>
            </a:pPr>
            <a:r>
              <a:rPr lang="en-US" sz="3200" dirty="0" smtClean="0">
                <a:solidFill>
                  <a:srgbClr val="993300"/>
                </a:solidFill>
              </a:rPr>
              <a:t>Christ-centered vs. Self-centered</a:t>
            </a:r>
          </a:p>
          <a:p>
            <a:pPr lvl="1">
              <a:buFont typeface="Wingdings" panose="05000000000000000000" pitchFamily="2" charset="2"/>
              <a:buChar char="v"/>
            </a:pPr>
            <a:r>
              <a:rPr lang="en-US" sz="3200" dirty="0" smtClean="0">
                <a:solidFill>
                  <a:srgbClr val="993300"/>
                </a:solidFill>
              </a:rPr>
              <a:t>2 Types: Spiritual &amp; Personal/Emotional</a:t>
            </a:r>
            <a:r>
              <a:rPr lang="en-US" sz="3200" dirty="0">
                <a:solidFill>
                  <a:srgbClr val="993300"/>
                </a:solidFill>
              </a:rPr>
              <a:t>	</a:t>
            </a:r>
          </a:p>
          <a:p>
            <a:pPr lvl="2"/>
            <a:endParaRPr lang="en-US" sz="1600" dirty="0" smtClean="0">
              <a:solidFill>
                <a:srgbClr val="993300"/>
              </a:solidFill>
            </a:endParaRPr>
          </a:p>
          <a:p>
            <a:pPr marL="457200" lvl="1" indent="0">
              <a:buNone/>
            </a:pPr>
            <a:endParaRPr lang="en-US" sz="14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839792"/>
            <a:ext cx="4552407"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b="12219"/>
          <a:stretch/>
        </p:blipFill>
        <p:spPr bwMode="auto">
          <a:xfrm>
            <a:off x="533400" y="2840866"/>
            <a:ext cx="3257604" cy="3808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1556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 y="0"/>
            <a:ext cx="9144000" cy="6858000"/>
          </a:xfrm>
          <a:prstGeom prst="rect">
            <a:avLst/>
          </a:prstGeom>
        </p:spPr>
      </p:pic>
      <p:sp>
        <p:nvSpPr>
          <p:cNvPr id="6" name="Title 5"/>
          <p:cNvSpPr>
            <a:spLocks noGrp="1"/>
          </p:cNvSpPr>
          <p:nvPr>
            <p:ph type="title"/>
          </p:nvPr>
        </p:nvSpPr>
        <p:spPr/>
        <p:txBody>
          <a:bodyPr/>
          <a:lstStyle/>
          <a:p>
            <a:r>
              <a:rPr lang="en-US" u="sng" dirty="0">
                <a:solidFill>
                  <a:srgbClr val="993300"/>
                </a:solidFill>
                <a:latin typeface="Algerian" panose="04020705040A02060702" pitchFamily="82" charset="0"/>
              </a:rPr>
              <a:t>Sincerity</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57200" y="4191000"/>
            <a:ext cx="8229600" cy="1524000"/>
          </a:xfrm>
        </p:spPr>
        <p:txBody>
          <a:bodyPr/>
          <a:lstStyle/>
          <a:p>
            <a:r>
              <a:rPr lang="en-US" sz="2400" b="1" dirty="0" smtClean="0">
                <a:solidFill>
                  <a:srgbClr val="993300"/>
                </a:solidFill>
                <a:cs typeface="ScriptS" panose="00000400000000000000" pitchFamily="2" charset="0"/>
              </a:rPr>
              <a:t>There is no place for superficiality in service</a:t>
            </a:r>
          </a:p>
          <a:p>
            <a:r>
              <a:rPr lang="en-US" sz="2400" b="1" dirty="0" smtClean="0">
                <a:solidFill>
                  <a:srgbClr val="993300"/>
                </a:solidFill>
                <a:cs typeface="ScriptS" panose="00000400000000000000" pitchFamily="2" charset="0"/>
              </a:rPr>
              <a:t>Superficiality is a disease which leads to spiritual stagnation &amp; decline</a:t>
            </a:r>
            <a:endParaRPr lang="en-US" sz="2400" b="1" dirty="0" smtClean="0">
              <a:solidFill>
                <a:srgbClr val="993300"/>
              </a:solidFill>
              <a:cs typeface="ScriptS" panose="00000400000000000000" pitchFamily="2" charset="0"/>
            </a:endParaRP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32811" b="8562"/>
          <a:stretch/>
        </p:blipFill>
        <p:spPr bwMode="auto">
          <a:xfrm>
            <a:off x="1961292" y="1053652"/>
            <a:ext cx="5221416" cy="3061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293254" y="5486400"/>
            <a:ext cx="6553200" cy="1477328"/>
          </a:xfrm>
          <a:prstGeom prst="rect">
            <a:avLst/>
          </a:prstGeom>
        </p:spPr>
        <p:txBody>
          <a:bodyPr wrap="square">
            <a:spAutoFit/>
          </a:bodyPr>
          <a:lstStyle/>
          <a:p>
            <a:pPr algn="ctr"/>
            <a:r>
              <a:rPr lang="en-US" sz="2400" dirty="0">
                <a:latin typeface="Algerian" panose="04020705040A02060702" pitchFamily="82" charset="0"/>
              </a:rPr>
              <a:t>“Now therefore, fear the Lord, serve Him in </a:t>
            </a:r>
            <a:r>
              <a:rPr lang="en-US" sz="2400" dirty="0">
                <a:solidFill>
                  <a:srgbClr val="FF0000"/>
                </a:solidFill>
                <a:latin typeface="Algerian" panose="04020705040A02060702" pitchFamily="82" charset="0"/>
              </a:rPr>
              <a:t>sincerity</a:t>
            </a:r>
            <a:r>
              <a:rPr lang="en-US" sz="2400" dirty="0">
                <a:latin typeface="Algerian" panose="04020705040A02060702" pitchFamily="82" charset="0"/>
              </a:rPr>
              <a:t> and in </a:t>
            </a:r>
            <a:r>
              <a:rPr lang="en-US" sz="2400" dirty="0">
                <a:solidFill>
                  <a:srgbClr val="FF0000"/>
                </a:solidFill>
                <a:latin typeface="Algerian" panose="04020705040A02060702" pitchFamily="82" charset="0"/>
              </a:rPr>
              <a:t>truth</a:t>
            </a:r>
            <a:r>
              <a:rPr lang="en-US" sz="2400" dirty="0">
                <a:latin typeface="Algerian" panose="04020705040A02060702" pitchFamily="82" charset="0"/>
              </a:rPr>
              <a:t> … Serve the Lord! Josh 24:14</a:t>
            </a:r>
          </a:p>
          <a:p>
            <a:endParaRPr lang="en-US" dirty="0"/>
          </a:p>
        </p:txBody>
      </p:sp>
    </p:spTree>
    <p:extLst>
      <p:ext uri="{BB962C8B-B14F-4D97-AF65-F5344CB8AC3E}">
        <p14:creationId xmlns:p14="http://schemas.microsoft.com/office/powerpoint/2010/main" val="2634465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p:cNvSpPr>
            <a:spLocks noGrp="1"/>
          </p:cNvSpPr>
          <p:nvPr>
            <p:ph type="title"/>
          </p:nvPr>
        </p:nvSpPr>
        <p:spPr>
          <a:xfrm>
            <a:off x="457200" y="152400"/>
            <a:ext cx="8229600" cy="762000"/>
          </a:xfrm>
        </p:spPr>
        <p:txBody>
          <a:bodyPr/>
          <a:lstStyle/>
          <a:p>
            <a:r>
              <a:rPr lang="en-US" u="sng" dirty="0">
                <a:solidFill>
                  <a:srgbClr val="993300"/>
                </a:solidFill>
                <a:latin typeface="Algerian" panose="04020705040A02060702" pitchFamily="82" charset="0"/>
              </a:rPr>
              <a:t>Humility</a:t>
            </a:r>
            <a:endParaRPr lang="en-CA" u="sng" dirty="0">
              <a:solidFill>
                <a:srgbClr val="993300"/>
              </a:solidFill>
              <a:latin typeface="Algerian" panose="04020705040A02060702" pitchFamily="82" charset="0"/>
            </a:endParaRPr>
          </a:p>
        </p:txBody>
      </p:sp>
      <p:sp>
        <p:nvSpPr>
          <p:cNvPr id="7" name="Content Placeholder 6"/>
          <p:cNvSpPr>
            <a:spLocks noGrp="1"/>
          </p:cNvSpPr>
          <p:nvPr>
            <p:ph idx="1"/>
          </p:nvPr>
        </p:nvSpPr>
        <p:spPr>
          <a:xfrm>
            <a:off x="457200" y="1143000"/>
            <a:ext cx="8229600" cy="2148840"/>
          </a:xfrm>
        </p:spPr>
        <p:txBody>
          <a:bodyPr/>
          <a:lstStyle/>
          <a:p>
            <a:pPr>
              <a:buFont typeface="Wingdings" panose="05000000000000000000" pitchFamily="2" charset="2"/>
              <a:buChar char="v"/>
            </a:pPr>
            <a:r>
              <a:rPr lang="en-US" sz="2400" dirty="0" smtClean="0">
                <a:solidFill>
                  <a:srgbClr val="993300"/>
                </a:solidFill>
              </a:rPr>
              <a:t>Humility is the foundation of service</a:t>
            </a:r>
          </a:p>
          <a:p>
            <a:pPr>
              <a:buFont typeface="Wingdings" panose="05000000000000000000" pitchFamily="2" charset="2"/>
              <a:buChar char="v"/>
            </a:pPr>
            <a:r>
              <a:rPr lang="en-US" sz="2400" dirty="0">
                <a:solidFill>
                  <a:srgbClr val="993300"/>
                </a:solidFill>
              </a:rPr>
              <a:t>Humility facilitates all service</a:t>
            </a:r>
          </a:p>
          <a:p>
            <a:pPr>
              <a:buFont typeface="Wingdings" panose="05000000000000000000" pitchFamily="2" charset="2"/>
              <a:buChar char="v"/>
            </a:pPr>
            <a:r>
              <a:rPr lang="en-US" sz="2400" dirty="0" smtClean="0">
                <a:solidFill>
                  <a:srgbClr val="993300"/>
                </a:solidFill>
              </a:rPr>
              <a:t>Humility ≠ Pride </a:t>
            </a:r>
          </a:p>
          <a:p>
            <a:pPr>
              <a:buFont typeface="Wingdings" panose="05000000000000000000" pitchFamily="2" charset="2"/>
              <a:buChar char="v"/>
            </a:pPr>
            <a:r>
              <a:rPr lang="en-US" sz="2400" dirty="0" smtClean="0">
                <a:solidFill>
                  <a:srgbClr val="993300"/>
                </a:solidFill>
              </a:rPr>
              <a:t>Lack of humility (pride) destroys all service and instead serves as a stumbling block to others</a:t>
            </a:r>
          </a:p>
          <a:p>
            <a:pPr lvl="2" indent="-285750"/>
            <a:endParaRPr lang="en-US" sz="1600" dirty="0" smtClean="0">
              <a:solidFill>
                <a:srgbClr val="993300"/>
              </a:solidFill>
            </a:endParaRPr>
          </a:p>
          <a:p>
            <a:pPr marL="457200" lvl="1" indent="0">
              <a:buNone/>
            </a:pPr>
            <a:r>
              <a:rPr lang="en-US" sz="2000" dirty="0">
                <a:solidFill>
                  <a:srgbClr val="993300"/>
                </a:solidFill>
              </a:rPr>
              <a:t>	</a:t>
            </a:r>
          </a:p>
          <a:p>
            <a:pPr lvl="2"/>
            <a:endParaRPr lang="en-US" sz="1600" dirty="0" smtClean="0">
              <a:solidFill>
                <a:srgbClr val="993300"/>
              </a:solidFill>
            </a:endParaRPr>
          </a:p>
          <a:p>
            <a:pPr marL="457200" lvl="1" indent="0">
              <a:buNone/>
            </a:pPr>
            <a:endParaRPr lang="en-US" sz="14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291840"/>
            <a:ext cx="3657600" cy="3566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3538" y="3291840"/>
            <a:ext cx="3476387" cy="356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3393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9874</TotalTime>
  <Words>1397</Words>
  <Application>Microsoft Office PowerPoint</Application>
  <PresentationFormat>On-screen Show (4:3)</PresentationFormat>
  <Paragraphs>202</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blank</vt:lpstr>
      <vt:lpstr>PowerPoint Presentation</vt:lpstr>
      <vt:lpstr>Love of God</vt:lpstr>
      <vt:lpstr>Action vs. Words</vt:lpstr>
      <vt:lpstr>Action vs. Words</vt:lpstr>
      <vt:lpstr>Self-Denial &amp; Sacrifice</vt:lpstr>
      <vt:lpstr>PowerPoint Presentation</vt:lpstr>
      <vt:lpstr>Maturity</vt:lpstr>
      <vt:lpstr>Sincerity</vt:lpstr>
      <vt:lpstr>Humility</vt:lpstr>
      <vt:lpstr>Humility</vt:lpstr>
      <vt:lpstr>Heavenly Reward</vt:lpstr>
      <vt:lpstr>PowerPoint Presentation</vt:lpstr>
    </vt:vector>
  </TitlesOfParts>
  <Company>BC Hydro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creator>
  <cp:lastModifiedBy>Steven Faltas</cp:lastModifiedBy>
  <cp:revision>79</cp:revision>
  <cp:lastPrinted>2019-09-20T21:28:41Z</cp:lastPrinted>
  <dcterms:created xsi:type="dcterms:W3CDTF">2014-03-19T20:26:36Z</dcterms:created>
  <dcterms:modified xsi:type="dcterms:W3CDTF">2019-09-20T21:28:43Z</dcterms:modified>
</cp:coreProperties>
</file>