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67" r:id="rId2"/>
  </p:sldMasterIdLst>
  <p:sldIdLst>
    <p:sldId id="256" r:id="rId3"/>
    <p:sldId id="285" r:id="rId4"/>
    <p:sldId id="257" r:id="rId5"/>
    <p:sldId id="258" r:id="rId6"/>
    <p:sldId id="286" r:id="rId7"/>
    <p:sldId id="259" r:id="rId8"/>
    <p:sldId id="260" r:id="rId9"/>
    <p:sldId id="261" r:id="rId10"/>
    <p:sldId id="262" r:id="rId11"/>
    <p:sldId id="263" r:id="rId12"/>
    <p:sldId id="264" r:id="rId13"/>
    <p:sldId id="287" r:id="rId14"/>
    <p:sldId id="265" r:id="rId15"/>
    <p:sldId id="266" r:id="rId16"/>
    <p:sldId id="267" r:id="rId17"/>
    <p:sldId id="268" r:id="rId18"/>
    <p:sldId id="269" r:id="rId19"/>
    <p:sldId id="270" r:id="rId20"/>
    <p:sldId id="271" r:id="rId21"/>
    <p:sldId id="288" r:id="rId22"/>
    <p:sldId id="272" r:id="rId23"/>
    <p:sldId id="273" r:id="rId24"/>
    <p:sldId id="274" r:id="rId25"/>
    <p:sldId id="275" r:id="rId26"/>
    <p:sldId id="276" r:id="rId27"/>
    <p:sldId id="277" r:id="rId28"/>
    <p:sldId id="278" r:id="rId29"/>
    <p:sldId id="279" r:id="rId30"/>
    <p:sldId id="280" r:id="rId31"/>
    <p:sldId id="281" r:id="rId32"/>
    <p:sldId id="283" r:id="rId33"/>
    <p:sldId id="289"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8" autoAdjust="0"/>
    <p:restoredTop sz="94643" autoAdjust="0"/>
  </p:normalViewPr>
  <p:slideViewPr>
    <p:cSldViewPr>
      <p:cViewPr varScale="1">
        <p:scale>
          <a:sx n="90" d="100"/>
          <a:sy n="90" d="100"/>
        </p:scale>
        <p:origin x="1512"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9938" name="Group 2"/>
          <p:cNvGrpSpPr>
            <a:grpSpLocks/>
          </p:cNvGrpSpPr>
          <p:nvPr/>
        </p:nvGrpSpPr>
        <p:grpSpPr bwMode="auto">
          <a:xfrm>
            <a:off x="0" y="0"/>
            <a:ext cx="8763000" cy="5943600"/>
            <a:chOff x="0" y="0"/>
            <a:chExt cx="5520" cy="3744"/>
          </a:xfrm>
        </p:grpSpPr>
        <p:sp>
          <p:nvSpPr>
            <p:cNvPr id="39939" name="Rectangle 3"/>
            <p:cNvSpPr>
              <a:spLocks noChangeArrowheads="1"/>
            </p:cNvSpPr>
            <p:nvPr/>
          </p:nvSpPr>
          <p:spPr bwMode="auto">
            <a:xfrm>
              <a:off x="0" y="0"/>
              <a:ext cx="110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grpSp>
          <p:nvGrpSpPr>
            <p:cNvPr id="39940" name="Group 4"/>
            <p:cNvGrpSpPr>
              <a:grpSpLocks/>
            </p:cNvGrpSpPr>
            <p:nvPr userDrawn="1"/>
          </p:nvGrpSpPr>
          <p:grpSpPr bwMode="auto">
            <a:xfrm>
              <a:off x="0" y="2208"/>
              <a:ext cx="5520" cy="1536"/>
              <a:chOff x="0" y="2208"/>
              <a:chExt cx="5520" cy="1536"/>
            </a:xfrm>
          </p:grpSpPr>
          <p:sp>
            <p:nvSpPr>
              <p:cNvPr id="39941" name="Rectangle 5"/>
              <p:cNvSpPr>
                <a:spLocks noChangeArrowheads="1"/>
              </p:cNvSpPr>
              <p:nvPr/>
            </p:nvSpPr>
            <p:spPr bwMode="ltGray">
              <a:xfrm>
                <a:off x="624" y="2208"/>
                <a:ext cx="4896" cy="1536"/>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39942" name="Rectangle 6"/>
              <p:cNvSpPr>
                <a:spLocks noChangeArrowheads="1"/>
              </p:cNvSpPr>
              <p:nvPr/>
            </p:nvSpPr>
            <p:spPr bwMode="white">
              <a:xfrm>
                <a:off x="654" y="2352"/>
                <a:ext cx="4818" cy="13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39943" name="Line 7"/>
              <p:cNvSpPr>
                <a:spLocks noChangeShapeType="1"/>
              </p:cNvSpPr>
              <p:nvPr/>
            </p:nvSpPr>
            <p:spPr bwMode="auto">
              <a:xfrm>
                <a:off x="0" y="3072"/>
                <a:ext cx="624" cy="0"/>
              </a:xfrm>
              <a:prstGeom prst="line">
                <a:avLst/>
              </a:prstGeom>
              <a:noFill/>
              <a:ln w="508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9944" name="Group 8"/>
            <p:cNvGrpSpPr>
              <a:grpSpLocks/>
            </p:cNvGrpSpPr>
            <p:nvPr userDrawn="1"/>
          </p:nvGrpSpPr>
          <p:grpSpPr bwMode="auto">
            <a:xfrm>
              <a:off x="400" y="336"/>
              <a:ext cx="5088" cy="192"/>
              <a:chOff x="400" y="336"/>
              <a:chExt cx="5088" cy="192"/>
            </a:xfrm>
          </p:grpSpPr>
          <p:sp>
            <p:nvSpPr>
              <p:cNvPr id="39945" name="Rectangle 9"/>
              <p:cNvSpPr>
                <a:spLocks noChangeArrowheads="1"/>
              </p:cNvSpPr>
              <p:nvPr/>
            </p:nvSpPr>
            <p:spPr bwMode="auto">
              <a:xfrm>
                <a:off x="3952" y="336"/>
                <a:ext cx="1536" cy="19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39946" name="Line 10"/>
              <p:cNvSpPr>
                <a:spLocks noChangeShapeType="1"/>
              </p:cNvSpPr>
              <p:nvPr/>
            </p:nvSpPr>
            <p:spPr bwMode="auto">
              <a:xfrm>
                <a:off x="400" y="432"/>
                <a:ext cx="5088"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9947" name="Rectangle 11"/>
          <p:cNvSpPr>
            <a:spLocks noGrp="1" noChangeArrowheads="1"/>
          </p:cNvSpPr>
          <p:nvPr>
            <p:ph type="ctrTitle"/>
          </p:nvPr>
        </p:nvSpPr>
        <p:spPr>
          <a:xfrm>
            <a:off x="2057400" y="1143000"/>
            <a:ext cx="6629400" cy="2209800"/>
          </a:xfrm>
        </p:spPr>
        <p:txBody>
          <a:bodyPr/>
          <a:lstStyle>
            <a:lvl1pPr>
              <a:defRPr sz="4800"/>
            </a:lvl1pPr>
          </a:lstStyle>
          <a:p>
            <a:pPr lvl="0"/>
            <a:r>
              <a:rPr lang="en-US" noProof="0" smtClean="0"/>
              <a:t>Click to edit Master title style</a:t>
            </a:r>
          </a:p>
        </p:txBody>
      </p:sp>
      <p:sp>
        <p:nvSpPr>
          <p:cNvPr id="3994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pPr lvl="0"/>
            <a:r>
              <a:rPr lang="en-US" noProof="0" smtClean="0"/>
              <a:t>Click to edit Master subtitle style</a:t>
            </a:r>
          </a:p>
        </p:txBody>
      </p:sp>
      <p:sp>
        <p:nvSpPr>
          <p:cNvPr id="39949" name="Rectangle 13"/>
          <p:cNvSpPr>
            <a:spLocks noGrp="1" noChangeArrowheads="1"/>
          </p:cNvSpPr>
          <p:nvPr>
            <p:ph type="dt" sz="half" idx="2"/>
          </p:nvPr>
        </p:nvSpPr>
        <p:spPr>
          <a:xfrm>
            <a:off x="912813" y="6251575"/>
            <a:ext cx="1905000" cy="457200"/>
          </a:xfrm>
        </p:spPr>
        <p:txBody>
          <a:bodyPr/>
          <a:lstStyle>
            <a:lvl1pPr>
              <a:defRPr/>
            </a:lvl1pPr>
          </a:lstStyle>
          <a:p>
            <a:endParaRPr lang="en-US"/>
          </a:p>
        </p:txBody>
      </p:sp>
      <p:sp>
        <p:nvSpPr>
          <p:cNvPr id="39950" name="Rectangle 14"/>
          <p:cNvSpPr>
            <a:spLocks noGrp="1" noChangeArrowheads="1"/>
          </p:cNvSpPr>
          <p:nvPr>
            <p:ph type="ftr" sz="quarter" idx="3"/>
          </p:nvPr>
        </p:nvSpPr>
        <p:spPr>
          <a:xfrm>
            <a:off x="3354388" y="6248400"/>
            <a:ext cx="2895600" cy="457200"/>
          </a:xfrm>
        </p:spPr>
        <p:txBody>
          <a:bodyPr/>
          <a:lstStyle>
            <a:lvl1pPr>
              <a:defRPr/>
            </a:lvl1pPr>
          </a:lstStyle>
          <a:p>
            <a:endParaRPr lang="en-US"/>
          </a:p>
        </p:txBody>
      </p:sp>
      <p:sp>
        <p:nvSpPr>
          <p:cNvPr id="39951" name="Rectangle 15"/>
          <p:cNvSpPr>
            <a:spLocks noGrp="1" noChangeArrowheads="1"/>
          </p:cNvSpPr>
          <p:nvPr>
            <p:ph type="sldNum" sz="quarter" idx="4"/>
          </p:nvPr>
        </p:nvSpPr>
        <p:spPr/>
        <p:txBody>
          <a:bodyPr/>
          <a:lstStyle>
            <a:lvl1pPr>
              <a:defRPr/>
            </a:lvl1pPr>
          </a:lstStyle>
          <a:p>
            <a:fld id="{4C70E935-7DF6-40A5-9BE1-B84CBA34926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0D2C3E-1A58-465A-99B3-EB0CA4D4D0B0}" type="slidenum">
              <a:rPr lang="en-US"/>
              <a:pPr/>
              <a:t>‹#›</a:t>
            </a:fld>
            <a:endParaRPr lang="en-US"/>
          </a:p>
        </p:txBody>
      </p:sp>
    </p:spTree>
    <p:extLst>
      <p:ext uri="{BB962C8B-B14F-4D97-AF65-F5344CB8AC3E}">
        <p14:creationId xmlns:p14="http://schemas.microsoft.com/office/powerpoint/2010/main" val="4219683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8027F2-7664-4BF5-BCE7-0C605F22C229}" type="slidenum">
              <a:rPr lang="en-US"/>
              <a:pPr/>
              <a:t>‹#›</a:t>
            </a:fld>
            <a:endParaRPr lang="en-US"/>
          </a:p>
        </p:txBody>
      </p:sp>
    </p:spTree>
    <p:extLst>
      <p:ext uri="{BB962C8B-B14F-4D97-AF65-F5344CB8AC3E}">
        <p14:creationId xmlns:p14="http://schemas.microsoft.com/office/powerpoint/2010/main" val="1337978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43000" y="3048000"/>
            <a:ext cx="6019800" cy="762000"/>
          </a:xfrm>
        </p:spPr>
        <p:txBody>
          <a:bodyPr/>
          <a:lstStyle>
            <a:lvl1pPr algn="l">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295400" y="3860800"/>
            <a:ext cx="5486400" cy="635000"/>
          </a:xfrm>
        </p:spPr>
        <p:txBody>
          <a:bodyPr/>
          <a:lstStyle>
            <a:lvl1pPr marL="0" indent="0">
              <a:buFontTx/>
              <a:buNone/>
              <a:defRPr sz="2800">
                <a:solidFill>
                  <a:srgbClr val="4D4D4D"/>
                </a:solidFill>
              </a:defRPr>
            </a:lvl1pPr>
          </a:lstStyle>
          <a:p>
            <a:pPr lvl="0"/>
            <a:r>
              <a:rPr lang="en-US" altLang="en-US" noProof="0" smtClean="0"/>
              <a:t>Click to edit Master subtitle style</a:t>
            </a:r>
          </a:p>
        </p:txBody>
      </p:sp>
      <p:sp>
        <p:nvSpPr>
          <p:cNvPr id="3076" name="Rectangle 4"/>
          <p:cNvSpPr>
            <a:spLocks noGrp="1" noChangeArrowheads="1"/>
          </p:cNvSpPr>
          <p:nvPr>
            <p:ph type="dt" sz="half" idx="2"/>
          </p:nvPr>
        </p:nvSpPr>
        <p:spPr/>
        <p:txBody>
          <a:bodyPr/>
          <a:lstStyle>
            <a:lvl1pPr>
              <a:defRPr/>
            </a:lvl1pPr>
          </a:lstStyle>
          <a:p>
            <a:endParaRPr lang="en-US" altLang="en-US">
              <a:solidFill>
                <a:srgbClr val="FFFFFF"/>
              </a:solidFill>
            </a:endParaRPr>
          </a:p>
        </p:txBody>
      </p:sp>
      <p:sp>
        <p:nvSpPr>
          <p:cNvPr id="3077" name="Rectangle 5"/>
          <p:cNvSpPr>
            <a:spLocks noGrp="1" noChangeArrowheads="1"/>
          </p:cNvSpPr>
          <p:nvPr>
            <p:ph type="ftr" sz="quarter" idx="3"/>
          </p:nvPr>
        </p:nvSpPr>
        <p:spPr/>
        <p:txBody>
          <a:bodyPr/>
          <a:lstStyle>
            <a:lvl1pPr>
              <a:defRPr/>
            </a:lvl1pPr>
          </a:lstStyle>
          <a:p>
            <a:endParaRPr lang="en-US" altLang="en-US">
              <a:solidFill>
                <a:srgbClr val="FFFFFF"/>
              </a:solidFill>
            </a:endParaRPr>
          </a:p>
        </p:txBody>
      </p:sp>
      <p:sp>
        <p:nvSpPr>
          <p:cNvPr id="3078" name="Rectangle 6"/>
          <p:cNvSpPr>
            <a:spLocks noGrp="1" noChangeArrowheads="1"/>
          </p:cNvSpPr>
          <p:nvPr>
            <p:ph type="sldNum" sz="quarter" idx="4"/>
          </p:nvPr>
        </p:nvSpPr>
        <p:spPr/>
        <p:txBody>
          <a:bodyPr/>
          <a:lstStyle>
            <a:lvl1pPr>
              <a:defRPr/>
            </a:lvl1pPr>
          </a:lstStyle>
          <a:p>
            <a:fld id="{5568FCD7-09CF-42C8-B88E-4AF8D27ABC02}"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47164683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ppt_x</p:attrName>
                                        </p:attrNameLst>
                                      </p:cBhvr>
                                      <p:tavLst>
                                        <p:tav tm="0">
                                          <p:val>
                                            <p:strVal val="#ppt_x-.2"/>
                                          </p:val>
                                        </p:tav>
                                        <p:tav tm="100000">
                                          <p:val>
                                            <p:strVal val="#ppt_x"/>
                                          </p:val>
                                        </p:tav>
                                      </p:tavLst>
                                    </p:anim>
                                    <p:anim calcmode="lin" valueType="num">
                                      <p:cBhvr>
                                        <p:cTn id="8" dur="1000" fill="hold"/>
                                        <p:tgtEl>
                                          <p:spTgt spid="30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075">
                                            <p:txEl>
                                              <p:pRg st="0" end="0"/>
                                            </p:txEl>
                                          </p:spTgt>
                                        </p:tgtEl>
                                        <p:attrNameLst>
                                          <p:attrName>style.visibility</p:attrName>
                                        </p:attrNameLst>
                                      </p:cBhvr>
                                      <p:to>
                                        <p:strVal val="visible"/>
                                      </p:to>
                                    </p:set>
                                    <p:animEffect transition="in" filter="fade">
                                      <p:cBhvr>
                                        <p:cTn id="14" dur="500"/>
                                        <p:tgtEl>
                                          <p:spTgt spid="3075">
                                            <p:txEl>
                                              <p:pRg st="0" end="0"/>
                                            </p:txEl>
                                          </p:spTgt>
                                        </p:tgtEl>
                                      </p:cBhvr>
                                    </p:animEffect>
                                    <p:anim calcmode="lin" valueType="num">
                                      <p:cBhvr>
                                        <p:cTn id="15"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075">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tmplLst>
          <p:tmpl lvl="1">
            <p:tnLst>
              <p:par>
                <p:cTn presetID="44" presetClass="entr" presetSubtype="0"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fade">
                      <p:cBhvr>
                        <p:cTn dur="500"/>
                        <p:tgtEl>
                          <p:spTgt spid="3075"/>
                        </p:tgtEl>
                      </p:cBhvr>
                    </p:animEffect>
                    <p:anim calcmode="lin" valueType="num">
                      <p:cBhvr>
                        <p:cTn dur="500" fill="hold"/>
                        <p:tgtEl>
                          <p:spTgt spid="3075"/>
                        </p:tgtEl>
                        <p:attrNameLst>
                          <p:attrName>ppt_x</p:attrName>
                        </p:attrNameLst>
                      </p:cBhvr>
                      <p:tavLst>
                        <p:tav tm="0">
                          <p:val>
                            <p:strVal val="#ppt_x"/>
                          </p:val>
                        </p:tav>
                        <p:tav tm="100000">
                          <p:val>
                            <p:strVal val="#ppt_x"/>
                          </p:val>
                        </p:tav>
                      </p:tavLst>
                    </p:anim>
                    <p:anim calcmode="lin" valueType="num">
                      <p:cBhvr>
                        <p:cTn dur="500" fill="hold"/>
                        <p:tgtEl>
                          <p:spTgt spid="3075"/>
                        </p:tgtEl>
                        <p:attrNameLst>
                          <p:attrName>ppt_y</p:attrName>
                        </p:attrNameLst>
                      </p:cBhvr>
                      <p:tavLst>
                        <p:tav tm="0">
                          <p:val>
                            <p:strVal val="#ppt_y+.05"/>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0D6B813C-4534-49BB-9571-492F1B660701}"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99036151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9E9A21A4-AEAB-48AD-AB7A-88AD457002DF}"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92392049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9FA1A184-C024-4E95-8D6F-9345D624860D}"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45127719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2570264A-820E-4245-9C32-1B7F1D830542}"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61944794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3AA0062A-1BD5-4ED6-AA52-19ECF012A7DB}"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637697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CFA524B1-376C-4AF9-9972-DAAEEBCABE1F}"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13154947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A194F46A-3831-473B-B178-00F9BB787950}"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2565629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285398-A320-475D-9F73-F969921D36CA}" type="slidenum">
              <a:rPr lang="en-US"/>
              <a:pPr/>
              <a:t>‹#›</a:t>
            </a:fld>
            <a:endParaRPr lang="en-US"/>
          </a:p>
        </p:txBody>
      </p:sp>
    </p:spTree>
    <p:extLst>
      <p:ext uri="{BB962C8B-B14F-4D97-AF65-F5344CB8AC3E}">
        <p14:creationId xmlns:p14="http://schemas.microsoft.com/office/powerpoint/2010/main" val="15325628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FAE584FD-271F-4435-9F89-6D224A32E780}"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88899228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9FD248EB-CC2C-4924-BEAB-08E1335F4CAD}"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54640774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763C034E-1B8E-48F5-ADFC-0D4B8461CC56}" type="slidenum">
              <a:rPr lang="en-US"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9042372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6AA3BD-7D86-438B-A022-0F39662D6ADC}" type="slidenum">
              <a:rPr lang="en-US"/>
              <a:pPr/>
              <a:t>‹#›</a:t>
            </a:fld>
            <a:endParaRPr lang="en-US"/>
          </a:p>
        </p:txBody>
      </p:sp>
    </p:spTree>
    <p:extLst>
      <p:ext uri="{BB962C8B-B14F-4D97-AF65-F5344CB8AC3E}">
        <p14:creationId xmlns:p14="http://schemas.microsoft.com/office/powerpoint/2010/main" val="3315814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4DE034-2EF7-4CF3-8788-481E8644E584}" type="slidenum">
              <a:rPr lang="en-US"/>
              <a:pPr/>
              <a:t>‹#›</a:t>
            </a:fld>
            <a:endParaRPr lang="en-US"/>
          </a:p>
        </p:txBody>
      </p:sp>
    </p:spTree>
    <p:extLst>
      <p:ext uri="{BB962C8B-B14F-4D97-AF65-F5344CB8AC3E}">
        <p14:creationId xmlns:p14="http://schemas.microsoft.com/office/powerpoint/2010/main" val="3929467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2F8F4A3-FE64-448C-BBF1-4834AE526B2C}" type="slidenum">
              <a:rPr lang="en-US"/>
              <a:pPr/>
              <a:t>‹#›</a:t>
            </a:fld>
            <a:endParaRPr lang="en-US"/>
          </a:p>
        </p:txBody>
      </p:sp>
    </p:spTree>
    <p:extLst>
      <p:ext uri="{BB962C8B-B14F-4D97-AF65-F5344CB8AC3E}">
        <p14:creationId xmlns:p14="http://schemas.microsoft.com/office/powerpoint/2010/main" val="1838118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372C706-346D-4B46-9416-3AF4C44CA557}" type="slidenum">
              <a:rPr lang="en-US"/>
              <a:pPr/>
              <a:t>‹#›</a:t>
            </a:fld>
            <a:endParaRPr lang="en-US"/>
          </a:p>
        </p:txBody>
      </p:sp>
    </p:spTree>
    <p:extLst>
      <p:ext uri="{BB962C8B-B14F-4D97-AF65-F5344CB8AC3E}">
        <p14:creationId xmlns:p14="http://schemas.microsoft.com/office/powerpoint/2010/main" val="2604251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13C1585-EF0C-4BCA-BE45-800565A84FD0}" type="slidenum">
              <a:rPr lang="en-US"/>
              <a:pPr/>
              <a:t>‹#›</a:t>
            </a:fld>
            <a:endParaRPr lang="en-US"/>
          </a:p>
        </p:txBody>
      </p:sp>
    </p:spTree>
    <p:extLst>
      <p:ext uri="{BB962C8B-B14F-4D97-AF65-F5344CB8AC3E}">
        <p14:creationId xmlns:p14="http://schemas.microsoft.com/office/powerpoint/2010/main" val="1350489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DD66AD-E661-4C87-9279-A4ECD125C9FA}" type="slidenum">
              <a:rPr lang="en-US"/>
              <a:pPr/>
              <a:t>‹#›</a:t>
            </a:fld>
            <a:endParaRPr lang="en-US"/>
          </a:p>
        </p:txBody>
      </p:sp>
    </p:spTree>
    <p:extLst>
      <p:ext uri="{BB962C8B-B14F-4D97-AF65-F5344CB8AC3E}">
        <p14:creationId xmlns:p14="http://schemas.microsoft.com/office/powerpoint/2010/main" val="392276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ACF415E-DEE2-4167-A31B-86507CAAF13F}" type="slidenum">
              <a:rPr lang="en-US"/>
              <a:pPr/>
              <a:t>‹#›</a:t>
            </a:fld>
            <a:endParaRPr lang="en-US"/>
          </a:p>
        </p:txBody>
      </p:sp>
    </p:spTree>
    <p:extLst>
      <p:ext uri="{BB962C8B-B14F-4D97-AF65-F5344CB8AC3E}">
        <p14:creationId xmlns:p14="http://schemas.microsoft.com/office/powerpoint/2010/main" val="25821356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8914" name="Group 2"/>
          <p:cNvGrpSpPr>
            <a:grpSpLocks/>
          </p:cNvGrpSpPr>
          <p:nvPr/>
        </p:nvGrpSpPr>
        <p:grpSpPr bwMode="auto">
          <a:xfrm>
            <a:off x="0" y="0"/>
            <a:ext cx="8686800" cy="4876800"/>
            <a:chOff x="0" y="0"/>
            <a:chExt cx="5472" cy="3072"/>
          </a:xfrm>
        </p:grpSpPr>
        <p:sp>
          <p:nvSpPr>
            <p:cNvPr id="38915" name="Rectangle 3"/>
            <p:cNvSpPr>
              <a:spLocks noChangeArrowheads="1"/>
            </p:cNvSpPr>
            <p:nvPr/>
          </p:nvSpPr>
          <p:spPr bwMode="auto">
            <a:xfrm>
              <a:off x="0" y="0"/>
              <a:ext cx="38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grpSp>
          <p:nvGrpSpPr>
            <p:cNvPr id="38916" name="Group 4"/>
            <p:cNvGrpSpPr>
              <a:grpSpLocks/>
            </p:cNvGrpSpPr>
            <p:nvPr/>
          </p:nvGrpSpPr>
          <p:grpSpPr bwMode="auto">
            <a:xfrm>
              <a:off x="240" y="893"/>
              <a:ext cx="5232" cy="115"/>
              <a:chOff x="240" y="893"/>
              <a:chExt cx="5232" cy="115"/>
            </a:xfrm>
          </p:grpSpPr>
          <p:sp>
            <p:nvSpPr>
              <p:cNvPr id="38917" name="Rectangle 5"/>
              <p:cNvSpPr>
                <a:spLocks noChangeArrowheads="1"/>
              </p:cNvSpPr>
              <p:nvPr/>
            </p:nvSpPr>
            <p:spPr bwMode="auto">
              <a:xfrm>
                <a:off x="4320" y="893"/>
                <a:ext cx="1152" cy="11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38918" name="Line 6"/>
              <p:cNvSpPr>
                <a:spLocks noChangeShapeType="1"/>
              </p:cNvSpPr>
              <p:nvPr/>
            </p:nvSpPr>
            <p:spPr bwMode="auto">
              <a:xfrm>
                <a:off x="240" y="941"/>
                <a:ext cx="5232"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8919" name="Rectangle 7"/>
          <p:cNvSpPr>
            <a:spLocks noGrp="1" noChangeArrowheads="1"/>
          </p:cNvSpPr>
          <p:nvPr>
            <p:ph type="title"/>
          </p:nvPr>
        </p:nvSpPr>
        <p:spPr bwMode="auto">
          <a:xfrm>
            <a:off x="914400" y="277813"/>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20" name="Rectangle 8"/>
          <p:cNvSpPr>
            <a:spLocks noGrp="1" noChangeArrowheads="1"/>
          </p:cNvSpPr>
          <p:nvPr>
            <p:ph type="body" idx="1"/>
          </p:nvPr>
        </p:nvSpPr>
        <p:spPr bwMode="auto">
          <a:xfrm>
            <a:off x="914400" y="1600200"/>
            <a:ext cx="7772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21" name="Rectangle 9"/>
          <p:cNvSpPr>
            <a:spLocks noGrp="1" noChangeArrowheads="1"/>
          </p:cNvSpPr>
          <p:nvPr>
            <p:ph type="dt" sz="half" idx="2"/>
          </p:nvPr>
        </p:nvSpPr>
        <p:spPr bwMode="auto">
          <a:xfrm>
            <a:off x="914400" y="6251575"/>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endParaRPr lang="en-US"/>
          </a:p>
        </p:txBody>
      </p:sp>
      <p:sp>
        <p:nvSpPr>
          <p:cNvPr id="38922" name="Rectangle 10"/>
          <p:cNvSpPr>
            <a:spLocks noGrp="1" noChangeArrowheads="1"/>
          </p:cNvSpPr>
          <p:nvPr>
            <p:ph type="ftr" sz="quarter" idx="3"/>
          </p:nvPr>
        </p:nvSpPr>
        <p:spPr bwMode="auto">
          <a:xfrm>
            <a:off x="3352800" y="62484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en-US"/>
          </a:p>
        </p:txBody>
      </p:sp>
      <p:sp>
        <p:nvSpPr>
          <p:cNvPr id="38923" name="Rectangle 11"/>
          <p:cNvSpPr>
            <a:spLocks noGrp="1" noChangeArrowheads="1"/>
          </p:cNvSpPr>
          <p:nvPr>
            <p:ph type="sldNum" sz="quarter" idx="4"/>
          </p:nvPr>
        </p:nvSpPr>
        <p:spPr bwMode="auto">
          <a:xfrm>
            <a:off x="6781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745EF5EA-9CAF-4657-A6C6-EE704FD65630}" type="slidenum">
              <a:rPr lang="en-US"/>
              <a:pPr/>
              <a:t>‹#›</a:t>
            </a:fld>
            <a:endParaRPr lang="en-US"/>
          </a:p>
        </p:txBody>
      </p:sp>
      <p:sp>
        <p:nvSpPr>
          <p:cNvPr id="38924" name="Line 12"/>
          <p:cNvSpPr>
            <a:spLocks noChangeShapeType="1"/>
          </p:cNvSpPr>
          <p:nvPr/>
        </p:nvSpPr>
        <p:spPr bwMode="auto">
          <a:xfrm>
            <a:off x="0" y="4876800"/>
            <a:ext cx="609600"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cs typeface="Arial" charset="0"/>
        </a:defRPr>
      </a:lvl2pPr>
      <a:lvl3pPr algn="l" rtl="0" fontAlgn="base">
        <a:spcBef>
          <a:spcPct val="0"/>
        </a:spcBef>
        <a:spcAft>
          <a:spcPct val="0"/>
        </a:spcAft>
        <a:defRPr sz="4200">
          <a:solidFill>
            <a:schemeClr val="tx2"/>
          </a:solidFill>
          <a:latin typeface="Times New Roman" pitchFamily="18" charset="0"/>
          <a:cs typeface="Arial" charset="0"/>
        </a:defRPr>
      </a:lvl3pPr>
      <a:lvl4pPr algn="l" rtl="0" fontAlgn="base">
        <a:spcBef>
          <a:spcPct val="0"/>
        </a:spcBef>
        <a:spcAft>
          <a:spcPct val="0"/>
        </a:spcAft>
        <a:defRPr sz="4200">
          <a:solidFill>
            <a:schemeClr val="tx2"/>
          </a:solidFill>
          <a:latin typeface="Times New Roman" pitchFamily="18" charset="0"/>
          <a:cs typeface="Arial" charset="0"/>
        </a:defRPr>
      </a:lvl4pPr>
      <a:lvl5pPr algn="l" rtl="0" fontAlgn="base">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cs typeface="+mn-cs"/>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cs typeface="+mn-cs"/>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990600" y="1600200"/>
            <a:ext cx="73152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endParaRPr lang="en-US" altLang="en-US" smtClean="0">
              <a:solidFill>
                <a:srgbClr val="FFFFFF"/>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endParaRPr lang="en-US" altLang="en-US" smtClean="0">
              <a:solidFill>
                <a:srgbClr val="FFFFFF"/>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46EE9AD9-1104-4AFA-8833-DB8AC072338A}" type="slidenum">
              <a:rPr lang="en-US" altLang="en-US" smtClean="0">
                <a:solidFill>
                  <a:srgbClr val="FFFFFF"/>
                </a:solidFill>
              </a:rPr>
              <a:pPr/>
              <a:t>‹#›</a:t>
            </a:fld>
            <a:endParaRPr lang="en-US" altLang="en-US" smtClean="0">
              <a:solidFill>
                <a:srgbClr val="FFFFFF"/>
              </a:solidFill>
            </a:endParaRPr>
          </a:p>
        </p:txBody>
      </p:sp>
      <p:sp>
        <p:nvSpPr>
          <p:cNvPr id="1031" name="Rectangle 7"/>
          <p:cNvSpPr>
            <a:spLocks noGrp="1" noChangeArrowheads="1"/>
          </p:cNvSpPr>
          <p:nvPr>
            <p:ph type="title"/>
          </p:nvPr>
        </p:nvSpPr>
        <p:spPr bwMode="auto">
          <a:xfrm>
            <a:off x="457200" y="0"/>
            <a:ext cx="8229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val="335820268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31"/>
                                        </p:tgtEl>
                                        <p:attrNameLst>
                                          <p:attrName>style.visibility</p:attrName>
                                        </p:attrNameLst>
                                      </p:cBhvr>
                                      <p:to>
                                        <p:strVal val="visible"/>
                                      </p:to>
                                    </p:set>
                                    <p:anim calcmode="lin" valueType="num">
                                      <p:cBhvr>
                                        <p:cTn id="7" dur="1000" fill="hold"/>
                                        <p:tgtEl>
                                          <p:spTgt spid="1031"/>
                                        </p:tgtEl>
                                        <p:attrNameLst>
                                          <p:attrName>ppt_x</p:attrName>
                                        </p:attrNameLst>
                                      </p:cBhvr>
                                      <p:tavLst>
                                        <p:tav tm="0">
                                          <p:val>
                                            <p:strVal val="#ppt_x-.2"/>
                                          </p:val>
                                        </p:tav>
                                        <p:tav tm="100000">
                                          <p:val>
                                            <p:strVal val="#ppt_x"/>
                                          </p:val>
                                        </p:tav>
                                      </p:tavLst>
                                    </p:anim>
                                    <p:anim calcmode="lin" valueType="num">
                                      <p:cBhvr>
                                        <p:cTn id="8" dur="1000" fill="hold"/>
                                        <p:tgtEl>
                                          <p:spTgt spid="103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27">
                                            <p:txEl>
                                              <p:pRg st="0" end="0"/>
                                            </p:txEl>
                                          </p:spTgt>
                                        </p:tgtEl>
                                        <p:attrNameLst>
                                          <p:attrName>style.visibility</p:attrName>
                                        </p:attrNameLst>
                                      </p:cBhvr>
                                      <p:to>
                                        <p:strVal val="visible"/>
                                      </p:to>
                                    </p:set>
                                    <p:animEffect transition="in" filter="fade">
                                      <p:cBhvr>
                                        <p:cTn id="14" dur="500"/>
                                        <p:tgtEl>
                                          <p:spTgt spid="1027">
                                            <p:txEl>
                                              <p:pRg st="0" end="0"/>
                                            </p:txEl>
                                          </p:spTgt>
                                        </p:tgtEl>
                                      </p:cBhvr>
                                    </p:animEffect>
                                    <p:anim calcmode="lin" valueType="num">
                                      <p:cBhvr>
                                        <p:cTn id="15" dur="5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27">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27">
                                            <p:txEl>
                                              <p:pRg st="1" end="1"/>
                                            </p:txEl>
                                          </p:spTgt>
                                        </p:tgtEl>
                                        <p:attrNameLst>
                                          <p:attrName>style.visibility</p:attrName>
                                        </p:attrNameLst>
                                      </p:cBhvr>
                                      <p:to>
                                        <p:strVal val="visible"/>
                                      </p:to>
                                    </p:set>
                                    <p:animEffect transition="in" filter="fade">
                                      <p:cBhvr>
                                        <p:cTn id="19" dur="500"/>
                                        <p:tgtEl>
                                          <p:spTgt spid="1027">
                                            <p:txEl>
                                              <p:pRg st="1" end="1"/>
                                            </p:txEl>
                                          </p:spTgt>
                                        </p:tgtEl>
                                      </p:cBhvr>
                                    </p:animEffect>
                                    <p:anim calcmode="lin" valueType="num">
                                      <p:cBhvr>
                                        <p:cTn id="20" dur="5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027">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027">
                                            <p:txEl>
                                              <p:pRg st="2" end="2"/>
                                            </p:txEl>
                                          </p:spTgt>
                                        </p:tgtEl>
                                        <p:attrNameLst>
                                          <p:attrName>style.visibility</p:attrName>
                                        </p:attrNameLst>
                                      </p:cBhvr>
                                      <p:to>
                                        <p:strVal val="visible"/>
                                      </p:to>
                                    </p:set>
                                    <p:animEffect transition="in" filter="fade">
                                      <p:cBhvr>
                                        <p:cTn id="24" dur="500"/>
                                        <p:tgtEl>
                                          <p:spTgt spid="1027">
                                            <p:txEl>
                                              <p:pRg st="2" end="2"/>
                                            </p:txEl>
                                          </p:spTgt>
                                        </p:tgtEl>
                                      </p:cBhvr>
                                    </p:animEffect>
                                    <p:anim calcmode="lin" valueType="num">
                                      <p:cBhvr>
                                        <p:cTn id="25" dur="5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027">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027">
                                            <p:txEl>
                                              <p:pRg st="3" end="3"/>
                                            </p:txEl>
                                          </p:spTgt>
                                        </p:tgtEl>
                                        <p:attrNameLst>
                                          <p:attrName>style.visibility</p:attrName>
                                        </p:attrNameLst>
                                      </p:cBhvr>
                                      <p:to>
                                        <p:strVal val="visible"/>
                                      </p:to>
                                    </p:set>
                                    <p:animEffect transition="in" filter="fade">
                                      <p:cBhvr>
                                        <p:cTn id="29" dur="500"/>
                                        <p:tgtEl>
                                          <p:spTgt spid="1027">
                                            <p:txEl>
                                              <p:pRg st="3" end="3"/>
                                            </p:txEl>
                                          </p:spTgt>
                                        </p:tgtEl>
                                      </p:cBhvr>
                                    </p:animEffect>
                                    <p:anim calcmode="lin" valueType="num">
                                      <p:cBhvr>
                                        <p:cTn id="30" dur="5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027">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1027">
                                            <p:txEl>
                                              <p:pRg st="4" end="4"/>
                                            </p:txEl>
                                          </p:spTgt>
                                        </p:tgtEl>
                                        <p:attrNameLst>
                                          <p:attrName>style.visibility</p:attrName>
                                        </p:attrNameLst>
                                      </p:cBhvr>
                                      <p:to>
                                        <p:strVal val="visible"/>
                                      </p:to>
                                    </p:set>
                                    <p:animEffect transition="in" filter="fade">
                                      <p:cBhvr>
                                        <p:cTn id="34" dur="500"/>
                                        <p:tgtEl>
                                          <p:spTgt spid="1027">
                                            <p:txEl>
                                              <p:pRg st="4" end="4"/>
                                            </p:txEl>
                                          </p:spTgt>
                                        </p:tgtEl>
                                      </p:cBhvr>
                                    </p:animEffect>
                                    <p:anim calcmode="lin" valueType="num">
                                      <p:cBhvr>
                                        <p:cTn id="35" dur="5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1027">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4"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anim calcmode="lin" valueType="num">
                      <p:cBhvr>
                        <p:cTn dur="500" fill="hold"/>
                        <p:tgtEl>
                          <p:spTgt spid="1027"/>
                        </p:tgtEl>
                        <p:attrNameLst>
                          <p:attrName>ppt_x</p:attrName>
                        </p:attrNameLst>
                      </p:cBhvr>
                      <p:tavLst>
                        <p:tav tm="0">
                          <p:val>
                            <p:strVal val="#ppt_x"/>
                          </p:val>
                        </p:tav>
                        <p:tav tm="100000">
                          <p:val>
                            <p:strVal val="#ppt_x"/>
                          </p:val>
                        </p:tav>
                      </p:tavLst>
                    </p:anim>
                    <p:anim calcmode="lin" valueType="num">
                      <p:cBhvr>
                        <p:cTn dur="500" fill="hold"/>
                        <p:tgtEl>
                          <p:spTgt spid="1027"/>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anim calcmode="lin" valueType="num">
                      <p:cBhvr>
                        <p:cTn dur="500" fill="hold"/>
                        <p:tgtEl>
                          <p:spTgt spid="1027"/>
                        </p:tgtEl>
                        <p:attrNameLst>
                          <p:attrName>ppt_x</p:attrName>
                        </p:attrNameLst>
                      </p:cBhvr>
                      <p:tavLst>
                        <p:tav tm="0">
                          <p:val>
                            <p:strVal val="#ppt_x"/>
                          </p:val>
                        </p:tav>
                        <p:tav tm="100000">
                          <p:val>
                            <p:strVal val="#ppt_x"/>
                          </p:val>
                        </p:tav>
                      </p:tavLst>
                    </p:anim>
                    <p:anim calcmode="lin" valueType="num">
                      <p:cBhvr>
                        <p:cTn dur="500" fill="hold"/>
                        <p:tgtEl>
                          <p:spTgt spid="1027"/>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anim calcmode="lin" valueType="num">
                      <p:cBhvr>
                        <p:cTn dur="500" fill="hold"/>
                        <p:tgtEl>
                          <p:spTgt spid="1027"/>
                        </p:tgtEl>
                        <p:attrNameLst>
                          <p:attrName>ppt_x</p:attrName>
                        </p:attrNameLst>
                      </p:cBhvr>
                      <p:tavLst>
                        <p:tav tm="0">
                          <p:val>
                            <p:strVal val="#ppt_x"/>
                          </p:val>
                        </p:tav>
                        <p:tav tm="100000">
                          <p:val>
                            <p:strVal val="#ppt_x"/>
                          </p:val>
                        </p:tav>
                      </p:tavLst>
                    </p:anim>
                    <p:anim calcmode="lin" valueType="num">
                      <p:cBhvr>
                        <p:cTn dur="500" fill="hold"/>
                        <p:tgtEl>
                          <p:spTgt spid="1027"/>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anim calcmode="lin" valueType="num">
                      <p:cBhvr>
                        <p:cTn dur="500" fill="hold"/>
                        <p:tgtEl>
                          <p:spTgt spid="1027"/>
                        </p:tgtEl>
                        <p:attrNameLst>
                          <p:attrName>ppt_x</p:attrName>
                        </p:attrNameLst>
                      </p:cBhvr>
                      <p:tavLst>
                        <p:tav tm="0">
                          <p:val>
                            <p:strVal val="#ppt_x"/>
                          </p:val>
                        </p:tav>
                        <p:tav tm="100000">
                          <p:val>
                            <p:strVal val="#ppt_x"/>
                          </p:val>
                        </p:tav>
                      </p:tavLst>
                    </p:anim>
                    <p:anim calcmode="lin" valueType="num">
                      <p:cBhvr>
                        <p:cTn dur="500" fill="hold"/>
                        <p:tgtEl>
                          <p:spTgt spid="1027"/>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500"/>
                        <p:tgtEl>
                          <p:spTgt spid="1027"/>
                        </p:tgtEl>
                      </p:cBhvr>
                    </p:animEffect>
                    <p:anim calcmode="lin" valueType="num">
                      <p:cBhvr>
                        <p:cTn dur="500" fill="hold"/>
                        <p:tgtEl>
                          <p:spTgt spid="1027"/>
                        </p:tgtEl>
                        <p:attrNameLst>
                          <p:attrName>ppt_x</p:attrName>
                        </p:attrNameLst>
                      </p:cBhvr>
                      <p:tavLst>
                        <p:tav tm="0">
                          <p:val>
                            <p:strVal val="#ppt_x"/>
                          </p:val>
                        </p:tav>
                        <p:tav tm="100000">
                          <p:val>
                            <p:strVal val="#ppt_x"/>
                          </p:val>
                        </p:tav>
                      </p:tavLst>
                    </p:anim>
                    <p:anim calcmode="lin" valueType="num">
                      <p:cBhvr>
                        <p:cTn dur="500" fill="hold"/>
                        <p:tgtEl>
                          <p:spTgt spid="1027"/>
                        </p:tgtEl>
                        <p:attrNameLst>
                          <p:attrName>ppt_y</p:attrName>
                        </p:attrNameLst>
                      </p:cBhvr>
                      <p:tavLst>
                        <p:tav tm="0">
                          <p:val>
                            <p:strVal val="#ppt_y+.05"/>
                          </p:val>
                        </p:tav>
                        <p:tav tm="100000">
                          <p:val>
                            <p:strVal val="#ppt_y"/>
                          </p:val>
                        </p:tav>
                      </p:tavLst>
                    </p:anim>
                  </p:childTnLst>
                </p:cTn>
              </p:par>
            </p:tnLst>
          </p:tmpl>
        </p:tmplLst>
      </p:bldP>
      <p:bldP spid="1031" grpId="0"/>
    </p:bldLst>
  </p:timing>
  <p:txStyles>
    <p:titleStyle>
      <a:lvl1pPr algn="ctr" rtl="0" fontAlgn="base">
        <a:spcBef>
          <a:spcPct val="0"/>
        </a:spcBef>
        <a:spcAft>
          <a:spcPct val="0"/>
        </a:spcAft>
        <a:defRPr sz="4000">
          <a:solidFill>
            <a:schemeClr val="folHlink"/>
          </a:solidFill>
          <a:latin typeface="+mj-lt"/>
          <a:ea typeface="+mj-ea"/>
          <a:cs typeface="+mj-cs"/>
        </a:defRPr>
      </a:lvl1pPr>
      <a:lvl2pPr algn="ctr" rtl="0" fontAlgn="base">
        <a:spcBef>
          <a:spcPct val="0"/>
        </a:spcBef>
        <a:spcAft>
          <a:spcPct val="0"/>
        </a:spcAft>
        <a:defRPr sz="4000">
          <a:solidFill>
            <a:schemeClr val="folHlink"/>
          </a:solidFill>
          <a:latin typeface="Times New Roman" pitchFamily="18" charset="0"/>
          <a:cs typeface="Arial" charset="0"/>
        </a:defRPr>
      </a:lvl2pPr>
      <a:lvl3pPr algn="ctr" rtl="0" fontAlgn="base">
        <a:spcBef>
          <a:spcPct val="0"/>
        </a:spcBef>
        <a:spcAft>
          <a:spcPct val="0"/>
        </a:spcAft>
        <a:defRPr sz="4000">
          <a:solidFill>
            <a:schemeClr val="folHlink"/>
          </a:solidFill>
          <a:latin typeface="Times New Roman" pitchFamily="18" charset="0"/>
          <a:cs typeface="Arial" charset="0"/>
        </a:defRPr>
      </a:lvl3pPr>
      <a:lvl4pPr algn="ctr" rtl="0" fontAlgn="base">
        <a:spcBef>
          <a:spcPct val="0"/>
        </a:spcBef>
        <a:spcAft>
          <a:spcPct val="0"/>
        </a:spcAft>
        <a:defRPr sz="4000">
          <a:solidFill>
            <a:schemeClr val="folHlink"/>
          </a:solidFill>
          <a:latin typeface="Times New Roman" pitchFamily="18" charset="0"/>
          <a:cs typeface="Arial" charset="0"/>
        </a:defRPr>
      </a:lvl4pPr>
      <a:lvl5pPr algn="ctr" rtl="0" fontAlgn="base">
        <a:spcBef>
          <a:spcPct val="0"/>
        </a:spcBef>
        <a:spcAft>
          <a:spcPct val="0"/>
        </a:spcAft>
        <a:defRPr sz="4000">
          <a:solidFill>
            <a:schemeClr val="folHlink"/>
          </a:solidFill>
          <a:latin typeface="Times New Roman" pitchFamily="18" charset="0"/>
          <a:cs typeface="Arial" charset="0"/>
        </a:defRPr>
      </a:lvl5pPr>
      <a:lvl6pPr marL="457200" algn="ctr" rtl="0" fontAlgn="base">
        <a:spcBef>
          <a:spcPct val="0"/>
        </a:spcBef>
        <a:spcAft>
          <a:spcPct val="0"/>
        </a:spcAft>
        <a:defRPr sz="4000">
          <a:solidFill>
            <a:schemeClr val="folHlink"/>
          </a:solidFill>
          <a:latin typeface="Times New Roman" pitchFamily="18" charset="0"/>
          <a:cs typeface="Arial" charset="0"/>
        </a:defRPr>
      </a:lvl6pPr>
      <a:lvl7pPr marL="914400" algn="ctr" rtl="0" fontAlgn="base">
        <a:spcBef>
          <a:spcPct val="0"/>
        </a:spcBef>
        <a:spcAft>
          <a:spcPct val="0"/>
        </a:spcAft>
        <a:defRPr sz="4000">
          <a:solidFill>
            <a:schemeClr val="folHlink"/>
          </a:solidFill>
          <a:latin typeface="Times New Roman" pitchFamily="18" charset="0"/>
          <a:cs typeface="Arial" charset="0"/>
        </a:defRPr>
      </a:lvl7pPr>
      <a:lvl8pPr marL="1371600" algn="ctr" rtl="0" fontAlgn="base">
        <a:spcBef>
          <a:spcPct val="0"/>
        </a:spcBef>
        <a:spcAft>
          <a:spcPct val="0"/>
        </a:spcAft>
        <a:defRPr sz="4000">
          <a:solidFill>
            <a:schemeClr val="folHlink"/>
          </a:solidFill>
          <a:latin typeface="Times New Roman" pitchFamily="18" charset="0"/>
          <a:cs typeface="Arial" charset="0"/>
        </a:defRPr>
      </a:lvl8pPr>
      <a:lvl9pPr marL="1828800" algn="ctr" rtl="0" fontAlgn="base">
        <a:spcBef>
          <a:spcPct val="0"/>
        </a:spcBef>
        <a:spcAft>
          <a:spcPct val="0"/>
        </a:spcAft>
        <a:defRPr sz="4000">
          <a:solidFill>
            <a:schemeClr val="folHlink"/>
          </a:solidFill>
          <a:latin typeface="Times New Roman" pitchFamily="18"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CA"/>
              <a:t>Orthodoxy / Catholicism</a:t>
            </a:r>
            <a:endParaRPr lang="en-US"/>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Orthodox view</a:t>
            </a:r>
          </a:p>
        </p:txBody>
      </p:sp>
      <p:sp>
        <p:nvSpPr>
          <p:cNvPr id="9219" name="Rectangle 3"/>
          <p:cNvSpPr>
            <a:spLocks noGrp="1" noChangeArrowheads="1"/>
          </p:cNvSpPr>
          <p:nvPr>
            <p:ph type="body" idx="1"/>
          </p:nvPr>
        </p:nvSpPr>
        <p:spPr>
          <a:xfrm>
            <a:off x="468313" y="1628775"/>
            <a:ext cx="8229600" cy="4525963"/>
          </a:xfrm>
        </p:spPr>
        <p:txBody>
          <a:bodyPr/>
          <a:lstStyle/>
          <a:p>
            <a:r>
              <a:rPr lang="en-US"/>
              <a:t>It is contrary to Scripture - John 15:26: "But when the Helper comes, whom I shall send to you from the Father, the Spirit of truth who proceeds from the Father, He will testify of Me." Thus, Christ never describes the Holy Spirit as proceeding from himself, but only mentions the Spirit's procession in terms of the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CA"/>
              <a:t>filioque</a:t>
            </a:r>
            <a:endParaRPr lang="en-US"/>
          </a:p>
        </p:txBody>
      </p:sp>
      <p:sp>
        <p:nvSpPr>
          <p:cNvPr id="10243" name="Rectangle 3"/>
          <p:cNvSpPr>
            <a:spLocks noGrp="1" noChangeArrowheads="1"/>
          </p:cNvSpPr>
          <p:nvPr>
            <p:ph type="body" idx="1"/>
          </p:nvPr>
        </p:nvSpPr>
        <p:spPr/>
        <p:txBody>
          <a:bodyPr/>
          <a:lstStyle/>
          <a:p>
            <a:pPr>
              <a:lnSpc>
                <a:spcPct val="80000"/>
              </a:lnSpc>
            </a:pPr>
            <a:r>
              <a:rPr lang="en-US" sz="1800"/>
              <a:t>The filioque distorts Orthodox Triadology by making the Spirit a subordinate member of the Trinity. </a:t>
            </a:r>
          </a:p>
          <a:p>
            <a:pPr>
              <a:lnSpc>
                <a:spcPct val="80000"/>
              </a:lnSpc>
            </a:pPr>
            <a:r>
              <a:rPr lang="en-US" sz="1800"/>
              <a:t>Traditional Triadology consists in the notion that for any given trait, it must be either common to all Persons of the Trinity or unique to one of them. </a:t>
            </a:r>
          </a:p>
          <a:p>
            <a:pPr>
              <a:lnSpc>
                <a:spcPct val="80000"/>
              </a:lnSpc>
            </a:pPr>
            <a:r>
              <a:rPr lang="en-US" sz="1800"/>
              <a:t>Thus, Fatherhood is unique to the Father, while begottenness is unique to the Son, and procession unique to the Spirit. </a:t>
            </a:r>
          </a:p>
          <a:p>
            <a:pPr>
              <a:lnSpc>
                <a:spcPct val="80000"/>
              </a:lnSpc>
            </a:pPr>
            <a:r>
              <a:rPr lang="en-US" sz="1800"/>
              <a:t>Godhood, however, is common to all, as is eternality, uncreatedness, and so forth. </a:t>
            </a:r>
          </a:p>
          <a:p>
            <a:pPr>
              <a:lnSpc>
                <a:spcPct val="80000"/>
              </a:lnSpc>
            </a:pPr>
            <a:r>
              <a:rPr lang="en-US" sz="1800"/>
              <a:t>Positing that something can be shared by two Persons (i.e., being the source of the Spirit's procession) but not the other is to elevate those two Persons at the expense of the other. Thus, the balance of unity and diversity is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err="1" smtClean="0"/>
              <a:t>Filioque</a:t>
            </a:r>
            <a:r>
              <a:rPr lang="en-US" dirty="0" smtClean="0"/>
              <a:t> (and the Son). Is added by.</a:t>
            </a:r>
          </a:p>
          <a:p>
            <a:r>
              <a:rPr lang="en-US" dirty="0" smtClean="0"/>
              <a:t>A) The Coptic church on the 11</a:t>
            </a:r>
            <a:r>
              <a:rPr lang="en-US" baseline="30000" dirty="0" smtClean="0"/>
              <a:t>th</a:t>
            </a:r>
            <a:r>
              <a:rPr lang="en-US" dirty="0" smtClean="0"/>
              <a:t> century</a:t>
            </a:r>
          </a:p>
          <a:p>
            <a:r>
              <a:rPr lang="en-US" dirty="0" smtClean="0"/>
              <a:t>B) Catholic church on th2 11</a:t>
            </a:r>
            <a:r>
              <a:rPr lang="en-US" baseline="30000" dirty="0" smtClean="0"/>
              <a:t>th</a:t>
            </a:r>
            <a:r>
              <a:rPr lang="en-US" dirty="0" smtClean="0"/>
              <a:t> century.</a:t>
            </a:r>
          </a:p>
          <a:p>
            <a:r>
              <a:rPr lang="en-US" dirty="0" smtClean="0"/>
              <a:t>C)Pope </a:t>
            </a:r>
            <a:r>
              <a:rPr lang="en-US" dirty="0" err="1" smtClean="0"/>
              <a:t>Shenouda</a:t>
            </a:r>
            <a:r>
              <a:rPr lang="en-US" dirty="0" smtClean="0"/>
              <a:t> 10 years ago.</a:t>
            </a:r>
          </a:p>
          <a:p>
            <a:r>
              <a:rPr lang="en-US" dirty="0" smtClean="0"/>
              <a:t>D) The reformers.</a:t>
            </a:r>
          </a:p>
          <a:p>
            <a:endParaRPr lang="en-US" dirty="0" smtClean="0"/>
          </a:p>
          <a:p>
            <a:endParaRPr lang="en-US" dirty="0"/>
          </a:p>
        </p:txBody>
      </p:sp>
    </p:spTree>
    <p:extLst>
      <p:ext uri="{BB962C8B-B14F-4D97-AF65-F5344CB8AC3E}">
        <p14:creationId xmlns:p14="http://schemas.microsoft.com/office/powerpoint/2010/main" val="4126466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CA" sz="3800"/>
              <a:t>Immaculate conception of st mary</a:t>
            </a:r>
            <a:endParaRPr lang="en-US" sz="3800"/>
          </a:p>
        </p:txBody>
      </p:sp>
      <p:sp>
        <p:nvSpPr>
          <p:cNvPr id="11267" name="Rectangle 3"/>
          <p:cNvSpPr>
            <a:spLocks noGrp="1" noChangeArrowheads="1"/>
          </p:cNvSpPr>
          <p:nvPr>
            <p:ph type="body" idx="1"/>
          </p:nvPr>
        </p:nvSpPr>
        <p:spPr/>
        <p:txBody>
          <a:bodyPr/>
          <a:lstStyle/>
          <a:p>
            <a:r>
              <a:rPr lang="el-GR" dirty="0"/>
              <a:t>Θεοτόκος</a:t>
            </a:r>
            <a:r>
              <a:rPr lang="en-CA" dirty="0"/>
              <a:t>, Mother of God ; common belief between orthodoxy and Catholicism.</a:t>
            </a:r>
          </a:p>
          <a:p>
            <a:r>
              <a:rPr lang="en-CA" dirty="0"/>
              <a:t>Also intercession of virgin Mary. </a:t>
            </a:r>
          </a:p>
          <a:p>
            <a:r>
              <a:rPr lang="en-US" dirty="0"/>
              <a:t>Catholics, however, believe that St. Mary was born </a:t>
            </a:r>
            <a:r>
              <a:rPr lang="en-US"/>
              <a:t>without </a:t>
            </a:r>
            <a:r>
              <a:rPr lang="en-US" smtClean="0"/>
              <a:t>ancestral sin</a:t>
            </a:r>
            <a:r>
              <a:rPr lang="en-US" dirty="0"/>
              <a:t>.</a:t>
            </a:r>
          </a:p>
          <a:p>
            <a:pPr>
              <a:buFont typeface="Wingdings" pitchFamily="2" charset="2"/>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CA"/>
              <a:t>Immaculate conception</a:t>
            </a:r>
            <a:endParaRPr lang="en-US"/>
          </a:p>
        </p:txBody>
      </p:sp>
      <p:sp>
        <p:nvSpPr>
          <p:cNvPr id="12291" name="Rectangle 3"/>
          <p:cNvSpPr>
            <a:spLocks noGrp="1" noChangeArrowheads="1"/>
          </p:cNvSpPr>
          <p:nvPr>
            <p:ph type="body" idx="1"/>
          </p:nvPr>
        </p:nvSpPr>
        <p:spPr/>
        <p:txBody>
          <a:bodyPr/>
          <a:lstStyle/>
          <a:p>
            <a:pPr>
              <a:lnSpc>
                <a:spcPct val="90000"/>
              </a:lnSpc>
            </a:pPr>
            <a:r>
              <a:rPr lang="en-US"/>
              <a:t>The Catholic Pope Pius IX, on the 8th of December 1854: “the first instant of her conception, the Blessed Virgin Mary was, by a most singular grace and privilege of Almighty God, and in view of the merits of Jesus Christ, the Redeemer of the human race, preserved from all stain of Original Sin. It is a doctrine revealed by God, and therefore to be firmly and steadfastly believed by all the faithful” (from the Bull Ineffabilis Deus).</a:t>
            </a:r>
          </a:p>
          <a:p>
            <a:pPr>
              <a:lnSpc>
                <a:spcPct val="90000"/>
              </a:lnSpc>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CA" sz="3800"/>
              <a:t>Immaculate conception</a:t>
            </a:r>
            <a:endParaRPr lang="en-US" sz="3800"/>
          </a:p>
        </p:txBody>
      </p:sp>
      <p:sp>
        <p:nvSpPr>
          <p:cNvPr id="13315" name="Rectangle 3"/>
          <p:cNvSpPr>
            <a:spLocks noGrp="1" noChangeArrowheads="1"/>
          </p:cNvSpPr>
          <p:nvPr>
            <p:ph type="body" idx="1"/>
          </p:nvPr>
        </p:nvSpPr>
        <p:spPr/>
        <p:txBody>
          <a:bodyPr/>
          <a:lstStyle/>
          <a:p>
            <a:r>
              <a:rPr lang="en-US"/>
              <a:t>The Orthodox Church does not accept the idea that the Mother of God was born with the (inherited) guilt of Adam; no one is. </a:t>
            </a:r>
          </a:p>
          <a:p>
            <a:r>
              <a:rPr lang="en-US"/>
              <a:t>She inherited the mortality which comes to all on account of Adam's Fall. </a:t>
            </a:r>
          </a:p>
          <a:p>
            <a:r>
              <a:rPr lang="en-US"/>
              <a:t>"My soul magnifies the Lord, and my spirit has rejoiced in God my Savior" (Luke 1:46-47).</a:t>
            </a:r>
          </a:p>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CA"/>
              <a:t>Supremacy of the pope</a:t>
            </a:r>
            <a:endParaRPr lang="en-US"/>
          </a:p>
        </p:txBody>
      </p:sp>
      <p:sp>
        <p:nvSpPr>
          <p:cNvPr id="14339" name="Rectangle 3"/>
          <p:cNvSpPr>
            <a:spLocks noGrp="1" noChangeArrowheads="1"/>
          </p:cNvSpPr>
          <p:nvPr>
            <p:ph type="body" idx="1"/>
          </p:nvPr>
        </p:nvSpPr>
        <p:spPr/>
        <p:txBody>
          <a:bodyPr/>
          <a:lstStyle/>
          <a:p>
            <a:r>
              <a:rPr lang="en-US" sz="2400"/>
              <a:t>Catholic believe that the visible head of the Church is the Pope, the successor to St. Peter, who was appointed to that sacred position by the Lord Himself with the words, “…you are Peter, and on this rock I will build my Church..." (Matt. 16:18). </a:t>
            </a:r>
          </a:p>
          <a:p>
            <a:r>
              <a:rPr lang="en-US" sz="2400"/>
              <a:t>The Pope is, then, "the Bishop of the Catholic Church," her teacher, the vicar (agent, deputy) of Christ on earth.</a:t>
            </a:r>
          </a:p>
          <a:p>
            <a:endParaRPr lang="en-US"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CA"/>
              <a:t>The pope's role</a:t>
            </a:r>
            <a:endParaRPr lang="en-US"/>
          </a:p>
        </p:txBody>
      </p:sp>
      <p:sp>
        <p:nvSpPr>
          <p:cNvPr id="15363" name="Rectangle 3"/>
          <p:cNvSpPr>
            <a:spLocks noGrp="1" noChangeArrowheads="1"/>
          </p:cNvSpPr>
          <p:nvPr>
            <p:ph type="body" idx="1"/>
          </p:nvPr>
        </p:nvSpPr>
        <p:spPr/>
        <p:txBody>
          <a:bodyPr/>
          <a:lstStyle/>
          <a:p>
            <a:r>
              <a:rPr lang="en-US" dirty="0"/>
              <a:t>He is the interpreter of the Christian Tradition. When he speaks for the whole Church (ex cathedra), the Holy Spirit does not permit him to err</a:t>
            </a:r>
            <a:r>
              <a:rPr lang="en-US" dirty="0" smtClean="0"/>
              <a:t>.!! </a:t>
            </a:r>
            <a:endParaRPr lang="en-US" dirty="0"/>
          </a:p>
          <a:p>
            <a:r>
              <a:rPr lang="en-US" dirty="0"/>
              <a:t>He is, therefore</a:t>
            </a:r>
            <a:r>
              <a:rPr lang="en-US"/>
              <a:t>, </a:t>
            </a:r>
            <a:r>
              <a:rPr lang="en-US" smtClean="0"/>
              <a:t>infallible! </a:t>
            </a:r>
            <a:r>
              <a:rPr lang="en-US" dirty="0"/>
              <a:t>on matters of morals and doctrine. Other bishops are his lieutenants. He is the symbol of the episcopate's unity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CA"/>
              <a:t>The Pope</a:t>
            </a:r>
            <a:endParaRPr lang="en-US"/>
          </a:p>
        </p:txBody>
      </p:sp>
      <p:sp>
        <p:nvSpPr>
          <p:cNvPr id="16387" name="Rectangle 3"/>
          <p:cNvSpPr>
            <a:spLocks noGrp="1" noChangeArrowheads="1"/>
          </p:cNvSpPr>
          <p:nvPr>
            <p:ph type="body" idx="1"/>
          </p:nvPr>
        </p:nvSpPr>
        <p:spPr/>
        <p:txBody>
          <a:bodyPr/>
          <a:lstStyle/>
          <a:p>
            <a:pPr>
              <a:lnSpc>
                <a:spcPct val="90000"/>
              </a:lnSpc>
            </a:pPr>
            <a:r>
              <a:rPr lang="en-US"/>
              <a:t>The Orthodox church does not elevate the Pope to an infallible state.  He is subject to mistake and err just as any other human is.</a:t>
            </a:r>
          </a:p>
          <a:p>
            <a:pPr>
              <a:lnSpc>
                <a:spcPct val="90000"/>
              </a:lnSpc>
            </a:pPr>
            <a:r>
              <a:rPr lang="en-US"/>
              <a:t>The Orthodox Church teaches that all bishops are equal. To be sure, there are different ranks of bishops (patriarch, archbishop, metropolitan, bishop); nevertheless, a bishop is a bishop. Such differences apply to the administration of a church or group of churches, not to the nature of the bishop.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CA"/>
              <a:t>The Pope</a:t>
            </a:r>
            <a:endParaRPr lang="en-US"/>
          </a:p>
        </p:txBody>
      </p:sp>
      <p:sp>
        <p:nvSpPr>
          <p:cNvPr id="17411" name="Rectangle 3"/>
          <p:cNvSpPr>
            <a:spLocks noGrp="1" noChangeArrowheads="1"/>
          </p:cNvSpPr>
          <p:nvPr>
            <p:ph type="body" idx="1"/>
          </p:nvPr>
        </p:nvSpPr>
        <p:spPr/>
        <p:txBody>
          <a:bodyPr/>
          <a:lstStyle/>
          <a:p>
            <a:pPr>
              <a:lnSpc>
                <a:spcPct val="90000"/>
              </a:lnSpc>
            </a:pPr>
            <a:r>
              <a:rPr lang="en-US" dirty="0"/>
              <a:t>Orthodoxy teaches that every bishop, "the living icon of Christ," and his flock constitute the Church in a certain place; or, as St. Ignatius the God-bearer says, the Church of Christ is in the bishop, his priests and deacons, with the people, surrounding the Eucharist in the true faith. All bishops and their flocks so constituted, together composing the One, Holy, Catholic and Apostolic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rot="-5400000">
            <a:off x="5783262" y="3371851"/>
            <a:ext cx="396875" cy="685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1538</a:t>
            </a:r>
          </a:p>
        </p:txBody>
      </p:sp>
      <p:sp>
        <p:nvSpPr>
          <p:cNvPr id="50179" name="Text Box 3"/>
          <p:cNvSpPr txBox="1">
            <a:spLocks noChangeArrowheads="1"/>
          </p:cNvSpPr>
          <p:nvPr/>
        </p:nvSpPr>
        <p:spPr bwMode="auto">
          <a:xfrm rot="-5400000">
            <a:off x="4845843" y="3002757"/>
            <a:ext cx="366713" cy="4572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200" b="1" smtClean="0">
                <a:solidFill>
                  <a:srgbClr val="FFFFFF"/>
                </a:solidFill>
                <a:cs typeface="Times New Roman" pitchFamily="18" charset="0"/>
              </a:rPr>
              <a:t>1521</a:t>
            </a:r>
          </a:p>
        </p:txBody>
      </p:sp>
      <p:sp>
        <p:nvSpPr>
          <p:cNvPr id="50180" name="Line 4"/>
          <p:cNvSpPr>
            <a:spLocks noChangeShapeType="1"/>
          </p:cNvSpPr>
          <p:nvPr/>
        </p:nvSpPr>
        <p:spPr bwMode="auto">
          <a:xfrm>
            <a:off x="457200" y="1524000"/>
            <a:ext cx="784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181" name="Text Box 5"/>
          <p:cNvSpPr txBox="1">
            <a:spLocks noChangeArrowheads="1"/>
          </p:cNvSpPr>
          <p:nvPr/>
        </p:nvSpPr>
        <p:spPr bwMode="auto">
          <a:xfrm rot="-10800000">
            <a:off x="625475" y="1676400"/>
            <a:ext cx="396875" cy="1066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FF"/>
                </a:solidFill>
                <a:cs typeface="Times New Roman" pitchFamily="18" charset="0"/>
              </a:rPr>
              <a:t>Pentecost</a:t>
            </a:r>
          </a:p>
        </p:txBody>
      </p:sp>
      <p:sp>
        <p:nvSpPr>
          <p:cNvPr id="50182" name="Text Box 6"/>
          <p:cNvSpPr txBox="1">
            <a:spLocks noChangeArrowheads="1"/>
          </p:cNvSpPr>
          <p:nvPr/>
        </p:nvSpPr>
        <p:spPr bwMode="auto">
          <a:xfrm rot="-10800000">
            <a:off x="1081088" y="1676400"/>
            <a:ext cx="396875" cy="1066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FF"/>
                </a:solidFill>
                <a:cs typeface="Times New Roman" pitchFamily="18" charset="0"/>
              </a:rPr>
              <a:t>Nicea</a:t>
            </a:r>
          </a:p>
        </p:txBody>
      </p:sp>
      <p:sp>
        <p:nvSpPr>
          <p:cNvPr id="50183" name="Text Box 7"/>
          <p:cNvSpPr txBox="1">
            <a:spLocks noChangeArrowheads="1"/>
          </p:cNvSpPr>
          <p:nvPr/>
        </p:nvSpPr>
        <p:spPr bwMode="auto">
          <a:xfrm rot="-10800000">
            <a:off x="1597025" y="1676400"/>
            <a:ext cx="396875" cy="16764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FF"/>
                </a:solidFill>
                <a:cs typeface="Times New Roman" pitchFamily="18" charset="0"/>
              </a:rPr>
              <a:t>Constantinople</a:t>
            </a:r>
          </a:p>
        </p:txBody>
      </p:sp>
      <p:sp>
        <p:nvSpPr>
          <p:cNvPr id="50184" name="Text Box 8"/>
          <p:cNvSpPr txBox="1">
            <a:spLocks noChangeArrowheads="1"/>
          </p:cNvSpPr>
          <p:nvPr/>
        </p:nvSpPr>
        <p:spPr bwMode="auto">
          <a:xfrm rot="-10800000">
            <a:off x="2071688" y="1676400"/>
            <a:ext cx="396875" cy="1066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FF"/>
                </a:solidFill>
                <a:cs typeface="Times New Roman" pitchFamily="18" charset="0"/>
              </a:rPr>
              <a:t>Ephesus</a:t>
            </a:r>
          </a:p>
        </p:txBody>
      </p:sp>
      <p:sp>
        <p:nvSpPr>
          <p:cNvPr id="50185" name="Text Box 9"/>
          <p:cNvSpPr txBox="1">
            <a:spLocks noChangeArrowheads="1"/>
          </p:cNvSpPr>
          <p:nvPr/>
        </p:nvSpPr>
        <p:spPr bwMode="auto">
          <a:xfrm rot="-10800000">
            <a:off x="2528888" y="1676400"/>
            <a:ext cx="396875" cy="1066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FF"/>
                </a:solidFill>
                <a:cs typeface="Times New Roman" pitchFamily="18" charset="0"/>
              </a:rPr>
              <a:t>Chalcedon</a:t>
            </a:r>
          </a:p>
        </p:txBody>
      </p:sp>
      <p:sp>
        <p:nvSpPr>
          <p:cNvPr id="50186" name="Text Box 10"/>
          <p:cNvSpPr txBox="1">
            <a:spLocks noChangeArrowheads="1"/>
          </p:cNvSpPr>
          <p:nvPr/>
        </p:nvSpPr>
        <p:spPr bwMode="auto">
          <a:xfrm rot="1229878">
            <a:off x="2879725" y="1874838"/>
            <a:ext cx="1268413" cy="304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b="1" smtClean="0">
                <a:solidFill>
                  <a:srgbClr val="FFFFFF"/>
                </a:solidFill>
                <a:cs typeface="Times New Roman" pitchFamily="18" charset="0"/>
              </a:rPr>
              <a:t>Chalcedonic</a:t>
            </a:r>
          </a:p>
        </p:txBody>
      </p:sp>
      <p:sp>
        <p:nvSpPr>
          <p:cNvPr id="50187" name="Text Box 11"/>
          <p:cNvSpPr txBox="1">
            <a:spLocks noChangeArrowheads="1"/>
          </p:cNvSpPr>
          <p:nvPr/>
        </p:nvSpPr>
        <p:spPr bwMode="auto">
          <a:xfrm>
            <a:off x="3200400" y="914400"/>
            <a:ext cx="5029200" cy="517525"/>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b="1" smtClean="0">
                <a:solidFill>
                  <a:srgbClr val="FFFFFF"/>
                </a:solidFill>
                <a:cs typeface="Times New Roman" pitchFamily="18" charset="0"/>
              </a:rPr>
              <a:t>Oriental Orthodox Church (Coptic, Ethiopian, Antioch, Armenian, Indian,…)</a:t>
            </a:r>
          </a:p>
        </p:txBody>
      </p:sp>
      <p:sp>
        <p:nvSpPr>
          <p:cNvPr id="50188" name="Text Box 12"/>
          <p:cNvSpPr txBox="1">
            <a:spLocks noChangeArrowheads="1"/>
          </p:cNvSpPr>
          <p:nvPr/>
        </p:nvSpPr>
        <p:spPr bwMode="auto">
          <a:xfrm>
            <a:off x="4572000" y="1600200"/>
            <a:ext cx="4191000" cy="517525"/>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b="1" smtClean="0">
                <a:solidFill>
                  <a:srgbClr val="FFFFFF"/>
                </a:solidFill>
                <a:cs typeface="Times New Roman" pitchFamily="18" charset="0"/>
              </a:rPr>
              <a:t>Eastern Orthodox Churches (Constantinople, Greece, Russia,…)</a:t>
            </a:r>
          </a:p>
        </p:txBody>
      </p:sp>
      <p:sp>
        <p:nvSpPr>
          <p:cNvPr id="50189" name="Text Box 13"/>
          <p:cNvSpPr txBox="1">
            <a:spLocks noChangeArrowheads="1"/>
          </p:cNvSpPr>
          <p:nvPr/>
        </p:nvSpPr>
        <p:spPr bwMode="auto">
          <a:xfrm rot="10706717">
            <a:off x="611188" y="989013"/>
            <a:ext cx="396875" cy="3810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smtClean="0">
                <a:solidFill>
                  <a:srgbClr val="FFFFFF"/>
                </a:solidFill>
                <a:cs typeface="Times New Roman" pitchFamily="18" charset="0"/>
              </a:rPr>
              <a:t>33</a:t>
            </a:r>
          </a:p>
        </p:txBody>
      </p:sp>
      <p:sp>
        <p:nvSpPr>
          <p:cNvPr id="50190" name="Text Box 14"/>
          <p:cNvSpPr txBox="1">
            <a:spLocks noChangeArrowheads="1"/>
          </p:cNvSpPr>
          <p:nvPr/>
        </p:nvSpPr>
        <p:spPr bwMode="auto">
          <a:xfrm rot="10706717">
            <a:off x="1060450" y="762000"/>
            <a:ext cx="396875" cy="60325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smtClean="0">
                <a:solidFill>
                  <a:srgbClr val="FFFFFF"/>
                </a:solidFill>
                <a:cs typeface="Times New Roman" pitchFamily="18" charset="0"/>
              </a:rPr>
              <a:t>325</a:t>
            </a:r>
          </a:p>
        </p:txBody>
      </p:sp>
      <p:sp>
        <p:nvSpPr>
          <p:cNvPr id="50191" name="Text Box 15"/>
          <p:cNvSpPr txBox="1">
            <a:spLocks noChangeArrowheads="1"/>
          </p:cNvSpPr>
          <p:nvPr/>
        </p:nvSpPr>
        <p:spPr bwMode="auto">
          <a:xfrm rot="10706717">
            <a:off x="1608138" y="609600"/>
            <a:ext cx="396875" cy="75565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smtClean="0">
                <a:solidFill>
                  <a:srgbClr val="FFFFFF"/>
                </a:solidFill>
                <a:cs typeface="Times New Roman" pitchFamily="18" charset="0"/>
              </a:rPr>
              <a:t>381</a:t>
            </a:r>
          </a:p>
        </p:txBody>
      </p:sp>
      <p:sp>
        <p:nvSpPr>
          <p:cNvPr id="50192" name="Text Box 16"/>
          <p:cNvSpPr txBox="1">
            <a:spLocks noChangeArrowheads="1"/>
          </p:cNvSpPr>
          <p:nvPr/>
        </p:nvSpPr>
        <p:spPr bwMode="auto">
          <a:xfrm rot="10706717">
            <a:off x="2065338" y="536575"/>
            <a:ext cx="396875" cy="828675"/>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smtClean="0">
                <a:solidFill>
                  <a:srgbClr val="FFFFFF"/>
                </a:solidFill>
                <a:cs typeface="Times New Roman" pitchFamily="18" charset="0"/>
              </a:rPr>
              <a:t>431</a:t>
            </a:r>
          </a:p>
        </p:txBody>
      </p:sp>
      <p:sp>
        <p:nvSpPr>
          <p:cNvPr id="50193" name="Text Box 17"/>
          <p:cNvSpPr txBox="1">
            <a:spLocks noChangeArrowheads="1"/>
          </p:cNvSpPr>
          <p:nvPr/>
        </p:nvSpPr>
        <p:spPr bwMode="auto">
          <a:xfrm rot="10706717">
            <a:off x="2506663" y="457200"/>
            <a:ext cx="396875" cy="90805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smtClean="0">
                <a:solidFill>
                  <a:srgbClr val="FFFFFF"/>
                </a:solidFill>
                <a:cs typeface="Times New Roman" pitchFamily="18" charset="0"/>
              </a:rPr>
              <a:t>451</a:t>
            </a:r>
          </a:p>
        </p:txBody>
      </p:sp>
      <p:sp>
        <p:nvSpPr>
          <p:cNvPr id="50194" name="Text Box 18"/>
          <p:cNvSpPr txBox="1">
            <a:spLocks noChangeArrowheads="1"/>
          </p:cNvSpPr>
          <p:nvPr/>
        </p:nvSpPr>
        <p:spPr bwMode="auto">
          <a:xfrm rot="10852047">
            <a:off x="3979863" y="1444625"/>
            <a:ext cx="396875" cy="685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1054</a:t>
            </a:r>
          </a:p>
        </p:txBody>
      </p:sp>
      <p:sp>
        <p:nvSpPr>
          <p:cNvPr id="50195" name="Line 19"/>
          <p:cNvSpPr>
            <a:spLocks noChangeShapeType="1"/>
          </p:cNvSpPr>
          <p:nvPr/>
        </p:nvSpPr>
        <p:spPr bwMode="auto">
          <a:xfrm>
            <a:off x="2667000" y="1524000"/>
            <a:ext cx="15240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196" name="Line 20"/>
          <p:cNvSpPr>
            <a:spLocks noChangeShapeType="1"/>
          </p:cNvSpPr>
          <p:nvPr/>
        </p:nvSpPr>
        <p:spPr bwMode="auto">
          <a:xfrm>
            <a:off x="4191000" y="2133600"/>
            <a:ext cx="411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197" name="Text Box 21"/>
          <p:cNvSpPr txBox="1">
            <a:spLocks noChangeArrowheads="1"/>
          </p:cNvSpPr>
          <p:nvPr/>
        </p:nvSpPr>
        <p:spPr bwMode="auto">
          <a:xfrm rot="2783515">
            <a:off x="4216400" y="2439988"/>
            <a:ext cx="974725" cy="4572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b="1" smtClean="0">
                <a:solidFill>
                  <a:srgbClr val="FFFFFF"/>
                </a:solidFill>
                <a:cs typeface="Times New Roman" pitchFamily="18" charset="0"/>
              </a:rPr>
              <a:t>Catholics (Rome)</a:t>
            </a:r>
          </a:p>
        </p:txBody>
      </p:sp>
      <p:sp>
        <p:nvSpPr>
          <p:cNvPr id="50198" name="Line 22"/>
          <p:cNvSpPr>
            <a:spLocks noChangeShapeType="1"/>
          </p:cNvSpPr>
          <p:nvPr/>
        </p:nvSpPr>
        <p:spPr bwMode="auto">
          <a:xfrm>
            <a:off x="4191000" y="2133600"/>
            <a:ext cx="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199" name="Text Box 23"/>
          <p:cNvSpPr txBox="1">
            <a:spLocks noChangeArrowheads="1"/>
          </p:cNvSpPr>
          <p:nvPr/>
        </p:nvSpPr>
        <p:spPr bwMode="auto">
          <a:xfrm rot="-10787306">
            <a:off x="3744913" y="2817813"/>
            <a:ext cx="396875" cy="9144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00"/>
                </a:solidFill>
                <a:cs typeface="Times New Roman" pitchFamily="18" charset="0"/>
              </a:rPr>
              <a:t>Filioque</a:t>
            </a:r>
          </a:p>
        </p:txBody>
      </p:sp>
      <p:sp>
        <p:nvSpPr>
          <p:cNvPr id="50200" name="Line 24"/>
          <p:cNvSpPr>
            <a:spLocks noChangeShapeType="1"/>
          </p:cNvSpPr>
          <p:nvPr/>
        </p:nvSpPr>
        <p:spPr bwMode="auto">
          <a:xfrm>
            <a:off x="4191000" y="2133600"/>
            <a:ext cx="2362200" cy="2667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1" name="Line 25"/>
          <p:cNvSpPr>
            <a:spLocks noChangeShapeType="1"/>
          </p:cNvSpPr>
          <p:nvPr/>
        </p:nvSpPr>
        <p:spPr bwMode="auto">
          <a:xfrm>
            <a:off x="5181600" y="3276600"/>
            <a:ext cx="0" cy="1371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2" name="Line 26"/>
          <p:cNvSpPr>
            <a:spLocks noChangeShapeType="1"/>
          </p:cNvSpPr>
          <p:nvPr/>
        </p:nvSpPr>
        <p:spPr bwMode="auto">
          <a:xfrm flipV="1">
            <a:off x="5181600" y="2286000"/>
            <a:ext cx="3733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3" name="Text Box 27"/>
          <p:cNvSpPr txBox="1">
            <a:spLocks noChangeArrowheads="1"/>
          </p:cNvSpPr>
          <p:nvPr/>
        </p:nvSpPr>
        <p:spPr bwMode="auto">
          <a:xfrm rot="-919254">
            <a:off x="5294313" y="2438400"/>
            <a:ext cx="3273425" cy="304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b="1" smtClean="0">
                <a:solidFill>
                  <a:srgbClr val="FFFFFF"/>
                </a:solidFill>
                <a:cs typeface="Times New Roman" pitchFamily="18" charset="0"/>
              </a:rPr>
              <a:t>Protestants (Lutheran, Baptist,…)</a:t>
            </a:r>
          </a:p>
        </p:txBody>
      </p:sp>
      <p:sp>
        <p:nvSpPr>
          <p:cNvPr id="50204" name="Line 28"/>
          <p:cNvSpPr>
            <a:spLocks noChangeShapeType="1"/>
          </p:cNvSpPr>
          <p:nvPr/>
        </p:nvSpPr>
        <p:spPr bwMode="auto">
          <a:xfrm rot="234246">
            <a:off x="7924800" y="2544763"/>
            <a:ext cx="457200" cy="1371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5" name="Text Box 29"/>
          <p:cNvSpPr txBox="1">
            <a:spLocks noChangeArrowheads="1"/>
          </p:cNvSpPr>
          <p:nvPr/>
        </p:nvSpPr>
        <p:spPr bwMode="auto">
          <a:xfrm rot="-913160">
            <a:off x="8234363" y="2452688"/>
            <a:ext cx="396875" cy="1927225"/>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Jehovah's Witness</a:t>
            </a:r>
          </a:p>
        </p:txBody>
      </p:sp>
      <p:sp>
        <p:nvSpPr>
          <p:cNvPr id="50206" name="Text Box 30"/>
          <p:cNvSpPr txBox="1">
            <a:spLocks noChangeArrowheads="1"/>
          </p:cNvSpPr>
          <p:nvPr/>
        </p:nvSpPr>
        <p:spPr bwMode="auto">
          <a:xfrm rot="-912232">
            <a:off x="7604125" y="2863850"/>
            <a:ext cx="396875" cy="125095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Adventist</a:t>
            </a:r>
          </a:p>
        </p:txBody>
      </p:sp>
      <p:sp>
        <p:nvSpPr>
          <p:cNvPr id="50207" name="Line 31"/>
          <p:cNvSpPr>
            <a:spLocks noChangeShapeType="1"/>
          </p:cNvSpPr>
          <p:nvPr/>
        </p:nvSpPr>
        <p:spPr bwMode="auto">
          <a:xfrm rot="234246">
            <a:off x="7315200" y="2773363"/>
            <a:ext cx="457200" cy="1371600"/>
          </a:xfrm>
          <a:prstGeom prst="line">
            <a:avLst/>
          </a:prstGeom>
          <a:noFill/>
          <a:ln w="9525">
            <a:solidFill>
              <a:srgbClr val="FFCC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8" name="Line 32"/>
          <p:cNvSpPr>
            <a:spLocks noChangeShapeType="1"/>
          </p:cNvSpPr>
          <p:nvPr/>
        </p:nvSpPr>
        <p:spPr bwMode="auto">
          <a:xfrm rot="234246">
            <a:off x="6705600" y="2925763"/>
            <a:ext cx="457200" cy="1371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09" name="Text Box 33"/>
          <p:cNvSpPr txBox="1">
            <a:spLocks noChangeArrowheads="1"/>
          </p:cNvSpPr>
          <p:nvPr/>
        </p:nvSpPr>
        <p:spPr bwMode="auto">
          <a:xfrm rot="-912232">
            <a:off x="7070725" y="3016250"/>
            <a:ext cx="396875" cy="125095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Mormons</a:t>
            </a:r>
          </a:p>
        </p:txBody>
      </p:sp>
      <p:sp>
        <p:nvSpPr>
          <p:cNvPr id="50210" name="AutoShape 34"/>
          <p:cNvSpPr>
            <a:spLocks/>
          </p:cNvSpPr>
          <p:nvPr/>
        </p:nvSpPr>
        <p:spPr bwMode="auto">
          <a:xfrm rot="4293004">
            <a:off x="7772400" y="3459163"/>
            <a:ext cx="533400" cy="1752600"/>
          </a:xfrm>
          <a:prstGeom prst="rightBrace">
            <a:avLst>
              <a:gd name="adj1" fmla="val 2738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mtClean="0">
              <a:solidFill>
                <a:srgbClr val="FFFFFF"/>
              </a:solidFill>
              <a:latin typeface="Times New Roman" pitchFamily="18" charset="0"/>
            </a:endParaRPr>
          </a:p>
        </p:txBody>
      </p:sp>
      <p:sp>
        <p:nvSpPr>
          <p:cNvPr id="50211" name="Text Box 35"/>
          <p:cNvSpPr txBox="1">
            <a:spLocks noChangeArrowheads="1"/>
          </p:cNvSpPr>
          <p:nvPr/>
        </p:nvSpPr>
        <p:spPr bwMode="auto">
          <a:xfrm rot="-692584">
            <a:off x="7921625" y="4610100"/>
            <a:ext cx="890588" cy="304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b="1" smtClean="0">
                <a:solidFill>
                  <a:srgbClr val="FFFFFF"/>
                </a:solidFill>
                <a:cs typeface="Times New Roman" pitchFamily="18" charset="0"/>
              </a:rPr>
              <a:t>Cults</a:t>
            </a:r>
          </a:p>
        </p:txBody>
      </p:sp>
      <p:sp>
        <p:nvSpPr>
          <p:cNvPr id="50212" name="Text Box 36"/>
          <p:cNvSpPr txBox="1">
            <a:spLocks noChangeArrowheads="1"/>
          </p:cNvSpPr>
          <p:nvPr/>
        </p:nvSpPr>
        <p:spPr bwMode="auto">
          <a:xfrm rot="-10800000">
            <a:off x="4737100" y="3505200"/>
            <a:ext cx="396875" cy="12954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r">
              <a:spcBef>
                <a:spcPct val="50000"/>
              </a:spcBef>
            </a:pPr>
            <a:r>
              <a:rPr lang="en-US" altLang="en-US" sz="1400" b="1" smtClean="0">
                <a:solidFill>
                  <a:srgbClr val="FFFF00"/>
                </a:solidFill>
                <a:cs typeface="Times New Roman" pitchFamily="18" charset="0"/>
              </a:rPr>
              <a:t>Reformation</a:t>
            </a:r>
          </a:p>
        </p:txBody>
      </p:sp>
      <p:sp>
        <p:nvSpPr>
          <p:cNvPr id="50213" name="Text Box 37"/>
          <p:cNvSpPr txBox="1">
            <a:spLocks noChangeArrowheads="1"/>
          </p:cNvSpPr>
          <p:nvPr/>
        </p:nvSpPr>
        <p:spPr bwMode="auto">
          <a:xfrm rot="2942628">
            <a:off x="5972969" y="4345782"/>
            <a:ext cx="1150937" cy="3048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400" b="1" smtClean="0">
                <a:solidFill>
                  <a:srgbClr val="FFFFFF"/>
                </a:solidFill>
                <a:cs typeface="Times New Roman" pitchFamily="18" charset="0"/>
              </a:rPr>
              <a:t>Catholics</a:t>
            </a:r>
          </a:p>
        </p:txBody>
      </p:sp>
      <p:sp>
        <p:nvSpPr>
          <p:cNvPr id="50214" name="Line 38"/>
          <p:cNvSpPr>
            <a:spLocks noChangeShapeType="1"/>
          </p:cNvSpPr>
          <p:nvPr/>
        </p:nvSpPr>
        <p:spPr bwMode="auto">
          <a:xfrm>
            <a:off x="5715000" y="3886200"/>
            <a:ext cx="533400" cy="2133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mtClean="0">
              <a:solidFill>
                <a:srgbClr val="FFFFFF"/>
              </a:solidFill>
              <a:latin typeface="Times New Roman" pitchFamily="18" charset="0"/>
            </a:endParaRPr>
          </a:p>
        </p:txBody>
      </p:sp>
      <p:sp>
        <p:nvSpPr>
          <p:cNvPr id="50215" name="Text Box 39"/>
          <p:cNvSpPr txBox="1">
            <a:spLocks noChangeArrowheads="1"/>
          </p:cNvSpPr>
          <p:nvPr/>
        </p:nvSpPr>
        <p:spPr bwMode="auto">
          <a:xfrm rot="-968143">
            <a:off x="6080125" y="4241800"/>
            <a:ext cx="396875" cy="17526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Church of England</a:t>
            </a:r>
          </a:p>
        </p:txBody>
      </p:sp>
      <p:sp>
        <p:nvSpPr>
          <p:cNvPr id="50216" name="Text Box 40"/>
          <p:cNvSpPr txBox="1">
            <a:spLocks noChangeArrowheads="1"/>
          </p:cNvSpPr>
          <p:nvPr/>
        </p:nvSpPr>
        <p:spPr bwMode="auto">
          <a:xfrm rot="-760958">
            <a:off x="5410200" y="4405313"/>
            <a:ext cx="609600" cy="2376487"/>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en-US" sz="1400" b="1" smtClean="0">
                <a:solidFill>
                  <a:srgbClr val="FFFFFF"/>
                </a:solidFill>
                <a:cs typeface="Times New Roman" pitchFamily="18" charset="0"/>
              </a:rPr>
              <a:t>(Anglican, Episcopal, United,…)</a:t>
            </a:r>
          </a:p>
        </p:txBody>
      </p:sp>
      <p:sp>
        <p:nvSpPr>
          <p:cNvPr id="50217" name="Text Box 41"/>
          <p:cNvSpPr txBox="1">
            <a:spLocks noChangeArrowheads="1"/>
          </p:cNvSpPr>
          <p:nvPr/>
        </p:nvSpPr>
        <p:spPr bwMode="auto">
          <a:xfrm>
            <a:off x="457200" y="4800600"/>
            <a:ext cx="4343400" cy="549275"/>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500" smtClean="0">
                <a:solidFill>
                  <a:srgbClr val="FFFFFF"/>
                </a:solidFill>
                <a:cs typeface="Times New Roman" pitchFamily="18" charset="0"/>
              </a:rPr>
              <a:t>Fig. (1): Time Line History of Church Denominations</a:t>
            </a:r>
          </a:p>
        </p:txBody>
      </p:sp>
    </p:spTree>
    <p:extLst>
      <p:ext uri="{BB962C8B-B14F-4D97-AF65-F5344CB8AC3E}">
        <p14:creationId xmlns:p14="http://schemas.microsoft.com/office/powerpoint/2010/main" val="253315639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0189"/>
                                        </p:tgtEl>
                                        <p:attrNameLst>
                                          <p:attrName>style.visibility</p:attrName>
                                        </p:attrNameLst>
                                      </p:cBhvr>
                                      <p:to>
                                        <p:strVal val="visible"/>
                                      </p:to>
                                    </p:set>
                                    <p:animEffect transition="in" filter="slide(fromBottom)">
                                      <p:cBhvr>
                                        <p:cTn id="7" dur="500"/>
                                        <p:tgtEl>
                                          <p:spTgt spid="501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0181"/>
                                        </p:tgtEl>
                                        <p:attrNameLst>
                                          <p:attrName>style.visibility</p:attrName>
                                        </p:attrNameLst>
                                      </p:cBhvr>
                                      <p:to>
                                        <p:strVal val="visible"/>
                                      </p:to>
                                    </p:set>
                                    <p:animEffect transition="in" filter="slide(fromBottom)">
                                      <p:cBhvr>
                                        <p:cTn id="12" dur="500"/>
                                        <p:tgtEl>
                                          <p:spTgt spid="5018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0190"/>
                                        </p:tgtEl>
                                        <p:attrNameLst>
                                          <p:attrName>style.visibility</p:attrName>
                                        </p:attrNameLst>
                                      </p:cBhvr>
                                      <p:to>
                                        <p:strVal val="visible"/>
                                      </p:to>
                                    </p:set>
                                    <p:animEffect transition="in" filter="slide(fromBottom)">
                                      <p:cBhvr>
                                        <p:cTn id="17" dur="500"/>
                                        <p:tgtEl>
                                          <p:spTgt spid="5019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0182"/>
                                        </p:tgtEl>
                                        <p:attrNameLst>
                                          <p:attrName>style.visibility</p:attrName>
                                        </p:attrNameLst>
                                      </p:cBhvr>
                                      <p:to>
                                        <p:strVal val="visible"/>
                                      </p:to>
                                    </p:set>
                                    <p:animEffect transition="in" filter="slide(fromBottom)">
                                      <p:cBhvr>
                                        <p:cTn id="22" dur="500"/>
                                        <p:tgtEl>
                                          <p:spTgt spid="501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0183"/>
                                        </p:tgtEl>
                                        <p:attrNameLst>
                                          <p:attrName>style.visibility</p:attrName>
                                        </p:attrNameLst>
                                      </p:cBhvr>
                                      <p:to>
                                        <p:strVal val="visible"/>
                                      </p:to>
                                    </p:set>
                                    <p:animEffect transition="in" filter="slide(fromBottom)">
                                      <p:cBhvr>
                                        <p:cTn id="27" dur="500"/>
                                        <p:tgtEl>
                                          <p:spTgt spid="5018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50191"/>
                                        </p:tgtEl>
                                        <p:attrNameLst>
                                          <p:attrName>style.visibility</p:attrName>
                                        </p:attrNameLst>
                                      </p:cBhvr>
                                      <p:to>
                                        <p:strVal val="visible"/>
                                      </p:to>
                                    </p:set>
                                    <p:animEffect transition="in" filter="slide(fromBottom)">
                                      <p:cBhvr>
                                        <p:cTn id="32" dur="500"/>
                                        <p:tgtEl>
                                          <p:spTgt spid="5019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50192"/>
                                        </p:tgtEl>
                                        <p:attrNameLst>
                                          <p:attrName>style.visibility</p:attrName>
                                        </p:attrNameLst>
                                      </p:cBhvr>
                                      <p:to>
                                        <p:strVal val="visible"/>
                                      </p:to>
                                    </p:set>
                                    <p:animEffect transition="in" filter="slide(fromBottom)">
                                      <p:cBhvr>
                                        <p:cTn id="37" dur="500"/>
                                        <p:tgtEl>
                                          <p:spTgt spid="5019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50184"/>
                                        </p:tgtEl>
                                        <p:attrNameLst>
                                          <p:attrName>style.visibility</p:attrName>
                                        </p:attrNameLst>
                                      </p:cBhvr>
                                      <p:to>
                                        <p:strVal val="visible"/>
                                      </p:to>
                                    </p:set>
                                    <p:animEffect transition="in" filter="slide(fromBottom)">
                                      <p:cBhvr>
                                        <p:cTn id="42" dur="500"/>
                                        <p:tgtEl>
                                          <p:spTgt spid="5018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50193"/>
                                        </p:tgtEl>
                                        <p:attrNameLst>
                                          <p:attrName>style.visibility</p:attrName>
                                        </p:attrNameLst>
                                      </p:cBhvr>
                                      <p:to>
                                        <p:strVal val="visible"/>
                                      </p:to>
                                    </p:set>
                                    <p:animEffect transition="in" filter="slide(fromBottom)">
                                      <p:cBhvr>
                                        <p:cTn id="47" dur="500"/>
                                        <p:tgtEl>
                                          <p:spTgt spid="5019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50185"/>
                                        </p:tgtEl>
                                        <p:attrNameLst>
                                          <p:attrName>style.visibility</p:attrName>
                                        </p:attrNameLst>
                                      </p:cBhvr>
                                      <p:to>
                                        <p:strVal val="visible"/>
                                      </p:to>
                                    </p:set>
                                    <p:animEffect transition="in" filter="slide(fromBottom)">
                                      <p:cBhvr>
                                        <p:cTn id="52" dur="500"/>
                                        <p:tgtEl>
                                          <p:spTgt spid="5018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50187"/>
                                        </p:tgtEl>
                                        <p:attrNameLst>
                                          <p:attrName>style.visibility</p:attrName>
                                        </p:attrNameLst>
                                      </p:cBhvr>
                                      <p:to>
                                        <p:strVal val="visible"/>
                                      </p:to>
                                    </p:set>
                                    <p:animEffect transition="in" filter="slide(fromBottom)">
                                      <p:cBhvr>
                                        <p:cTn id="57" dur="500"/>
                                        <p:tgtEl>
                                          <p:spTgt spid="5018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50186"/>
                                        </p:tgtEl>
                                        <p:attrNameLst>
                                          <p:attrName>style.visibility</p:attrName>
                                        </p:attrNameLst>
                                      </p:cBhvr>
                                      <p:to>
                                        <p:strVal val="visible"/>
                                      </p:to>
                                    </p:set>
                                    <p:animEffect transition="in" filter="slide(fromBottom)">
                                      <p:cBhvr>
                                        <p:cTn id="62" dur="500"/>
                                        <p:tgtEl>
                                          <p:spTgt spid="50186"/>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50194"/>
                                        </p:tgtEl>
                                        <p:attrNameLst>
                                          <p:attrName>style.visibility</p:attrName>
                                        </p:attrNameLst>
                                      </p:cBhvr>
                                      <p:to>
                                        <p:strVal val="visible"/>
                                      </p:to>
                                    </p:set>
                                    <p:anim calcmode="lin" valueType="num">
                                      <p:cBhvr>
                                        <p:cTn id="67" dur="1000" fill="hold"/>
                                        <p:tgtEl>
                                          <p:spTgt spid="50194"/>
                                        </p:tgtEl>
                                        <p:attrNameLst>
                                          <p:attrName>ppt_w</p:attrName>
                                        </p:attrNameLst>
                                      </p:cBhvr>
                                      <p:tavLst>
                                        <p:tav tm="0">
                                          <p:val>
                                            <p:strVal val="#ppt_w*0.70"/>
                                          </p:val>
                                        </p:tav>
                                        <p:tav tm="100000">
                                          <p:val>
                                            <p:strVal val="#ppt_w"/>
                                          </p:val>
                                        </p:tav>
                                      </p:tavLst>
                                    </p:anim>
                                    <p:anim calcmode="lin" valueType="num">
                                      <p:cBhvr>
                                        <p:cTn id="68" dur="1000" fill="hold"/>
                                        <p:tgtEl>
                                          <p:spTgt spid="50194"/>
                                        </p:tgtEl>
                                        <p:attrNameLst>
                                          <p:attrName>ppt_h</p:attrName>
                                        </p:attrNameLst>
                                      </p:cBhvr>
                                      <p:tavLst>
                                        <p:tav tm="0">
                                          <p:val>
                                            <p:strVal val="#ppt_h"/>
                                          </p:val>
                                        </p:tav>
                                        <p:tav tm="100000">
                                          <p:val>
                                            <p:strVal val="#ppt_h"/>
                                          </p:val>
                                        </p:tav>
                                      </p:tavLst>
                                    </p:anim>
                                    <p:animEffect transition="in" filter="fade">
                                      <p:cBhvr>
                                        <p:cTn id="69" dur="1000"/>
                                        <p:tgtEl>
                                          <p:spTgt spid="50194"/>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55" presetClass="entr" presetSubtype="0" fill="hold" grpId="0" nodeType="clickEffect">
                                  <p:stCondLst>
                                    <p:cond delay="0"/>
                                  </p:stCondLst>
                                  <p:childTnLst>
                                    <p:set>
                                      <p:cBhvr>
                                        <p:cTn id="73" dur="1" fill="hold">
                                          <p:stCondLst>
                                            <p:cond delay="0"/>
                                          </p:stCondLst>
                                        </p:cTn>
                                        <p:tgtEl>
                                          <p:spTgt spid="50199"/>
                                        </p:tgtEl>
                                        <p:attrNameLst>
                                          <p:attrName>style.visibility</p:attrName>
                                        </p:attrNameLst>
                                      </p:cBhvr>
                                      <p:to>
                                        <p:strVal val="visible"/>
                                      </p:to>
                                    </p:set>
                                    <p:anim calcmode="lin" valueType="num">
                                      <p:cBhvr>
                                        <p:cTn id="74" dur="1000" fill="hold"/>
                                        <p:tgtEl>
                                          <p:spTgt spid="50199"/>
                                        </p:tgtEl>
                                        <p:attrNameLst>
                                          <p:attrName>ppt_w</p:attrName>
                                        </p:attrNameLst>
                                      </p:cBhvr>
                                      <p:tavLst>
                                        <p:tav tm="0">
                                          <p:val>
                                            <p:strVal val="#ppt_w*0.70"/>
                                          </p:val>
                                        </p:tav>
                                        <p:tav tm="100000">
                                          <p:val>
                                            <p:strVal val="#ppt_w"/>
                                          </p:val>
                                        </p:tav>
                                      </p:tavLst>
                                    </p:anim>
                                    <p:anim calcmode="lin" valueType="num">
                                      <p:cBhvr>
                                        <p:cTn id="75" dur="1000" fill="hold"/>
                                        <p:tgtEl>
                                          <p:spTgt spid="50199"/>
                                        </p:tgtEl>
                                        <p:attrNameLst>
                                          <p:attrName>ppt_h</p:attrName>
                                        </p:attrNameLst>
                                      </p:cBhvr>
                                      <p:tavLst>
                                        <p:tav tm="0">
                                          <p:val>
                                            <p:strVal val="#ppt_h"/>
                                          </p:val>
                                        </p:tav>
                                        <p:tav tm="100000">
                                          <p:val>
                                            <p:strVal val="#ppt_h"/>
                                          </p:val>
                                        </p:tav>
                                      </p:tavLst>
                                    </p:anim>
                                    <p:animEffect transition="in" filter="fade">
                                      <p:cBhvr>
                                        <p:cTn id="76" dur="1000"/>
                                        <p:tgtEl>
                                          <p:spTgt spid="50199"/>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12" presetClass="entr" presetSubtype="4" fill="hold" grpId="0" nodeType="clickEffect">
                                  <p:stCondLst>
                                    <p:cond delay="0"/>
                                  </p:stCondLst>
                                  <p:childTnLst>
                                    <p:set>
                                      <p:cBhvr>
                                        <p:cTn id="80" dur="1" fill="hold">
                                          <p:stCondLst>
                                            <p:cond delay="0"/>
                                          </p:stCondLst>
                                        </p:cTn>
                                        <p:tgtEl>
                                          <p:spTgt spid="50188"/>
                                        </p:tgtEl>
                                        <p:attrNameLst>
                                          <p:attrName>style.visibility</p:attrName>
                                        </p:attrNameLst>
                                      </p:cBhvr>
                                      <p:to>
                                        <p:strVal val="visible"/>
                                      </p:to>
                                    </p:set>
                                    <p:animEffect transition="in" filter="slide(fromBottom)">
                                      <p:cBhvr>
                                        <p:cTn id="81" dur="500"/>
                                        <p:tgtEl>
                                          <p:spTgt spid="50188"/>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12" presetClass="entr" presetSubtype="4" fill="hold" grpId="0" nodeType="clickEffect">
                                  <p:stCondLst>
                                    <p:cond delay="0"/>
                                  </p:stCondLst>
                                  <p:childTnLst>
                                    <p:set>
                                      <p:cBhvr>
                                        <p:cTn id="85" dur="1" fill="hold">
                                          <p:stCondLst>
                                            <p:cond delay="0"/>
                                          </p:stCondLst>
                                        </p:cTn>
                                        <p:tgtEl>
                                          <p:spTgt spid="50197"/>
                                        </p:tgtEl>
                                        <p:attrNameLst>
                                          <p:attrName>style.visibility</p:attrName>
                                        </p:attrNameLst>
                                      </p:cBhvr>
                                      <p:to>
                                        <p:strVal val="visible"/>
                                      </p:to>
                                    </p:set>
                                    <p:animEffect transition="in" filter="slide(fromBottom)">
                                      <p:cBhvr>
                                        <p:cTn id="86" dur="500"/>
                                        <p:tgtEl>
                                          <p:spTgt spid="50197"/>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2" presetClass="entr" presetSubtype="4" fill="hold" grpId="0" nodeType="clickEffect">
                                  <p:stCondLst>
                                    <p:cond delay="0"/>
                                  </p:stCondLst>
                                  <p:childTnLst>
                                    <p:set>
                                      <p:cBhvr>
                                        <p:cTn id="90" dur="1" fill="hold">
                                          <p:stCondLst>
                                            <p:cond delay="0"/>
                                          </p:stCondLst>
                                        </p:cTn>
                                        <p:tgtEl>
                                          <p:spTgt spid="50179"/>
                                        </p:tgtEl>
                                        <p:attrNameLst>
                                          <p:attrName>style.visibility</p:attrName>
                                        </p:attrNameLst>
                                      </p:cBhvr>
                                      <p:to>
                                        <p:strVal val="visible"/>
                                      </p:to>
                                    </p:set>
                                    <p:animEffect transition="in" filter="slide(fromBottom)">
                                      <p:cBhvr>
                                        <p:cTn id="91" dur="500"/>
                                        <p:tgtEl>
                                          <p:spTgt spid="50179"/>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50212"/>
                                        </p:tgtEl>
                                        <p:attrNameLst>
                                          <p:attrName>style.visibility</p:attrName>
                                        </p:attrNameLst>
                                      </p:cBhvr>
                                      <p:to>
                                        <p:strVal val="visible"/>
                                      </p:to>
                                    </p:set>
                                    <p:animEffect transition="in" filter="dissolve">
                                      <p:cBhvr>
                                        <p:cTn id="96" dur="500"/>
                                        <p:tgtEl>
                                          <p:spTgt spid="50212"/>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9" presetClass="entr" presetSubtype="0" fill="hold" grpId="0" nodeType="clickEffect">
                                  <p:stCondLst>
                                    <p:cond delay="0"/>
                                  </p:stCondLst>
                                  <p:childTnLst>
                                    <p:set>
                                      <p:cBhvr>
                                        <p:cTn id="100" dur="1" fill="hold">
                                          <p:stCondLst>
                                            <p:cond delay="0"/>
                                          </p:stCondLst>
                                        </p:cTn>
                                        <p:tgtEl>
                                          <p:spTgt spid="50203"/>
                                        </p:tgtEl>
                                        <p:attrNameLst>
                                          <p:attrName>style.visibility</p:attrName>
                                        </p:attrNameLst>
                                      </p:cBhvr>
                                      <p:to>
                                        <p:strVal val="visible"/>
                                      </p:to>
                                    </p:set>
                                    <p:animEffect transition="in" filter="dissolve">
                                      <p:cBhvr>
                                        <p:cTn id="101" dur="500"/>
                                        <p:tgtEl>
                                          <p:spTgt spid="50203"/>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9" presetClass="entr" presetSubtype="0" fill="hold" grpId="0" nodeType="clickEffect">
                                  <p:stCondLst>
                                    <p:cond delay="0"/>
                                  </p:stCondLst>
                                  <p:childTnLst>
                                    <p:set>
                                      <p:cBhvr>
                                        <p:cTn id="105" dur="1" fill="hold">
                                          <p:stCondLst>
                                            <p:cond delay="0"/>
                                          </p:stCondLst>
                                        </p:cTn>
                                        <p:tgtEl>
                                          <p:spTgt spid="50213"/>
                                        </p:tgtEl>
                                        <p:attrNameLst>
                                          <p:attrName>style.visibility</p:attrName>
                                        </p:attrNameLst>
                                      </p:cBhvr>
                                      <p:to>
                                        <p:strVal val="visible"/>
                                      </p:to>
                                    </p:set>
                                    <p:animEffect transition="in" filter="dissolve">
                                      <p:cBhvr>
                                        <p:cTn id="106" dur="500"/>
                                        <p:tgtEl>
                                          <p:spTgt spid="50213"/>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12" presetClass="entr" presetSubtype="4" fill="hold" grpId="0" nodeType="clickEffect">
                                  <p:stCondLst>
                                    <p:cond delay="0"/>
                                  </p:stCondLst>
                                  <p:childTnLst>
                                    <p:set>
                                      <p:cBhvr>
                                        <p:cTn id="110" dur="1" fill="hold">
                                          <p:stCondLst>
                                            <p:cond delay="0"/>
                                          </p:stCondLst>
                                        </p:cTn>
                                        <p:tgtEl>
                                          <p:spTgt spid="50209"/>
                                        </p:tgtEl>
                                        <p:attrNameLst>
                                          <p:attrName>style.visibility</p:attrName>
                                        </p:attrNameLst>
                                      </p:cBhvr>
                                      <p:to>
                                        <p:strVal val="visible"/>
                                      </p:to>
                                    </p:set>
                                    <p:animEffect transition="in" filter="slide(fromBottom)">
                                      <p:cBhvr>
                                        <p:cTn id="111" dur="500"/>
                                        <p:tgtEl>
                                          <p:spTgt spid="50209"/>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12" presetClass="entr" presetSubtype="4" fill="hold" grpId="0" nodeType="clickEffect">
                                  <p:stCondLst>
                                    <p:cond delay="0"/>
                                  </p:stCondLst>
                                  <p:childTnLst>
                                    <p:set>
                                      <p:cBhvr>
                                        <p:cTn id="115" dur="1" fill="hold">
                                          <p:stCondLst>
                                            <p:cond delay="0"/>
                                          </p:stCondLst>
                                        </p:cTn>
                                        <p:tgtEl>
                                          <p:spTgt spid="50206"/>
                                        </p:tgtEl>
                                        <p:attrNameLst>
                                          <p:attrName>style.visibility</p:attrName>
                                        </p:attrNameLst>
                                      </p:cBhvr>
                                      <p:to>
                                        <p:strVal val="visible"/>
                                      </p:to>
                                    </p:set>
                                    <p:animEffect transition="in" filter="slide(fromBottom)">
                                      <p:cBhvr>
                                        <p:cTn id="116" dur="500"/>
                                        <p:tgtEl>
                                          <p:spTgt spid="50206"/>
                                        </p:tgtEl>
                                      </p:cBhvr>
                                    </p:animEffec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9" presetClass="entr" presetSubtype="0" fill="hold" grpId="0" nodeType="clickEffect">
                                  <p:stCondLst>
                                    <p:cond delay="0"/>
                                  </p:stCondLst>
                                  <p:childTnLst>
                                    <p:set>
                                      <p:cBhvr>
                                        <p:cTn id="120" dur="1" fill="hold">
                                          <p:stCondLst>
                                            <p:cond delay="0"/>
                                          </p:stCondLst>
                                        </p:cTn>
                                        <p:tgtEl>
                                          <p:spTgt spid="50205"/>
                                        </p:tgtEl>
                                        <p:attrNameLst>
                                          <p:attrName>style.visibility</p:attrName>
                                        </p:attrNameLst>
                                      </p:cBhvr>
                                      <p:to>
                                        <p:strVal val="visible"/>
                                      </p:to>
                                    </p:set>
                                    <p:animEffect transition="in" filter="dissolve">
                                      <p:cBhvr>
                                        <p:cTn id="121" dur="500"/>
                                        <p:tgtEl>
                                          <p:spTgt spid="50205"/>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12" presetClass="entr" presetSubtype="4" fill="hold" grpId="0" nodeType="clickEffect">
                                  <p:stCondLst>
                                    <p:cond delay="0"/>
                                  </p:stCondLst>
                                  <p:childTnLst>
                                    <p:set>
                                      <p:cBhvr>
                                        <p:cTn id="125" dur="1" fill="hold">
                                          <p:stCondLst>
                                            <p:cond delay="0"/>
                                          </p:stCondLst>
                                        </p:cTn>
                                        <p:tgtEl>
                                          <p:spTgt spid="50211"/>
                                        </p:tgtEl>
                                        <p:attrNameLst>
                                          <p:attrName>style.visibility</p:attrName>
                                        </p:attrNameLst>
                                      </p:cBhvr>
                                      <p:to>
                                        <p:strVal val="visible"/>
                                      </p:to>
                                    </p:set>
                                    <p:animEffect transition="in" filter="slide(fromBottom)">
                                      <p:cBhvr>
                                        <p:cTn id="126" dur="500"/>
                                        <p:tgtEl>
                                          <p:spTgt spid="50211"/>
                                        </p:tgtEl>
                                      </p:cBhvr>
                                    </p:animEffec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9" presetClass="entr" presetSubtype="0" fill="hold" grpId="0" nodeType="clickEffect">
                                  <p:stCondLst>
                                    <p:cond delay="0"/>
                                  </p:stCondLst>
                                  <p:childTnLst>
                                    <p:set>
                                      <p:cBhvr>
                                        <p:cTn id="130" dur="1" fill="hold">
                                          <p:stCondLst>
                                            <p:cond delay="0"/>
                                          </p:stCondLst>
                                        </p:cTn>
                                        <p:tgtEl>
                                          <p:spTgt spid="50178"/>
                                        </p:tgtEl>
                                        <p:attrNameLst>
                                          <p:attrName>style.visibility</p:attrName>
                                        </p:attrNameLst>
                                      </p:cBhvr>
                                      <p:to>
                                        <p:strVal val="visible"/>
                                      </p:to>
                                    </p:set>
                                    <p:animEffect transition="in" filter="dissolve">
                                      <p:cBhvr>
                                        <p:cTn id="131" dur="500"/>
                                        <p:tgtEl>
                                          <p:spTgt spid="50178"/>
                                        </p:tgtEl>
                                      </p:cBhvr>
                                    </p:animEffect>
                                  </p:childTnLst>
                                </p:cTn>
                              </p:par>
                            </p:childTnLst>
                          </p:cTn>
                        </p:par>
                      </p:childTnLst>
                    </p:cTn>
                  </p:par>
                  <p:par>
                    <p:cTn id="132" fill="hold" nodeType="clickPar">
                      <p:stCondLst>
                        <p:cond delay="indefinite"/>
                      </p:stCondLst>
                      <p:childTnLst>
                        <p:par>
                          <p:cTn id="133" fill="hold" nodeType="withGroup">
                            <p:stCondLst>
                              <p:cond delay="0"/>
                            </p:stCondLst>
                            <p:childTnLst>
                              <p:par>
                                <p:cTn id="134" presetID="12" presetClass="entr" presetSubtype="4" fill="hold" grpId="0" nodeType="clickEffect">
                                  <p:stCondLst>
                                    <p:cond delay="0"/>
                                  </p:stCondLst>
                                  <p:childTnLst>
                                    <p:set>
                                      <p:cBhvr>
                                        <p:cTn id="135" dur="1" fill="hold">
                                          <p:stCondLst>
                                            <p:cond delay="0"/>
                                          </p:stCondLst>
                                        </p:cTn>
                                        <p:tgtEl>
                                          <p:spTgt spid="50215"/>
                                        </p:tgtEl>
                                        <p:attrNameLst>
                                          <p:attrName>style.visibility</p:attrName>
                                        </p:attrNameLst>
                                      </p:cBhvr>
                                      <p:to>
                                        <p:strVal val="visible"/>
                                      </p:to>
                                    </p:set>
                                    <p:animEffect transition="in" filter="slide(fromBottom)">
                                      <p:cBhvr>
                                        <p:cTn id="136" dur="500"/>
                                        <p:tgtEl>
                                          <p:spTgt spid="50215"/>
                                        </p:tgtEl>
                                      </p:cBhvr>
                                    </p:animEffec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2" presetClass="entr" presetSubtype="4" fill="hold" grpId="0" nodeType="clickEffect">
                                  <p:stCondLst>
                                    <p:cond delay="0"/>
                                  </p:stCondLst>
                                  <p:childTnLst>
                                    <p:set>
                                      <p:cBhvr>
                                        <p:cTn id="140" dur="1" fill="hold">
                                          <p:stCondLst>
                                            <p:cond delay="0"/>
                                          </p:stCondLst>
                                        </p:cTn>
                                        <p:tgtEl>
                                          <p:spTgt spid="50216"/>
                                        </p:tgtEl>
                                        <p:attrNameLst>
                                          <p:attrName>style.visibility</p:attrName>
                                        </p:attrNameLst>
                                      </p:cBhvr>
                                      <p:to>
                                        <p:strVal val="visible"/>
                                      </p:to>
                                    </p:set>
                                    <p:animEffect transition="in" filter="slide(fromBottom)">
                                      <p:cBhvr>
                                        <p:cTn id="141" dur="500"/>
                                        <p:tgtEl>
                                          <p:spTgt spid="50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79" grpId="0" animBg="1"/>
      <p:bldP spid="50181" grpId="0" animBg="1"/>
      <p:bldP spid="50182" grpId="0" animBg="1"/>
      <p:bldP spid="50183" grpId="0" animBg="1"/>
      <p:bldP spid="50184" grpId="0" animBg="1"/>
      <p:bldP spid="50185" grpId="0" animBg="1"/>
      <p:bldP spid="50186" grpId="0" animBg="1"/>
      <p:bldP spid="50187" grpId="0" animBg="1"/>
      <p:bldP spid="50188" grpId="0" animBg="1"/>
      <p:bldP spid="50189" grpId="0" animBg="1"/>
      <p:bldP spid="50190" grpId="0" animBg="1"/>
      <p:bldP spid="50191" grpId="0" animBg="1"/>
      <p:bldP spid="50192" grpId="0" animBg="1"/>
      <p:bldP spid="50193" grpId="0" animBg="1"/>
      <p:bldP spid="50194" grpId="0" animBg="1"/>
      <p:bldP spid="50197" grpId="0" animBg="1"/>
      <p:bldP spid="50199" grpId="0" animBg="1"/>
      <p:bldP spid="50203" grpId="0" animBg="1"/>
      <p:bldP spid="50205" grpId="0" animBg="1"/>
      <p:bldP spid="50206" grpId="0" animBg="1"/>
      <p:bldP spid="50209" grpId="0" animBg="1"/>
      <p:bldP spid="50211" grpId="0" animBg="1"/>
      <p:bldP spid="50212" grpId="0" animBg="1"/>
      <p:bldP spid="50213" grpId="0" animBg="1"/>
      <p:bldP spid="50215" grpId="0" animBg="1"/>
      <p:bldP spid="502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Pick the correct statement.</a:t>
            </a:r>
          </a:p>
          <a:p>
            <a:r>
              <a:rPr lang="en-US" dirty="0" smtClean="0"/>
              <a:t>A)</a:t>
            </a:r>
            <a:r>
              <a:rPr lang="en-US" dirty="0">
                <a:solidFill>
                  <a:srgbClr val="000000"/>
                </a:solidFill>
              </a:rPr>
              <a:t> </a:t>
            </a:r>
            <a:r>
              <a:rPr lang="en-US" dirty="0" smtClean="0">
                <a:solidFill>
                  <a:srgbClr val="000000"/>
                </a:solidFill>
              </a:rPr>
              <a:t>A Bishop, is  </a:t>
            </a:r>
            <a:r>
              <a:rPr lang="en-US" dirty="0">
                <a:solidFill>
                  <a:srgbClr val="000000"/>
                </a:solidFill>
              </a:rPr>
              <a:t>"the living icon of Christ," and his flock constitute the Church in a certain </a:t>
            </a:r>
            <a:r>
              <a:rPr lang="en-US" dirty="0" smtClean="0">
                <a:solidFill>
                  <a:srgbClr val="000000"/>
                </a:solidFill>
              </a:rPr>
              <a:t>place.</a:t>
            </a:r>
          </a:p>
          <a:p>
            <a:r>
              <a:rPr lang="en-US" dirty="0" smtClean="0">
                <a:solidFill>
                  <a:srgbClr val="000000"/>
                </a:solidFill>
              </a:rPr>
              <a:t>B) The Pope is </a:t>
            </a:r>
            <a:r>
              <a:rPr lang="en-US" dirty="0">
                <a:solidFill>
                  <a:srgbClr val="000000"/>
                </a:solidFill>
              </a:rPr>
              <a:t>infallible on matters of morals and doctrine. Other bishops are his lieutenants</a:t>
            </a:r>
            <a:endParaRPr lang="en-US" dirty="0"/>
          </a:p>
        </p:txBody>
      </p:sp>
    </p:spTree>
    <p:extLst>
      <p:ext uri="{BB962C8B-B14F-4D97-AF65-F5344CB8AC3E}">
        <p14:creationId xmlns:p14="http://schemas.microsoft.com/office/powerpoint/2010/main" val="1726616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CA"/>
              <a:t>Purgatory </a:t>
            </a:r>
            <a:endParaRPr lang="en-US"/>
          </a:p>
        </p:txBody>
      </p:sp>
      <p:sp>
        <p:nvSpPr>
          <p:cNvPr id="18435" name="Rectangle 3"/>
          <p:cNvSpPr>
            <a:spLocks noGrp="1" noChangeArrowheads="1"/>
          </p:cNvSpPr>
          <p:nvPr>
            <p:ph type="body" idx="1"/>
          </p:nvPr>
        </p:nvSpPr>
        <p:spPr/>
        <p:txBody>
          <a:bodyPr/>
          <a:lstStyle/>
          <a:p>
            <a:r>
              <a:rPr lang="en-US"/>
              <a:t>From the Catechism of the Catholic Church:</a:t>
            </a:r>
          </a:p>
          <a:p>
            <a:pPr>
              <a:buFont typeface="Wingdings" pitchFamily="2" charset="2"/>
              <a:buNone/>
            </a:pPr>
            <a:r>
              <a:rPr lang="en-US"/>
              <a:t>	"All who die in God’s grace and friendship, but still imperfectly purified, are indeed assured of their eternal salvation; but, after death they undergo purification, so as to achieve the holiness necessary to enter the joy of Heaven. The Church gives the name Purgatory to this final purification of the elect, which is entirely different from the punishment of the damned" (cf. No. 1030-32).</a:t>
            </a:r>
          </a:p>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CA"/>
              <a:t>Purgatory</a:t>
            </a:r>
            <a:endParaRPr lang="en-US"/>
          </a:p>
        </p:txBody>
      </p:sp>
      <p:sp>
        <p:nvSpPr>
          <p:cNvPr id="19459" name="Rectangle 3"/>
          <p:cNvSpPr>
            <a:spLocks noGrp="1" noChangeArrowheads="1"/>
          </p:cNvSpPr>
          <p:nvPr>
            <p:ph type="body" idx="1"/>
          </p:nvPr>
        </p:nvSpPr>
        <p:spPr/>
        <p:txBody>
          <a:bodyPr/>
          <a:lstStyle/>
          <a:p>
            <a:r>
              <a:rPr lang="en-US"/>
              <a:t>Catholics use this verse to support their belief in Purgatory:</a:t>
            </a:r>
          </a:p>
          <a:p>
            <a:pPr>
              <a:buFont typeface="Wingdings" pitchFamily="2" charset="2"/>
              <a:buNone/>
            </a:pPr>
            <a:r>
              <a:rPr lang="en-US"/>
              <a:t>	2 Mac 12:44-46 - for if he were not expecting the fallen to rise again, it would have been useless and foolish to pray for them in death. But if he did this with a view to the splendid reward that awaits those who had gone to rest in godliness, it was a holy and pious thought. Thus he made atonement for the dead that they might be freed from this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CA"/>
              <a:t>Purgatory</a:t>
            </a:r>
            <a:endParaRPr lang="en-US"/>
          </a:p>
        </p:txBody>
      </p:sp>
      <p:sp>
        <p:nvSpPr>
          <p:cNvPr id="20483" name="Rectangle 3"/>
          <p:cNvSpPr>
            <a:spLocks noGrp="1" noChangeArrowheads="1"/>
          </p:cNvSpPr>
          <p:nvPr>
            <p:ph type="body" idx="1"/>
          </p:nvPr>
        </p:nvSpPr>
        <p:spPr/>
        <p:txBody>
          <a:bodyPr/>
          <a:lstStyle/>
          <a:p>
            <a:r>
              <a:rPr lang="en-US"/>
              <a:t>They also quote the words of Jesus Christ, "Anyone who speaks a word against the Son of Man, it will be forgiven him; but whoever speaks against the Holy Spirit, it will not be forgiven him, either in this age or in the age to come. (Matt 12:32)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CA"/>
              <a:t>Purgatory</a:t>
            </a:r>
            <a:endParaRPr lang="en-US"/>
          </a:p>
        </p:txBody>
      </p:sp>
      <p:sp>
        <p:nvSpPr>
          <p:cNvPr id="21507" name="Rectangle 3"/>
          <p:cNvSpPr>
            <a:spLocks noGrp="1" noChangeArrowheads="1"/>
          </p:cNvSpPr>
          <p:nvPr>
            <p:ph type="body" idx="1"/>
          </p:nvPr>
        </p:nvSpPr>
        <p:spPr/>
        <p:txBody>
          <a:bodyPr/>
          <a:lstStyle/>
          <a:p>
            <a:pPr>
              <a:lnSpc>
                <a:spcPct val="90000"/>
              </a:lnSpc>
            </a:pPr>
            <a:r>
              <a:rPr lang="en-US"/>
              <a:t>The quote from the book of Maccabees and our Savior’s words can only prove that some sins will be forgiven after death; but whether by means of punishment by fire, or by other means, nothing is known for certain. </a:t>
            </a:r>
          </a:p>
          <a:p>
            <a:pPr>
              <a:lnSpc>
                <a:spcPct val="90000"/>
              </a:lnSpc>
            </a:pPr>
            <a:r>
              <a:rPr lang="en-US"/>
              <a:t>What has forgiveness of sins to do with punishment by fire and tortures? </a:t>
            </a:r>
          </a:p>
          <a:p>
            <a:pPr>
              <a:lnSpc>
                <a:spcPct val="90000"/>
              </a:lnSpc>
            </a:pPr>
            <a:r>
              <a:rPr lang="en-US"/>
              <a:t>Only one of these two things can happen: either punishment or forgiveness, but not both at once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CA"/>
              <a:t>Purgatory</a:t>
            </a:r>
            <a:endParaRPr lang="en-US"/>
          </a:p>
        </p:txBody>
      </p:sp>
      <p:sp>
        <p:nvSpPr>
          <p:cNvPr id="22531" name="Rectangle 3"/>
          <p:cNvSpPr>
            <a:spLocks noGrp="1" noChangeArrowheads="1"/>
          </p:cNvSpPr>
          <p:nvPr>
            <p:ph type="body" idx="1"/>
          </p:nvPr>
        </p:nvSpPr>
        <p:spPr/>
        <p:txBody>
          <a:bodyPr/>
          <a:lstStyle/>
          <a:p>
            <a:pPr>
              <a:lnSpc>
                <a:spcPct val="90000"/>
              </a:lnSpc>
            </a:pPr>
            <a:r>
              <a:rPr lang="en-US" sz="2400" dirty="0"/>
              <a:t>In his book entitled ‘Why Do We Reject Purgatory?’, Pope </a:t>
            </a:r>
            <a:r>
              <a:rPr lang="en-US" sz="2400" dirty="0" err="1"/>
              <a:t>Shenouda</a:t>
            </a:r>
            <a:r>
              <a:rPr lang="en-US" sz="2400" dirty="0"/>
              <a:t> III refers to 1 </a:t>
            </a:r>
            <a:r>
              <a:rPr lang="en-US" sz="2400" dirty="0" err="1"/>
              <a:t>Thess</a:t>
            </a:r>
            <a:r>
              <a:rPr lang="en-US" sz="2400" dirty="0"/>
              <a:t> 4:16,17, "And the dead in Christ will rise first. Then we who are alive and remain will be caught up together with them in the clouds to meet the Lord in the air. And thus we shall always be with the Lord", in which St. Paul describes the Last Day saying that those faithful who are still alive will meet the Lord with those who rise from the dead and then remain with Him always.</a:t>
            </a:r>
          </a:p>
          <a:p>
            <a:pPr>
              <a:lnSpc>
                <a:spcPct val="90000"/>
              </a:lnSpc>
            </a:pPr>
            <a:r>
              <a:rPr lang="en-US" sz="2400" dirty="0"/>
              <a:t>He then asks the question, "Are these faithful (alive on the Last Day) exempt from Purgatory? Or is God showing partiality towards them</a:t>
            </a:r>
            <a:r>
              <a:rPr lang="en-US" sz="2400" dirty="0" smtClean="0"/>
              <a:t>?“</a:t>
            </a:r>
          </a:p>
          <a:p>
            <a:pPr>
              <a:lnSpc>
                <a:spcPct val="90000"/>
              </a:lnSpc>
            </a:pPr>
            <a:r>
              <a:rPr lang="en-US" sz="2400" dirty="0" smtClean="0"/>
              <a:t>The cross “.. Today you will be with me in paradise” </a:t>
            </a:r>
            <a:r>
              <a:rPr lang="en-US" sz="2400" dirty="0" err="1" smtClean="0"/>
              <a:t>luke</a:t>
            </a:r>
            <a:r>
              <a:rPr lang="en-US" sz="2400" dirty="0" smtClean="0"/>
              <a:t> 23:43</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Celibacy of Priests</a:t>
            </a:r>
          </a:p>
        </p:txBody>
      </p:sp>
      <p:sp>
        <p:nvSpPr>
          <p:cNvPr id="23555" name="Rectangle 3"/>
          <p:cNvSpPr>
            <a:spLocks noGrp="1" noChangeArrowheads="1"/>
          </p:cNvSpPr>
          <p:nvPr>
            <p:ph type="body" idx="1"/>
          </p:nvPr>
        </p:nvSpPr>
        <p:spPr/>
        <p:txBody>
          <a:bodyPr/>
          <a:lstStyle/>
          <a:p>
            <a:r>
              <a:rPr lang="en-US"/>
              <a:t>Catholics require their priests to lead a celibate life, although they have ordained hundreds of married converts as priests.</a:t>
            </a:r>
          </a:p>
          <a:p>
            <a:r>
              <a:rPr lang="en-US"/>
              <a:t>One argument made for celibacy has been that the commitment to celibacy frees someone to love all people in a way that the commitment to marriage does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Celibacy of Priests</a:t>
            </a:r>
          </a:p>
        </p:txBody>
      </p:sp>
      <p:sp>
        <p:nvSpPr>
          <p:cNvPr id="24579" name="Rectangle 3"/>
          <p:cNvSpPr>
            <a:spLocks noGrp="1" noChangeArrowheads="1"/>
          </p:cNvSpPr>
          <p:nvPr>
            <p:ph type="body" idx="1"/>
          </p:nvPr>
        </p:nvSpPr>
        <p:spPr/>
        <p:txBody>
          <a:bodyPr/>
          <a:lstStyle/>
          <a:p>
            <a:r>
              <a:rPr lang="en-US" sz="2400"/>
              <a:t>The Orthodox Church does not deny a celibate priesthood, that is why priest-monks exist. Only celibacy is voluntary and not imposed</a:t>
            </a:r>
          </a:p>
          <a:p>
            <a:r>
              <a:rPr lang="en-US" sz="2400"/>
              <a:t>Most married priests understand family problems far better than celibate priests. </a:t>
            </a:r>
          </a:p>
          <a:p>
            <a:r>
              <a:rPr lang="en-US" sz="2400"/>
              <a:t>Where priests are not married, there are no wives to give support. A married priest is someone who shows his intimate connection with the people of God and their daily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Development of Doctrine</a:t>
            </a:r>
          </a:p>
        </p:txBody>
      </p:sp>
      <p:sp>
        <p:nvSpPr>
          <p:cNvPr id="25603" name="Rectangle 3"/>
          <p:cNvSpPr>
            <a:spLocks noGrp="1" noChangeArrowheads="1"/>
          </p:cNvSpPr>
          <p:nvPr>
            <p:ph type="body" idx="1"/>
          </p:nvPr>
        </p:nvSpPr>
        <p:spPr/>
        <p:txBody>
          <a:bodyPr/>
          <a:lstStyle/>
          <a:p>
            <a:pPr>
              <a:lnSpc>
                <a:spcPct val="90000"/>
              </a:lnSpc>
            </a:pPr>
            <a:r>
              <a:rPr lang="en-US" sz="2400"/>
              <a:t>Roman Catholicism, in order to justify new doctrine, erected in the last century, a theory of "doctrinal development." </a:t>
            </a:r>
          </a:p>
          <a:p>
            <a:pPr>
              <a:lnSpc>
                <a:spcPct val="90000"/>
              </a:lnSpc>
            </a:pPr>
            <a:r>
              <a:rPr lang="en-US" sz="2400"/>
              <a:t>Following the philosophical spirit of the time, Roman Catholic theologians began to define and teach the idea that Christ only gave us an "original deposit" of faith, a "seed," which grew and matured through the centuries. </a:t>
            </a:r>
          </a:p>
          <a:p>
            <a:pPr>
              <a:lnSpc>
                <a:spcPct val="90000"/>
              </a:lnSpc>
            </a:pPr>
            <a:r>
              <a:rPr lang="en-US" sz="2400"/>
              <a:t>The Holy Spirit, they said, amplified the Christian Faith as the Church moved into new circumstances and acquired other needs.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Development of Doctrine</a:t>
            </a:r>
          </a:p>
        </p:txBody>
      </p:sp>
      <p:sp>
        <p:nvSpPr>
          <p:cNvPr id="26627" name="Rectangle 3"/>
          <p:cNvSpPr>
            <a:spLocks noGrp="1" noChangeArrowheads="1"/>
          </p:cNvSpPr>
          <p:nvPr>
            <p:ph type="body" idx="1"/>
          </p:nvPr>
        </p:nvSpPr>
        <p:spPr/>
        <p:txBody>
          <a:bodyPr/>
          <a:lstStyle/>
          <a:p>
            <a:r>
              <a:rPr lang="en-US"/>
              <a:t>Consequently, Roman Catholicism, pictures its theology as growing in stages, to higher and more clearly defined levels of knowledge. </a:t>
            </a:r>
          </a:p>
          <a:p>
            <a:r>
              <a:rPr lang="en-US"/>
              <a:t>The teachings of the Fathers, as important as they are, belong to a stage or level below the theology of the Latin Middle Ages (Scholasticism), and that theology lower than the new ideas which have come after it, such as Vatican II. </a:t>
            </a:r>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endParaRPr lang="en-US"/>
          </a:p>
        </p:txBody>
      </p:sp>
      <p:sp>
        <p:nvSpPr>
          <p:cNvPr id="3075" name="Rectangle 3"/>
          <p:cNvSpPr>
            <a:spLocks noGrp="1" noChangeArrowheads="1"/>
          </p:cNvSpPr>
          <p:nvPr>
            <p:ph type="body" idx="1"/>
          </p:nvPr>
        </p:nvSpPr>
        <p:spPr/>
        <p:txBody>
          <a:bodyPr/>
          <a:lstStyle/>
          <a:p>
            <a:pPr lvl="1" algn="just"/>
            <a:r>
              <a:rPr lang="en-US"/>
              <a:t>Today churches may be classified in one of four major groups:</a:t>
            </a:r>
          </a:p>
          <a:p>
            <a:pPr lvl="1">
              <a:buFont typeface="Wingdings" pitchFamily="2" charset="2"/>
              <a:buNone/>
            </a:pPr>
            <a:r>
              <a:rPr lang="en-US"/>
              <a:t>- The Orthodox Church.</a:t>
            </a:r>
          </a:p>
          <a:p>
            <a:pPr lvl="1">
              <a:buFont typeface="Wingdings" pitchFamily="2" charset="2"/>
              <a:buNone/>
            </a:pPr>
            <a:r>
              <a:rPr lang="en-US"/>
              <a:t>- The Catholic Church.</a:t>
            </a:r>
          </a:p>
          <a:p>
            <a:pPr lvl="1">
              <a:buFont typeface="Wingdings" pitchFamily="2" charset="2"/>
              <a:buNone/>
            </a:pPr>
            <a:r>
              <a:rPr lang="en-US"/>
              <a:t>- The Protestant (Reformation) churches.</a:t>
            </a:r>
          </a:p>
          <a:p>
            <a:pPr lvl="1">
              <a:buFont typeface="Wingdings" pitchFamily="2" charset="2"/>
              <a:buNone/>
            </a:pPr>
            <a:r>
              <a:rPr lang="en-US"/>
              <a:t>- The Cults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Development of Doctrine</a:t>
            </a:r>
          </a:p>
        </p:txBody>
      </p:sp>
      <p:sp>
        <p:nvSpPr>
          <p:cNvPr id="27651" name="Rectangle 3"/>
          <p:cNvSpPr>
            <a:spLocks noGrp="1" noChangeArrowheads="1"/>
          </p:cNvSpPr>
          <p:nvPr>
            <p:ph type="body" idx="1"/>
          </p:nvPr>
        </p:nvSpPr>
        <p:spPr/>
        <p:txBody>
          <a:bodyPr/>
          <a:lstStyle/>
          <a:p>
            <a:pPr>
              <a:lnSpc>
                <a:spcPct val="90000"/>
              </a:lnSpc>
            </a:pPr>
            <a:r>
              <a:rPr lang="en-US"/>
              <a:t>All the stages are useful, all are resources; and the theologian may appeal to the Fathers, for example, but they may also be contradicted by something else, something higher or newer. </a:t>
            </a:r>
          </a:p>
          <a:p>
            <a:pPr>
              <a:lnSpc>
                <a:spcPct val="90000"/>
              </a:lnSpc>
            </a:pPr>
            <a:r>
              <a:rPr lang="en-US"/>
              <a:t>On this basis, theories such as the dogmas of "papal infallibility" and "the immaculate conception" of the Virgin Mary are justifiably presented to the Faithful</a:t>
            </a:r>
          </a:p>
          <a:p>
            <a:pPr>
              <a:lnSpc>
                <a:spcPct val="90000"/>
              </a:lnSpc>
            </a:pP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CA" sz="3800"/>
              <a:t>Orthodox view on development </a:t>
            </a:r>
            <a:br>
              <a:rPr lang="en-CA" sz="3800"/>
            </a:br>
            <a:r>
              <a:rPr lang="en-CA" sz="3800"/>
              <a:t>of doctrine </a:t>
            </a:r>
            <a:endParaRPr lang="en-US" sz="3800"/>
          </a:p>
        </p:txBody>
      </p:sp>
      <p:sp>
        <p:nvSpPr>
          <p:cNvPr id="29699" name="Rectangle 3"/>
          <p:cNvSpPr>
            <a:spLocks noGrp="1" noChangeArrowheads="1"/>
          </p:cNvSpPr>
          <p:nvPr>
            <p:ph type="body" idx="1"/>
          </p:nvPr>
        </p:nvSpPr>
        <p:spPr/>
        <p:txBody>
          <a:bodyPr/>
          <a:lstStyle/>
          <a:p>
            <a:r>
              <a:rPr lang="en-US" sz="2400"/>
              <a:t>To be sure, Orthodoxy recognizes external changes (e.g., vestments of clergy, monastic habits, new feasts, canons of ecumenical and regional councils, etc.), but nothing has been added or subtracted from her Faith. </a:t>
            </a:r>
          </a:p>
          <a:p>
            <a:r>
              <a:rPr lang="en-US" sz="2400"/>
              <a:t>The external changes have a single purpose: To express that Faith under new circumstances; nevertheless, their has always been "one faith, one Lord, one baptism" (Eph. 4: 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Faith and Dogma </a:t>
            </a:r>
            <a:r>
              <a:rPr lang="en-US" dirty="0" smtClean="0"/>
              <a:t>should develop and change according to the era and type of life any group of people have</a:t>
            </a:r>
          </a:p>
          <a:p>
            <a:r>
              <a:rPr lang="en-US" dirty="0" smtClean="0"/>
              <a:t>A) True</a:t>
            </a:r>
          </a:p>
          <a:p>
            <a:endParaRPr lang="en-US" dirty="0"/>
          </a:p>
          <a:p>
            <a:r>
              <a:rPr lang="en-US" dirty="0" smtClean="0"/>
              <a:t>B) False</a:t>
            </a:r>
            <a:endParaRPr lang="en-US" dirty="0"/>
          </a:p>
        </p:txBody>
      </p:sp>
    </p:spTree>
    <p:extLst>
      <p:ext uri="{BB962C8B-B14F-4D97-AF65-F5344CB8AC3E}">
        <p14:creationId xmlns:p14="http://schemas.microsoft.com/office/powerpoint/2010/main" val="357851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en-US"/>
          </a:p>
        </p:txBody>
      </p:sp>
      <p:sp>
        <p:nvSpPr>
          <p:cNvPr id="4099" name="Rectangle 3"/>
          <p:cNvSpPr>
            <a:spLocks noGrp="1" noChangeArrowheads="1"/>
          </p:cNvSpPr>
          <p:nvPr>
            <p:ph type="body" idx="1"/>
          </p:nvPr>
        </p:nvSpPr>
        <p:spPr/>
        <p:txBody>
          <a:bodyPr/>
          <a:lstStyle/>
          <a:p>
            <a:pPr>
              <a:lnSpc>
                <a:spcPct val="90000"/>
              </a:lnSpc>
            </a:pPr>
            <a:r>
              <a:rPr lang="en-US" dirty="0"/>
              <a:t>Catholic derived from the Greek word Κα</a:t>
            </a:r>
            <a:r>
              <a:rPr lang="en-US" dirty="0" err="1"/>
              <a:t>θολικός</a:t>
            </a:r>
            <a:r>
              <a:rPr lang="en-US" dirty="0"/>
              <a:t> : this doesn’t just mean universal but more a whole. For example a bishop with his congregation is a whole  church (catholic)</a:t>
            </a:r>
          </a:p>
          <a:p>
            <a:pPr>
              <a:lnSpc>
                <a:spcPct val="90000"/>
              </a:lnSpc>
            </a:pPr>
            <a:r>
              <a:rPr lang="en-US" dirty="0"/>
              <a:t>Thus as we say in the creed “We believe…. One holy catholic apostolic church” . We are talking about our </a:t>
            </a:r>
            <a:r>
              <a:rPr lang="en-US" dirty="0" err="1"/>
              <a:t>coptic</a:t>
            </a:r>
            <a:r>
              <a:rPr lang="en-US" dirty="0"/>
              <a:t> church (not the roman catholic)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solidFill>
                  <a:srgbClr val="000000"/>
                </a:solidFill>
              </a:rPr>
              <a:t>When </a:t>
            </a:r>
            <a:r>
              <a:rPr lang="en-US" dirty="0">
                <a:solidFill>
                  <a:srgbClr val="000000"/>
                </a:solidFill>
              </a:rPr>
              <a:t>we say in the creed “We believe…. One holy catholic apostolic church” . We are talking </a:t>
            </a:r>
            <a:r>
              <a:rPr lang="en-US" dirty="0" smtClean="0">
                <a:solidFill>
                  <a:srgbClr val="000000"/>
                </a:solidFill>
              </a:rPr>
              <a:t>about:</a:t>
            </a:r>
          </a:p>
          <a:p>
            <a:pPr marL="514350" indent="-514350">
              <a:buAutoNum type="alphaLcParenR"/>
            </a:pPr>
            <a:r>
              <a:rPr lang="en-US" dirty="0" smtClean="0">
                <a:solidFill>
                  <a:srgbClr val="000000"/>
                </a:solidFill>
              </a:rPr>
              <a:t>A)Protestant reform church.</a:t>
            </a:r>
          </a:p>
          <a:p>
            <a:pPr marL="514350" indent="-514350">
              <a:buAutoNum type="alphaLcParenR"/>
            </a:pPr>
            <a:r>
              <a:rPr lang="en-US" dirty="0" smtClean="0">
                <a:solidFill>
                  <a:srgbClr val="000000"/>
                </a:solidFill>
              </a:rPr>
              <a:t> b) Roman catholic.</a:t>
            </a:r>
          </a:p>
          <a:p>
            <a:pPr marL="514350" indent="-514350">
              <a:buAutoNum type="alphaLcParenR"/>
            </a:pPr>
            <a:r>
              <a:rPr lang="en-US" dirty="0" smtClean="0">
                <a:solidFill>
                  <a:srgbClr val="000000"/>
                </a:solidFill>
              </a:rPr>
              <a:t>C) Coptic</a:t>
            </a:r>
          </a:p>
          <a:p>
            <a:pPr marL="514350" indent="-514350">
              <a:buAutoNum type="alphaLcParenR"/>
            </a:pPr>
            <a:r>
              <a:rPr lang="en-US" dirty="0" smtClean="0">
                <a:solidFill>
                  <a:srgbClr val="000000"/>
                </a:solidFill>
              </a:rPr>
              <a:t>D) Baptist church</a:t>
            </a:r>
          </a:p>
          <a:p>
            <a:pPr marL="514350" indent="-514350">
              <a:buAutoNum type="alphaLcParenR"/>
            </a:pPr>
            <a:endParaRPr lang="en-US" dirty="0" smtClean="0">
              <a:solidFill>
                <a:srgbClr val="000000"/>
              </a:solidFill>
            </a:endParaRPr>
          </a:p>
          <a:p>
            <a:pPr marL="514350" indent="-514350">
              <a:buAutoNum type="alphaLcParenR"/>
            </a:pPr>
            <a:endParaRPr lang="en-US" dirty="0"/>
          </a:p>
        </p:txBody>
      </p:sp>
    </p:spTree>
    <p:extLst>
      <p:ext uri="{BB962C8B-B14F-4D97-AF65-F5344CB8AC3E}">
        <p14:creationId xmlns:p14="http://schemas.microsoft.com/office/powerpoint/2010/main" val="1896664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en-US"/>
          </a:p>
        </p:txBody>
      </p:sp>
      <p:sp>
        <p:nvSpPr>
          <p:cNvPr id="5123" name="Rectangle 3"/>
          <p:cNvSpPr>
            <a:spLocks noGrp="1" noChangeArrowheads="1"/>
          </p:cNvSpPr>
          <p:nvPr>
            <p:ph type="body" idx="1"/>
          </p:nvPr>
        </p:nvSpPr>
        <p:spPr/>
        <p:txBody>
          <a:bodyPr/>
          <a:lstStyle/>
          <a:p>
            <a:pPr>
              <a:lnSpc>
                <a:spcPct val="90000"/>
              </a:lnSpc>
            </a:pPr>
            <a:r>
              <a:rPr lang="en-US"/>
              <a:t>The Catholic Church, although it sounds like one universal Church, we find that it contains variety of ethnic churches with differences in the way the faith is expressed, such as the Roman, the Greek, the Coptic, the Maronite Catholic churches, and so on.</a:t>
            </a:r>
          </a:p>
          <a:p>
            <a:pPr>
              <a:lnSpc>
                <a:spcPct val="90000"/>
              </a:lnSpc>
            </a:pPr>
            <a:r>
              <a:rPr lang="en-US"/>
              <a:t>However all have to submit to the Roman Pontiff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p>
        </p:txBody>
      </p:sp>
      <p:sp>
        <p:nvSpPr>
          <p:cNvPr id="6147" name="Rectangle 3"/>
          <p:cNvSpPr>
            <a:spLocks noGrp="1" noChangeArrowheads="1"/>
          </p:cNvSpPr>
          <p:nvPr>
            <p:ph type="body" idx="1"/>
          </p:nvPr>
        </p:nvSpPr>
        <p:spPr/>
        <p:txBody>
          <a:bodyPr/>
          <a:lstStyle/>
          <a:p>
            <a:pPr>
              <a:lnSpc>
                <a:spcPct val="90000"/>
              </a:lnSpc>
            </a:pPr>
            <a:r>
              <a:rPr lang="en-US" sz="2400" dirty="0"/>
              <a:t>In 1054 a schism between Rome and the other patriarchal sees resulted from widening differences between Orthodoxy and Roman Catholicism. </a:t>
            </a:r>
          </a:p>
          <a:p>
            <a:pPr>
              <a:lnSpc>
                <a:spcPct val="90000"/>
              </a:lnSpc>
              <a:buFont typeface="Wingdings" pitchFamily="2" charset="2"/>
              <a:buNone/>
            </a:pPr>
            <a:endParaRPr lang="en-US" sz="2400" dirty="0"/>
          </a:p>
          <a:p>
            <a:pPr>
              <a:lnSpc>
                <a:spcPct val="90000"/>
              </a:lnSpc>
            </a:pPr>
            <a:r>
              <a:rPr lang="en-US" sz="2400" dirty="0"/>
              <a:t>Nevertheless, the effects of the schism were not immediately felt everywhere, and it was only over time that the current complete lack of communion between the Orthodox and Roman Catholics became widespread. </a:t>
            </a:r>
          </a:p>
          <a:p>
            <a:pPr>
              <a:lnSpc>
                <a:spcPct val="90000"/>
              </a:lnSpc>
            </a:pPr>
            <a:r>
              <a:rPr lang="en-US" sz="2400" dirty="0" smtClean="0"/>
              <a:t>NB: some communication starts to happen recently</a:t>
            </a:r>
          </a:p>
          <a:p>
            <a:pPr>
              <a:lnSpc>
                <a:spcPct val="90000"/>
              </a:lnSpc>
            </a:pP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solidFill>
                  <a:schemeClr val="tx1"/>
                </a:solidFill>
              </a:rPr>
              <a:t>Major Differences</a:t>
            </a:r>
          </a:p>
        </p:txBody>
      </p:sp>
      <p:sp>
        <p:nvSpPr>
          <p:cNvPr id="7171" name="Rectangle 3"/>
          <p:cNvSpPr>
            <a:spLocks noGrp="1" noChangeArrowheads="1"/>
          </p:cNvSpPr>
          <p:nvPr>
            <p:ph type="body" idx="1"/>
          </p:nvPr>
        </p:nvSpPr>
        <p:spPr/>
        <p:txBody>
          <a:bodyPr/>
          <a:lstStyle/>
          <a:p>
            <a:r>
              <a:rPr lang="en-US"/>
              <a:t>Filioque</a:t>
            </a:r>
          </a:p>
          <a:p>
            <a:r>
              <a:rPr lang="en-US"/>
              <a:t>Immaculate Conception of St. Mary</a:t>
            </a:r>
          </a:p>
          <a:p>
            <a:r>
              <a:rPr lang="en-US"/>
              <a:t>Role of the Pope</a:t>
            </a:r>
          </a:p>
          <a:p>
            <a:r>
              <a:rPr lang="en-US"/>
              <a:t>Purgatory</a:t>
            </a:r>
          </a:p>
          <a:p>
            <a:r>
              <a:rPr lang="en-US"/>
              <a:t>Celibacy of Priests</a:t>
            </a:r>
          </a:p>
          <a:p>
            <a:r>
              <a:rPr lang="en-US"/>
              <a:t>Development of Doctrine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Filioque</a:t>
            </a:r>
          </a:p>
        </p:txBody>
      </p:sp>
      <p:sp>
        <p:nvSpPr>
          <p:cNvPr id="8195" name="Rectangle 3"/>
          <p:cNvSpPr>
            <a:spLocks noGrp="1" noChangeArrowheads="1"/>
          </p:cNvSpPr>
          <p:nvPr>
            <p:ph type="body" idx="1"/>
          </p:nvPr>
        </p:nvSpPr>
        <p:spPr/>
        <p:txBody>
          <a:bodyPr/>
          <a:lstStyle/>
          <a:p>
            <a:pPr>
              <a:lnSpc>
                <a:spcPct val="80000"/>
              </a:lnSpc>
            </a:pPr>
            <a:r>
              <a:rPr lang="en-US" sz="2400" dirty="0" err="1"/>
              <a:t>Filioque</a:t>
            </a:r>
            <a:r>
              <a:rPr lang="en-US" sz="2400" dirty="0"/>
              <a:t> is a Latin word meaning "and the Son" which was added to the Nicene-Constantinopolitan Creed by the Church of Rome in the 11th century that the Holy Spirit "proceeds from the Father and the Son" (</a:t>
            </a:r>
            <a:r>
              <a:rPr lang="en-US" sz="2400" dirty="0" err="1"/>
              <a:t>filioque</a:t>
            </a:r>
            <a:r>
              <a:rPr lang="en-US" sz="2400" dirty="0"/>
              <a:t>)</a:t>
            </a:r>
          </a:p>
          <a:p>
            <a:pPr>
              <a:lnSpc>
                <a:spcPct val="80000"/>
              </a:lnSpc>
            </a:pPr>
            <a:r>
              <a:rPr lang="en-US" sz="2400" dirty="0"/>
              <a:t>This started first in Spain, then moved to Rome.</a:t>
            </a:r>
          </a:p>
          <a:p>
            <a:pPr>
              <a:lnSpc>
                <a:spcPct val="80000"/>
              </a:lnSpc>
            </a:pPr>
            <a:r>
              <a:rPr lang="en-US" sz="2400" dirty="0"/>
              <a:t>Thus, the </a:t>
            </a:r>
            <a:r>
              <a:rPr lang="en-US" sz="2400" dirty="0" err="1"/>
              <a:t>Latins</a:t>
            </a:r>
            <a:r>
              <a:rPr lang="en-US" sz="2400" dirty="0"/>
              <a:t> added words to the </a:t>
            </a:r>
            <a:r>
              <a:rPr lang="en-US" sz="2400" dirty="0" err="1"/>
              <a:t>Nicean</a:t>
            </a:r>
            <a:r>
              <a:rPr lang="en-US" sz="2400" dirty="0"/>
              <a:t> Creed:</a:t>
            </a:r>
          </a:p>
          <a:p>
            <a:pPr>
              <a:lnSpc>
                <a:spcPct val="80000"/>
              </a:lnSpc>
              <a:buFont typeface="Wingdings" pitchFamily="2" charset="2"/>
              <a:buNone/>
            </a:pPr>
            <a:r>
              <a:rPr lang="en-US" sz="2400" dirty="0"/>
              <a:t>	"I believe in the Holy Spirit, the Lord, the Giver of Life, Who proceeds from the </a:t>
            </a:r>
            <a:r>
              <a:rPr lang="en-US" sz="2400" dirty="0" smtClean="0"/>
              <a:t>Father </a:t>
            </a:r>
            <a:r>
              <a:rPr lang="en-US" sz="2400" dirty="0">
                <a:solidFill>
                  <a:srgbClr val="C00000"/>
                </a:solidFill>
              </a:rPr>
              <a:t>and the Son</a:t>
            </a:r>
            <a:r>
              <a:rPr lang="en-US" sz="2400" dirty="0" smtClean="0">
                <a:solidFill>
                  <a:srgbClr val="C00000"/>
                </a:solidFill>
              </a:rPr>
              <a:t>.</a:t>
            </a:r>
            <a:r>
              <a:rPr lang="en-US" sz="2400" dirty="0" smtClean="0"/>
              <a:t>..</a:t>
            </a:r>
          </a:p>
          <a:p>
            <a:pPr>
              <a:lnSpc>
                <a:spcPct val="80000"/>
              </a:lnSpc>
              <a:buFont typeface="Wingdings" pitchFamily="2" charset="2"/>
              <a:buNone/>
            </a:pPr>
            <a:endParaRPr lang="en-US" sz="2400" dirty="0"/>
          </a:p>
        </p:txBody>
      </p:sp>
    </p:spTree>
  </p:cSld>
  <p:clrMapOvr>
    <a:masterClrMapping/>
  </p:clrMapOvr>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vex concave design template">
  <a:themeElements>
    <a:clrScheme name="Convex concave design template 13">
      <a:dk1>
        <a:srgbClr val="FFFFFF"/>
      </a:dk1>
      <a:lt1>
        <a:srgbClr val="FFFFFF"/>
      </a:lt1>
      <a:dk2>
        <a:srgbClr val="2D875A"/>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Convex concave design template">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nvex concav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vex concav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vex concav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vex concav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vex concav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vex concav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vex concav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vex concav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vex concav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vex concav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vex concav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vex concav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vex concave design template 13">
        <a:dk1>
          <a:srgbClr val="FFFFFF"/>
        </a:dk1>
        <a:lt1>
          <a:srgbClr val="FFFFFF"/>
        </a:lt1>
        <a:dk2>
          <a:srgbClr val="2D875A"/>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472</TotalTime>
  <Words>2005</Words>
  <Application>Microsoft Macintosh PowerPoint</Application>
  <PresentationFormat>On-screen Show (4:3)</PresentationFormat>
  <Paragraphs>136</Paragraphs>
  <Slides>32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32</vt:i4>
      </vt:variant>
    </vt:vector>
  </HeadingPairs>
  <TitlesOfParts>
    <vt:vector size="37" baseType="lpstr">
      <vt:lpstr>Arial</vt:lpstr>
      <vt:lpstr>Times New Roman</vt:lpstr>
      <vt:lpstr>Wingdings</vt:lpstr>
      <vt:lpstr>Layers</vt:lpstr>
      <vt:lpstr>Convex concave design template</vt:lpstr>
      <vt:lpstr>Orthodoxy / Catholicism</vt:lpstr>
      <vt:lpstr>PowerPoint Presentation</vt:lpstr>
      <vt:lpstr>PowerPoint Presentation</vt:lpstr>
      <vt:lpstr>PowerPoint Presentation</vt:lpstr>
      <vt:lpstr>PowerPoint Presentation</vt:lpstr>
      <vt:lpstr>PowerPoint Presentation</vt:lpstr>
      <vt:lpstr>PowerPoint Presentation</vt:lpstr>
      <vt:lpstr>Major Differences</vt:lpstr>
      <vt:lpstr>Filioque</vt:lpstr>
      <vt:lpstr>Orthodox view</vt:lpstr>
      <vt:lpstr>filioque</vt:lpstr>
      <vt:lpstr>PowerPoint Presentation</vt:lpstr>
      <vt:lpstr>Immaculate conception of st mary</vt:lpstr>
      <vt:lpstr>Immaculate conception</vt:lpstr>
      <vt:lpstr>Immaculate conception</vt:lpstr>
      <vt:lpstr>Supremacy of the pope</vt:lpstr>
      <vt:lpstr>The pope's role</vt:lpstr>
      <vt:lpstr>The Pope</vt:lpstr>
      <vt:lpstr>The Pope</vt:lpstr>
      <vt:lpstr>PowerPoint Presentation</vt:lpstr>
      <vt:lpstr>Purgatory </vt:lpstr>
      <vt:lpstr>Purgatory</vt:lpstr>
      <vt:lpstr>Purgatory</vt:lpstr>
      <vt:lpstr>Purgatory</vt:lpstr>
      <vt:lpstr>Purgatory</vt:lpstr>
      <vt:lpstr>Celibacy of Priests</vt:lpstr>
      <vt:lpstr>Celibacy of Priests</vt:lpstr>
      <vt:lpstr>Development of Doctrine</vt:lpstr>
      <vt:lpstr>Development of Doctrine</vt:lpstr>
      <vt:lpstr>Development of Doctrine</vt:lpstr>
      <vt:lpstr>Orthodox view on development  of doctrine </vt:lpstr>
      <vt:lpstr>PowerPoint Presentation</vt:lpstr>
    </vt:vector>
  </TitlesOfParts>
  <Company>HP</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Orthodoxy / catholicism</dc:title>
  <dc:creator>enduser</dc:creator>
  <cp:lastModifiedBy>Sam Menshawy</cp:lastModifiedBy>
  <cp:revision>17</cp:revision>
  <dcterms:created xsi:type="dcterms:W3CDTF">2010-10-28T00:45:12Z</dcterms:created>
  <dcterms:modified xsi:type="dcterms:W3CDTF">2020-01-30T05:26:33Z</dcterms:modified>
</cp:coreProperties>
</file>