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1" autoAdjust="0"/>
    <p:restoredTop sz="94660"/>
  </p:normalViewPr>
  <p:slideViewPr>
    <p:cSldViewPr snapToGrid="0">
      <p:cViewPr varScale="1">
        <p:scale>
          <a:sx n="96" d="100"/>
          <a:sy n="96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Relationship Id="rId3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0ADFFC45-3DC9-4433-926F-043E879D9D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B5F26A87-0610-435F-AA13-BD658385C9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/>
          </p:nvPr>
        </p:nvGrpSpPr>
        <p:grpSpPr>
          <a:xfrm>
            <a:off x="4267230" y="-8468"/>
            <a:ext cx="4763558" cy="6866467"/>
            <a:chOff x="67175" y="-8467"/>
            <a:chExt cx="4763558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E6321436-5AAD-4FB6-BB0D-316D4540E8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/>
            </p:nvPr>
          </p:nvCxnSpPr>
          <p:spPr>
            <a:xfrm>
              <a:off x="1448300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94B0BD33-3D46-4F43-947A-825DFEF610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/>
            </p:nvPr>
          </p:nvCxnSpPr>
          <p:spPr>
            <a:xfrm flipH="1">
              <a:off x="67175" y="3681413"/>
              <a:ext cx="4763558" cy="3176587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xmlns="" id="{92E26C27-E1F5-47DC-9F83-469D196C55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258764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xmlns="" id="{95F944E7-2B4E-4AE2-B4DB-846FF8AE0B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680730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xmlns="" id="{FF14952D-390F-46CC-B302-73DDD9C416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009621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xmlns="" id="{867CDE55-B22A-40D0-882A-9452919EEC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411788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xmlns="" id="{8C409231-C942-4808-B529-DAC32A7DB0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2448954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54724-CC5A-40CC-8C75-1CA497E1F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335" y="1282701"/>
            <a:ext cx="5096060" cy="4307148"/>
          </a:xfrm>
        </p:spPr>
        <p:txBody>
          <a:bodyPr anchor="ctr">
            <a:normAutofit/>
          </a:bodyPr>
          <a:lstStyle/>
          <a:p>
            <a:r>
              <a:rPr lang="en-CA" dirty="0"/>
              <a:t>The Book of Acts		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69370F01-B8C9-4CE4-824C-92B2792E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7136497" y="-8468"/>
            <a:ext cx="5074930" cy="6866468"/>
          </a:xfrm>
          <a:custGeom>
            <a:avLst/>
            <a:gdLst>
              <a:gd name="connsiteX0" fmla="*/ 0 w 5074930"/>
              <a:gd name="connsiteY0" fmla="*/ 0 h 6858000"/>
              <a:gd name="connsiteX1" fmla="*/ 1249825 w 5074930"/>
              <a:gd name="connsiteY1" fmla="*/ 0 h 6858000"/>
              <a:gd name="connsiteX2" fmla="*/ 1249825 w 5074930"/>
              <a:gd name="connsiteY2" fmla="*/ 8457 h 6858000"/>
              <a:gd name="connsiteX3" fmla="*/ 5074930 w 5074930"/>
              <a:gd name="connsiteY3" fmla="*/ 8457 h 6858000"/>
              <a:gd name="connsiteX4" fmla="*/ 5074930 w 5074930"/>
              <a:gd name="connsiteY4" fmla="*/ 6858000 h 6858000"/>
              <a:gd name="connsiteX5" fmla="*/ 1249825 w 5074930"/>
              <a:gd name="connsiteY5" fmla="*/ 6858000 h 6858000"/>
              <a:gd name="connsiteX6" fmla="*/ 1109383 w 507493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74930" h="6858000">
                <a:moveTo>
                  <a:pt x="0" y="0"/>
                </a:moveTo>
                <a:lnTo>
                  <a:pt x="1249825" y="0"/>
                </a:lnTo>
                <a:lnTo>
                  <a:pt x="1249825" y="8457"/>
                </a:lnTo>
                <a:lnTo>
                  <a:pt x="5074930" y="8457"/>
                </a:lnTo>
                <a:lnTo>
                  <a:pt x="5074930" y="6858000"/>
                </a:lnTo>
                <a:lnTo>
                  <a:pt x="1249825" y="6858000"/>
                </a:lnTo>
                <a:lnTo>
                  <a:pt x="1109383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E4C5301-0FB0-4C1A-8B2E-8C4387E08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1120" y="2510119"/>
            <a:ext cx="3602567" cy="1829292"/>
          </a:xfrm>
        </p:spPr>
        <p:txBody>
          <a:bodyPr anchor="ctr">
            <a:normAutofit/>
          </a:bodyPr>
          <a:lstStyle/>
          <a:p>
            <a:pPr algn="l"/>
            <a:r>
              <a:rPr lang="en-CA" dirty="0">
                <a:solidFill>
                  <a:srgbClr val="FFFFFF"/>
                </a:solidFill>
              </a:rPr>
              <a:t>Acts of The Apostles</a:t>
            </a:r>
          </a:p>
          <a:p>
            <a:pPr algn="l"/>
            <a:r>
              <a:rPr lang="en-CA" dirty="0">
                <a:solidFill>
                  <a:srgbClr val="FFFFFF"/>
                </a:solidFill>
              </a:rPr>
              <a:t>Acts of Jesus &amp; the Holy Spirit</a:t>
            </a:r>
          </a:p>
        </p:txBody>
      </p:sp>
    </p:spTree>
    <p:extLst>
      <p:ext uri="{BB962C8B-B14F-4D97-AF65-F5344CB8AC3E}">
        <p14:creationId xmlns:p14="http://schemas.microsoft.com/office/powerpoint/2010/main" val="416222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499A73-5B9E-4DF0-8821-C989074F0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How does it end?</a:t>
            </a:r>
            <a:br>
              <a:rPr lang="en-US" dirty="0"/>
            </a:br>
            <a:r>
              <a:rPr lang="en-US" b="1" dirty="0"/>
              <a:t/>
            </a:r>
            <a:br>
              <a:rPr lang="en-US" b="1" dirty="0"/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874AA9-37AA-4C44-81FA-6A20CE48D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800" b="1" dirty="0"/>
              <a:t>It doesn’t </a:t>
            </a:r>
          </a:p>
          <a:p>
            <a:r>
              <a:rPr lang="en-US" sz="3200" dirty="0"/>
              <a:t>Saint Luke, doesn’t end with “Amen” like he does in his Gospel.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8328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094611-9458-4D61-8315-FBE04903B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CA" dirty="0"/>
              <a:t>Main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1A6650-408E-4A2F-9AE0-9CC729403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9288" y="609600"/>
            <a:ext cx="2934714" cy="574925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CA" sz="2000" b="1" u="sng" dirty="0"/>
              <a:t>Chapter 1</a:t>
            </a:r>
            <a:r>
              <a:rPr lang="en-CA" sz="2000" dirty="0"/>
              <a:t> : 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Replace Judas &amp; the ELECTION of Matthias</a:t>
            </a:r>
          </a:p>
          <a:p>
            <a:pPr>
              <a:lnSpc>
                <a:spcPct val="90000"/>
              </a:lnSpc>
            </a:pPr>
            <a:endParaRPr lang="en-CA" sz="2000" dirty="0"/>
          </a:p>
          <a:p>
            <a:pPr>
              <a:lnSpc>
                <a:spcPct val="90000"/>
              </a:lnSpc>
            </a:pPr>
            <a:r>
              <a:rPr lang="en-CA" sz="2000" b="1" u="sng" dirty="0"/>
              <a:t>Chapter 2</a:t>
            </a:r>
            <a:r>
              <a:rPr lang="en-CA" sz="2000" dirty="0"/>
              <a:t> :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The Holy Spirit &amp; the Tongue of Fire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Peter’s Sermon and the Baptism of the 3000</a:t>
            </a:r>
          </a:p>
          <a:p>
            <a:pPr>
              <a:lnSpc>
                <a:spcPct val="90000"/>
              </a:lnSpc>
            </a:pPr>
            <a:endParaRPr lang="en-CA" sz="2000" dirty="0"/>
          </a:p>
          <a:p>
            <a:pPr>
              <a:lnSpc>
                <a:spcPct val="90000"/>
              </a:lnSpc>
            </a:pPr>
            <a:r>
              <a:rPr lang="en-CA" sz="2000" b="1" u="sng" dirty="0"/>
              <a:t>Chapter 3 &amp; 4 </a:t>
            </a:r>
            <a:r>
              <a:rPr lang="en-CA" sz="2000" dirty="0"/>
              <a:t>: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The Lame Beggar</a:t>
            </a:r>
          </a:p>
          <a:p>
            <a:pPr>
              <a:lnSpc>
                <a:spcPct val="90000"/>
              </a:lnSpc>
            </a:pPr>
            <a:r>
              <a:rPr lang="en-CA" sz="2000" dirty="0"/>
              <a:t>1</a:t>
            </a:r>
            <a:r>
              <a:rPr lang="en-CA" sz="2000" baseline="30000" dirty="0"/>
              <a:t>st</a:t>
            </a:r>
            <a:r>
              <a:rPr lang="en-CA" sz="2000" dirty="0"/>
              <a:t> time Peter &amp; John in Jail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A6F1CE5-A450-4768-9B95-85482B0593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57" r="20005"/>
          <a:stretch/>
        </p:blipFill>
        <p:spPr>
          <a:xfrm>
            <a:off x="677334" y="2159331"/>
            <a:ext cx="5423429" cy="388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90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260F3D9-429D-464A-BBB9-F6E1143E52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29" r="-2" b="-2"/>
          <a:stretch/>
        </p:blipFill>
        <p:spPr>
          <a:xfrm>
            <a:off x="322048" y="-1"/>
            <a:ext cx="4551305" cy="3429000"/>
          </a:xfrm>
          <a:custGeom>
            <a:avLst/>
            <a:gdLst>
              <a:gd name="connsiteX0" fmla="*/ 509916 w 4551305"/>
              <a:gd name="connsiteY0" fmla="*/ 0 h 3429000"/>
              <a:gd name="connsiteX1" fmla="*/ 4551305 w 4551305"/>
              <a:gd name="connsiteY1" fmla="*/ 0 h 3429000"/>
              <a:gd name="connsiteX2" fmla="*/ 4551305 w 4551305"/>
              <a:gd name="connsiteY2" fmla="*/ 1 h 3429000"/>
              <a:gd name="connsiteX3" fmla="*/ 3693885 w 4551305"/>
              <a:gd name="connsiteY3" fmla="*/ 1 h 3429000"/>
              <a:gd name="connsiteX4" fmla="*/ 3181696 w 4551305"/>
              <a:gd name="connsiteY4" fmla="*/ 3429000 h 3429000"/>
              <a:gd name="connsiteX5" fmla="*/ 0 w 4551305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1305" h="3429000">
                <a:moveTo>
                  <a:pt x="509916" y="0"/>
                </a:moveTo>
                <a:lnTo>
                  <a:pt x="4551305" y="0"/>
                </a:lnTo>
                <a:lnTo>
                  <a:pt x="4551305" y="1"/>
                </a:lnTo>
                <a:lnTo>
                  <a:pt x="3693885" y="1"/>
                </a:lnTo>
                <a:lnTo>
                  <a:pt x="318169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50087C-9AA2-4B20-B73C-A0D5C5A56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25" y="609600"/>
            <a:ext cx="5114776" cy="1320800"/>
          </a:xfrm>
        </p:spPr>
        <p:txBody>
          <a:bodyPr>
            <a:normAutofit/>
          </a:bodyPr>
          <a:lstStyle/>
          <a:p>
            <a:r>
              <a:rPr lang="en-CA" dirty="0"/>
              <a:t>Main Sections (cont.)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CF3C509-ED8F-4545-A6C8-3FC5DF476F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4" r="21628"/>
          <a:stretch/>
        </p:blipFill>
        <p:spPr>
          <a:xfrm>
            <a:off x="-10633" y="3428999"/>
            <a:ext cx="3514376" cy="3429001"/>
          </a:xfrm>
          <a:custGeom>
            <a:avLst/>
            <a:gdLst>
              <a:gd name="connsiteX0" fmla="*/ 332680 w 3514376"/>
              <a:gd name="connsiteY0" fmla="*/ 0 h 3429001"/>
              <a:gd name="connsiteX1" fmla="*/ 3514376 w 3514376"/>
              <a:gd name="connsiteY1" fmla="*/ 0 h 3429001"/>
              <a:gd name="connsiteX2" fmla="*/ 3002186 w 3514376"/>
              <a:gd name="connsiteY2" fmla="*/ 3429001 h 3429001"/>
              <a:gd name="connsiteX3" fmla="*/ 0 w 3514376"/>
              <a:gd name="connsiteY3" fmla="*/ 3429001 h 3429001"/>
              <a:gd name="connsiteX4" fmla="*/ 0 w 3514376"/>
              <a:gd name="connsiteY4" fmla="*/ 2237155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4376" h="3429001">
                <a:moveTo>
                  <a:pt x="332680" y="0"/>
                </a:moveTo>
                <a:lnTo>
                  <a:pt x="3514376" y="0"/>
                </a:lnTo>
                <a:lnTo>
                  <a:pt x="3002186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31FD3CE-CE0A-4FD9-967C-4D340CA378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332012" y="3428999"/>
            <a:ext cx="3251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30">
            <a:extLst>
              <a:ext uri="{FF2B5EF4-FFF2-40B4-BE49-F238E27FC236}">
                <a16:creationId xmlns:a16="http://schemas.microsoft.com/office/drawing/2014/main" xmlns="" id="{0663EB55-934F-42EF-80DE-098647DE7A0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6454F3-20C9-4D7A-A511-7DCEB2539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25" y="2160589"/>
            <a:ext cx="5114776" cy="388077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CA" sz="2600" b="1" u="sng" dirty="0"/>
              <a:t>Chapter 5 </a:t>
            </a:r>
            <a:r>
              <a:rPr lang="en-CA" sz="2600" dirty="0"/>
              <a:t>:</a:t>
            </a:r>
          </a:p>
          <a:p>
            <a:pPr>
              <a:lnSpc>
                <a:spcPct val="90000"/>
              </a:lnSpc>
            </a:pPr>
            <a:r>
              <a:rPr lang="en-CA" sz="2600" dirty="0"/>
              <a:t>Ananias &amp; Sapphira</a:t>
            </a:r>
          </a:p>
          <a:p>
            <a:pPr>
              <a:lnSpc>
                <a:spcPct val="90000"/>
              </a:lnSpc>
            </a:pPr>
            <a:endParaRPr lang="en-CA" sz="2600" dirty="0"/>
          </a:p>
          <a:p>
            <a:pPr>
              <a:lnSpc>
                <a:spcPct val="90000"/>
              </a:lnSpc>
            </a:pPr>
            <a:r>
              <a:rPr lang="en-CA" sz="2600" b="1" u="sng" dirty="0"/>
              <a:t>Chapter 6 &amp; 7 </a:t>
            </a:r>
            <a:r>
              <a:rPr lang="en-CA" sz="2600" dirty="0"/>
              <a:t>:</a:t>
            </a:r>
          </a:p>
          <a:p>
            <a:pPr>
              <a:lnSpc>
                <a:spcPct val="90000"/>
              </a:lnSpc>
            </a:pPr>
            <a:r>
              <a:rPr lang="en-CA" sz="2600" dirty="0"/>
              <a:t>The 7 deacons</a:t>
            </a:r>
          </a:p>
          <a:p>
            <a:pPr>
              <a:lnSpc>
                <a:spcPct val="90000"/>
              </a:lnSpc>
            </a:pPr>
            <a:r>
              <a:rPr lang="en-CA" sz="2600" dirty="0"/>
              <a:t>The Sermon and the Martyrdom of Stephen</a:t>
            </a:r>
          </a:p>
          <a:p>
            <a:pPr>
              <a:lnSpc>
                <a:spcPct val="90000"/>
              </a:lnSpc>
            </a:pPr>
            <a:endParaRPr lang="en-CA" sz="2600" dirty="0"/>
          </a:p>
          <a:p>
            <a:pPr>
              <a:lnSpc>
                <a:spcPct val="90000"/>
              </a:lnSpc>
            </a:pPr>
            <a:r>
              <a:rPr lang="en-CA" sz="2600" b="1" u="sng" dirty="0"/>
              <a:t>Chapter 8 </a:t>
            </a:r>
            <a:r>
              <a:rPr lang="en-CA" sz="2600" dirty="0"/>
              <a:t>:</a:t>
            </a:r>
          </a:p>
          <a:p>
            <a:pPr>
              <a:lnSpc>
                <a:spcPct val="90000"/>
              </a:lnSpc>
            </a:pPr>
            <a:r>
              <a:rPr lang="en-CA" sz="2600" dirty="0"/>
              <a:t>Simon &amp; The Sorcerer</a:t>
            </a:r>
          </a:p>
          <a:p>
            <a:pPr>
              <a:lnSpc>
                <a:spcPct val="90000"/>
              </a:lnSpc>
            </a:pPr>
            <a:r>
              <a:rPr lang="en-CA" sz="2600" dirty="0"/>
              <a:t>Philipp &amp; The Ethiopian eunuch</a:t>
            </a:r>
          </a:p>
          <a:p>
            <a:pPr>
              <a:lnSpc>
                <a:spcPct val="90000"/>
              </a:lnSpc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204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6EE55A-B499-4CE0-B596-EE4FC0545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463" y="609600"/>
            <a:ext cx="5217538" cy="1320800"/>
          </a:xfrm>
        </p:spPr>
        <p:txBody>
          <a:bodyPr>
            <a:normAutofit/>
          </a:bodyPr>
          <a:lstStyle/>
          <a:p>
            <a:r>
              <a:rPr lang="en-CA"/>
              <a:t>Main Sections (cont.)</a:t>
            </a:r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2119A0E-22C6-44FB-A090-BDC64F23F1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63" b="4"/>
          <a:stretch/>
        </p:blipFill>
        <p:spPr>
          <a:xfrm>
            <a:off x="691295" y="816638"/>
            <a:ext cx="3144597" cy="2075914"/>
          </a:xfrm>
          <a:prstGeom prst="rect">
            <a:avLst/>
          </a:prstGeom>
        </p:spPr>
      </p:pic>
      <p:sp>
        <p:nvSpPr>
          <p:cNvPr id="21" name="Isosceles Triangle 8">
            <a:extLst>
              <a:ext uri="{FF2B5EF4-FFF2-40B4-BE49-F238E27FC236}">
                <a16:creationId xmlns:a16="http://schemas.microsoft.com/office/drawing/2014/main" xmlns="" id="{91EE04D8-1EBF-4F20-A14B-783891713D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C614EBF-3E34-4518-BAD9-9D040E1C7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2394" y="2160589"/>
            <a:ext cx="5211607" cy="3880773"/>
          </a:xfrm>
        </p:spPr>
        <p:txBody>
          <a:bodyPr>
            <a:normAutofit/>
          </a:bodyPr>
          <a:lstStyle/>
          <a:p>
            <a:r>
              <a:rPr lang="en-CA" b="1" u="sng" dirty="0"/>
              <a:t>Chapter 9</a:t>
            </a:r>
            <a:r>
              <a:rPr lang="en-CA" dirty="0"/>
              <a:t> : </a:t>
            </a:r>
          </a:p>
          <a:p>
            <a:r>
              <a:rPr lang="en-CA" dirty="0"/>
              <a:t>Saul</a:t>
            </a:r>
          </a:p>
          <a:p>
            <a:endParaRPr lang="en-CA" b="1" u="sng" dirty="0"/>
          </a:p>
          <a:p>
            <a:r>
              <a:rPr lang="en-CA" b="1" u="sng" dirty="0"/>
              <a:t>Chapter 10 &amp; 11</a:t>
            </a:r>
            <a:r>
              <a:rPr lang="en-CA" dirty="0"/>
              <a:t> :</a:t>
            </a:r>
          </a:p>
          <a:p>
            <a:r>
              <a:rPr lang="en-US" dirty="0"/>
              <a:t>Peter and Cornelius</a:t>
            </a:r>
            <a:endParaRPr lang="en-CA" dirty="0"/>
          </a:p>
          <a:p>
            <a:endParaRPr lang="en-CA" b="1" u="sng" dirty="0"/>
          </a:p>
          <a:p>
            <a:r>
              <a:rPr lang="en-CA" b="1" u="sng" dirty="0"/>
              <a:t>Chapter 12 </a:t>
            </a:r>
            <a:r>
              <a:rPr lang="en-CA" dirty="0"/>
              <a:t>:</a:t>
            </a:r>
          </a:p>
          <a:p>
            <a:r>
              <a:rPr lang="en-CA" dirty="0"/>
              <a:t>Martyrdom of </a:t>
            </a:r>
            <a:r>
              <a:rPr lang="en-CA" dirty="0" err="1"/>
              <a:t>St.James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E9330C4-57C6-48F3-8592-50FCF91328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 rot="5400000">
            <a:off x="2426230" y="5618029"/>
            <a:ext cx="618066" cy="228600"/>
          </a:xfrm>
          <a:prstGeom prst="rect">
            <a:avLst/>
          </a:prstGeom>
          <a:solidFill>
            <a:srgbClr val="EA2D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7E28C78-E43A-46AE-9566-FC77A6CE38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896" r="-2" b="2278"/>
          <a:stretch/>
        </p:blipFill>
        <p:spPr>
          <a:xfrm>
            <a:off x="691294" y="2989766"/>
            <a:ext cx="3144597" cy="312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01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30BDF5-088F-455C-B258-819157F59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45" y="474847"/>
            <a:ext cx="8596668" cy="1320800"/>
          </a:xfrm>
        </p:spPr>
        <p:txBody>
          <a:bodyPr anchor="t">
            <a:normAutofit/>
          </a:bodyPr>
          <a:lstStyle/>
          <a:p>
            <a:r>
              <a:rPr lang="en-CA" dirty="0"/>
              <a:t>Main Sections (cont.)</a:t>
            </a:r>
          </a:p>
        </p:txBody>
      </p:sp>
      <p:pic>
        <p:nvPicPr>
          <p:cNvPr id="4" name="Picture 3" descr="https://markmeynell.files.wordpress.com/2010/10/acts-13-14-map.png">
            <a:extLst>
              <a:ext uri="{FF2B5EF4-FFF2-40B4-BE49-F238E27FC236}">
                <a16:creationId xmlns:a16="http://schemas.microsoft.com/office/drawing/2014/main" xmlns="" id="{3B828A83-7B01-4043-B386-FE0F6DEC170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483" y="1270000"/>
            <a:ext cx="5589030" cy="4330339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073E43-3A63-4B34-8999-C35172F09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6528" y="855677"/>
            <a:ext cx="3455978" cy="2667699"/>
          </a:xfrm>
        </p:spPr>
        <p:txBody>
          <a:bodyPr>
            <a:normAutofit lnSpcReduction="10000"/>
          </a:bodyPr>
          <a:lstStyle/>
          <a:p>
            <a:r>
              <a:rPr lang="en-CA" sz="2400" b="1" u="sng" dirty="0"/>
              <a:t>Chapter 13 &amp; 14 </a:t>
            </a:r>
            <a:r>
              <a:rPr lang="en-CA" sz="2400" dirty="0"/>
              <a:t>:</a:t>
            </a:r>
          </a:p>
          <a:p>
            <a:r>
              <a:rPr lang="en-US" sz="2400" dirty="0"/>
              <a:t>Paul’s First Missionary Journeys</a:t>
            </a:r>
          </a:p>
          <a:p>
            <a:endParaRPr lang="en-US" sz="2400" dirty="0"/>
          </a:p>
          <a:p>
            <a:r>
              <a:rPr lang="en-US" sz="2400" b="1" u="sng" dirty="0"/>
              <a:t>Chapter 15 </a:t>
            </a:r>
            <a:r>
              <a:rPr lang="en-US" sz="2400" dirty="0"/>
              <a:t>:</a:t>
            </a:r>
          </a:p>
          <a:p>
            <a:r>
              <a:rPr lang="en-US" sz="2400" dirty="0"/>
              <a:t>Council of Jerusalem</a:t>
            </a:r>
          </a:p>
          <a:p>
            <a:endParaRPr lang="en-CA" sz="1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1511EAF-F378-41F6-B146-125C95131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740" y="3917256"/>
            <a:ext cx="3531765" cy="229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3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40A917-5AC1-4EC7-9ADD-C1D214DF5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CA" dirty="0"/>
              <a:t>Main Sections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D88B7E-63E0-4E50-91A0-94FA92AF0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13" y="2840097"/>
            <a:ext cx="3957349" cy="3749323"/>
          </a:xfrm>
        </p:spPr>
        <p:txBody>
          <a:bodyPr>
            <a:normAutofit/>
          </a:bodyPr>
          <a:lstStyle/>
          <a:p>
            <a:r>
              <a:rPr lang="en-CA" sz="2400" b="1" u="sng" dirty="0"/>
              <a:t>Chapter 16 , 17 &amp; 18 </a:t>
            </a:r>
            <a:r>
              <a:rPr lang="en-CA" sz="2400" dirty="0"/>
              <a:t>:</a:t>
            </a:r>
          </a:p>
          <a:p>
            <a:r>
              <a:rPr lang="en-US" sz="2400" dirty="0"/>
              <a:t>Paul’s Second Missionary Journeys</a:t>
            </a:r>
          </a:p>
          <a:p>
            <a:endParaRPr lang="en-US" dirty="0"/>
          </a:p>
          <a:p>
            <a:endParaRPr lang="en-CA" dirty="0"/>
          </a:p>
        </p:txBody>
      </p:sp>
      <p:pic>
        <p:nvPicPr>
          <p:cNvPr id="4" name="Picture 3" descr="Map of Paul the Apostle's Second Missionary Journey in the New Testament">
            <a:extLst>
              <a:ext uri="{FF2B5EF4-FFF2-40B4-BE49-F238E27FC236}">
                <a16:creationId xmlns:a16="http://schemas.microsoft.com/office/drawing/2014/main" xmlns="" id="{8BAC5DD4-28E7-40D0-B175-D0BF5AA2455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275" y="1573360"/>
            <a:ext cx="5838737" cy="39633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661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A9C101-AB85-45C9-ACD7-2CC11F2A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CA" dirty="0"/>
              <a:t>Main Sections (cont.)</a:t>
            </a:r>
          </a:p>
        </p:txBody>
      </p:sp>
      <p:pic>
        <p:nvPicPr>
          <p:cNvPr id="4" name="Picture 3" descr="Map of Paul the Apostle's Third Missionary Journey in the New Testament">
            <a:extLst>
              <a:ext uri="{FF2B5EF4-FFF2-40B4-BE49-F238E27FC236}">
                <a16:creationId xmlns:a16="http://schemas.microsoft.com/office/drawing/2014/main" xmlns="" id="{91774BAF-0ABB-4A97-9479-F0785F7FC98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335" y="1728132"/>
            <a:ext cx="5564074" cy="4313561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0BC1E5D-49C3-4D16-8B8C-363F5C8A7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6039" y="2160589"/>
            <a:ext cx="3248078" cy="3880773"/>
          </a:xfrm>
        </p:spPr>
        <p:txBody>
          <a:bodyPr>
            <a:normAutofit/>
          </a:bodyPr>
          <a:lstStyle/>
          <a:p>
            <a:r>
              <a:rPr lang="en-CA" sz="2400" b="1" u="sng" dirty="0"/>
              <a:t>Chapter 19 &amp; 20</a:t>
            </a:r>
            <a:r>
              <a:rPr lang="en-CA" sz="2400" dirty="0"/>
              <a:t>:</a:t>
            </a:r>
          </a:p>
          <a:p>
            <a:r>
              <a:rPr lang="en-US" sz="2400" dirty="0"/>
              <a:t>Paul’s Third Missionary Journeys</a:t>
            </a:r>
          </a:p>
          <a:p>
            <a:endParaRPr lang="en-CA" sz="1500" dirty="0"/>
          </a:p>
        </p:txBody>
      </p:sp>
    </p:spTree>
    <p:extLst>
      <p:ext uri="{BB962C8B-B14F-4D97-AF65-F5344CB8AC3E}">
        <p14:creationId xmlns:p14="http://schemas.microsoft.com/office/powerpoint/2010/main" val="184970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EB6143-B4C2-4C4D-9719-EC488A40B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445" y="609600"/>
            <a:ext cx="3183556" cy="1320800"/>
          </a:xfrm>
        </p:spPr>
        <p:txBody>
          <a:bodyPr anchor="ctr">
            <a:normAutofit/>
          </a:bodyPr>
          <a:lstStyle/>
          <a:p>
            <a:r>
              <a:rPr lang="en-CA" dirty="0"/>
              <a:t>Main Sections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C1A9F8-6914-44F2-B5FD-7911A5ED8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410" y="2160589"/>
            <a:ext cx="3176589" cy="3880773"/>
          </a:xfrm>
        </p:spPr>
        <p:txBody>
          <a:bodyPr>
            <a:normAutofit/>
          </a:bodyPr>
          <a:lstStyle/>
          <a:p>
            <a:r>
              <a:rPr lang="en-CA" sz="2400" b="1" u="sng" dirty="0"/>
              <a:t>Chapter 21 to 28 </a:t>
            </a:r>
            <a:r>
              <a:rPr lang="en-CA" sz="2400" dirty="0"/>
              <a:t>:</a:t>
            </a:r>
          </a:p>
          <a:p>
            <a:r>
              <a:rPr lang="en-US" sz="2400" dirty="0"/>
              <a:t>Paul in his way to Rome as a prisoner</a:t>
            </a:r>
          </a:p>
          <a:p>
            <a:endParaRPr lang="en-US" dirty="0"/>
          </a:p>
          <a:p>
            <a:endParaRPr lang="en-CA" dirty="0"/>
          </a:p>
        </p:txBody>
      </p:sp>
      <p:pic>
        <p:nvPicPr>
          <p:cNvPr id="4" name="Picture 3" descr="Image result for paul's journey to rome">
            <a:extLst>
              <a:ext uri="{FF2B5EF4-FFF2-40B4-BE49-F238E27FC236}">
                <a16:creationId xmlns:a16="http://schemas.microsoft.com/office/drawing/2014/main" xmlns="" id="{A670F85A-5850-4053-814D-19291D71D6E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4950" y="1664388"/>
            <a:ext cx="5595495" cy="43085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597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4DE830A-B531-4A3B-96F6-0ECE88B0855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/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2813DF2C-461A-4A8F-9679-A172790D1F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/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54CD3A85-C039-4249-86E4-1EB9318B54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/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xmlns="" id="{887EA6D2-2883-42C2-993D-094CA6D65D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xmlns="" id="{3B895046-636F-4D1B-ACA4-29AA0CB332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xmlns="" id="{C6B0CDE3-E054-4EDD-A43B-F96843D8BF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xmlns="" id="{3B66B1A2-F145-4C9B-85CC-4BF30D58CB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xmlns="" id="{5D4FC972-94B3-4035-8D31-E668C132B4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xmlns="" id="{374B9941-AFBE-4A77-A50E-B6EA04A746A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xmlns="" id="{27A982C5-2C38-4CE9-BC18-94697AD657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xmlns="" id="{0060D8D1-7BB1-498F-AFBB-ADAC130A9E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/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60BA91-1BBF-47F2-8F08-4BBFB7B77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042" y="5375621"/>
            <a:ext cx="8288032" cy="10963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Paul’s Missionary Trips</a:t>
            </a:r>
          </a:p>
        </p:txBody>
      </p:sp>
      <p:pic>
        <p:nvPicPr>
          <p:cNvPr id="4" name="trimmed Map_Timeline of Paul's Missionary Journeys.mp4">
            <a:hlinkClick r:id="" action="ppaction://media"/>
            <a:extLst>
              <a:ext uri="{FF2B5EF4-FFF2-40B4-BE49-F238E27FC236}">
                <a16:creationId xmlns:a16="http://schemas.microsoft.com/office/drawing/2014/main" xmlns="" id="{27CE2463-8F3C-4D75-8E04-0D3B1D35B2B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21898" y="934221"/>
            <a:ext cx="7830822" cy="44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83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526F3A-744B-4E42-9F95-572876E6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609600"/>
            <a:ext cx="3737268" cy="1320800"/>
          </a:xfrm>
        </p:spPr>
        <p:txBody>
          <a:bodyPr>
            <a:normAutofit/>
          </a:bodyPr>
          <a:lstStyle/>
          <a:p>
            <a:pPr algn="ctr"/>
            <a:r>
              <a:rPr lang="en-CA" sz="4400" dirty="0"/>
              <a:t>Author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F7EE4B-7EF5-4DE6-824F-51581FEE1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563" y="2160589"/>
            <a:ext cx="4064439" cy="3880773"/>
          </a:xfrm>
        </p:spPr>
        <p:txBody>
          <a:bodyPr>
            <a:normAutofit fontScale="92500" lnSpcReduction="10000"/>
          </a:bodyPr>
          <a:lstStyle/>
          <a:p>
            <a:r>
              <a:rPr lang="en-CA" sz="2400" dirty="0"/>
              <a:t>Luke</a:t>
            </a:r>
          </a:p>
          <a:p>
            <a:r>
              <a:rPr lang="en-CA" sz="2400" dirty="0"/>
              <a:t>2nd volume of book of Luke</a:t>
            </a:r>
          </a:p>
          <a:p>
            <a:r>
              <a:rPr lang="en-CA" sz="2400" dirty="0"/>
              <a:t>A travelling </a:t>
            </a:r>
            <a:r>
              <a:rPr lang="en-CA" sz="2400"/>
              <a:t>co-worker with Paul</a:t>
            </a:r>
          </a:p>
          <a:p>
            <a:endParaRPr lang="en-CA" sz="2400" dirty="0"/>
          </a:p>
          <a:p>
            <a:r>
              <a:rPr lang="en-CA" sz="2400" dirty="0"/>
              <a:t>Well educated</a:t>
            </a:r>
          </a:p>
          <a:p>
            <a:r>
              <a:rPr lang="en-CA" sz="2400" dirty="0"/>
              <a:t>Painter and Physician</a:t>
            </a:r>
          </a:p>
          <a:p>
            <a:r>
              <a:rPr lang="en-CA" sz="2400" dirty="0"/>
              <a:t>Very Detail oriented</a:t>
            </a:r>
          </a:p>
          <a:p>
            <a:r>
              <a:rPr lang="en-CA" sz="2400" dirty="0"/>
              <a:t>Greek</a:t>
            </a:r>
          </a:p>
          <a:p>
            <a:endParaRPr lang="en-CA" dirty="0"/>
          </a:p>
        </p:txBody>
      </p:sp>
      <p:pic>
        <p:nvPicPr>
          <p:cNvPr id="4" name="Picture 3" descr="A close up of a person&#10;&#10;Description automatically generated">
            <a:extLst>
              <a:ext uri="{FF2B5EF4-FFF2-40B4-BE49-F238E27FC236}">
                <a16:creationId xmlns:a16="http://schemas.microsoft.com/office/drawing/2014/main" xmlns="" id="{42EA1D4D-3032-4039-8370-AFD1D8E2C0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64"/>
          <a:stretch/>
        </p:blipFill>
        <p:spPr>
          <a:xfrm>
            <a:off x="20" y="-1"/>
            <a:ext cx="5394940" cy="6858001"/>
          </a:xfrm>
          <a:custGeom>
            <a:avLst/>
            <a:gdLst>
              <a:gd name="connsiteX0" fmla="*/ 842596 w 5394960"/>
              <a:gd name="connsiteY0" fmla="*/ 0 h 6858000"/>
              <a:gd name="connsiteX1" fmla="*/ 5394960 w 5394960"/>
              <a:gd name="connsiteY1" fmla="*/ 0 h 6858000"/>
              <a:gd name="connsiteX2" fmla="*/ 5394960 w 5394960"/>
              <a:gd name="connsiteY2" fmla="*/ 21851 h 6858000"/>
              <a:gd name="connsiteX3" fmla="*/ 4365943 w 5394960"/>
              <a:gd name="connsiteY3" fmla="*/ 6858000 h 6858000"/>
              <a:gd name="connsiteX4" fmla="*/ 0 w 5394960"/>
              <a:gd name="connsiteY4" fmla="*/ 6858000 h 6858000"/>
              <a:gd name="connsiteX5" fmla="*/ 0 w 5394960"/>
              <a:gd name="connsiteY5" fmla="*/ 566615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xmlns="" id="{3BCB5F6A-9EB0-40B0-9D13-3023E9A205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0418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B5F7E3B-C5F1-40E0-A491-558BAFBC11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13D70D-C165-4942-B805-D85D48D97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pPr algn="ctr"/>
            <a:r>
              <a:rPr lang="en-CA" sz="4400" dirty="0"/>
              <a:t>When &amp; Where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758FC08-FED6-4250-A274-D2302475F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en-CA" sz="2000" dirty="0"/>
              <a:t>Sometime in the early A.D. 60’s </a:t>
            </a:r>
          </a:p>
          <a:p>
            <a:r>
              <a:rPr lang="en-CA" sz="2000" dirty="0"/>
              <a:t>       - Before the martyrdom of </a:t>
            </a:r>
            <a:r>
              <a:rPr lang="en-CA" sz="2000" dirty="0" err="1"/>
              <a:t>St.Paul</a:t>
            </a:r>
            <a:endParaRPr lang="en-CA" sz="2000" dirty="0"/>
          </a:p>
          <a:p>
            <a:r>
              <a:rPr lang="en-CA" sz="2000" dirty="0"/>
              <a:t>       - Missed lots of events that happened in the late A.D. 60’s  and the early A.D. 70’s</a:t>
            </a:r>
          </a:p>
          <a:p>
            <a:endParaRPr lang="en-CA" sz="2000" dirty="0"/>
          </a:p>
          <a:p>
            <a:r>
              <a:rPr lang="en-CA" sz="2000" dirty="0"/>
              <a:t>Most probably written in Rome</a:t>
            </a:r>
          </a:p>
          <a:p>
            <a:endParaRPr lang="en-CA" sz="2000" dirty="0"/>
          </a:p>
          <a:p>
            <a:r>
              <a:rPr lang="en-CA" sz="2000" dirty="0"/>
              <a:t>Covers the period of around 32 years , between 33 A.D. and 64 A.D.</a:t>
            </a:r>
          </a:p>
        </p:txBody>
      </p:sp>
    </p:spTree>
    <p:extLst>
      <p:ext uri="{BB962C8B-B14F-4D97-AF65-F5344CB8AC3E}">
        <p14:creationId xmlns:p14="http://schemas.microsoft.com/office/powerpoint/2010/main" val="246014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B5F7E3B-C5F1-40E0-A491-558BAFBC11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FCC52A-2BE2-40A0-93DC-0B8D7DC97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pPr algn="ctr"/>
            <a:r>
              <a:rPr lang="en-CA" sz="4400" dirty="0"/>
              <a:t>Theme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0E6349E-6308-415B-8065-8C1925F26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en-CA" sz="2800" dirty="0"/>
              <a:t>Luke tells the story of the church’s beginning and expansion , covering 32 years or so from Jesus ascension to Paul’s imprisonment</a:t>
            </a:r>
          </a:p>
        </p:txBody>
      </p:sp>
    </p:spTree>
    <p:extLst>
      <p:ext uri="{BB962C8B-B14F-4D97-AF65-F5344CB8AC3E}">
        <p14:creationId xmlns:p14="http://schemas.microsoft.com/office/powerpoint/2010/main" val="368650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0B5F7E3B-C5F1-40E0-A491-558BAFBC11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/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9AE007-AA0C-4613-A3D2-A68226332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pPr algn="ctr"/>
            <a:r>
              <a:rPr lang="en-CA" sz="4400" dirty="0"/>
              <a:t>Theme 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6A8B31-8B9E-4DFA-8FC9-03AFE5E1B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r>
              <a:rPr lang="en-US" sz="2400" dirty="0"/>
              <a:t>“But you shall receive power when the Holy Spirit has come upon you; and you shall be witnesses to Me in Jerusalem, and in all Judea and Samaria, and to the end of the earth”</a:t>
            </a:r>
          </a:p>
          <a:p>
            <a:r>
              <a:rPr lang="en-US" sz="2400" dirty="0"/>
              <a:t>Acts 1:8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61243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29ABB8-87DC-4681-8994-A3AD7FE05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7" cy="1320800"/>
          </a:xfrm>
        </p:spPr>
        <p:txBody>
          <a:bodyPr>
            <a:normAutofit/>
          </a:bodyPr>
          <a:lstStyle/>
          <a:p>
            <a:r>
              <a:rPr lang="en-CA" dirty="0"/>
              <a:t>Prominent Figures	</a:t>
            </a:r>
          </a:p>
        </p:txBody>
      </p:sp>
      <p:sp>
        <p:nvSpPr>
          <p:cNvPr id="14" name="Isosceles Triangle 8">
            <a:extLst>
              <a:ext uri="{FF2B5EF4-FFF2-40B4-BE49-F238E27FC236}">
                <a16:creationId xmlns:a16="http://schemas.microsoft.com/office/drawing/2014/main" xmlns="" id="{98EE4960-6ED7-49B4-BEEE-A96A0C83D9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A0146AB-5241-45C9-8264-C2B1B6C22D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06" b="1"/>
          <a:stretch/>
        </p:blipFill>
        <p:spPr>
          <a:xfrm>
            <a:off x="3354331" y="1930400"/>
            <a:ext cx="2625335" cy="38823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2D273B6-B337-441E-A8FC-AED3D2ECBA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81" b="1"/>
          <a:stretch/>
        </p:blipFill>
        <p:spPr>
          <a:xfrm>
            <a:off x="382782" y="1930400"/>
            <a:ext cx="2625335" cy="388236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5198D14-ADF4-4A71-BA85-FEC7405F1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5880" y="2160589"/>
            <a:ext cx="2948121" cy="388077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CA" b="1" u="sng" dirty="0"/>
              <a:t>Peter</a:t>
            </a:r>
            <a:r>
              <a:rPr lang="en-CA" dirty="0"/>
              <a:t> :</a:t>
            </a:r>
          </a:p>
          <a:p>
            <a:pPr>
              <a:lnSpc>
                <a:spcPct val="90000"/>
              </a:lnSpc>
            </a:pPr>
            <a:r>
              <a:rPr lang="en-CA" dirty="0"/>
              <a:t>His Ministries (12 chapters)</a:t>
            </a:r>
          </a:p>
          <a:p>
            <a:pPr>
              <a:lnSpc>
                <a:spcPct val="90000"/>
              </a:lnSpc>
            </a:pPr>
            <a:r>
              <a:rPr lang="en-US" dirty="0"/>
              <a:t>has now become a fiery speaker converting 3,000 and fearless in preaching the gospel.</a:t>
            </a:r>
            <a:endParaRPr lang="en-CA" dirty="0"/>
          </a:p>
          <a:p>
            <a:pPr>
              <a:lnSpc>
                <a:spcPct val="90000"/>
              </a:lnSpc>
            </a:pPr>
            <a:endParaRPr lang="en-CA" dirty="0"/>
          </a:p>
          <a:p>
            <a:pPr>
              <a:lnSpc>
                <a:spcPct val="90000"/>
              </a:lnSpc>
            </a:pPr>
            <a:r>
              <a:rPr lang="en-CA" b="1" u="sng" dirty="0"/>
              <a:t>Paul</a:t>
            </a:r>
            <a:r>
              <a:rPr lang="en-CA" dirty="0"/>
              <a:t> :</a:t>
            </a:r>
          </a:p>
          <a:p>
            <a:pPr>
              <a:lnSpc>
                <a:spcPct val="90000"/>
              </a:lnSpc>
            </a:pPr>
            <a:r>
              <a:rPr lang="en-CA" dirty="0"/>
              <a:t>His Evangelism (18 Chapters)</a:t>
            </a:r>
          </a:p>
          <a:p>
            <a:pPr>
              <a:lnSpc>
                <a:spcPct val="90000"/>
              </a:lnSpc>
            </a:pPr>
            <a:r>
              <a:rPr lang="en-CA" dirty="0"/>
              <a:t>Paul’s Journeys</a:t>
            </a:r>
          </a:p>
          <a:p>
            <a:pPr>
              <a:lnSpc>
                <a:spcPct val="90000"/>
              </a:lnSpc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228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72A05C-5FB4-41DA-8FB4-55500B357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7" cy="1320800"/>
          </a:xfrm>
        </p:spPr>
        <p:txBody>
          <a:bodyPr>
            <a:normAutofit/>
          </a:bodyPr>
          <a:lstStyle/>
          <a:p>
            <a:r>
              <a:rPr lang="en-CA" dirty="0"/>
              <a:t>Prominent Figures (cont.)</a:t>
            </a:r>
          </a:p>
        </p:txBody>
      </p:sp>
      <p:sp>
        <p:nvSpPr>
          <p:cNvPr id="10" name="Isosceles Triangle 8">
            <a:extLst>
              <a:ext uri="{FF2B5EF4-FFF2-40B4-BE49-F238E27FC236}">
                <a16:creationId xmlns:a16="http://schemas.microsoft.com/office/drawing/2014/main" xmlns="" id="{98EE4960-6ED7-49B4-BEEE-A96A0C83D9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/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3905CCF-AE9B-4ECC-BA2E-2FAF277057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76" r="6889" b="1"/>
          <a:stretch/>
        </p:blipFill>
        <p:spPr>
          <a:xfrm>
            <a:off x="677334" y="2218214"/>
            <a:ext cx="2625335" cy="37645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31A1864-7A24-4107-B0D9-2BD9FC5732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33" r="8803" b="1"/>
          <a:stretch/>
        </p:blipFill>
        <p:spPr>
          <a:xfrm>
            <a:off x="3470357" y="2159331"/>
            <a:ext cx="2625335" cy="388236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25C55E-56A1-45D5-AA11-5CDC477C6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5880" y="2160589"/>
            <a:ext cx="2948121" cy="3880773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CA" sz="1400" b="1" u="sng" dirty="0"/>
              <a:t>Stephen </a:t>
            </a:r>
            <a:r>
              <a:rPr lang="en-CA" sz="1400" dirty="0"/>
              <a:t>:</a:t>
            </a:r>
          </a:p>
          <a:p>
            <a:pPr>
              <a:lnSpc>
                <a:spcPct val="90000"/>
              </a:lnSpc>
            </a:pPr>
            <a:r>
              <a:rPr lang="en-CA" sz="1400" dirty="0"/>
              <a:t>Among the 7 original deacons</a:t>
            </a:r>
          </a:p>
          <a:p>
            <a:pPr>
              <a:lnSpc>
                <a:spcPct val="90000"/>
              </a:lnSpc>
            </a:pPr>
            <a:r>
              <a:rPr lang="en-US" sz="1400" dirty="0"/>
              <a:t>Ordained a deacon to help organize and serve (Acts 6). He was the </a:t>
            </a:r>
            <a:r>
              <a:rPr lang="en-US" sz="1400" b="1" dirty="0"/>
              <a:t>First </a:t>
            </a:r>
            <a:r>
              <a:rPr lang="en-US" sz="1400" dirty="0"/>
              <a:t>martyr</a:t>
            </a:r>
            <a:br>
              <a:rPr lang="en-US" sz="1400" dirty="0"/>
            </a:br>
            <a:endParaRPr lang="en-CA" sz="1400" b="1" u="sng" dirty="0"/>
          </a:p>
          <a:p>
            <a:pPr>
              <a:lnSpc>
                <a:spcPct val="90000"/>
              </a:lnSpc>
            </a:pPr>
            <a:r>
              <a:rPr lang="en-CA" sz="1400" b="1" u="sng" dirty="0"/>
              <a:t>Barnabas</a:t>
            </a:r>
            <a:r>
              <a:rPr lang="en-CA" sz="1400" dirty="0"/>
              <a:t> :</a:t>
            </a:r>
          </a:p>
          <a:p>
            <a:pPr>
              <a:lnSpc>
                <a:spcPct val="90000"/>
              </a:lnSpc>
            </a:pPr>
            <a:r>
              <a:rPr lang="en-CA" sz="1400" dirty="0"/>
              <a:t>Brought Paul to the Apostles</a:t>
            </a:r>
          </a:p>
          <a:p>
            <a:pPr>
              <a:lnSpc>
                <a:spcPct val="90000"/>
              </a:lnSpc>
            </a:pPr>
            <a:endParaRPr lang="en-CA" sz="1400" dirty="0"/>
          </a:p>
          <a:p>
            <a:pPr>
              <a:lnSpc>
                <a:spcPct val="90000"/>
              </a:lnSpc>
            </a:pPr>
            <a:r>
              <a:rPr lang="en-CA" sz="1400" b="1" u="sng" dirty="0"/>
              <a:t>James</a:t>
            </a:r>
            <a:r>
              <a:rPr lang="en-CA" sz="1400" dirty="0"/>
              <a:t> :</a:t>
            </a:r>
          </a:p>
          <a:p>
            <a:pPr>
              <a:lnSpc>
                <a:spcPct val="90000"/>
              </a:lnSpc>
            </a:pPr>
            <a:r>
              <a:rPr lang="en-CA" sz="1400" dirty="0"/>
              <a:t>Leader of the Jerusalem Council</a:t>
            </a:r>
          </a:p>
          <a:p>
            <a:pPr>
              <a:lnSpc>
                <a:spcPct val="90000"/>
              </a:lnSpc>
            </a:pPr>
            <a:endParaRPr lang="en-CA" sz="1400" dirty="0"/>
          </a:p>
          <a:p>
            <a:pPr>
              <a:lnSpc>
                <a:spcPct val="90000"/>
              </a:lnSpc>
            </a:pPr>
            <a:r>
              <a:rPr lang="en-CA" sz="1400" b="1" u="sng" dirty="0"/>
              <a:t>Silas , Luke , Timothy , Mark </a:t>
            </a:r>
            <a:r>
              <a:rPr lang="en-CA" sz="1400" dirty="0"/>
              <a:t>:</a:t>
            </a:r>
          </a:p>
          <a:p>
            <a:pPr>
              <a:lnSpc>
                <a:spcPct val="90000"/>
              </a:lnSpc>
            </a:pPr>
            <a:r>
              <a:rPr lang="en-CA" sz="1400" dirty="0"/>
              <a:t>Traveling companions of Paul</a:t>
            </a:r>
          </a:p>
          <a:p>
            <a:pPr marL="0" indent="0">
              <a:lnSpc>
                <a:spcPct val="90000"/>
              </a:lnSpc>
              <a:buNone/>
            </a:pP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76932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3CAE60-0138-418E-A371-AB01BFE2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Purpose of the 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08116D-641B-495A-A248-754836B0D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Stress the factuality of the </a:t>
            </a:r>
            <a:r>
              <a:rPr lang="en-US" sz="2800" b="1" dirty="0"/>
              <a:t>Resurrection of Jesus Christ</a:t>
            </a:r>
            <a:r>
              <a:rPr lang="en-US" sz="2800" dirty="0"/>
              <a:t> </a:t>
            </a:r>
            <a:r>
              <a:rPr lang="en-US" dirty="0"/>
              <a:t>from the dead.</a:t>
            </a:r>
          </a:p>
          <a:p>
            <a:endParaRPr lang="en-CA" dirty="0"/>
          </a:p>
          <a:p>
            <a:r>
              <a:rPr lang="en-US" dirty="0"/>
              <a:t>Intends to tell the story of how </a:t>
            </a:r>
            <a:r>
              <a:rPr lang="en-US" sz="2800" b="1" dirty="0"/>
              <a:t>the church was assembled and grew</a:t>
            </a:r>
            <a:r>
              <a:rPr lang="en-US" dirty="0"/>
              <a:t> as a result of Divine activity.</a:t>
            </a:r>
          </a:p>
          <a:p>
            <a:endParaRPr lang="en-US" dirty="0"/>
          </a:p>
          <a:p>
            <a:r>
              <a:rPr lang="en-US" dirty="0"/>
              <a:t>To show that it is the </a:t>
            </a:r>
            <a:r>
              <a:rPr lang="en-US" b="1" dirty="0"/>
              <a:t>same God of Israel who forms, guides and empowers the church</a:t>
            </a:r>
            <a:r>
              <a:rPr lang="en-US" dirty="0"/>
              <a:t>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839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55CE02-6287-4EE6-A3B7-56FD7661D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en-CA"/>
              <a:t>Characteristics of the Book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601530-719B-42F8-A6D3-65AE526F8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6287" y="2160589"/>
            <a:ext cx="2934714" cy="388077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In the book of Acts, Divine activity is attributed to the Holy Spirit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54 times ”Holy Spirit”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In the book of Acts we see the Will of the Holy Spirit to preach to the </a:t>
            </a:r>
            <a:r>
              <a:rPr lang="en-US" sz="1600" b="1" dirty="0"/>
              <a:t>gentiles</a:t>
            </a:r>
            <a:r>
              <a:rPr lang="en-US" sz="16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We also see the Jewish nation hardened its heart to God. 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We also see the first ever Church Council attended to resolve a dispute whether the gentiles had to be circumcised or not.</a:t>
            </a:r>
          </a:p>
          <a:p>
            <a:pPr>
              <a:lnSpc>
                <a:spcPct val="90000"/>
              </a:lnSpc>
            </a:pPr>
            <a:endParaRPr lang="en-CA" sz="13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9A238A9-2F94-42DD-9D47-A343E6025D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91" r="19332" b="1"/>
          <a:stretch/>
        </p:blipFill>
        <p:spPr>
          <a:xfrm>
            <a:off x="677334" y="2159331"/>
            <a:ext cx="5270459" cy="388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1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562</Words>
  <Application>Microsoft Macintosh PowerPoint</Application>
  <PresentationFormat>Widescreen</PresentationFormat>
  <Paragraphs>107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Trebuchet MS</vt:lpstr>
      <vt:lpstr>Wingdings 3</vt:lpstr>
      <vt:lpstr>Arial</vt:lpstr>
      <vt:lpstr>Facet</vt:lpstr>
      <vt:lpstr>The Book of Acts  </vt:lpstr>
      <vt:lpstr>Author</vt:lpstr>
      <vt:lpstr>When &amp; Where</vt:lpstr>
      <vt:lpstr>Theme</vt:lpstr>
      <vt:lpstr>Theme Verse</vt:lpstr>
      <vt:lpstr>Prominent Figures </vt:lpstr>
      <vt:lpstr>Prominent Figures (cont.)</vt:lpstr>
      <vt:lpstr>Purpose of the Book</vt:lpstr>
      <vt:lpstr>Characteristics of the Book</vt:lpstr>
      <vt:lpstr>How does it end?  </vt:lpstr>
      <vt:lpstr>Main Sections</vt:lpstr>
      <vt:lpstr>Main Sections (cont.)</vt:lpstr>
      <vt:lpstr>Main Sections (cont.)</vt:lpstr>
      <vt:lpstr>Main Sections (cont.)</vt:lpstr>
      <vt:lpstr>Main Sections (cont.)</vt:lpstr>
      <vt:lpstr>Main Sections (cont.)</vt:lpstr>
      <vt:lpstr>Main Sections (cont.)</vt:lpstr>
      <vt:lpstr>Paul’s Missionary Trips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Book of Acts  </dc:title>
  <dc:creator>Rami Abdelmalek</dc:creator>
  <cp:lastModifiedBy>Sam Menshawy</cp:lastModifiedBy>
  <cp:revision>9</cp:revision>
  <dcterms:created xsi:type="dcterms:W3CDTF">2019-11-10T04:56:06Z</dcterms:created>
  <dcterms:modified xsi:type="dcterms:W3CDTF">2020-01-28T01:18:54Z</dcterms:modified>
</cp:coreProperties>
</file>