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Nunito"/>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regular.fntdata"/><Relationship Id="rId11" Type="http://schemas.openxmlformats.org/officeDocument/2006/relationships/slide" Target="slides/slide6.xml"/><Relationship Id="rId22" Type="http://schemas.openxmlformats.org/officeDocument/2006/relationships/font" Target="fonts/Nunito-italic.fntdata"/><Relationship Id="rId10" Type="http://schemas.openxmlformats.org/officeDocument/2006/relationships/slide" Target="slides/slide5.xml"/><Relationship Id="rId21" Type="http://schemas.openxmlformats.org/officeDocument/2006/relationships/font" Target="fonts/Nunito-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Nunit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g7166efcdb6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7166efcdb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7166efcdb6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7166efcdb6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7166efcdb6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7166efcdb6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7166efcdb6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7166efcdb6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7166efcdb6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7166efcdb6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816cd7a0e0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816cd7a0e0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816cd7a0e0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816cd7a0e0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816cd7a0e0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816cd7a0e0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816cd7a0e0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816cd7a0e0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7166efcdb6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7166efcdb6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7166efcdb6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7166efcdb6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816cd7a0e0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816cd7a0e0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816cd7a0e0_0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816cd7a0e0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Autofit/>
          </a:bodyPr>
          <a:lstStyle>
            <a:lvl1pPr indent="-311150" lvl="0" marL="457200" algn="ctr">
              <a:spcBef>
                <a:spcPts val="0"/>
              </a:spcBef>
              <a:spcAft>
                <a:spcPts val="0"/>
              </a:spcAft>
              <a:buSzPts val="1300"/>
              <a:buChar char="●"/>
              <a:defRPr/>
            </a:lvl1pPr>
            <a:lvl2pPr indent="-298450" lvl="1" marL="914400" algn="ctr">
              <a:spcBef>
                <a:spcPts val="1600"/>
              </a:spcBef>
              <a:spcAft>
                <a:spcPts val="0"/>
              </a:spcAft>
              <a:buSzPts val="1100"/>
              <a:buChar char="○"/>
              <a:defRPr/>
            </a:lvl2pPr>
            <a:lvl3pPr indent="-298450" lvl="2" marL="1371600" algn="ctr">
              <a:spcBef>
                <a:spcPts val="1600"/>
              </a:spcBef>
              <a:spcAft>
                <a:spcPts val="0"/>
              </a:spcAft>
              <a:buSzPts val="1100"/>
              <a:buChar char="■"/>
              <a:defRPr/>
            </a:lvl3pPr>
            <a:lvl4pPr indent="-298450" lvl="3" marL="1828800" algn="ctr">
              <a:spcBef>
                <a:spcPts val="1600"/>
              </a:spcBef>
              <a:spcAft>
                <a:spcPts val="0"/>
              </a:spcAft>
              <a:buSzPts val="1100"/>
              <a:buChar char="●"/>
              <a:defRPr/>
            </a:lvl4pPr>
            <a:lvl5pPr indent="-298450" lvl="4" marL="2286000" algn="ctr">
              <a:spcBef>
                <a:spcPts val="1600"/>
              </a:spcBef>
              <a:spcAft>
                <a:spcPts val="0"/>
              </a:spcAft>
              <a:buSzPts val="1100"/>
              <a:buChar char="○"/>
              <a:defRPr/>
            </a:lvl5pPr>
            <a:lvl6pPr indent="-298450" lvl="5" marL="2743200" algn="ctr">
              <a:spcBef>
                <a:spcPts val="1600"/>
              </a:spcBef>
              <a:spcAft>
                <a:spcPts val="0"/>
              </a:spcAft>
              <a:buSzPts val="1100"/>
              <a:buChar char="■"/>
              <a:defRPr/>
            </a:lvl6pPr>
            <a:lvl7pPr indent="-298450" lvl="6" marL="3200400" algn="ctr">
              <a:spcBef>
                <a:spcPts val="1600"/>
              </a:spcBef>
              <a:spcAft>
                <a:spcPts val="0"/>
              </a:spcAft>
              <a:buSzPts val="1100"/>
              <a:buChar char="●"/>
              <a:defRPr/>
            </a:lvl7pPr>
            <a:lvl8pPr indent="-298450" lvl="7" marL="3657600" algn="ctr">
              <a:spcBef>
                <a:spcPts val="1600"/>
              </a:spcBef>
              <a:spcAft>
                <a:spcPts val="0"/>
              </a:spcAft>
              <a:buSzPts val="1100"/>
              <a:buChar char="○"/>
              <a:defRPr/>
            </a:lvl8pPr>
            <a:lvl9pPr indent="-298450" lvl="8" marL="4114800" algn="ctr">
              <a:spcBef>
                <a:spcPts val="1600"/>
              </a:spcBef>
              <a:spcAft>
                <a:spcPts val="160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1600"/>
              </a:spcBef>
              <a:spcAft>
                <a:spcPts val="160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0.gif"/><Relationship Id="rId4" Type="http://schemas.openxmlformats.org/officeDocument/2006/relationships/image" Target="../media/image13.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4.jpg"/><Relationship Id="rId4" Type="http://schemas.openxmlformats.org/officeDocument/2006/relationships/image" Target="../media/image1.jpg"/><Relationship Id="rId5" Type="http://schemas.openxmlformats.org/officeDocument/2006/relationships/image" Target="../media/image9.jpg"/><Relationship Id="rId6"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2.jp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jp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13"/>
          <p:cNvSpPr txBox="1"/>
          <p:nvPr>
            <p:ph type="ctrTitle"/>
          </p:nvPr>
        </p:nvSpPr>
        <p:spPr>
          <a:xfrm>
            <a:off x="1858703" y="1822833"/>
            <a:ext cx="5361300" cy="14481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a:t>Interpretation</a:t>
            </a:r>
            <a:endParaRPr/>
          </a:p>
          <a:p>
            <a:pPr indent="0" lvl="0" marL="0" rtl="0" algn="ctr">
              <a:lnSpc>
                <a:spcPct val="100000"/>
              </a:lnSpc>
              <a:spcBef>
                <a:spcPts val="0"/>
              </a:spcBef>
              <a:spcAft>
                <a:spcPts val="0"/>
              </a:spcAft>
              <a:buNone/>
            </a:pPr>
            <a:r>
              <a:rPr lang="en" sz="2400"/>
              <a:t>Gospel Of Luke </a:t>
            </a:r>
            <a:r>
              <a:rPr lang="en" sz="2400"/>
              <a:t> </a:t>
            </a:r>
            <a:endParaRPr sz="2400"/>
          </a:p>
        </p:txBody>
      </p:sp>
      <p:sp>
        <p:nvSpPr>
          <p:cNvPr id="129" name="Google Shape;129;p13"/>
          <p:cNvSpPr txBox="1"/>
          <p:nvPr>
            <p:ph idx="1" type="subTitle"/>
          </p:nvPr>
        </p:nvSpPr>
        <p:spPr>
          <a:xfrm>
            <a:off x="1858700" y="3413158"/>
            <a:ext cx="5361300" cy="52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Selvana Soreal</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22"/>
          <p:cNvSpPr txBox="1"/>
          <p:nvPr>
            <p:ph type="title"/>
          </p:nvPr>
        </p:nvSpPr>
        <p:spPr>
          <a:xfrm>
            <a:off x="819150" y="1867425"/>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i="1" lang="en">
                <a:latin typeface="Times New Roman"/>
                <a:ea typeface="Times New Roman"/>
                <a:cs typeface="Times New Roman"/>
                <a:sym typeface="Times New Roman"/>
              </a:rPr>
              <a:t>Even More </a:t>
            </a:r>
            <a:r>
              <a:rPr b="1" i="1" lang="en">
                <a:latin typeface="Times New Roman"/>
                <a:ea typeface="Times New Roman"/>
                <a:cs typeface="Times New Roman"/>
                <a:sym typeface="Times New Roman"/>
              </a:rPr>
              <a:t>Miracles</a:t>
            </a:r>
            <a:r>
              <a:rPr b="1" i="1" lang="en">
                <a:latin typeface="Times New Roman"/>
                <a:ea typeface="Times New Roman"/>
                <a:cs typeface="Times New Roman"/>
                <a:sym typeface="Times New Roman"/>
              </a:rPr>
              <a:t>!!!!</a:t>
            </a:r>
            <a:endParaRPr b="1" i="1">
              <a:latin typeface="Times New Roman"/>
              <a:ea typeface="Times New Roman"/>
              <a:cs typeface="Times New Roman"/>
              <a:sym typeface="Times New Roman"/>
            </a:endParaRPr>
          </a:p>
          <a:p>
            <a:pPr indent="0" lvl="0" marL="0" rtl="0" algn="ctr">
              <a:spcBef>
                <a:spcPts val="0"/>
              </a:spcBef>
              <a:spcAft>
                <a:spcPts val="0"/>
              </a:spcAft>
              <a:buNone/>
            </a:pPr>
            <a:r>
              <a:rPr b="1" i="1" lang="en" sz="1200">
                <a:latin typeface="Times New Roman"/>
                <a:ea typeface="Times New Roman"/>
                <a:cs typeface="Times New Roman"/>
                <a:sym typeface="Times New Roman"/>
              </a:rPr>
              <a:t>Surrounding the </a:t>
            </a:r>
            <a:r>
              <a:rPr b="1" i="1" lang="en" sz="1200">
                <a:latin typeface="Times New Roman"/>
                <a:ea typeface="Times New Roman"/>
                <a:cs typeface="Times New Roman"/>
                <a:sym typeface="Times New Roman"/>
              </a:rPr>
              <a:t>mercy</a:t>
            </a:r>
            <a:r>
              <a:rPr b="1" i="1" lang="en" sz="1200">
                <a:latin typeface="Times New Roman"/>
                <a:ea typeface="Times New Roman"/>
                <a:cs typeface="Times New Roman"/>
                <a:sym typeface="Times New Roman"/>
              </a:rPr>
              <a:t> of the God </a:t>
            </a:r>
            <a:endParaRPr b="1" i="1" sz="1200">
              <a:latin typeface="Times New Roman"/>
              <a:ea typeface="Times New Roman"/>
              <a:cs typeface="Times New Roman"/>
              <a:sym typeface="Times New Roman"/>
            </a:endParaRPr>
          </a:p>
        </p:txBody>
      </p:sp>
      <p:pic>
        <p:nvPicPr>
          <p:cNvPr descr="See the source image" id="196" name="Google Shape;196;p22"/>
          <p:cNvPicPr preferRelativeResize="0"/>
          <p:nvPr/>
        </p:nvPicPr>
        <p:blipFill>
          <a:blip r:embed="rId3">
            <a:alphaModFix/>
          </a:blip>
          <a:stretch>
            <a:fillRect/>
          </a:stretch>
        </p:blipFill>
        <p:spPr>
          <a:xfrm>
            <a:off x="587693" y="2518101"/>
            <a:ext cx="2572290" cy="2016675"/>
          </a:xfrm>
          <a:prstGeom prst="rect">
            <a:avLst/>
          </a:prstGeom>
          <a:noFill/>
          <a:ln cap="flat" cmpd="sng" w="38100">
            <a:solidFill>
              <a:srgbClr val="000000"/>
            </a:solidFill>
            <a:prstDash val="solid"/>
            <a:round/>
            <a:headEnd len="sm" w="sm" type="none"/>
            <a:tailEnd len="sm" w="sm" type="none"/>
          </a:ln>
        </p:spPr>
      </p:pic>
      <p:pic>
        <p:nvPicPr>
          <p:cNvPr descr="See the source image" id="197" name="Google Shape;197;p22"/>
          <p:cNvPicPr preferRelativeResize="0"/>
          <p:nvPr/>
        </p:nvPicPr>
        <p:blipFill>
          <a:blip r:embed="rId4">
            <a:alphaModFix/>
          </a:blip>
          <a:stretch>
            <a:fillRect/>
          </a:stretch>
        </p:blipFill>
        <p:spPr>
          <a:xfrm>
            <a:off x="5641525" y="338250"/>
            <a:ext cx="2859425" cy="1612725"/>
          </a:xfrm>
          <a:prstGeom prst="rect">
            <a:avLst/>
          </a:prstGeom>
          <a:noFill/>
          <a:ln cap="flat" cmpd="sng" w="38100">
            <a:solidFill>
              <a:srgbClr val="000000"/>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23"/>
          <p:cNvSpPr txBox="1"/>
          <p:nvPr>
            <p:ph idx="2" type="body"/>
          </p:nvPr>
        </p:nvSpPr>
        <p:spPr>
          <a:xfrm>
            <a:off x="4183575" y="592375"/>
            <a:ext cx="3686100" cy="4155900"/>
          </a:xfrm>
          <a:prstGeom prst="rect">
            <a:avLst/>
          </a:prstGeom>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As Jesus was in the center of the city a man with </a:t>
            </a:r>
            <a:r>
              <a:rPr lang="en"/>
              <a:t>leprosy</a:t>
            </a:r>
            <a:r>
              <a:rPr lang="en"/>
              <a:t> </a:t>
            </a:r>
            <a:r>
              <a:rPr lang="en"/>
              <a:t>approached</a:t>
            </a:r>
            <a:r>
              <a:rPr lang="en"/>
              <a:t> him and fell to his face he said “Lord if you are willing , you can make me clean” luke 5:12. When Jesus saw him he put his hands on him saying </a:t>
            </a:r>
            <a:r>
              <a:rPr lang="en">
                <a:solidFill>
                  <a:srgbClr val="FF0000"/>
                </a:solidFill>
              </a:rPr>
              <a:t>“I am willing; be cleansed” </a:t>
            </a:r>
            <a:r>
              <a:rPr lang="en">
                <a:solidFill>
                  <a:srgbClr val="000000"/>
                </a:solidFill>
              </a:rPr>
              <a:t>Luke 5:13 and </a:t>
            </a:r>
            <a:r>
              <a:rPr lang="en">
                <a:solidFill>
                  <a:srgbClr val="000000"/>
                </a:solidFill>
              </a:rPr>
              <a:t>immediately</a:t>
            </a:r>
            <a:r>
              <a:rPr lang="en">
                <a:solidFill>
                  <a:srgbClr val="000000"/>
                </a:solidFill>
              </a:rPr>
              <a:t> the </a:t>
            </a:r>
            <a:r>
              <a:rPr lang="en">
                <a:solidFill>
                  <a:srgbClr val="000000"/>
                </a:solidFill>
              </a:rPr>
              <a:t>leprosy</a:t>
            </a:r>
            <a:r>
              <a:rPr lang="en">
                <a:solidFill>
                  <a:srgbClr val="000000"/>
                </a:solidFill>
              </a:rPr>
              <a:t> left him. This is an example where God is showing his mercy through his works. Like the man we are sick. We are sick with our sin. So what we must do is go to God and admit our flaw, </a:t>
            </a:r>
            <a:r>
              <a:rPr lang="en">
                <a:solidFill>
                  <a:srgbClr val="000000"/>
                </a:solidFill>
              </a:rPr>
              <a:t>admit</a:t>
            </a:r>
            <a:r>
              <a:rPr lang="en">
                <a:solidFill>
                  <a:srgbClr val="000000"/>
                </a:solidFill>
              </a:rPr>
              <a:t> that we need help. When we do so god will be “willing” to help us and we will “</a:t>
            </a:r>
            <a:r>
              <a:rPr lang="en">
                <a:solidFill>
                  <a:srgbClr val="000000"/>
                </a:solidFill>
              </a:rPr>
              <a:t>immediately</a:t>
            </a:r>
            <a:r>
              <a:rPr lang="en">
                <a:solidFill>
                  <a:srgbClr val="000000"/>
                </a:solidFill>
              </a:rPr>
              <a:t>” be cleaned. </a:t>
            </a:r>
            <a:endParaRPr>
              <a:solidFill>
                <a:srgbClr val="000000"/>
              </a:solidFill>
            </a:endParaRPr>
          </a:p>
          <a:p>
            <a:pPr indent="-311150" lvl="0" marL="457200" rtl="0" algn="l">
              <a:spcBef>
                <a:spcPts val="1600"/>
              </a:spcBef>
              <a:spcAft>
                <a:spcPts val="0"/>
              </a:spcAft>
              <a:buClr>
                <a:srgbClr val="000000"/>
              </a:buClr>
              <a:buSzPts val="1300"/>
              <a:buChar char="★"/>
            </a:pPr>
            <a:r>
              <a:rPr lang="en">
                <a:solidFill>
                  <a:srgbClr val="000000"/>
                </a:solidFill>
              </a:rPr>
              <a:t>God uses </a:t>
            </a:r>
            <a:r>
              <a:rPr lang="en">
                <a:solidFill>
                  <a:srgbClr val="000000"/>
                </a:solidFill>
              </a:rPr>
              <a:t>miracles</a:t>
            </a:r>
            <a:r>
              <a:rPr lang="en">
                <a:solidFill>
                  <a:srgbClr val="000000"/>
                </a:solidFill>
              </a:rPr>
              <a:t> to </a:t>
            </a:r>
            <a:r>
              <a:rPr lang="en">
                <a:solidFill>
                  <a:srgbClr val="000000"/>
                </a:solidFill>
              </a:rPr>
              <a:t>demonstrate</a:t>
            </a:r>
            <a:r>
              <a:rPr lang="en">
                <a:solidFill>
                  <a:srgbClr val="000000"/>
                </a:solidFill>
              </a:rPr>
              <a:t> to us what he wants from our relationship. He wants us to come</a:t>
            </a:r>
            <a:r>
              <a:rPr b="1" lang="en">
                <a:solidFill>
                  <a:srgbClr val="000000"/>
                </a:solidFill>
              </a:rPr>
              <a:t> seek him,</a:t>
            </a:r>
            <a:r>
              <a:rPr lang="en">
                <a:solidFill>
                  <a:srgbClr val="000000"/>
                </a:solidFill>
              </a:rPr>
              <a:t> and he wants to </a:t>
            </a:r>
            <a:r>
              <a:rPr b="1" lang="en">
                <a:solidFill>
                  <a:srgbClr val="000000"/>
                </a:solidFill>
              </a:rPr>
              <a:t>heal us.</a:t>
            </a:r>
            <a:endParaRPr b="1">
              <a:solidFill>
                <a:srgbClr val="000000"/>
              </a:solidFill>
            </a:endParaRPr>
          </a:p>
        </p:txBody>
      </p:sp>
      <p:pic>
        <p:nvPicPr>
          <p:cNvPr id="203" name="Google Shape;203;p23"/>
          <p:cNvPicPr preferRelativeResize="0"/>
          <p:nvPr/>
        </p:nvPicPr>
        <p:blipFill>
          <a:blip r:embed="rId3">
            <a:alphaModFix/>
          </a:blip>
          <a:stretch>
            <a:fillRect/>
          </a:stretch>
        </p:blipFill>
        <p:spPr>
          <a:xfrm>
            <a:off x="551025" y="652600"/>
            <a:ext cx="2820750" cy="4156024"/>
          </a:xfrm>
          <a:prstGeom prst="rect">
            <a:avLst/>
          </a:prstGeom>
          <a:noFill/>
          <a:ln cap="flat" cmpd="sng" w="38100">
            <a:solidFill>
              <a:schemeClr val="dk2"/>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pic>
        <p:nvPicPr>
          <p:cNvPr id="208" name="Google Shape;208;p24"/>
          <p:cNvPicPr preferRelativeResize="0"/>
          <p:nvPr/>
        </p:nvPicPr>
        <p:blipFill>
          <a:blip r:embed="rId3">
            <a:alphaModFix/>
          </a:blip>
          <a:stretch>
            <a:fillRect/>
          </a:stretch>
        </p:blipFill>
        <p:spPr>
          <a:xfrm>
            <a:off x="1320125" y="2773375"/>
            <a:ext cx="3219825" cy="1764050"/>
          </a:xfrm>
          <a:prstGeom prst="rect">
            <a:avLst/>
          </a:prstGeom>
          <a:noFill/>
          <a:ln cap="flat" cmpd="sng" w="28575">
            <a:solidFill>
              <a:srgbClr val="000000"/>
            </a:solidFill>
            <a:prstDash val="solid"/>
            <a:round/>
            <a:headEnd len="sm" w="sm" type="none"/>
            <a:tailEnd len="sm" w="sm" type="none"/>
          </a:ln>
        </p:spPr>
      </p:pic>
      <p:pic>
        <p:nvPicPr>
          <p:cNvPr descr="See the source image" id="209" name="Google Shape;209;p24"/>
          <p:cNvPicPr preferRelativeResize="0"/>
          <p:nvPr/>
        </p:nvPicPr>
        <p:blipFill>
          <a:blip r:embed="rId4">
            <a:alphaModFix/>
          </a:blip>
          <a:stretch>
            <a:fillRect/>
          </a:stretch>
        </p:blipFill>
        <p:spPr>
          <a:xfrm>
            <a:off x="4572000" y="2719400"/>
            <a:ext cx="3187774" cy="1811150"/>
          </a:xfrm>
          <a:prstGeom prst="rect">
            <a:avLst/>
          </a:prstGeom>
          <a:noFill/>
          <a:ln cap="flat" cmpd="sng" w="28575">
            <a:solidFill>
              <a:srgbClr val="000000"/>
            </a:solidFill>
            <a:prstDash val="solid"/>
            <a:round/>
            <a:headEnd len="sm" w="sm" type="none"/>
            <a:tailEnd len="sm" w="sm" type="none"/>
          </a:ln>
        </p:spPr>
      </p:pic>
      <p:pic>
        <p:nvPicPr>
          <p:cNvPr descr="See the source image" id="210" name="Google Shape;210;p24"/>
          <p:cNvPicPr preferRelativeResize="0"/>
          <p:nvPr/>
        </p:nvPicPr>
        <p:blipFill>
          <a:blip r:embed="rId5">
            <a:alphaModFix/>
          </a:blip>
          <a:stretch>
            <a:fillRect/>
          </a:stretch>
        </p:blipFill>
        <p:spPr>
          <a:xfrm>
            <a:off x="1320125" y="908250"/>
            <a:ext cx="3187775" cy="1811150"/>
          </a:xfrm>
          <a:prstGeom prst="rect">
            <a:avLst/>
          </a:prstGeom>
          <a:noFill/>
          <a:ln cap="flat" cmpd="sng" w="28575">
            <a:solidFill>
              <a:srgbClr val="000000"/>
            </a:solidFill>
            <a:prstDash val="solid"/>
            <a:round/>
            <a:headEnd len="sm" w="sm" type="none"/>
            <a:tailEnd len="sm" w="sm" type="none"/>
          </a:ln>
        </p:spPr>
      </p:pic>
      <p:sp>
        <p:nvSpPr>
          <p:cNvPr id="211" name="Google Shape;211;p24"/>
          <p:cNvSpPr txBox="1"/>
          <p:nvPr/>
        </p:nvSpPr>
        <p:spPr>
          <a:xfrm>
            <a:off x="893025" y="259950"/>
            <a:ext cx="7719600" cy="69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a:solidFill>
                  <a:srgbClr val="FF0000"/>
                </a:solidFill>
                <a:latin typeface="Times New Roman"/>
                <a:ea typeface="Times New Roman"/>
                <a:cs typeface="Times New Roman"/>
                <a:sym typeface="Times New Roman"/>
              </a:rPr>
              <a:t>“Go tell John the thing you have seen and heard: that the blind see, the lame walk, the lepers are cleansed, the deaf hear, the dead are raised, the poor have the gospel preached to them”</a:t>
            </a:r>
            <a:r>
              <a:rPr i="1" lang="en">
                <a:latin typeface="Times New Roman"/>
                <a:ea typeface="Times New Roman"/>
                <a:cs typeface="Times New Roman"/>
                <a:sym typeface="Times New Roman"/>
              </a:rPr>
              <a:t> Luke 7:22</a:t>
            </a:r>
            <a:endParaRPr i="1">
              <a:latin typeface="Times New Roman"/>
              <a:ea typeface="Times New Roman"/>
              <a:cs typeface="Times New Roman"/>
              <a:sym typeface="Times New Roman"/>
            </a:endParaRPr>
          </a:p>
        </p:txBody>
      </p:sp>
      <p:pic>
        <p:nvPicPr>
          <p:cNvPr descr="See the source image" id="212" name="Google Shape;212;p24"/>
          <p:cNvPicPr preferRelativeResize="0"/>
          <p:nvPr/>
        </p:nvPicPr>
        <p:blipFill>
          <a:blip r:embed="rId6">
            <a:alphaModFix/>
          </a:blip>
          <a:stretch>
            <a:fillRect/>
          </a:stretch>
        </p:blipFill>
        <p:spPr>
          <a:xfrm>
            <a:off x="4539950" y="926825"/>
            <a:ext cx="3219824" cy="1811151"/>
          </a:xfrm>
          <a:prstGeom prst="rect">
            <a:avLst/>
          </a:prstGeom>
          <a:noFill/>
          <a:ln cap="flat" cmpd="sng" w="28575">
            <a:solidFill>
              <a:srgbClr val="000000"/>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25"/>
          <p:cNvSpPr txBox="1"/>
          <p:nvPr>
            <p:ph type="title"/>
          </p:nvPr>
        </p:nvSpPr>
        <p:spPr>
          <a:xfrm>
            <a:off x="819150" y="502125"/>
            <a:ext cx="7505700" cy="768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i="1" lang="en">
                <a:latin typeface="Times New Roman"/>
                <a:ea typeface="Times New Roman"/>
                <a:cs typeface="Times New Roman"/>
                <a:sym typeface="Times New Roman"/>
              </a:rPr>
              <a:t>Healing Of the 10 Lepers </a:t>
            </a:r>
            <a:endParaRPr i="1">
              <a:latin typeface="Times New Roman"/>
              <a:ea typeface="Times New Roman"/>
              <a:cs typeface="Times New Roman"/>
              <a:sym typeface="Times New Roman"/>
            </a:endParaRPr>
          </a:p>
          <a:p>
            <a:pPr indent="0" lvl="0" marL="0" rtl="0" algn="ctr">
              <a:spcBef>
                <a:spcPts val="0"/>
              </a:spcBef>
              <a:spcAft>
                <a:spcPts val="0"/>
              </a:spcAft>
              <a:buNone/>
            </a:pPr>
            <a:r>
              <a:rPr b="1" i="1" lang="en" sz="1400">
                <a:latin typeface="Times New Roman"/>
                <a:ea typeface="Times New Roman"/>
                <a:cs typeface="Times New Roman"/>
                <a:sym typeface="Times New Roman"/>
              </a:rPr>
              <a:t>Luke 17:11-19</a:t>
            </a:r>
            <a:endParaRPr b="1" i="1" sz="1400">
              <a:latin typeface="Times New Roman"/>
              <a:ea typeface="Times New Roman"/>
              <a:cs typeface="Times New Roman"/>
              <a:sym typeface="Times New Roman"/>
            </a:endParaRPr>
          </a:p>
        </p:txBody>
      </p:sp>
      <p:sp>
        <p:nvSpPr>
          <p:cNvPr id="218" name="Google Shape;218;p25"/>
          <p:cNvSpPr txBox="1"/>
          <p:nvPr>
            <p:ph idx="1" type="body"/>
          </p:nvPr>
        </p:nvSpPr>
        <p:spPr>
          <a:xfrm>
            <a:off x="724700" y="1484100"/>
            <a:ext cx="3686100" cy="2448000"/>
          </a:xfrm>
          <a:prstGeom prst="rect">
            <a:avLst/>
          </a:prstGeom>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Father Athanasius of Alexandria’s thoughts:</a:t>
            </a:r>
            <a:endParaRPr/>
          </a:p>
          <a:p>
            <a:pPr indent="-311150" lvl="0" marL="457200" rtl="0" algn="l">
              <a:spcBef>
                <a:spcPts val="1600"/>
              </a:spcBef>
              <a:spcAft>
                <a:spcPts val="0"/>
              </a:spcAft>
              <a:buSzPts val="1300"/>
              <a:buChar char="➔"/>
            </a:pPr>
            <a:r>
              <a:rPr lang="en"/>
              <a:t>Jesus  loved the one of the ten that came back to give thanks to the lord for curing him.</a:t>
            </a:r>
            <a:endParaRPr/>
          </a:p>
          <a:p>
            <a:pPr indent="-311150" lvl="0" marL="457200" rtl="0" algn="l">
              <a:spcBef>
                <a:spcPts val="0"/>
              </a:spcBef>
              <a:spcAft>
                <a:spcPts val="0"/>
              </a:spcAft>
              <a:buSzPts val="1300"/>
              <a:buChar char="➔"/>
            </a:pPr>
            <a:r>
              <a:rPr lang="en"/>
              <a:t>Jesus was </a:t>
            </a:r>
            <a:r>
              <a:rPr lang="en"/>
              <a:t>saddened</a:t>
            </a:r>
            <a:r>
              <a:rPr lang="en"/>
              <a:t> with the 9 that left. He was </a:t>
            </a:r>
            <a:r>
              <a:rPr lang="en"/>
              <a:t>saddened</a:t>
            </a:r>
            <a:r>
              <a:rPr lang="en"/>
              <a:t> </a:t>
            </a:r>
            <a:r>
              <a:rPr lang="en"/>
              <a:t>because</a:t>
            </a:r>
            <a:r>
              <a:rPr lang="en"/>
              <a:t> they were to happy with the cure to remember the deliverer.</a:t>
            </a:r>
            <a:endParaRPr/>
          </a:p>
        </p:txBody>
      </p:sp>
      <p:sp>
        <p:nvSpPr>
          <p:cNvPr id="219" name="Google Shape;219;p25"/>
          <p:cNvSpPr txBox="1"/>
          <p:nvPr>
            <p:ph idx="2" type="body"/>
          </p:nvPr>
        </p:nvSpPr>
        <p:spPr>
          <a:xfrm>
            <a:off x="4572000" y="1484100"/>
            <a:ext cx="3686100" cy="2448000"/>
          </a:xfrm>
          <a:prstGeom prst="rect">
            <a:avLst/>
          </a:prstGeom>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t>Interpretation</a:t>
            </a:r>
            <a:r>
              <a:rPr lang="en"/>
              <a:t>:</a:t>
            </a:r>
            <a:endParaRPr/>
          </a:p>
          <a:p>
            <a:pPr indent="-311150" lvl="0" marL="457200" rtl="0" algn="l">
              <a:spcBef>
                <a:spcPts val="1600"/>
              </a:spcBef>
              <a:spcAft>
                <a:spcPts val="0"/>
              </a:spcAft>
              <a:buSzPts val="1300"/>
              <a:buChar char="★"/>
            </a:pPr>
            <a:r>
              <a:rPr lang="en"/>
              <a:t>When we forget to thank God when things go our way in life, or when we get a chance to wake up another </a:t>
            </a:r>
            <a:r>
              <a:rPr lang="en"/>
              <a:t>morning</a:t>
            </a:r>
            <a:r>
              <a:rPr lang="en"/>
              <a:t> are we doing to God the same as the 9 men who left? Do we become too happy with the world we forget who </a:t>
            </a:r>
            <a:r>
              <a:rPr lang="en"/>
              <a:t>delivered</a:t>
            </a:r>
            <a:r>
              <a:rPr lang="en"/>
              <a:t> or life and this world to us?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Google Shape;224;p26"/>
          <p:cNvSpPr txBox="1"/>
          <p:nvPr/>
        </p:nvSpPr>
        <p:spPr>
          <a:xfrm>
            <a:off x="1459775" y="1914875"/>
            <a:ext cx="6087900" cy="91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i="1" lang="en" sz="3600">
                <a:latin typeface="Times New Roman"/>
                <a:ea typeface="Times New Roman"/>
                <a:cs typeface="Times New Roman"/>
                <a:sym typeface="Times New Roman"/>
              </a:rPr>
              <a:t>The End</a:t>
            </a:r>
            <a:endParaRPr b="1" i="1" sz="3600">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14"/>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Intended</a:t>
            </a:r>
            <a:r>
              <a:rPr lang="en"/>
              <a:t> Audience</a:t>
            </a:r>
            <a:endParaRPr/>
          </a:p>
        </p:txBody>
      </p:sp>
      <p:sp>
        <p:nvSpPr>
          <p:cNvPr id="135" name="Google Shape;135;p14"/>
          <p:cNvSpPr txBox="1"/>
          <p:nvPr>
            <p:ph idx="1" type="body"/>
          </p:nvPr>
        </p:nvSpPr>
        <p:spPr>
          <a:xfrm>
            <a:off x="360650" y="1990725"/>
            <a:ext cx="8019900" cy="2775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Luke's</a:t>
            </a:r>
            <a:r>
              <a:rPr lang="en"/>
              <a:t> </a:t>
            </a:r>
            <a:r>
              <a:rPr lang="en"/>
              <a:t>Intended</a:t>
            </a:r>
            <a:r>
              <a:rPr lang="en"/>
              <a:t> audience were christian Greeks. This was </a:t>
            </a:r>
            <a:r>
              <a:rPr lang="en"/>
              <a:t>shown</a:t>
            </a:r>
            <a:r>
              <a:rPr lang="en"/>
              <a:t> in his </a:t>
            </a:r>
            <a:r>
              <a:rPr lang="en"/>
              <a:t>writing</a:t>
            </a:r>
            <a:r>
              <a:rPr lang="en"/>
              <a:t> style. He used classical greek conventions and a wide </a:t>
            </a:r>
            <a:r>
              <a:rPr lang="en"/>
              <a:t>vocabulary</a:t>
            </a:r>
            <a:r>
              <a:rPr lang="en"/>
              <a:t>. </a:t>
            </a:r>
            <a:endParaRPr/>
          </a:p>
          <a:p>
            <a:pPr indent="0" lvl="0" marL="457200" rtl="0" algn="l">
              <a:spcBef>
                <a:spcPts val="1600"/>
              </a:spcBef>
              <a:spcAft>
                <a:spcPts val="1600"/>
              </a:spcAft>
              <a:buNone/>
            </a:pPr>
            <a:r>
              <a:t/>
            </a:r>
            <a:endParaRPr/>
          </a:p>
        </p:txBody>
      </p:sp>
      <p:pic>
        <p:nvPicPr>
          <p:cNvPr id="136" name="Google Shape;136;p14"/>
          <p:cNvPicPr preferRelativeResize="0"/>
          <p:nvPr/>
        </p:nvPicPr>
        <p:blipFill>
          <a:blip r:embed="rId3">
            <a:alphaModFix/>
          </a:blip>
          <a:stretch>
            <a:fillRect/>
          </a:stretch>
        </p:blipFill>
        <p:spPr>
          <a:xfrm>
            <a:off x="722225" y="2696250"/>
            <a:ext cx="3413978" cy="1811827"/>
          </a:xfrm>
          <a:prstGeom prst="rect">
            <a:avLst/>
          </a:prstGeom>
          <a:noFill/>
          <a:ln cap="flat" cmpd="sng" w="28575">
            <a:solidFill>
              <a:schemeClr val="dk2"/>
            </a:solidFill>
            <a:prstDash val="solid"/>
            <a:round/>
            <a:headEnd len="sm" w="sm" type="none"/>
            <a:tailEnd len="sm" w="sm" type="none"/>
          </a:ln>
        </p:spPr>
      </p:pic>
      <p:pic>
        <p:nvPicPr>
          <p:cNvPr id="137" name="Google Shape;137;p14"/>
          <p:cNvPicPr preferRelativeResize="0"/>
          <p:nvPr/>
        </p:nvPicPr>
        <p:blipFill>
          <a:blip r:embed="rId4">
            <a:alphaModFix/>
          </a:blip>
          <a:stretch>
            <a:fillRect/>
          </a:stretch>
        </p:blipFill>
        <p:spPr>
          <a:xfrm>
            <a:off x="4645475" y="2626900"/>
            <a:ext cx="3254400" cy="1811825"/>
          </a:xfrm>
          <a:prstGeom prst="rect">
            <a:avLst/>
          </a:prstGeom>
          <a:noFill/>
          <a:ln cap="flat" cmpd="sng" w="28575">
            <a:solidFill>
              <a:schemeClr val="dk2"/>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15"/>
          <p:cNvSpPr txBox="1"/>
          <p:nvPr>
            <p:ph type="title"/>
          </p:nvPr>
        </p:nvSpPr>
        <p:spPr>
          <a:xfrm>
            <a:off x="1393929" y="1301146"/>
            <a:ext cx="6366900" cy="2539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i="1" lang="en" sz="4800">
                <a:latin typeface="Times New Roman"/>
                <a:ea typeface="Times New Roman"/>
                <a:cs typeface="Times New Roman"/>
                <a:sym typeface="Times New Roman"/>
              </a:rPr>
              <a:t>Themes </a:t>
            </a:r>
            <a:endParaRPr b="1" i="1" sz="4800">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16"/>
          <p:cNvSpPr txBox="1"/>
          <p:nvPr>
            <p:ph type="title"/>
          </p:nvPr>
        </p:nvSpPr>
        <p:spPr>
          <a:xfrm>
            <a:off x="673175" y="356175"/>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i="1" lang="en" sz="2400"/>
              <a:t>The </a:t>
            </a:r>
            <a:r>
              <a:rPr i="1" lang="en" sz="2400"/>
              <a:t>forgiveness</a:t>
            </a:r>
            <a:r>
              <a:rPr i="1" lang="en" sz="2400"/>
              <a:t> of God through </a:t>
            </a:r>
            <a:r>
              <a:rPr i="1" lang="en" sz="2400"/>
              <a:t>Jesus</a:t>
            </a:r>
            <a:r>
              <a:rPr i="1" lang="en" sz="2400"/>
              <a:t> Christ!</a:t>
            </a:r>
            <a:endParaRPr i="1" sz="2400"/>
          </a:p>
        </p:txBody>
      </p:sp>
      <p:sp>
        <p:nvSpPr>
          <p:cNvPr id="148" name="Google Shape;148;p16"/>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457200" rtl="0" algn="l">
              <a:lnSpc>
                <a:spcPct val="100000"/>
              </a:lnSpc>
              <a:spcBef>
                <a:spcPts val="0"/>
              </a:spcBef>
              <a:spcAft>
                <a:spcPts val="0"/>
              </a:spcAft>
              <a:buNone/>
            </a:pPr>
            <a:r>
              <a:rPr lang="en"/>
              <a:t>Ex  1. The birth of christ: this would lead to the </a:t>
            </a:r>
            <a:r>
              <a:rPr lang="en"/>
              <a:t>sacrifice</a:t>
            </a:r>
            <a:r>
              <a:rPr lang="en"/>
              <a:t> of god and the </a:t>
            </a:r>
            <a:r>
              <a:rPr lang="en"/>
              <a:t>forgiveness</a:t>
            </a:r>
            <a:r>
              <a:rPr lang="en"/>
              <a:t> of our sins.</a:t>
            </a:r>
            <a:endParaRPr/>
          </a:p>
          <a:p>
            <a:pPr indent="0" lvl="0" marL="457200" rtl="0" algn="l">
              <a:lnSpc>
                <a:spcPct val="100000"/>
              </a:lnSpc>
              <a:spcBef>
                <a:spcPts val="1600"/>
              </a:spcBef>
              <a:spcAft>
                <a:spcPts val="0"/>
              </a:spcAft>
              <a:buNone/>
            </a:pPr>
            <a:r>
              <a:rPr b="1" lang="en"/>
              <a:t>“ Then an angel said to them ‘don’t be afraid for behold, I bring you good tidings of great joy which will be to all people. For there is born to you today a savior who is christ the lord’.” luke 2:10-11</a:t>
            </a:r>
            <a:endParaRPr b="1"/>
          </a:p>
          <a:p>
            <a:pPr indent="0" lvl="0" marL="0" rtl="0" algn="l">
              <a:lnSpc>
                <a:spcPct val="100000"/>
              </a:lnSpc>
              <a:spcBef>
                <a:spcPts val="1600"/>
              </a:spcBef>
              <a:spcAft>
                <a:spcPts val="0"/>
              </a:spcAft>
              <a:buNone/>
            </a:pPr>
            <a:r>
              <a:rPr lang="en"/>
              <a:t>                  2.  John’s preaching after hearing the word of God</a:t>
            </a:r>
            <a:endParaRPr/>
          </a:p>
          <a:p>
            <a:pPr indent="0" lvl="0" marL="457200" rtl="0" algn="l">
              <a:lnSpc>
                <a:spcPct val="100000"/>
              </a:lnSpc>
              <a:spcBef>
                <a:spcPts val="1600"/>
              </a:spcBef>
              <a:spcAft>
                <a:spcPts val="0"/>
              </a:spcAft>
              <a:buNone/>
            </a:pPr>
            <a:r>
              <a:rPr b="1" lang="en"/>
              <a:t>“ prepare the way of way of the lord; make his path straight. Every valley shall be filled, and every    mountain and hill brought low. The crooked place shall be made straight and the </a:t>
            </a:r>
            <a:r>
              <a:rPr b="1" lang="en"/>
              <a:t>rough</a:t>
            </a:r>
            <a:r>
              <a:rPr b="1" lang="en"/>
              <a:t> ways smooth. And all flesh shall see the salvation of God” Luke 3:4-6</a:t>
            </a:r>
            <a:endParaRPr b="1"/>
          </a:p>
          <a:p>
            <a:pPr indent="0" lvl="0" marL="0" rtl="0" algn="ctr">
              <a:lnSpc>
                <a:spcPct val="100000"/>
              </a:lnSpc>
              <a:spcBef>
                <a:spcPts val="1600"/>
              </a:spcBef>
              <a:spcAft>
                <a:spcPts val="1600"/>
              </a:spcAft>
              <a:buNone/>
            </a:pPr>
            <a:r>
              <a:rPr lang="en"/>
              <a:t> </a:t>
            </a:r>
            <a:endParaRPr/>
          </a:p>
        </p:txBody>
      </p:sp>
      <p:sp>
        <p:nvSpPr>
          <p:cNvPr id="149" name="Google Shape;149;p16"/>
          <p:cNvSpPr txBox="1"/>
          <p:nvPr/>
        </p:nvSpPr>
        <p:spPr>
          <a:xfrm>
            <a:off x="1124875" y="1207125"/>
            <a:ext cx="6371400" cy="61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Times New Roman"/>
                <a:ea typeface="Times New Roman"/>
                <a:cs typeface="Times New Roman"/>
                <a:sym typeface="Times New Roman"/>
              </a:rPr>
              <a:t>Key Words: “</a:t>
            </a:r>
            <a:r>
              <a:rPr b="1" lang="en">
                <a:latin typeface="Times New Roman"/>
                <a:ea typeface="Times New Roman"/>
                <a:cs typeface="Times New Roman"/>
                <a:sym typeface="Times New Roman"/>
              </a:rPr>
              <a:t>Salvation”, “Son of man”, “</a:t>
            </a:r>
            <a:r>
              <a:rPr b="1" lang="en">
                <a:latin typeface="Times New Roman"/>
                <a:ea typeface="Times New Roman"/>
                <a:cs typeface="Times New Roman"/>
                <a:sym typeface="Times New Roman"/>
              </a:rPr>
              <a:t>Forgiveness”</a:t>
            </a:r>
            <a:r>
              <a:rPr b="1" lang="en">
                <a:latin typeface="Times New Roman"/>
                <a:ea typeface="Times New Roman"/>
                <a:cs typeface="Times New Roman"/>
                <a:sym typeface="Times New Roman"/>
              </a:rPr>
              <a:t> </a:t>
            </a:r>
            <a:endParaRPr b="1">
              <a:latin typeface="Times New Roman"/>
              <a:ea typeface="Times New Roman"/>
              <a:cs typeface="Times New Roman"/>
              <a:sym typeface="Times New Roman"/>
            </a:endParaRPr>
          </a:p>
          <a:p>
            <a:pPr indent="0" lvl="0" marL="0" rtl="0" algn="ctr">
              <a:spcBef>
                <a:spcPts val="0"/>
              </a:spcBef>
              <a:spcAft>
                <a:spcPts val="0"/>
              </a:spcAft>
              <a:buNone/>
            </a:pPr>
            <a:r>
              <a:rPr lang="en" sz="1100">
                <a:latin typeface="Times New Roman"/>
                <a:ea typeface="Times New Roman"/>
                <a:cs typeface="Times New Roman"/>
                <a:sym typeface="Times New Roman"/>
              </a:rPr>
              <a:t>Throughout</a:t>
            </a:r>
            <a:r>
              <a:rPr lang="en" sz="1100">
                <a:latin typeface="Times New Roman"/>
                <a:ea typeface="Times New Roman"/>
                <a:cs typeface="Times New Roman"/>
                <a:sym typeface="Times New Roman"/>
              </a:rPr>
              <a:t> this Gospel </a:t>
            </a:r>
            <a:r>
              <a:rPr lang="en" sz="1100">
                <a:latin typeface="Times New Roman"/>
                <a:ea typeface="Times New Roman"/>
                <a:cs typeface="Times New Roman"/>
                <a:sym typeface="Times New Roman"/>
              </a:rPr>
              <a:t>God's</a:t>
            </a:r>
            <a:r>
              <a:rPr lang="en" sz="1100">
                <a:latin typeface="Times New Roman"/>
                <a:ea typeface="Times New Roman"/>
                <a:cs typeface="Times New Roman"/>
                <a:sym typeface="Times New Roman"/>
              </a:rPr>
              <a:t> intentions to save and forgive humanity is highlighted </a:t>
            </a:r>
            <a:endParaRPr sz="1100">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17"/>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Fighting to Show us The way</a:t>
            </a:r>
            <a:r>
              <a:rPr lang="en"/>
              <a:t> </a:t>
            </a:r>
            <a:endParaRPr/>
          </a:p>
        </p:txBody>
      </p:sp>
      <p:sp>
        <p:nvSpPr>
          <p:cNvPr id="155" name="Google Shape;155;p17"/>
          <p:cNvSpPr txBox="1"/>
          <p:nvPr>
            <p:ph idx="1" type="body"/>
          </p:nvPr>
        </p:nvSpPr>
        <p:spPr>
          <a:xfrm>
            <a:off x="554538" y="1836163"/>
            <a:ext cx="2624100" cy="2676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Baptism</a:t>
            </a:r>
            <a:r>
              <a:rPr lang="en"/>
              <a:t> Leading Through example </a:t>
            </a:r>
            <a:endParaRPr/>
          </a:p>
        </p:txBody>
      </p:sp>
      <p:sp>
        <p:nvSpPr>
          <p:cNvPr id="156" name="Google Shape;156;p17"/>
          <p:cNvSpPr txBox="1"/>
          <p:nvPr>
            <p:ph idx="2" type="body"/>
          </p:nvPr>
        </p:nvSpPr>
        <p:spPr>
          <a:xfrm>
            <a:off x="3024350" y="1800200"/>
            <a:ext cx="2926200" cy="319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Tempted for 40 days after </a:t>
            </a:r>
            <a:r>
              <a:rPr lang="en"/>
              <a:t>baptism</a:t>
            </a:r>
            <a:r>
              <a:rPr lang="en"/>
              <a:t> </a:t>
            </a:r>
            <a:endParaRPr/>
          </a:p>
        </p:txBody>
      </p:sp>
      <p:pic>
        <p:nvPicPr>
          <p:cNvPr id="157" name="Google Shape;157;p17"/>
          <p:cNvPicPr preferRelativeResize="0"/>
          <p:nvPr/>
        </p:nvPicPr>
        <p:blipFill>
          <a:blip r:embed="rId3">
            <a:alphaModFix/>
          </a:blip>
          <a:stretch>
            <a:fillRect/>
          </a:stretch>
        </p:blipFill>
        <p:spPr>
          <a:xfrm>
            <a:off x="598975" y="2139725"/>
            <a:ext cx="2329125" cy="2397749"/>
          </a:xfrm>
          <a:prstGeom prst="rect">
            <a:avLst/>
          </a:prstGeom>
          <a:noFill/>
          <a:ln cap="flat" cmpd="sng" w="19050">
            <a:solidFill>
              <a:schemeClr val="dk2"/>
            </a:solidFill>
            <a:prstDash val="solid"/>
            <a:round/>
            <a:headEnd len="sm" w="sm" type="none"/>
            <a:tailEnd len="sm" w="sm" type="none"/>
          </a:ln>
        </p:spPr>
      </p:pic>
      <p:pic>
        <p:nvPicPr>
          <p:cNvPr id="158" name="Google Shape;158;p17"/>
          <p:cNvPicPr preferRelativeResize="0"/>
          <p:nvPr/>
        </p:nvPicPr>
        <p:blipFill>
          <a:blip r:embed="rId4">
            <a:alphaModFix/>
          </a:blip>
          <a:stretch>
            <a:fillRect/>
          </a:stretch>
        </p:blipFill>
        <p:spPr>
          <a:xfrm>
            <a:off x="3487888" y="2174974"/>
            <a:ext cx="1999130" cy="2397750"/>
          </a:xfrm>
          <a:prstGeom prst="rect">
            <a:avLst/>
          </a:prstGeom>
          <a:noFill/>
          <a:ln cap="flat" cmpd="sng" w="28575">
            <a:solidFill>
              <a:schemeClr val="dk2"/>
            </a:solidFill>
            <a:prstDash val="solid"/>
            <a:round/>
            <a:headEnd len="sm" w="sm" type="none"/>
            <a:tailEnd len="sm" w="sm" type="none"/>
          </a:ln>
        </p:spPr>
      </p:pic>
      <p:sp>
        <p:nvSpPr>
          <p:cNvPr id="159" name="Google Shape;159;p17"/>
          <p:cNvSpPr txBox="1"/>
          <p:nvPr/>
        </p:nvSpPr>
        <p:spPr>
          <a:xfrm>
            <a:off x="618250" y="4628300"/>
            <a:ext cx="2155200" cy="2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160" name="Google Shape;160;p17"/>
          <p:cNvSpPr txBox="1"/>
          <p:nvPr/>
        </p:nvSpPr>
        <p:spPr>
          <a:xfrm>
            <a:off x="2971050" y="4628300"/>
            <a:ext cx="1999200" cy="2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161" name="Google Shape;161;p17"/>
          <p:cNvSpPr txBox="1"/>
          <p:nvPr/>
        </p:nvSpPr>
        <p:spPr>
          <a:xfrm>
            <a:off x="5933475" y="1837575"/>
            <a:ext cx="2624100" cy="2636100"/>
          </a:xfrm>
          <a:prstGeom prst="rect">
            <a:avLst/>
          </a:prstGeom>
          <a:noFill/>
          <a:ln cap="flat" cmpd="sng" w="3810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alibri"/>
                <a:ea typeface="Calibri"/>
                <a:cs typeface="Calibri"/>
                <a:sym typeface="Calibri"/>
              </a:rPr>
              <a:t>Through the 40 days the lord was tempted by the devil in many of the same ways we get tempted everyday. This was the first thing he did after being </a:t>
            </a:r>
            <a:r>
              <a:rPr lang="en">
                <a:latin typeface="Calibri"/>
                <a:ea typeface="Calibri"/>
                <a:cs typeface="Calibri"/>
                <a:sym typeface="Calibri"/>
              </a:rPr>
              <a:t>baptized</a:t>
            </a:r>
            <a:r>
              <a:rPr lang="en">
                <a:latin typeface="Calibri"/>
                <a:ea typeface="Calibri"/>
                <a:cs typeface="Calibri"/>
                <a:sym typeface="Calibri"/>
              </a:rPr>
              <a:t>. </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rPr lang="en">
                <a:latin typeface="Calibri"/>
                <a:ea typeface="Calibri"/>
                <a:cs typeface="Calibri"/>
                <a:sym typeface="Calibri"/>
              </a:rPr>
              <a:t>I view this as God beating the devil in his own home.  Getting him out of the way so he can reach his children. </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18"/>
          <p:cNvSpPr txBox="1"/>
          <p:nvPr>
            <p:ph idx="2" type="body"/>
          </p:nvPr>
        </p:nvSpPr>
        <p:spPr>
          <a:xfrm>
            <a:off x="4638675" y="484475"/>
            <a:ext cx="3686100" cy="395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While Jesus choose to have dinner with the tax </a:t>
            </a:r>
            <a:r>
              <a:rPr lang="en"/>
              <a:t>collector</a:t>
            </a:r>
            <a:r>
              <a:rPr lang="en"/>
              <a:t> Levi people questioned him; asking why he would choose to sit down with a sinner. Jesus answered </a:t>
            </a:r>
            <a:r>
              <a:rPr lang="en">
                <a:solidFill>
                  <a:srgbClr val="FF0000"/>
                </a:solidFill>
              </a:rPr>
              <a:t>“ I have not come to call the righteous, but </a:t>
            </a:r>
            <a:r>
              <a:rPr lang="en">
                <a:solidFill>
                  <a:srgbClr val="FF0000"/>
                </a:solidFill>
              </a:rPr>
              <a:t>sinners</a:t>
            </a:r>
            <a:r>
              <a:rPr lang="en">
                <a:solidFill>
                  <a:srgbClr val="FF0000"/>
                </a:solidFill>
              </a:rPr>
              <a:t> to </a:t>
            </a:r>
            <a:r>
              <a:rPr lang="en">
                <a:solidFill>
                  <a:srgbClr val="FF0000"/>
                </a:solidFill>
              </a:rPr>
              <a:t>repentance</a:t>
            </a:r>
            <a:r>
              <a:rPr lang="en">
                <a:solidFill>
                  <a:srgbClr val="FF0000"/>
                </a:solidFill>
              </a:rPr>
              <a:t>” </a:t>
            </a:r>
            <a:r>
              <a:rPr lang="en">
                <a:solidFill>
                  <a:srgbClr val="000000"/>
                </a:solidFill>
              </a:rPr>
              <a:t>Luke 5:32. This firstly </a:t>
            </a:r>
            <a:r>
              <a:rPr lang="en">
                <a:solidFill>
                  <a:srgbClr val="000000"/>
                </a:solidFill>
              </a:rPr>
              <a:t>reiterates</a:t>
            </a:r>
            <a:r>
              <a:rPr lang="en">
                <a:solidFill>
                  <a:srgbClr val="000000"/>
                </a:solidFill>
              </a:rPr>
              <a:t> the </a:t>
            </a:r>
            <a:r>
              <a:rPr lang="en">
                <a:solidFill>
                  <a:srgbClr val="000000"/>
                </a:solidFill>
              </a:rPr>
              <a:t>intentions</a:t>
            </a:r>
            <a:r>
              <a:rPr lang="en">
                <a:solidFill>
                  <a:srgbClr val="000000"/>
                </a:solidFill>
              </a:rPr>
              <a:t> behind J</a:t>
            </a:r>
            <a:r>
              <a:rPr lang="en">
                <a:solidFill>
                  <a:srgbClr val="000000"/>
                </a:solidFill>
              </a:rPr>
              <a:t>esus</a:t>
            </a:r>
            <a:r>
              <a:rPr lang="en">
                <a:solidFill>
                  <a:srgbClr val="000000"/>
                </a:solidFill>
              </a:rPr>
              <a:t> </a:t>
            </a:r>
            <a:r>
              <a:rPr lang="en">
                <a:solidFill>
                  <a:srgbClr val="000000"/>
                </a:solidFill>
              </a:rPr>
              <a:t>coming to the human world. Secondly and  importantly, he challenges the belief that people that may sin should be shunned and judged. He demonstrates patience and respect to people who may be sinner.</a:t>
            </a:r>
            <a:endParaRPr>
              <a:solidFill>
                <a:srgbClr val="000000"/>
              </a:solidFill>
            </a:endParaRPr>
          </a:p>
          <a:p>
            <a:pPr indent="-311150" lvl="0" marL="457200" rtl="0" algn="l">
              <a:spcBef>
                <a:spcPts val="1600"/>
              </a:spcBef>
              <a:spcAft>
                <a:spcPts val="0"/>
              </a:spcAft>
              <a:buClr>
                <a:srgbClr val="000000"/>
              </a:buClr>
              <a:buSzPts val="1300"/>
              <a:buChar char="★"/>
            </a:pPr>
            <a:r>
              <a:rPr lang="en">
                <a:solidFill>
                  <a:srgbClr val="000000"/>
                </a:solidFill>
              </a:rPr>
              <a:t>Who in our day to day lives do we look away from because of their actions? Do we have a right to judge? Do we owe the same compassion to others as God shows us?</a:t>
            </a:r>
            <a:endParaRPr>
              <a:solidFill>
                <a:srgbClr val="000000"/>
              </a:solidFill>
            </a:endParaRPr>
          </a:p>
        </p:txBody>
      </p:sp>
      <p:pic>
        <p:nvPicPr>
          <p:cNvPr id="167" name="Google Shape;167;p18"/>
          <p:cNvPicPr preferRelativeResize="0"/>
          <p:nvPr/>
        </p:nvPicPr>
        <p:blipFill>
          <a:blip r:embed="rId3">
            <a:alphaModFix/>
          </a:blip>
          <a:stretch>
            <a:fillRect/>
          </a:stretch>
        </p:blipFill>
        <p:spPr>
          <a:xfrm>
            <a:off x="695525" y="527401"/>
            <a:ext cx="3163374" cy="3954250"/>
          </a:xfrm>
          <a:prstGeom prst="rect">
            <a:avLst/>
          </a:prstGeom>
          <a:noFill/>
          <a:ln cap="flat" cmpd="sng" w="38100">
            <a:solidFill>
              <a:schemeClr val="dk2"/>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1" name="Shape 171"/>
        <p:cNvGrpSpPr/>
        <p:nvPr/>
      </p:nvGrpSpPr>
      <p:grpSpPr>
        <a:xfrm>
          <a:off x="0" y="0"/>
          <a:ext cx="0" cy="0"/>
          <a:chOff x="0" y="0"/>
          <a:chExt cx="0" cy="0"/>
        </a:xfrm>
      </p:grpSpPr>
      <p:sp>
        <p:nvSpPr>
          <p:cNvPr id="172" name="Google Shape;172;p19"/>
          <p:cNvSpPr txBox="1"/>
          <p:nvPr>
            <p:ph idx="1" type="body"/>
          </p:nvPr>
        </p:nvSpPr>
        <p:spPr>
          <a:xfrm rot="-1860302">
            <a:off x="5292667" y="3416545"/>
            <a:ext cx="3784992" cy="60190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i="1" lang="en">
                <a:solidFill>
                  <a:srgbClr val="FF0000"/>
                </a:solidFill>
                <a:latin typeface="Times New Roman"/>
                <a:ea typeface="Times New Roman"/>
                <a:cs typeface="Times New Roman"/>
                <a:sym typeface="Times New Roman"/>
              </a:rPr>
              <a:t>“Your faith Has saved you. Go in </a:t>
            </a:r>
            <a:r>
              <a:rPr i="1" lang="en">
                <a:solidFill>
                  <a:srgbClr val="FF0000"/>
                </a:solidFill>
                <a:latin typeface="Times New Roman"/>
                <a:ea typeface="Times New Roman"/>
                <a:cs typeface="Times New Roman"/>
                <a:sym typeface="Times New Roman"/>
              </a:rPr>
              <a:t>peace</a:t>
            </a:r>
            <a:r>
              <a:rPr i="1" lang="en">
                <a:solidFill>
                  <a:srgbClr val="FF0000"/>
                </a:solidFill>
                <a:latin typeface="Times New Roman"/>
                <a:ea typeface="Times New Roman"/>
                <a:cs typeface="Times New Roman"/>
                <a:sym typeface="Times New Roman"/>
              </a:rPr>
              <a:t>” Luke 7:50</a:t>
            </a:r>
            <a:endParaRPr i="1">
              <a:solidFill>
                <a:srgbClr val="FF0000"/>
              </a:solidFill>
              <a:latin typeface="Times New Roman"/>
              <a:ea typeface="Times New Roman"/>
              <a:cs typeface="Times New Roman"/>
              <a:sym typeface="Times New Roman"/>
            </a:endParaRPr>
          </a:p>
        </p:txBody>
      </p:sp>
      <p:sp>
        <p:nvSpPr>
          <p:cNvPr id="173" name="Google Shape;173;p19"/>
          <p:cNvSpPr txBox="1"/>
          <p:nvPr/>
        </p:nvSpPr>
        <p:spPr>
          <a:xfrm rot="-1929104">
            <a:off x="4033994" y="2963699"/>
            <a:ext cx="5191452" cy="506734"/>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a:solidFill>
                  <a:srgbClr val="FF0000"/>
                </a:solidFill>
                <a:latin typeface="Times New Roman"/>
                <a:ea typeface="Times New Roman"/>
                <a:cs typeface="Times New Roman"/>
                <a:sym typeface="Times New Roman"/>
              </a:rPr>
              <a:t>“If anyone </a:t>
            </a:r>
            <a:r>
              <a:rPr i="1" lang="en">
                <a:solidFill>
                  <a:srgbClr val="FF0000"/>
                </a:solidFill>
                <a:latin typeface="Times New Roman"/>
                <a:ea typeface="Times New Roman"/>
                <a:cs typeface="Times New Roman"/>
                <a:sym typeface="Times New Roman"/>
              </a:rPr>
              <a:t>desires</a:t>
            </a:r>
            <a:r>
              <a:rPr i="1" lang="en">
                <a:solidFill>
                  <a:srgbClr val="FF0000"/>
                </a:solidFill>
                <a:latin typeface="Times New Roman"/>
                <a:ea typeface="Times New Roman"/>
                <a:cs typeface="Times New Roman"/>
                <a:sym typeface="Times New Roman"/>
              </a:rPr>
              <a:t> to come after me, let him deny </a:t>
            </a:r>
            <a:r>
              <a:rPr i="1" lang="en">
                <a:solidFill>
                  <a:srgbClr val="FF0000"/>
                </a:solidFill>
                <a:latin typeface="Times New Roman"/>
                <a:ea typeface="Times New Roman"/>
                <a:cs typeface="Times New Roman"/>
                <a:sym typeface="Times New Roman"/>
              </a:rPr>
              <a:t>himself</a:t>
            </a:r>
            <a:r>
              <a:rPr i="1" lang="en">
                <a:solidFill>
                  <a:srgbClr val="FF0000"/>
                </a:solidFill>
                <a:latin typeface="Times New Roman"/>
                <a:ea typeface="Times New Roman"/>
                <a:cs typeface="Times New Roman"/>
                <a:sym typeface="Times New Roman"/>
              </a:rPr>
              <a:t> take up his cross daily, and follow me” Luke 9:23</a:t>
            </a:r>
            <a:endParaRPr i="1">
              <a:solidFill>
                <a:srgbClr val="FF0000"/>
              </a:solidFill>
              <a:latin typeface="Times New Roman"/>
              <a:ea typeface="Times New Roman"/>
              <a:cs typeface="Times New Roman"/>
              <a:sym typeface="Times New Roman"/>
            </a:endParaRPr>
          </a:p>
        </p:txBody>
      </p:sp>
      <p:sp>
        <p:nvSpPr>
          <p:cNvPr id="174" name="Google Shape;174;p19"/>
          <p:cNvSpPr txBox="1"/>
          <p:nvPr/>
        </p:nvSpPr>
        <p:spPr>
          <a:xfrm rot="-1840266">
            <a:off x="2487705" y="2458082"/>
            <a:ext cx="6647989" cy="463516"/>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a:solidFill>
                  <a:srgbClr val="FF0000"/>
                </a:solidFill>
                <a:latin typeface="Times New Roman"/>
                <a:ea typeface="Times New Roman"/>
                <a:cs typeface="Times New Roman"/>
                <a:sym typeface="Times New Roman"/>
              </a:rPr>
              <a:t>“You do not know what manner of </a:t>
            </a:r>
            <a:r>
              <a:rPr i="1" lang="en">
                <a:solidFill>
                  <a:srgbClr val="FF0000"/>
                </a:solidFill>
                <a:latin typeface="Times New Roman"/>
                <a:ea typeface="Times New Roman"/>
                <a:cs typeface="Times New Roman"/>
                <a:sym typeface="Times New Roman"/>
              </a:rPr>
              <a:t>spirit</a:t>
            </a:r>
            <a:r>
              <a:rPr i="1" lang="en">
                <a:solidFill>
                  <a:srgbClr val="FF0000"/>
                </a:solidFill>
                <a:latin typeface="Times New Roman"/>
                <a:ea typeface="Times New Roman"/>
                <a:cs typeface="Times New Roman"/>
                <a:sym typeface="Times New Roman"/>
              </a:rPr>
              <a:t> you are of. For the son of man did not come to destroy men’s lives but to save them” Luke 9:55-56</a:t>
            </a:r>
            <a:endParaRPr i="1">
              <a:solidFill>
                <a:srgbClr val="FF0000"/>
              </a:solidFill>
              <a:latin typeface="Times New Roman"/>
              <a:ea typeface="Times New Roman"/>
              <a:cs typeface="Times New Roman"/>
              <a:sym typeface="Times New Roman"/>
            </a:endParaRPr>
          </a:p>
        </p:txBody>
      </p:sp>
      <p:sp>
        <p:nvSpPr>
          <p:cNvPr id="175" name="Google Shape;175;p19"/>
          <p:cNvSpPr txBox="1"/>
          <p:nvPr/>
        </p:nvSpPr>
        <p:spPr>
          <a:xfrm rot="-1858441">
            <a:off x="2258110" y="2017857"/>
            <a:ext cx="6036733" cy="43799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a:solidFill>
                  <a:srgbClr val="FF0000"/>
                </a:solidFill>
                <a:latin typeface="Times New Roman"/>
                <a:ea typeface="Times New Roman"/>
                <a:cs typeface="Times New Roman"/>
                <a:sym typeface="Times New Roman"/>
              </a:rPr>
              <a:t>“Father forgive them for they do not know what they do” Luke 23:34</a:t>
            </a:r>
            <a:endParaRPr i="1">
              <a:solidFill>
                <a:srgbClr val="FF0000"/>
              </a:solidFill>
              <a:latin typeface="Times New Roman"/>
              <a:ea typeface="Times New Roman"/>
              <a:cs typeface="Times New Roman"/>
              <a:sym typeface="Times New Roman"/>
            </a:endParaRPr>
          </a:p>
        </p:txBody>
      </p:sp>
      <p:pic>
        <p:nvPicPr>
          <p:cNvPr id="176" name="Google Shape;176;p19"/>
          <p:cNvPicPr preferRelativeResize="0"/>
          <p:nvPr/>
        </p:nvPicPr>
        <p:blipFill>
          <a:blip r:embed="rId4">
            <a:alphaModFix/>
          </a:blip>
          <a:stretch>
            <a:fillRect/>
          </a:stretch>
        </p:blipFill>
        <p:spPr>
          <a:xfrm>
            <a:off x="529600" y="373550"/>
            <a:ext cx="2819249" cy="1728401"/>
          </a:xfrm>
          <a:prstGeom prst="rect">
            <a:avLst/>
          </a:prstGeom>
          <a:noFill/>
          <a:ln cap="flat" cmpd="sng" w="38100">
            <a:solidFill>
              <a:schemeClr val="dk2"/>
            </a:solidFill>
            <a:prstDash val="solid"/>
            <a:round/>
            <a:headEnd len="sm" w="sm" type="none"/>
            <a:tailEnd len="sm" w="sm" type="none"/>
          </a:ln>
        </p:spPr>
      </p:pic>
      <p:sp>
        <p:nvSpPr>
          <p:cNvPr id="177" name="Google Shape;177;p19"/>
          <p:cNvSpPr txBox="1"/>
          <p:nvPr/>
        </p:nvSpPr>
        <p:spPr>
          <a:xfrm rot="-1737245">
            <a:off x="506644" y="1829045"/>
            <a:ext cx="7341534" cy="661068"/>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a:solidFill>
                  <a:srgbClr val="FF0000"/>
                </a:solidFill>
                <a:latin typeface="Times New Roman"/>
                <a:ea typeface="Times New Roman"/>
                <a:cs typeface="Times New Roman"/>
                <a:sym typeface="Times New Roman"/>
              </a:rPr>
              <a:t>Oh </a:t>
            </a:r>
            <a:r>
              <a:rPr i="1" lang="en">
                <a:solidFill>
                  <a:srgbClr val="FF0000"/>
                </a:solidFill>
                <a:latin typeface="Times New Roman"/>
                <a:ea typeface="Times New Roman"/>
                <a:cs typeface="Times New Roman"/>
                <a:sym typeface="Times New Roman"/>
              </a:rPr>
              <a:t>foolish</a:t>
            </a:r>
            <a:r>
              <a:rPr i="1" lang="en">
                <a:solidFill>
                  <a:srgbClr val="FF0000"/>
                </a:solidFill>
                <a:latin typeface="Times New Roman"/>
                <a:ea typeface="Times New Roman"/>
                <a:cs typeface="Times New Roman"/>
                <a:sym typeface="Times New Roman"/>
              </a:rPr>
              <a:t> one’s, and slow of heart to </a:t>
            </a:r>
            <a:r>
              <a:rPr i="1" lang="en">
                <a:solidFill>
                  <a:srgbClr val="FF0000"/>
                </a:solidFill>
                <a:latin typeface="Times New Roman"/>
                <a:ea typeface="Times New Roman"/>
                <a:cs typeface="Times New Roman"/>
                <a:sym typeface="Times New Roman"/>
              </a:rPr>
              <a:t>believe</a:t>
            </a:r>
            <a:r>
              <a:rPr i="1" lang="en">
                <a:solidFill>
                  <a:srgbClr val="FF0000"/>
                </a:solidFill>
                <a:latin typeface="Times New Roman"/>
                <a:ea typeface="Times New Roman"/>
                <a:cs typeface="Times New Roman"/>
                <a:sym typeface="Times New Roman"/>
              </a:rPr>
              <a:t> in all the </a:t>
            </a:r>
            <a:r>
              <a:rPr i="1" lang="en">
                <a:solidFill>
                  <a:srgbClr val="FF0000"/>
                </a:solidFill>
                <a:latin typeface="Times New Roman"/>
                <a:ea typeface="Times New Roman"/>
                <a:cs typeface="Times New Roman"/>
                <a:sym typeface="Times New Roman"/>
              </a:rPr>
              <a:t>prophets</a:t>
            </a:r>
            <a:r>
              <a:rPr i="1" lang="en">
                <a:solidFill>
                  <a:srgbClr val="FF0000"/>
                </a:solidFill>
                <a:latin typeface="Times New Roman"/>
                <a:ea typeface="Times New Roman"/>
                <a:cs typeface="Times New Roman"/>
                <a:sym typeface="Times New Roman"/>
              </a:rPr>
              <a:t> have spoke! “Ought not the christ suffer these things and to enter into his glory” Luke 24:25-26</a:t>
            </a:r>
            <a:endParaRPr i="1">
              <a:solidFill>
                <a:srgbClr val="FF0000"/>
              </a:solidFill>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20"/>
          <p:cNvSpPr txBox="1"/>
          <p:nvPr>
            <p:ph type="title"/>
          </p:nvPr>
        </p:nvSpPr>
        <p:spPr>
          <a:xfrm>
            <a:off x="973700" y="2094450"/>
            <a:ext cx="7505700" cy="95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i="1" lang="en">
                <a:latin typeface="Times New Roman"/>
                <a:ea typeface="Times New Roman"/>
                <a:cs typeface="Times New Roman"/>
                <a:sym typeface="Times New Roman"/>
              </a:rPr>
              <a:t>Unique A</a:t>
            </a:r>
            <a:r>
              <a:rPr b="1" i="1" lang="en">
                <a:latin typeface="Times New Roman"/>
                <a:ea typeface="Times New Roman"/>
                <a:cs typeface="Times New Roman"/>
                <a:sym typeface="Times New Roman"/>
              </a:rPr>
              <a:t>spects</a:t>
            </a:r>
            <a:r>
              <a:rPr b="1" i="1" lang="en">
                <a:latin typeface="Times New Roman"/>
                <a:ea typeface="Times New Roman"/>
                <a:cs typeface="Times New Roman"/>
                <a:sym typeface="Times New Roman"/>
              </a:rPr>
              <a:t> Of </a:t>
            </a:r>
            <a:r>
              <a:rPr b="1" i="1" lang="en">
                <a:latin typeface="Times New Roman"/>
                <a:ea typeface="Times New Roman"/>
                <a:cs typeface="Times New Roman"/>
                <a:sym typeface="Times New Roman"/>
              </a:rPr>
              <a:t>Luke's</a:t>
            </a:r>
            <a:r>
              <a:rPr b="1" i="1" lang="en">
                <a:latin typeface="Times New Roman"/>
                <a:ea typeface="Times New Roman"/>
                <a:cs typeface="Times New Roman"/>
                <a:sym typeface="Times New Roman"/>
              </a:rPr>
              <a:t> G</a:t>
            </a:r>
            <a:r>
              <a:rPr b="1" i="1" lang="en">
                <a:latin typeface="Times New Roman"/>
                <a:ea typeface="Times New Roman"/>
                <a:cs typeface="Times New Roman"/>
                <a:sym typeface="Times New Roman"/>
              </a:rPr>
              <a:t>ospel</a:t>
            </a:r>
            <a:r>
              <a:rPr b="1" i="1" lang="en"/>
              <a:t> </a:t>
            </a:r>
            <a:endParaRPr b="1" i="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21"/>
          <p:cNvSpPr txBox="1"/>
          <p:nvPr>
            <p:ph type="title"/>
          </p:nvPr>
        </p:nvSpPr>
        <p:spPr>
          <a:xfrm>
            <a:off x="716100" y="442025"/>
            <a:ext cx="7505700" cy="708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t>Luke's</a:t>
            </a:r>
            <a:r>
              <a:rPr lang="en" sz="2400"/>
              <a:t> </a:t>
            </a:r>
            <a:r>
              <a:rPr lang="en" sz="2400"/>
              <a:t>Gospel</a:t>
            </a:r>
            <a:r>
              <a:rPr lang="en" sz="2400"/>
              <a:t> Contains </a:t>
            </a:r>
            <a:r>
              <a:rPr lang="en" sz="2400"/>
              <a:t>Emphasis</a:t>
            </a:r>
            <a:r>
              <a:rPr lang="en" sz="2400"/>
              <a:t> on </a:t>
            </a:r>
            <a:r>
              <a:rPr lang="en" sz="2400"/>
              <a:t>Miracles</a:t>
            </a:r>
            <a:r>
              <a:rPr lang="en"/>
              <a:t> </a:t>
            </a:r>
            <a:endParaRPr/>
          </a:p>
        </p:txBody>
      </p:sp>
      <p:pic>
        <p:nvPicPr>
          <p:cNvPr id="188" name="Google Shape;188;p21"/>
          <p:cNvPicPr preferRelativeResize="0"/>
          <p:nvPr/>
        </p:nvPicPr>
        <p:blipFill>
          <a:blip r:embed="rId3">
            <a:alphaModFix/>
          </a:blip>
          <a:stretch>
            <a:fillRect/>
          </a:stretch>
        </p:blipFill>
        <p:spPr>
          <a:xfrm>
            <a:off x="767625" y="1740925"/>
            <a:ext cx="2890351" cy="2707051"/>
          </a:xfrm>
          <a:prstGeom prst="rect">
            <a:avLst/>
          </a:prstGeom>
          <a:noFill/>
          <a:ln cap="flat" cmpd="sng" w="38100">
            <a:solidFill>
              <a:schemeClr val="dk2"/>
            </a:solidFill>
            <a:prstDash val="solid"/>
            <a:round/>
            <a:headEnd len="sm" w="sm" type="none"/>
            <a:tailEnd len="sm" w="sm" type="none"/>
          </a:ln>
        </p:spPr>
      </p:pic>
      <p:sp>
        <p:nvSpPr>
          <p:cNvPr id="189" name="Google Shape;189;p21"/>
          <p:cNvSpPr txBox="1"/>
          <p:nvPr/>
        </p:nvSpPr>
        <p:spPr>
          <a:xfrm>
            <a:off x="4370700" y="1700175"/>
            <a:ext cx="3572100" cy="27069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alibri"/>
                <a:ea typeface="Calibri"/>
                <a:cs typeface="Calibri"/>
                <a:sym typeface="Calibri"/>
              </a:rPr>
              <a:t>This  was the first of many </a:t>
            </a:r>
            <a:r>
              <a:rPr lang="en">
                <a:latin typeface="Calibri"/>
                <a:ea typeface="Calibri"/>
                <a:cs typeface="Calibri"/>
                <a:sym typeface="Calibri"/>
              </a:rPr>
              <a:t>miracles</a:t>
            </a:r>
            <a:r>
              <a:rPr lang="en">
                <a:latin typeface="Calibri"/>
                <a:ea typeface="Calibri"/>
                <a:cs typeface="Calibri"/>
                <a:sym typeface="Calibri"/>
              </a:rPr>
              <a:t> Mentioned in the gospel of Luke. What I found Interesting about this m</a:t>
            </a:r>
            <a:r>
              <a:rPr lang="en">
                <a:latin typeface="Calibri"/>
                <a:ea typeface="Calibri"/>
                <a:cs typeface="Calibri"/>
                <a:sym typeface="Calibri"/>
              </a:rPr>
              <a:t>iracle</a:t>
            </a:r>
            <a:r>
              <a:rPr lang="en">
                <a:latin typeface="Calibri"/>
                <a:ea typeface="Calibri"/>
                <a:cs typeface="Calibri"/>
                <a:sym typeface="Calibri"/>
              </a:rPr>
              <a:t> is that god used it to </a:t>
            </a:r>
            <a:r>
              <a:rPr lang="en">
                <a:latin typeface="Calibri"/>
                <a:ea typeface="Calibri"/>
                <a:cs typeface="Calibri"/>
                <a:sym typeface="Calibri"/>
              </a:rPr>
              <a:t>foreshadow</a:t>
            </a:r>
            <a:r>
              <a:rPr lang="en">
                <a:latin typeface="Calibri"/>
                <a:ea typeface="Calibri"/>
                <a:cs typeface="Calibri"/>
                <a:sym typeface="Calibri"/>
              </a:rPr>
              <a:t> what he would use simon for J</a:t>
            </a:r>
            <a:r>
              <a:rPr lang="en">
                <a:latin typeface="Calibri"/>
                <a:ea typeface="Calibri"/>
                <a:cs typeface="Calibri"/>
                <a:sym typeface="Calibri"/>
              </a:rPr>
              <a:t>esus</a:t>
            </a:r>
            <a:r>
              <a:rPr lang="en">
                <a:latin typeface="Calibri"/>
                <a:ea typeface="Calibri"/>
                <a:cs typeface="Calibri"/>
                <a:sym typeface="Calibri"/>
              </a:rPr>
              <a:t> said  to after simon trusted god; god said </a:t>
            </a:r>
            <a:r>
              <a:rPr lang="en">
                <a:solidFill>
                  <a:srgbClr val="FF0000"/>
                </a:solidFill>
                <a:latin typeface="Calibri"/>
                <a:ea typeface="Calibri"/>
                <a:cs typeface="Calibri"/>
                <a:sym typeface="Calibri"/>
              </a:rPr>
              <a:t>“ Do not be afraid. From now on you will catch men”</a:t>
            </a:r>
            <a:r>
              <a:rPr lang="en">
                <a:latin typeface="Calibri"/>
                <a:ea typeface="Calibri"/>
                <a:cs typeface="Calibri"/>
                <a:sym typeface="Calibri"/>
              </a:rPr>
              <a:t> Luke 5:10. I </a:t>
            </a:r>
            <a:r>
              <a:rPr lang="en">
                <a:latin typeface="Calibri"/>
                <a:ea typeface="Calibri"/>
                <a:cs typeface="Calibri"/>
                <a:sym typeface="Calibri"/>
              </a:rPr>
              <a:t>believe</a:t>
            </a:r>
            <a:r>
              <a:rPr lang="en">
                <a:latin typeface="Calibri"/>
                <a:ea typeface="Calibri"/>
                <a:cs typeface="Calibri"/>
                <a:sym typeface="Calibri"/>
              </a:rPr>
              <a:t> this was a </a:t>
            </a:r>
            <a:r>
              <a:rPr lang="en">
                <a:latin typeface="Calibri"/>
                <a:ea typeface="Calibri"/>
                <a:cs typeface="Calibri"/>
                <a:sym typeface="Calibri"/>
              </a:rPr>
              <a:t>reference</a:t>
            </a:r>
            <a:r>
              <a:rPr lang="en">
                <a:latin typeface="Calibri"/>
                <a:ea typeface="Calibri"/>
                <a:cs typeface="Calibri"/>
                <a:sym typeface="Calibri"/>
              </a:rPr>
              <a:t> to once again the theme of this gospel which is of </a:t>
            </a:r>
            <a:r>
              <a:rPr lang="en">
                <a:latin typeface="Calibri"/>
                <a:ea typeface="Calibri"/>
                <a:cs typeface="Calibri"/>
                <a:sym typeface="Calibri"/>
              </a:rPr>
              <a:t>salvation</a:t>
            </a:r>
            <a:r>
              <a:rPr lang="en">
                <a:latin typeface="Calibri"/>
                <a:ea typeface="Calibri"/>
                <a:cs typeface="Calibri"/>
                <a:sym typeface="Calibri"/>
              </a:rPr>
              <a:t>, gods plan to save us .</a:t>
            </a:r>
            <a:endParaRPr>
              <a:latin typeface="Calibri"/>
              <a:ea typeface="Calibri"/>
              <a:cs typeface="Calibri"/>
              <a:sym typeface="Calibri"/>
            </a:endParaRPr>
          </a:p>
        </p:txBody>
      </p:sp>
      <p:sp>
        <p:nvSpPr>
          <p:cNvPr id="190" name="Google Shape;190;p21"/>
          <p:cNvSpPr txBox="1"/>
          <p:nvPr/>
        </p:nvSpPr>
        <p:spPr>
          <a:xfrm>
            <a:off x="420750" y="1279425"/>
            <a:ext cx="3889800" cy="28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FF0000"/>
                </a:solidFill>
                <a:latin typeface="Calibri"/>
                <a:ea typeface="Calibri"/>
                <a:cs typeface="Calibri"/>
                <a:sym typeface="Calibri"/>
              </a:rPr>
              <a:t>“</a:t>
            </a:r>
            <a:r>
              <a:rPr b="1" lang="en" sz="1000">
                <a:solidFill>
                  <a:srgbClr val="FF0000"/>
                </a:solidFill>
                <a:latin typeface="Calibri"/>
                <a:ea typeface="Calibri"/>
                <a:cs typeface="Calibri"/>
                <a:sym typeface="Calibri"/>
              </a:rPr>
              <a:t>Launch out into the deep and let your nets for a catch” Luke 5:4</a:t>
            </a:r>
            <a:endParaRPr b="1" sz="1000">
              <a:solidFill>
                <a:srgbClr val="FF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